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61" r:id="rId4"/>
    <p:sldId id="262" r:id="rId5"/>
    <p:sldId id="263" r:id="rId6"/>
    <p:sldId id="264" r:id="rId7"/>
    <p:sldId id="286" r:id="rId8"/>
    <p:sldId id="287" r:id="rId9"/>
    <p:sldId id="283" r:id="rId10"/>
    <p:sldId id="265" r:id="rId11"/>
    <p:sldId id="266" r:id="rId12"/>
    <p:sldId id="267" r:id="rId13"/>
    <p:sldId id="268" r:id="rId14"/>
    <p:sldId id="269" r:id="rId15"/>
    <p:sldId id="270" r:id="rId16"/>
    <p:sldId id="271" r:id="rId17"/>
    <p:sldId id="272" r:id="rId18"/>
    <p:sldId id="257" r:id="rId19"/>
    <p:sldId id="28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C611A-B624-4993-8A95-3C7309950572}" type="datetimeFigureOut">
              <a:rPr lang="ru-RU" smtClean="0"/>
              <a:pPr/>
              <a:t>18.08.2020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CC496-2BDB-45D8-912F-E9AB3417708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AF0162E-838C-49B1-96B3-43EE211EF4A5}" type="datetimeFigureOut">
              <a:rPr lang="ru-RU" smtClean="0"/>
              <a:pPr/>
              <a:t>18.08.2020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CCC27A-605B-4115-96D9-9F6FF5A5F3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0162E-838C-49B1-96B3-43EE211EF4A5}" type="datetimeFigureOut">
              <a:rPr lang="ru-RU" smtClean="0"/>
              <a:pPr/>
              <a:t>18.08.2020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CC27A-605B-4115-96D9-9F6FF5A5F3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hyperlink" Target="http://auto.apiural.ru/image/photo_arc/1/3842.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7.gif"/><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hyperlink" Target="http://www.petersburgtour.ru/imgcatalog/catalog2.gif" TargetMode="External"/><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www.gibdd.ru/upload/iblock/751/751be54dee64b97ab5082946fda3c46a.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ddd-gazeta.ru/images/stories/cross.gif" TargetMode="External"/><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07704" y="1556793"/>
            <a:ext cx="6779096" cy="1224136"/>
          </a:xfrm>
        </p:spPr>
        <p:txBody>
          <a:bodyPr>
            <a:noAutofit/>
          </a:bodyPr>
          <a:lstStyle/>
          <a:p>
            <a:pPr>
              <a:buNone/>
            </a:pPr>
            <a:r>
              <a:rPr lang="ru-RU" sz="4400" i="1" dirty="0">
                <a:latin typeface="Times New Roman" pitchFamily="18" charset="0"/>
                <a:cs typeface="Times New Roman" pitchFamily="18" charset="0"/>
              </a:rPr>
              <a:t>Безопасная дорога в школу</a:t>
            </a:r>
          </a:p>
          <a:p>
            <a:pPr>
              <a:buNone/>
            </a:pPr>
            <a:endParaRPr lang="ru-RU" sz="4400" i="1" dirty="0">
              <a:latin typeface="Times New Roman" pitchFamily="18" charset="0"/>
              <a:cs typeface="Times New Roman" pitchFamily="18" charset="0"/>
            </a:endParaRPr>
          </a:p>
        </p:txBody>
      </p:sp>
      <p:sp>
        <p:nvSpPr>
          <p:cNvPr id="3074" name="AutoShape 2" descr="Безопасная дорога в школ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Безопасная дорога в школ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Безопасная дорога в школ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80" name="Picture 8" descr="Безопасная дорога – детям» | Общество | Селдон Новости"/>
          <p:cNvPicPr>
            <a:picLocks noChangeAspect="1" noChangeArrowheads="1"/>
          </p:cNvPicPr>
          <p:nvPr/>
        </p:nvPicPr>
        <p:blipFill>
          <a:blip r:embed="rId3" cstate="print"/>
          <a:srcRect/>
          <a:stretch>
            <a:fillRect/>
          </a:stretch>
        </p:blipFill>
        <p:spPr bwMode="auto">
          <a:xfrm>
            <a:off x="3131840" y="2636912"/>
            <a:ext cx="4248472" cy="368436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1844824"/>
            <a:ext cx="7560840" cy="4176464"/>
          </a:xfrm>
        </p:spPr>
        <p:txBody>
          <a:bodyPr>
            <a:normAutofit/>
          </a:bodyPr>
          <a:lstStyle/>
          <a:p>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907704" y="1484784"/>
            <a:ext cx="6984776"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1475656" y="620689"/>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sp>
        <p:nvSpPr>
          <p:cNvPr id="5" name="Прямоугольник 4"/>
          <p:cNvSpPr/>
          <p:nvPr/>
        </p:nvSpPr>
        <p:spPr>
          <a:xfrm>
            <a:off x="1619672" y="764705"/>
            <a:ext cx="7128792" cy="1077218"/>
          </a:xfrm>
          <a:prstGeom prst="rect">
            <a:avLst/>
          </a:prstGeom>
        </p:spPr>
        <p:txBody>
          <a:bodyPr wrap="square">
            <a:spAutoFit/>
          </a:bodyPr>
          <a:lstStyle/>
          <a:p>
            <a:pPr algn="ctr">
              <a:spcBef>
                <a:spcPct val="50000"/>
              </a:spcBef>
            </a:pPr>
            <a:r>
              <a:rPr lang="ru-RU" sz="3200" dirty="0">
                <a:latin typeface="Times New Roman" pitchFamily="18" charset="0"/>
                <a:cs typeface="Times New Roman" pitchFamily="18" charset="0"/>
              </a:rPr>
              <a:t>Как следует переходить дорогу по регулируемому пешеходному переходу?</a:t>
            </a:r>
          </a:p>
        </p:txBody>
      </p:sp>
      <p:pic>
        <p:nvPicPr>
          <p:cNvPr id="6" name="Picture 8" descr="MC900290387[1]"/>
          <p:cNvPicPr>
            <a:picLocks noChangeAspect="1" noChangeArrowheads="1"/>
          </p:cNvPicPr>
          <p:nvPr/>
        </p:nvPicPr>
        <p:blipFill>
          <a:blip r:embed="rId3" cstate="print"/>
          <a:srcRect/>
          <a:stretch>
            <a:fillRect/>
          </a:stretch>
        </p:blipFill>
        <p:spPr bwMode="auto">
          <a:xfrm>
            <a:off x="3131840" y="1988840"/>
            <a:ext cx="4537224" cy="455296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000"/>
                            </p:stCondLst>
                            <p:childTnLst>
                              <p:par>
                                <p:cTn id="9" presetID="27" presetClass="emph" presetSubtype="0" fill="hold" nodeType="afterEffect">
                                  <p:stCondLst>
                                    <p:cond delay="0"/>
                                  </p:stCondLst>
                                  <p:childTnLst>
                                    <p:animClr clrSpc="rgb" dir="cw">
                                      <p:cBhvr override="childStyle">
                                        <p:cTn id="10" dur="250" autoRev="1" fill="hold"/>
                                        <p:tgtEl>
                                          <p:spTgt spid="6"/>
                                        </p:tgtEl>
                                        <p:attrNameLst>
                                          <p:attrName>style.color</p:attrName>
                                        </p:attrNameLst>
                                      </p:cBhvr>
                                      <p:to>
                                        <a:schemeClr val="bg1"/>
                                      </p:to>
                                    </p:animClr>
                                    <p:animClr clrSpc="rgb" dir="cw">
                                      <p:cBhvr>
                                        <p:cTn id="11" dur="250" autoRev="1" fill="hold"/>
                                        <p:tgtEl>
                                          <p:spTgt spid="6"/>
                                        </p:tgtEl>
                                        <p:attrNameLst>
                                          <p:attrName>fillcolor</p:attrName>
                                        </p:attrNameLst>
                                      </p:cBhvr>
                                      <p:to>
                                        <a:schemeClr val="bg1"/>
                                      </p:to>
                                    </p:animClr>
                                    <p:set>
                                      <p:cBhvr>
                                        <p:cTn id="12" dur="250" autoRev="1" fill="hold"/>
                                        <p:tgtEl>
                                          <p:spTgt spid="6"/>
                                        </p:tgtEl>
                                        <p:attrNameLst>
                                          <p:attrName>fill.type</p:attrName>
                                        </p:attrNameLst>
                                      </p:cBhvr>
                                      <p:to>
                                        <p:strVal val="solid"/>
                                      </p:to>
                                    </p:set>
                                    <p:set>
                                      <p:cBhvr>
                                        <p:cTn id="13" dur="2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1844824"/>
            <a:ext cx="7560840" cy="4176464"/>
          </a:xfrm>
        </p:spPr>
        <p:txBody>
          <a:bodyPr>
            <a:normAutofit/>
          </a:bodyPr>
          <a:lstStyle/>
          <a:p>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907704" y="1484784"/>
            <a:ext cx="6984776"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2483768" y="548680"/>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sp>
        <p:nvSpPr>
          <p:cNvPr id="5" name="Прямоугольник 4"/>
          <p:cNvSpPr/>
          <p:nvPr/>
        </p:nvSpPr>
        <p:spPr>
          <a:xfrm>
            <a:off x="1619672" y="764705"/>
            <a:ext cx="7128792" cy="646331"/>
          </a:xfrm>
          <a:prstGeom prst="rect">
            <a:avLst/>
          </a:prstGeom>
        </p:spPr>
        <p:txBody>
          <a:bodyPr wrap="square">
            <a:spAutoFit/>
          </a:bodyPr>
          <a:lstStyle/>
          <a:p>
            <a:pPr algn="ctr">
              <a:spcBef>
                <a:spcPct val="50000"/>
              </a:spcBef>
            </a:pPr>
            <a:r>
              <a:rPr lang="ru-RU" sz="3600" b="1" dirty="0">
                <a:latin typeface="Times New Roman" pitchFamily="18" charset="0"/>
                <a:cs typeface="Times New Roman" pitchFamily="18" charset="0"/>
              </a:rPr>
              <a:t>Что такое светофор?</a:t>
            </a:r>
          </a:p>
        </p:txBody>
      </p:sp>
      <p:pic>
        <p:nvPicPr>
          <p:cNvPr id="7" name="Рисунок 110"/>
          <p:cNvPicPr>
            <a:picLocks noChangeAspect="1" noChangeArrowheads="1"/>
          </p:cNvPicPr>
          <p:nvPr/>
        </p:nvPicPr>
        <p:blipFill>
          <a:blip r:embed="rId3" cstate="print">
            <a:lum contrast="24000"/>
          </a:blip>
          <a:srcRect/>
          <a:stretch>
            <a:fillRect/>
          </a:stretch>
        </p:blipFill>
        <p:spPr>
          <a:xfrm>
            <a:off x="1403648" y="1484784"/>
            <a:ext cx="2807593" cy="3149180"/>
          </a:xfrm>
          <a:prstGeom prst="rect">
            <a:avLst/>
          </a:prstGeom>
          <a:noFill/>
        </p:spPr>
      </p:pic>
      <p:pic>
        <p:nvPicPr>
          <p:cNvPr id="8" name="i-main-pic" descr="Картинка 440 из 36557">
            <a:hlinkClick r:id="rId4"/>
          </p:cNvPr>
          <p:cNvPicPr>
            <a:picLocks noChangeAspect="1" noChangeArrowheads="1"/>
          </p:cNvPicPr>
          <p:nvPr/>
        </p:nvPicPr>
        <p:blipFill>
          <a:blip r:embed="rId5" cstate="print">
            <a:lum contrast="30000"/>
          </a:blip>
          <a:srcRect/>
          <a:stretch>
            <a:fillRect/>
          </a:stretch>
        </p:blipFill>
        <p:spPr bwMode="auto">
          <a:xfrm>
            <a:off x="4211960" y="2852936"/>
            <a:ext cx="4687888" cy="3525837"/>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1844824"/>
            <a:ext cx="7560840" cy="4176464"/>
          </a:xfrm>
        </p:spPr>
        <p:txBody>
          <a:bodyPr>
            <a:normAutofit/>
          </a:bodyPr>
          <a:lstStyle/>
          <a:p>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907704" y="1484784"/>
            <a:ext cx="6984776"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1475656" y="620689"/>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sp>
        <p:nvSpPr>
          <p:cNvPr id="10" name="Прямоугольник 9"/>
          <p:cNvSpPr/>
          <p:nvPr/>
        </p:nvSpPr>
        <p:spPr>
          <a:xfrm>
            <a:off x="1547664" y="620688"/>
            <a:ext cx="7272808" cy="2554545"/>
          </a:xfrm>
          <a:prstGeom prst="rect">
            <a:avLst/>
          </a:prstGeom>
        </p:spPr>
        <p:txBody>
          <a:bodyPr wrap="square">
            <a:spAutoFit/>
          </a:bodyPr>
          <a:lstStyle/>
          <a:p>
            <a:pPr algn="ctr"/>
            <a:r>
              <a:rPr lang="ru-RU" sz="3200" dirty="0">
                <a:latin typeface="Times New Roman" pitchFamily="18" charset="0"/>
                <a:cs typeface="Times New Roman" pitchFamily="18" charset="0"/>
              </a:rPr>
              <a:t>Светофор это устройство, предназначенное для регулирования движения людей, велосипедов, автомобилей и иных участников дорожного движения.</a:t>
            </a:r>
          </a:p>
        </p:txBody>
      </p:sp>
      <p:pic>
        <p:nvPicPr>
          <p:cNvPr id="24578" name="Picture 2" descr="Стихи про светофор для детей | 14 лучших"/>
          <p:cNvPicPr>
            <a:picLocks noChangeAspect="1" noChangeArrowheads="1"/>
          </p:cNvPicPr>
          <p:nvPr/>
        </p:nvPicPr>
        <p:blipFill>
          <a:blip r:embed="rId3" cstate="print"/>
          <a:srcRect/>
          <a:stretch>
            <a:fillRect/>
          </a:stretch>
        </p:blipFill>
        <p:spPr bwMode="auto">
          <a:xfrm>
            <a:off x="3131840" y="3356992"/>
            <a:ext cx="3754388" cy="3206248"/>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75856" y="4941168"/>
            <a:ext cx="5616624" cy="1512168"/>
          </a:xfrm>
        </p:spPr>
        <p:txBody>
          <a:bodyPr>
            <a:normAutofit fontScale="90000"/>
          </a:bodyPr>
          <a:lstStyle/>
          <a:p>
            <a:r>
              <a:rPr lang="ru-RU" sz="2400" i="1" dirty="0">
                <a:solidFill>
                  <a:srgbClr val="00B050"/>
                </a:solidFill>
                <a:latin typeface="Times New Roman" pitchFamily="18" charset="0"/>
                <a:cs typeface="Times New Roman" pitchFamily="18" charset="0"/>
              </a:rPr>
              <a:t>Зеленый</a:t>
            </a:r>
            <a:r>
              <a:rPr lang="ru-RU" sz="2400" dirty="0">
                <a:solidFill>
                  <a:srgbClr val="00B050"/>
                </a:solidFill>
                <a:latin typeface="Times New Roman" pitchFamily="18" charset="0"/>
                <a:cs typeface="Times New Roman" pitchFamily="18" charset="0"/>
              </a:rPr>
              <a:t> </a:t>
            </a:r>
            <a:r>
              <a:rPr lang="ru-RU" sz="2400" dirty="0">
                <a:latin typeface="Times New Roman" pitchFamily="18" charset="0"/>
                <a:cs typeface="Times New Roman" pitchFamily="18" charset="0"/>
              </a:rPr>
              <a:t>– цвет травы, леса,</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листьев. Он напоминает об</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отдыхе, спокойствии. Это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Безопасность.</a:t>
            </a:r>
          </a:p>
        </p:txBody>
      </p:sp>
      <p:sp>
        <p:nvSpPr>
          <p:cNvPr id="3" name="Прямоугольник 2"/>
          <p:cNvSpPr/>
          <p:nvPr/>
        </p:nvSpPr>
        <p:spPr>
          <a:xfrm>
            <a:off x="1907704" y="1484784"/>
            <a:ext cx="6984776"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1475656" y="620689"/>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sp>
        <p:nvSpPr>
          <p:cNvPr id="5" name="Прямоугольник 4"/>
          <p:cNvSpPr/>
          <p:nvPr/>
        </p:nvSpPr>
        <p:spPr>
          <a:xfrm>
            <a:off x="1619672" y="764705"/>
            <a:ext cx="7128792" cy="646331"/>
          </a:xfrm>
          <a:prstGeom prst="rect">
            <a:avLst/>
          </a:prstGeom>
        </p:spPr>
        <p:txBody>
          <a:bodyPr wrap="square">
            <a:spAutoFit/>
          </a:bodyPr>
          <a:lstStyle/>
          <a:p>
            <a:pPr algn="ctr">
              <a:spcBef>
                <a:spcPct val="50000"/>
              </a:spcBef>
            </a:pPr>
            <a:endParaRPr lang="ru-RU" sz="3600" dirty="0">
              <a:latin typeface="Times New Roman" pitchFamily="18" charset="0"/>
              <a:cs typeface="Times New Roman" pitchFamily="18" charset="0"/>
            </a:endParaRPr>
          </a:p>
        </p:txBody>
      </p:sp>
      <p:sp>
        <p:nvSpPr>
          <p:cNvPr id="6" name="Прямоугольник 5"/>
          <p:cNvSpPr/>
          <p:nvPr/>
        </p:nvSpPr>
        <p:spPr>
          <a:xfrm>
            <a:off x="1403648" y="548681"/>
            <a:ext cx="7488832" cy="1077218"/>
          </a:xfrm>
          <a:prstGeom prst="rect">
            <a:avLst/>
          </a:prstGeom>
        </p:spPr>
        <p:txBody>
          <a:bodyPr wrap="square">
            <a:spAutoFit/>
          </a:bodyPr>
          <a:lstStyle/>
          <a:p>
            <a:pPr>
              <a:spcBef>
                <a:spcPct val="50000"/>
              </a:spcBef>
            </a:pPr>
            <a:r>
              <a:rPr lang="ru-RU" sz="3200" b="1" dirty="0">
                <a:latin typeface="Times New Roman" pitchFamily="18" charset="0"/>
                <a:cs typeface="Times New Roman" pitchFamily="18" charset="0"/>
              </a:rPr>
              <a:t>А вы знаете почему именно эти цвета выбраны для светофора?</a:t>
            </a:r>
          </a:p>
        </p:txBody>
      </p:sp>
      <p:pic>
        <p:nvPicPr>
          <p:cNvPr id="7" name="Picture 2" descr="http://s3.rimg.info/8ad5f2bd8da51ae02ff433368d6a19ad.gif"/>
          <p:cNvPicPr>
            <a:picLocks noChangeAspect="1" noChangeArrowheads="1" noCrop="1"/>
          </p:cNvPicPr>
          <p:nvPr/>
        </p:nvPicPr>
        <p:blipFill>
          <a:blip r:embed="rId3" cstate="print"/>
          <a:srcRect/>
          <a:stretch>
            <a:fillRect/>
          </a:stretch>
        </p:blipFill>
        <p:spPr bwMode="auto">
          <a:xfrm>
            <a:off x="1763688" y="1772816"/>
            <a:ext cx="1295400" cy="1277937"/>
          </a:xfrm>
          <a:prstGeom prst="rect">
            <a:avLst/>
          </a:prstGeom>
          <a:noFill/>
          <a:ln w="9525">
            <a:noFill/>
            <a:miter lim="800000"/>
            <a:headEnd/>
            <a:tailEnd/>
          </a:ln>
        </p:spPr>
      </p:pic>
      <p:pic>
        <p:nvPicPr>
          <p:cNvPr id="8" name="Picture 16" descr="001"/>
          <p:cNvPicPr>
            <a:picLocks noChangeAspect="1" noChangeArrowheads="1" noCrop="1"/>
          </p:cNvPicPr>
          <p:nvPr/>
        </p:nvPicPr>
        <p:blipFill>
          <a:blip r:embed="rId4" cstate="print"/>
          <a:srcRect/>
          <a:stretch>
            <a:fillRect/>
          </a:stretch>
        </p:blipFill>
        <p:spPr bwMode="auto">
          <a:xfrm rot="745115">
            <a:off x="1197274" y="2860315"/>
            <a:ext cx="2333625" cy="2352675"/>
          </a:xfrm>
          <a:prstGeom prst="rect">
            <a:avLst/>
          </a:prstGeom>
          <a:noFill/>
          <a:ln w="9525">
            <a:noFill/>
            <a:miter lim="800000"/>
            <a:headEnd/>
            <a:tailEnd/>
          </a:ln>
        </p:spPr>
      </p:pic>
      <p:pic>
        <p:nvPicPr>
          <p:cNvPr id="10" name="Picture 7" descr="http://animashky.ru/flist/obprirod/2/5.gif"/>
          <p:cNvPicPr>
            <a:picLocks noChangeAspect="1" noChangeArrowheads="1" noCrop="1"/>
          </p:cNvPicPr>
          <p:nvPr/>
        </p:nvPicPr>
        <p:blipFill>
          <a:blip r:embed="rId5" cstate="print"/>
          <a:srcRect/>
          <a:stretch>
            <a:fillRect/>
          </a:stretch>
        </p:blipFill>
        <p:spPr bwMode="auto">
          <a:xfrm>
            <a:off x="1619672" y="4725144"/>
            <a:ext cx="1871663" cy="1649413"/>
          </a:xfrm>
          <a:prstGeom prst="rect">
            <a:avLst/>
          </a:prstGeom>
          <a:noFill/>
          <a:ln w="9525">
            <a:noFill/>
            <a:miter lim="800000"/>
            <a:headEnd/>
            <a:tailEnd/>
          </a:ln>
        </p:spPr>
      </p:pic>
      <p:sp>
        <p:nvSpPr>
          <p:cNvPr id="11" name="Прямоугольник 10"/>
          <p:cNvSpPr/>
          <p:nvPr/>
        </p:nvSpPr>
        <p:spPr>
          <a:xfrm>
            <a:off x="3347864" y="1916833"/>
            <a:ext cx="5544616" cy="830997"/>
          </a:xfrm>
          <a:prstGeom prst="rect">
            <a:avLst/>
          </a:prstGeom>
        </p:spPr>
        <p:txBody>
          <a:bodyPr wrap="square">
            <a:spAutoFit/>
          </a:bodyPr>
          <a:lstStyle/>
          <a:p>
            <a:pPr algn="ctr"/>
            <a:r>
              <a:rPr lang="ru-RU" sz="2400" i="1" dirty="0">
                <a:solidFill>
                  <a:srgbClr val="C00000"/>
                </a:solidFill>
                <a:latin typeface="Times New Roman" pitchFamily="18" charset="0"/>
                <a:cs typeface="Times New Roman" pitchFamily="18" charset="0"/>
              </a:rPr>
              <a:t>Красный</a:t>
            </a:r>
            <a:r>
              <a:rPr lang="ru-RU" sz="2400" dirty="0">
                <a:latin typeface="Times New Roman" pitchFamily="18" charset="0"/>
                <a:cs typeface="Times New Roman" pitchFamily="18" charset="0"/>
              </a:rPr>
              <a:t> – цвет костра, пожара.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Это – тревога, опасность.</a:t>
            </a:r>
          </a:p>
        </p:txBody>
      </p:sp>
      <p:sp>
        <p:nvSpPr>
          <p:cNvPr id="12" name="Прямоугольник 11"/>
          <p:cNvSpPr/>
          <p:nvPr/>
        </p:nvSpPr>
        <p:spPr>
          <a:xfrm>
            <a:off x="3275856" y="3068960"/>
            <a:ext cx="5472608" cy="1631216"/>
          </a:xfrm>
          <a:prstGeom prst="rect">
            <a:avLst/>
          </a:prstGeom>
        </p:spPr>
        <p:txBody>
          <a:bodyPr wrap="square">
            <a:spAutoFit/>
          </a:bodyPr>
          <a:lstStyle/>
          <a:p>
            <a:pPr algn="ctr"/>
            <a:r>
              <a:rPr lang="ru-RU" sz="2000" i="1" dirty="0">
                <a:solidFill>
                  <a:srgbClr val="FFC000"/>
                </a:solidFill>
                <a:latin typeface="Times New Roman" pitchFamily="18" charset="0"/>
                <a:cs typeface="Times New Roman" pitchFamily="18" charset="0"/>
              </a:rPr>
              <a:t>Желтый</a:t>
            </a:r>
            <a:r>
              <a:rPr lang="ru-RU" sz="2000" dirty="0">
                <a:latin typeface="Times New Roman" pitchFamily="18" charset="0"/>
                <a:cs typeface="Times New Roman" pitchFamily="18" charset="0"/>
              </a:rPr>
              <a:t> – цвет солнца. Оно</a:t>
            </a:r>
          </a:p>
          <a:p>
            <a:pPr algn="ctr"/>
            <a:r>
              <a:rPr lang="ru-RU" sz="2000" dirty="0">
                <a:latin typeface="Times New Roman" pitchFamily="18" charset="0"/>
                <a:cs typeface="Times New Roman" pitchFamily="18" charset="0"/>
              </a:rPr>
              <a:t>может быть другом или врагом. Солнце как бы предупреждает:</a:t>
            </a:r>
          </a:p>
          <a:p>
            <a:pPr algn="ctr"/>
            <a:r>
              <a:rPr lang="ru-RU" sz="2000" dirty="0">
                <a:latin typeface="Times New Roman" pitchFamily="18" charset="0"/>
                <a:cs typeface="Times New Roman" pitchFamily="18" charset="0"/>
              </a:rPr>
              <a:t>«Будь осторожен! Внимание! </a:t>
            </a:r>
          </a:p>
          <a:p>
            <a:pPr algn="ctr"/>
            <a:r>
              <a:rPr lang="ru-RU" sz="2000" dirty="0">
                <a:latin typeface="Times New Roman" pitchFamily="18" charset="0"/>
                <a:cs typeface="Times New Roman" pitchFamily="18" charset="0"/>
              </a:rPr>
              <a:t>Не торопись!»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style.rotation</p:attrName>
                                        </p:attrNameLst>
                                      </p:cBhvr>
                                      <p:tavLst>
                                        <p:tav tm="0">
                                          <p:val>
                                            <p:fltVal val="720"/>
                                          </p:val>
                                        </p:tav>
                                        <p:tav tm="100000">
                                          <p:val>
                                            <p:fltVal val="0"/>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style.rotation</p:attrName>
                                        </p:attrNameLst>
                                      </p:cBhvr>
                                      <p:tavLst>
                                        <p:tav tm="0">
                                          <p:val>
                                            <p:fltVal val="720"/>
                                          </p:val>
                                        </p:tav>
                                        <p:tav tm="100000">
                                          <p:val>
                                            <p:fltVal val="0"/>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79712" y="3212976"/>
            <a:ext cx="5616624" cy="2808312"/>
          </a:xfrm>
        </p:spPr>
        <p:txBody>
          <a:bodyPr>
            <a:normAutofit fontScale="90000"/>
          </a:bodyPr>
          <a:lstStyle/>
          <a:p>
            <a:br>
              <a:rPr lang="ru-RU" sz="5400" b="1" dirty="0"/>
            </a:br>
            <a:r>
              <a:rPr lang="ru-RU" sz="3200" dirty="0">
                <a:latin typeface="Times New Roman" pitchFamily="18" charset="0"/>
                <a:cs typeface="Times New Roman" pitchFamily="18" charset="0"/>
              </a:rPr>
              <a:t>Кто же поможет?</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Кто же придет?</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Кто же порядок здесь наведёт?</a:t>
            </a:r>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907704" y="1484784"/>
            <a:ext cx="6984776"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1475656" y="620689"/>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sp>
        <p:nvSpPr>
          <p:cNvPr id="5" name="Прямоугольник 4"/>
          <p:cNvSpPr/>
          <p:nvPr/>
        </p:nvSpPr>
        <p:spPr>
          <a:xfrm>
            <a:off x="1619672" y="764704"/>
            <a:ext cx="7128792" cy="2062103"/>
          </a:xfrm>
          <a:prstGeom prst="rect">
            <a:avLst/>
          </a:prstGeom>
        </p:spPr>
        <p:txBody>
          <a:bodyPr wrap="square">
            <a:spAutoFit/>
          </a:bodyPr>
          <a:lstStyle/>
          <a:p>
            <a:pPr algn="ctr">
              <a:spcBef>
                <a:spcPct val="50000"/>
              </a:spcBef>
            </a:pPr>
            <a:r>
              <a:rPr lang="ru-RU" sz="3200" dirty="0">
                <a:latin typeface="Times New Roman" pitchFamily="18" charset="0"/>
                <a:cs typeface="Times New Roman" pitchFamily="18" charset="0"/>
              </a:rPr>
              <a:t>Вдруг светофора погасли огни.</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Люди, машины остались одни.</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Едут машины рекою одной,</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Люди столпились гудящей толпой.</a:t>
            </a:r>
          </a:p>
        </p:txBody>
      </p:sp>
      <p:pic>
        <p:nvPicPr>
          <p:cNvPr id="6" name="i-main-pic" descr="Картинка 482 из 805">
            <a:hlinkClick r:id="rId3"/>
          </p:cNvPr>
          <p:cNvPicPr>
            <a:picLocks noChangeAspect="1" noChangeArrowheads="1"/>
          </p:cNvPicPr>
          <p:nvPr/>
        </p:nvPicPr>
        <p:blipFill>
          <a:blip r:embed="rId4" cstate="print"/>
          <a:srcRect/>
          <a:stretch>
            <a:fillRect/>
          </a:stretch>
        </p:blipFill>
        <p:spPr bwMode="auto">
          <a:xfrm>
            <a:off x="7668344" y="2996952"/>
            <a:ext cx="873125" cy="3384550"/>
          </a:xfrm>
          <a:prstGeom prst="rect">
            <a:avLst/>
          </a:prstGeom>
          <a:noFill/>
          <a:ln w="9525">
            <a:noFill/>
            <a:miter lim="800000"/>
            <a:headEnd/>
            <a:tailEnd/>
          </a:ln>
        </p:spPr>
      </p:pic>
      <p:sp>
        <p:nvSpPr>
          <p:cNvPr id="7" name="Oval 9"/>
          <p:cNvSpPr>
            <a:spLocks noChangeArrowheads="1"/>
          </p:cNvSpPr>
          <p:nvPr/>
        </p:nvSpPr>
        <p:spPr bwMode="auto">
          <a:xfrm>
            <a:off x="7812360" y="4365104"/>
            <a:ext cx="576262" cy="576263"/>
          </a:xfrm>
          <a:prstGeom prst="ellipse">
            <a:avLst/>
          </a:prstGeom>
          <a:solidFill>
            <a:schemeClr val="tx1"/>
          </a:solidFill>
          <a:ln w="9525">
            <a:solidFill>
              <a:schemeClr val="tx1"/>
            </a:solidFill>
            <a:round/>
            <a:headEnd/>
            <a:tailEnd/>
          </a:ln>
          <a:effectLst/>
        </p:spPr>
        <p:txBody>
          <a:bodyPr wrap="none" anchor="ctr"/>
          <a:lstStyle/>
          <a:p>
            <a:endParaRPr lang="ru-RU"/>
          </a:p>
        </p:txBody>
      </p:sp>
      <p:sp>
        <p:nvSpPr>
          <p:cNvPr id="8" name="Oval 9"/>
          <p:cNvSpPr>
            <a:spLocks noChangeArrowheads="1"/>
          </p:cNvSpPr>
          <p:nvPr/>
        </p:nvSpPr>
        <p:spPr bwMode="auto">
          <a:xfrm>
            <a:off x="7812360" y="3789040"/>
            <a:ext cx="576262" cy="576263"/>
          </a:xfrm>
          <a:prstGeom prst="ellipse">
            <a:avLst/>
          </a:prstGeom>
          <a:solidFill>
            <a:schemeClr val="tx1"/>
          </a:solidFill>
          <a:ln w="9525">
            <a:solidFill>
              <a:schemeClr val="tx1"/>
            </a:solidFill>
            <a:round/>
            <a:headEnd/>
            <a:tailEnd/>
          </a:ln>
          <a:effectLst/>
        </p:spPr>
        <p:txBody>
          <a:bodyPr wrap="none" anchor="ctr"/>
          <a:lstStyle/>
          <a:p>
            <a:endParaRPr lang="ru-RU"/>
          </a:p>
        </p:txBody>
      </p:sp>
      <p:sp>
        <p:nvSpPr>
          <p:cNvPr id="10" name="Oval 9"/>
          <p:cNvSpPr>
            <a:spLocks noChangeArrowheads="1"/>
          </p:cNvSpPr>
          <p:nvPr/>
        </p:nvSpPr>
        <p:spPr bwMode="auto">
          <a:xfrm>
            <a:off x="7812360" y="3140968"/>
            <a:ext cx="576262" cy="576263"/>
          </a:xfrm>
          <a:prstGeom prst="ellipse">
            <a:avLst/>
          </a:prstGeom>
          <a:solidFill>
            <a:schemeClr val="tx1"/>
          </a:solidFill>
          <a:ln w="9525">
            <a:solidFill>
              <a:schemeClr val="tx1"/>
            </a:solidFill>
            <a:round/>
            <a:headEnd/>
            <a:tailEnd/>
          </a:ln>
          <a:effectLst/>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1844824"/>
            <a:ext cx="7560840" cy="4176464"/>
          </a:xfrm>
        </p:spPr>
        <p:txBody>
          <a:bodyPr>
            <a:normAutofit/>
          </a:bodyPr>
          <a:lstStyle/>
          <a:p>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907704" y="1484784"/>
            <a:ext cx="6984776"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5" name="Прямоугольник 4"/>
          <p:cNvSpPr/>
          <p:nvPr/>
        </p:nvSpPr>
        <p:spPr>
          <a:xfrm>
            <a:off x="1403648" y="620688"/>
            <a:ext cx="7128792" cy="646331"/>
          </a:xfrm>
          <a:prstGeom prst="rect">
            <a:avLst/>
          </a:prstGeom>
        </p:spPr>
        <p:txBody>
          <a:bodyPr wrap="square">
            <a:spAutoFit/>
          </a:bodyPr>
          <a:lstStyle/>
          <a:p>
            <a:pPr algn="ctr">
              <a:spcBef>
                <a:spcPct val="50000"/>
              </a:spcBef>
            </a:pPr>
            <a:endParaRPr lang="ru-RU" sz="3600" dirty="0">
              <a:latin typeface="Times New Roman" pitchFamily="18" charset="0"/>
              <a:cs typeface="Times New Roman" pitchFamily="18" charset="0"/>
            </a:endParaRPr>
          </a:p>
        </p:txBody>
      </p:sp>
      <p:sp>
        <p:nvSpPr>
          <p:cNvPr id="6" name="Прямоугольник 5"/>
          <p:cNvSpPr/>
          <p:nvPr/>
        </p:nvSpPr>
        <p:spPr>
          <a:xfrm>
            <a:off x="1403648" y="476673"/>
            <a:ext cx="7344816" cy="5016758"/>
          </a:xfrm>
          <a:prstGeom prst="rect">
            <a:avLst/>
          </a:prstGeom>
        </p:spPr>
        <p:txBody>
          <a:bodyPr wrap="square">
            <a:spAutoFit/>
          </a:bodyPr>
          <a:lstStyle/>
          <a:p>
            <a:pPr algn="ctr"/>
            <a:r>
              <a:rPr lang="ru-RU" sz="3200" dirty="0">
                <a:latin typeface="Times New Roman" pitchFamily="18" charset="0"/>
                <a:cs typeface="Times New Roman" pitchFamily="18" charset="0"/>
              </a:rPr>
              <a:t>Регулировщик - лицо, наделенное в установленном порядке полномочиями по регулированию дорожного движения с помощью сигналов, установленных Правилами, и непосредственно осуществляющее указанное регулирование. Регулировщик должен быть в форменной одежде и (или)</a:t>
            </a:r>
          </a:p>
          <a:p>
            <a:pPr algn="ctr"/>
            <a:r>
              <a:rPr lang="ru-RU" sz="3200" dirty="0">
                <a:latin typeface="Times New Roman" pitchFamily="18" charset="0"/>
                <a:cs typeface="Times New Roman" pitchFamily="18" charset="0"/>
              </a:rPr>
              <a:t> иметь отличительный знак и экипировку. </a:t>
            </a:r>
          </a:p>
        </p:txBody>
      </p:sp>
      <p:pic>
        <p:nvPicPr>
          <p:cNvPr id="21506" name="Picture 2" descr="Регулировщик ПДД в картинках с пояснениями: как разобраться в жестах"/>
          <p:cNvPicPr>
            <a:picLocks noChangeAspect="1" noChangeArrowheads="1"/>
          </p:cNvPicPr>
          <p:nvPr/>
        </p:nvPicPr>
        <p:blipFill>
          <a:blip r:embed="rId3" cstate="print"/>
          <a:srcRect/>
          <a:stretch>
            <a:fillRect/>
          </a:stretch>
        </p:blipFill>
        <p:spPr bwMode="auto">
          <a:xfrm>
            <a:off x="7089894" y="4261022"/>
            <a:ext cx="2054106" cy="259697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1844824"/>
            <a:ext cx="7560840" cy="4176464"/>
          </a:xfrm>
        </p:spPr>
        <p:txBody>
          <a:bodyPr>
            <a:normAutofit/>
          </a:bodyPr>
          <a:lstStyle/>
          <a:p>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907704" y="1484784"/>
            <a:ext cx="6984776"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971600" y="620689"/>
            <a:ext cx="7920880" cy="584775"/>
          </a:xfrm>
          <a:prstGeom prst="rect">
            <a:avLst/>
          </a:prstGeom>
        </p:spPr>
        <p:txBody>
          <a:bodyPr wrap="square">
            <a:spAutoFit/>
          </a:bodyPr>
          <a:lstStyle/>
          <a:p>
            <a:r>
              <a:rPr lang="ru-RU" sz="3200" dirty="0">
                <a:latin typeface="Times New Roman" pitchFamily="18" charset="0"/>
                <a:cs typeface="Times New Roman" pitchFamily="18" charset="0"/>
              </a:rPr>
              <a:t>А вы понимаете сигналы регулировщика?</a:t>
            </a:r>
          </a:p>
        </p:txBody>
      </p:sp>
      <p:sp>
        <p:nvSpPr>
          <p:cNvPr id="5" name="Прямоугольник 4"/>
          <p:cNvSpPr/>
          <p:nvPr/>
        </p:nvSpPr>
        <p:spPr>
          <a:xfrm>
            <a:off x="1619672" y="764705"/>
            <a:ext cx="7128792" cy="646331"/>
          </a:xfrm>
          <a:prstGeom prst="rect">
            <a:avLst/>
          </a:prstGeom>
        </p:spPr>
        <p:txBody>
          <a:bodyPr wrap="square">
            <a:spAutoFit/>
          </a:bodyPr>
          <a:lstStyle/>
          <a:p>
            <a:pPr algn="ctr">
              <a:spcBef>
                <a:spcPct val="50000"/>
              </a:spcBef>
            </a:pPr>
            <a:endParaRPr lang="ru-RU" sz="3600" dirty="0">
              <a:latin typeface="Times New Roman" pitchFamily="18" charset="0"/>
              <a:cs typeface="Times New Roman" pitchFamily="18" charset="0"/>
            </a:endParaRPr>
          </a:p>
        </p:txBody>
      </p:sp>
      <p:pic>
        <p:nvPicPr>
          <p:cNvPr id="20482" name="Picture 2" descr="Сигналы регулировщика (в картинках)"/>
          <p:cNvPicPr>
            <a:picLocks noChangeAspect="1" noChangeArrowheads="1"/>
          </p:cNvPicPr>
          <p:nvPr/>
        </p:nvPicPr>
        <p:blipFill>
          <a:blip r:embed="rId3" cstate="print"/>
          <a:srcRect/>
          <a:stretch>
            <a:fillRect/>
          </a:stretch>
        </p:blipFill>
        <p:spPr bwMode="auto">
          <a:xfrm>
            <a:off x="3347864" y="1340768"/>
            <a:ext cx="5187091" cy="53012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1844824"/>
            <a:ext cx="7560840" cy="4176464"/>
          </a:xfrm>
        </p:spPr>
        <p:txBody>
          <a:bodyPr>
            <a:normAutofit/>
          </a:bodyPr>
          <a:lstStyle/>
          <a:p>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907704" y="1484784"/>
            <a:ext cx="6984776"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1475656" y="620689"/>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sp>
        <p:nvSpPr>
          <p:cNvPr id="5" name="Прямоугольник 4"/>
          <p:cNvSpPr/>
          <p:nvPr/>
        </p:nvSpPr>
        <p:spPr>
          <a:xfrm>
            <a:off x="1619672" y="764705"/>
            <a:ext cx="7128792" cy="646331"/>
          </a:xfrm>
          <a:prstGeom prst="rect">
            <a:avLst/>
          </a:prstGeom>
        </p:spPr>
        <p:txBody>
          <a:bodyPr wrap="square">
            <a:spAutoFit/>
          </a:bodyPr>
          <a:lstStyle/>
          <a:p>
            <a:pPr algn="ctr">
              <a:spcBef>
                <a:spcPct val="50000"/>
              </a:spcBef>
            </a:pPr>
            <a:endParaRPr lang="ru-RU" sz="3600" dirty="0">
              <a:latin typeface="Times New Roman" pitchFamily="18" charset="0"/>
              <a:cs typeface="Times New Roman" pitchFamily="18" charset="0"/>
            </a:endParaRPr>
          </a:p>
        </p:txBody>
      </p:sp>
      <p:sp>
        <p:nvSpPr>
          <p:cNvPr id="6" name="Прямоугольник 5"/>
          <p:cNvSpPr/>
          <p:nvPr/>
        </p:nvSpPr>
        <p:spPr>
          <a:xfrm>
            <a:off x="1475656" y="548680"/>
            <a:ext cx="7416824" cy="4031873"/>
          </a:xfrm>
          <a:prstGeom prst="rect">
            <a:avLst/>
          </a:prstGeom>
        </p:spPr>
        <p:txBody>
          <a:bodyPr wrap="square">
            <a:spAutoFit/>
          </a:bodyPr>
          <a:lstStyle/>
          <a:p>
            <a:pPr algn="ctr"/>
            <a:r>
              <a:rPr lang="ru-RU" sz="3200" dirty="0">
                <a:latin typeface="Times New Roman" pitchFamily="18" charset="0"/>
                <a:cs typeface="Times New Roman" pitchFamily="18" charset="0"/>
              </a:rPr>
              <a:t>Не напрасно в школе, дома</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Учат правилам ребят.</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На дороге можно встретить</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Много всяческих преград.</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Чтоб сберечь свое здоровье</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И аварий избежать,</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Надо правила дорожные</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Знать и строго соблюдать.</a:t>
            </a:r>
          </a:p>
        </p:txBody>
      </p:sp>
      <p:pic>
        <p:nvPicPr>
          <p:cNvPr id="7" name="Picture 10" descr="photo"/>
          <p:cNvPicPr>
            <a:picLocks noChangeAspect="1" noChangeArrowheads="1"/>
          </p:cNvPicPr>
          <p:nvPr/>
        </p:nvPicPr>
        <p:blipFill>
          <a:blip r:embed="rId3" cstate="print"/>
          <a:srcRect/>
          <a:stretch>
            <a:fillRect/>
          </a:stretch>
        </p:blipFill>
        <p:spPr bwMode="auto">
          <a:xfrm>
            <a:off x="6012160" y="4509121"/>
            <a:ext cx="2857500" cy="2348879"/>
          </a:xfrm>
          <a:prstGeom prst="rect">
            <a:avLst/>
          </a:prstGeom>
          <a:noFill/>
        </p:spPr>
      </p:pic>
      <p:pic>
        <p:nvPicPr>
          <p:cNvPr id="8" name="Picture 4" descr="i40347"/>
          <p:cNvPicPr>
            <a:picLocks noChangeAspect="1" noChangeArrowheads="1"/>
          </p:cNvPicPr>
          <p:nvPr/>
        </p:nvPicPr>
        <p:blipFill>
          <a:blip r:embed="rId4" cstate="print"/>
          <a:srcRect/>
          <a:stretch>
            <a:fillRect/>
          </a:stretch>
        </p:blipFill>
        <p:spPr bwMode="auto">
          <a:xfrm>
            <a:off x="3275856" y="4653136"/>
            <a:ext cx="1979612" cy="194468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620688"/>
            <a:ext cx="6995120" cy="2304256"/>
          </a:xfrm>
        </p:spPr>
        <p:txBody>
          <a:bodyPr>
            <a:normAutofit/>
          </a:bodyPr>
          <a:lstStyle/>
          <a:p>
            <a:r>
              <a:rPr lang="ru-RU" sz="3200" dirty="0">
                <a:latin typeface="Times New Roman" pitchFamily="18" charset="0"/>
                <a:cs typeface="Times New Roman" pitchFamily="18" charset="0"/>
              </a:rPr>
              <a:t>Сколько знаков вдоль дорог -  </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Можно растеряться</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Их обязан твердо знать,</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До школы чтоб добраться.</a:t>
            </a:r>
          </a:p>
        </p:txBody>
      </p:sp>
      <p:pic>
        <p:nvPicPr>
          <p:cNvPr id="4" name="Picture 14" descr="5"/>
          <p:cNvPicPr>
            <a:picLocks noChangeAspect="1" noChangeArrowheads="1"/>
          </p:cNvPicPr>
          <p:nvPr/>
        </p:nvPicPr>
        <p:blipFill>
          <a:blip r:embed="rId3" cstate="print"/>
          <a:srcRect/>
          <a:stretch>
            <a:fillRect/>
          </a:stretch>
        </p:blipFill>
        <p:spPr bwMode="auto">
          <a:xfrm>
            <a:off x="1763688" y="2924944"/>
            <a:ext cx="1296144" cy="1819535"/>
          </a:xfrm>
          <a:prstGeom prst="rect">
            <a:avLst/>
          </a:prstGeom>
          <a:noFill/>
        </p:spPr>
      </p:pic>
      <p:pic>
        <p:nvPicPr>
          <p:cNvPr id="5" name="Picture 12" descr="5"/>
          <p:cNvPicPr>
            <a:picLocks noChangeAspect="1" noChangeArrowheads="1"/>
          </p:cNvPicPr>
          <p:nvPr/>
        </p:nvPicPr>
        <p:blipFill>
          <a:blip r:embed="rId4" cstate="print"/>
          <a:srcRect/>
          <a:stretch>
            <a:fillRect/>
          </a:stretch>
        </p:blipFill>
        <p:spPr bwMode="auto">
          <a:xfrm>
            <a:off x="3347864" y="4797152"/>
            <a:ext cx="1435961" cy="1441252"/>
          </a:xfrm>
          <a:prstGeom prst="rect">
            <a:avLst/>
          </a:prstGeom>
          <a:noFill/>
        </p:spPr>
      </p:pic>
      <p:pic>
        <p:nvPicPr>
          <p:cNvPr id="6" name="Picture 10" descr="4"/>
          <p:cNvPicPr>
            <a:picLocks noChangeAspect="1" noChangeArrowheads="1"/>
          </p:cNvPicPr>
          <p:nvPr/>
        </p:nvPicPr>
        <p:blipFill>
          <a:blip r:embed="rId5" cstate="print"/>
          <a:srcRect/>
          <a:stretch>
            <a:fillRect/>
          </a:stretch>
        </p:blipFill>
        <p:spPr bwMode="auto">
          <a:xfrm>
            <a:off x="4860032" y="2924944"/>
            <a:ext cx="1584176" cy="1584176"/>
          </a:xfrm>
          <a:prstGeom prst="rect">
            <a:avLst/>
          </a:prstGeom>
          <a:noFill/>
        </p:spPr>
      </p:pic>
      <p:pic>
        <p:nvPicPr>
          <p:cNvPr id="7" name="Picture 6" descr="1"/>
          <p:cNvPicPr>
            <a:picLocks noChangeAspect="1" noChangeArrowheads="1"/>
          </p:cNvPicPr>
          <p:nvPr/>
        </p:nvPicPr>
        <p:blipFill>
          <a:blip r:embed="rId6" cstate="print"/>
          <a:srcRect/>
          <a:stretch>
            <a:fillRect/>
          </a:stretch>
        </p:blipFill>
        <p:spPr bwMode="auto">
          <a:xfrm>
            <a:off x="6012160" y="4869160"/>
            <a:ext cx="1656184" cy="1437306"/>
          </a:xfrm>
          <a:prstGeom prst="rect">
            <a:avLst/>
          </a:prstGeom>
          <a:noFill/>
        </p:spPr>
      </p:pic>
      <p:pic>
        <p:nvPicPr>
          <p:cNvPr id="8" name="Picture 15" descr="6"/>
          <p:cNvPicPr>
            <a:picLocks noChangeAspect="1" noChangeArrowheads="1"/>
          </p:cNvPicPr>
          <p:nvPr/>
        </p:nvPicPr>
        <p:blipFill>
          <a:blip r:embed="rId7" cstate="print"/>
          <a:srcRect/>
          <a:stretch>
            <a:fillRect/>
          </a:stretch>
        </p:blipFill>
        <p:spPr bwMode="auto">
          <a:xfrm>
            <a:off x="7236296" y="3068960"/>
            <a:ext cx="1134966" cy="15841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Содержимое 3" descr="Обзор  дорожно-транспортных происшествий с участием детей в Новосибирске за 5 месяцев 2015 года ">
            <a:hlinkClick r:id="rId3" tooltip="&quot;Обзор  дорожно-транспортных происшествий с участием детей в Новосибирске за 5 месяцев 2015 года &quot;"/>
          </p:cNvPr>
          <p:cNvPicPr>
            <a:picLocks noGrp="1"/>
          </p:cNvPicPr>
          <p:nvPr>
            <p:ph idx="1"/>
          </p:nvPr>
        </p:nvPicPr>
        <p:blipFill>
          <a:blip r:embed="rId4" cstate="print"/>
          <a:srcRect/>
          <a:stretch>
            <a:fillRect/>
          </a:stretch>
        </p:blipFill>
        <p:spPr bwMode="auto">
          <a:xfrm>
            <a:off x="2411760" y="1124744"/>
            <a:ext cx="6120680"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5400" dirty="0">
                <a:solidFill>
                  <a:srgbClr val="E20000"/>
                </a:solidFill>
                <a:latin typeface="Times New Roman" pitchFamily="18" charset="0"/>
                <a:cs typeface="Times New Roman" pitchFamily="18" charset="0"/>
              </a:rPr>
              <a:t>Знаете ли вы?</a:t>
            </a:r>
            <a:endParaRPr lang="ru-RU" sz="5400" dirty="0">
              <a:latin typeface="Times New Roman" pitchFamily="18" charset="0"/>
              <a:cs typeface="Times New Roman" pitchFamily="18" charset="0"/>
            </a:endParaRPr>
          </a:p>
        </p:txBody>
      </p:sp>
      <p:sp>
        <p:nvSpPr>
          <p:cNvPr id="3" name="Прямоугольник 2"/>
          <p:cNvSpPr/>
          <p:nvPr/>
        </p:nvSpPr>
        <p:spPr>
          <a:xfrm>
            <a:off x="1619672" y="1484784"/>
            <a:ext cx="7272808" cy="4401205"/>
          </a:xfrm>
          <a:prstGeom prst="rect">
            <a:avLst/>
          </a:prstGeom>
        </p:spPr>
        <p:txBody>
          <a:bodyPr wrap="square">
            <a:spAutoFit/>
          </a:bodyPr>
          <a:lstStyle/>
          <a:p>
            <a:pPr>
              <a:buFont typeface="Arial" pitchFamily="34" charset="0"/>
              <a:buChar char="•"/>
              <a:defRPr/>
            </a:pPr>
            <a:r>
              <a:rPr lang="ru-RU" sz="4000" dirty="0">
                <a:solidFill>
                  <a:srgbClr val="009900"/>
                </a:solidFill>
                <a:latin typeface="Times New Roman" pitchFamily="18" charset="0"/>
                <a:cs typeface="Times New Roman" pitchFamily="18" charset="0"/>
              </a:rPr>
              <a:t>Что такое безопасность?</a:t>
            </a:r>
          </a:p>
          <a:p>
            <a:pPr>
              <a:buFont typeface="Arial" pitchFamily="34" charset="0"/>
              <a:buChar char="•"/>
              <a:defRPr/>
            </a:pPr>
            <a:r>
              <a:rPr lang="ru-RU" sz="4000" dirty="0">
                <a:solidFill>
                  <a:srgbClr val="FF6600"/>
                </a:solidFill>
                <a:latin typeface="Times New Roman" pitchFamily="18" charset="0"/>
                <a:cs typeface="Times New Roman" pitchFamily="18" charset="0"/>
              </a:rPr>
              <a:t>Почему дети попадают в опасные ситуации?</a:t>
            </a:r>
          </a:p>
          <a:p>
            <a:pPr>
              <a:buFont typeface="Arial" pitchFamily="34" charset="0"/>
              <a:buChar char="•"/>
              <a:defRPr/>
            </a:pPr>
            <a:r>
              <a:rPr lang="ru-RU" sz="4000" dirty="0">
                <a:solidFill>
                  <a:srgbClr val="0000FF"/>
                </a:solidFill>
                <a:latin typeface="Times New Roman" pitchFamily="18" charset="0"/>
                <a:cs typeface="Times New Roman" pitchFamily="18" charset="0"/>
              </a:rPr>
              <a:t>Куда и к кому обращаться за помощью?</a:t>
            </a:r>
          </a:p>
          <a:p>
            <a:pPr>
              <a:buFont typeface="Arial" pitchFamily="34" charset="0"/>
              <a:buChar char="•"/>
              <a:defRPr/>
            </a:pPr>
            <a:r>
              <a:rPr lang="ru-RU" sz="4000" dirty="0">
                <a:solidFill>
                  <a:srgbClr val="FF3300"/>
                </a:solidFill>
                <a:latin typeface="Times New Roman" pitchFamily="18" charset="0"/>
                <a:cs typeface="Times New Roman" pitchFamily="18" charset="0"/>
              </a:rPr>
              <a:t>Как организовано дорожное движение?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b="1" dirty="0">
                <a:latin typeface="Times New Roman" pitchFamily="18" charset="0"/>
                <a:cs typeface="Times New Roman" pitchFamily="18" charset="0"/>
              </a:rPr>
              <a:t>Что означают эти знаки?</a:t>
            </a:r>
          </a:p>
        </p:txBody>
      </p:sp>
      <p:sp>
        <p:nvSpPr>
          <p:cNvPr id="3" name="Прямоугольник 2"/>
          <p:cNvSpPr/>
          <p:nvPr/>
        </p:nvSpPr>
        <p:spPr>
          <a:xfrm>
            <a:off x="1619672" y="1484784"/>
            <a:ext cx="7272808"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pic>
        <p:nvPicPr>
          <p:cNvPr id="5" name="Picture 9" descr="picture"/>
          <p:cNvPicPr>
            <a:picLocks noChangeAspect="1" noChangeArrowheads="1"/>
          </p:cNvPicPr>
          <p:nvPr/>
        </p:nvPicPr>
        <p:blipFill>
          <a:blip r:embed="rId3" cstate="print">
            <a:lum contrast="36000"/>
          </a:blip>
          <a:srcRect l="13091" t="3499" r="11044" b="5806"/>
          <a:stretch>
            <a:fillRect/>
          </a:stretch>
        </p:blipFill>
        <p:spPr>
          <a:xfrm>
            <a:off x="3203848" y="1248722"/>
            <a:ext cx="3744416" cy="3357530"/>
          </a:xfrm>
          <a:prstGeom prst="rect">
            <a:avLst/>
          </a:prstGeom>
        </p:spPr>
      </p:pic>
      <p:sp>
        <p:nvSpPr>
          <p:cNvPr id="6" name="Прямоугольник 5"/>
          <p:cNvSpPr/>
          <p:nvPr/>
        </p:nvSpPr>
        <p:spPr>
          <a:xfrm>
            <a:off x="1619672" y="4797152"/>
            <a:ext cx="6552728" cy="1077218"/>
          </a:xfrm>
          <a:prstGeom prst="rect">
            <a:avLst/>
          </a:prstGeom>
        </p:spPr>
        <p:txBody>
          <a:bodyPr wrap="square">
            <a:spAutoFit/>
          </a:bodyPr>
          <a:lstStyle/>
          <a:p>
            <a:pPr algn="ctr"/>
            <a:r>
              <a:rPr lang="ru-RU" sz="3200" dirty="0">
                <a:latin typeface="Times New Roman" pitchFamily="18" charset="0"/>
                <a:cs typeface="Times New Roman" pitchFamily="18" charset="0"/>
              </a:rPr>
              <a:t>«Проходи скорей вперёд,</a:t>
            </a:r>
            <a:br>
              <a:rPr lang="ru-RU" sz="3200" dirty="0">
                <a:latin typeface="Times New Roman" pitchFamily="18" charset="0"/>
                <a:cs typeface="Times New Roman" pitchFamily="18" charset="0"/>
              </a:rPr>
            </a:br>
            <a:r>
              <a:rPr lang="ru-RU" sz="3200" dirty="0">
                <a:latin typeface="Times New Roman" pitchFamily="18" charset="0"/>
                <a:cs typeface="Times New Roman" pitchFamily="18" charset="0"/>
              </a:rPr>
              <a:t>И увидишь переход!»</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2088232"/>
          </a:xfrm>
        </p:spPr>
        <p:txBody>
          <a:bodyPr>
            <a:normAutofit/>
          </a:bodyPr>
          <a:lstStyle/>
          <a:p>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619672" y="1484784"/>
            <a:ext cx="7272808"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pic>
        <p:nvPicPr>
          <p:cNvPr id="6" name="i-main-pic" descr="Картинка 181 из 40898">
            <a:hlinkClick r:id="rId3"/>
          </p:cNvPr>
          <p:cNvPicPr>
            <a:picLocks noChangeAspect="1" noChangeArrowheads="1"/>
          </p:cNvPicPr>
          <p:nvPr/>
        </p:nvPicPr>
        <p:blipFill>
          <a:blip r:embed="rId4" cstate="print">
            <a:lum contrast="30000"/>
          </a:blip>
          <a:srcRect l="6329" t="3242" r="4497" b="6270"/>
          <a:stretch>
            <a:fillRect/>
          </a:stretch>
        </p:blipFill>
        <p:spPr>
          <a:xfrm>
            <a:off x="1619672" y="2924944"/>
            <a:ext cx="3400173" cy="3456384"/>
          </a:xfrm>
          <a:prstGeom prst="rect">
            <a:avLst/>
          </a:prstGeom>
        </p:spPr>
      </p:pic>
      <p:sp>
        <p:nvSpPr>
          <p:cNvPr id="7" name="Прямоугольник 6"/>
          <p:cNvSpPr/>
          <p:nvPr/>
        </p:nvSpPr>
        <p:spPr>
          <a:xfrm>
            <a:off x="1547664" y="548680"/>
            <a:ext cx="7272808" cy="2062103"/>
          </a:xfrm>
          <a:prstGeom prst="rect">
            <a:avLst/>
          </a:prstGeom>
        </p:spPr>
        <p:txBody>
          <a:bodyPr wrap="square">
            <a:spAutoFit/>
          </a:bodyPr>
          <a:lstStyle/>
          <a:p>
            <a:pPr algn="ctr"/>
            <a:r>
              <a:rPr lang="ru-RU" sz="3200" dirty="0">
                <a:latin typeface="Times New Roman" pitchFamily="18" charset="0"/>
                <a:cs typeface="Times New Roman" pitchFamily="18" charset="0"/>
              </a:rPr>
              <a:t>Этот знак такого рода:</a:t>
            </a:r>
          </a:p>
          <a:p>
            <a:pPr algn="ctr"/>
            <a:r>
              <a:rPr lang="ru-RU" sz="3200" dirty="0">
                <a:latin typeface="Times New Roman" pitchFamily="18" charset="0"/>
                <a:cs typeface="Times New Roman" pitchFamily="18" charset="0"/>
              </a:rPr>
              <a:t>Он на страже пешехода,</a:t>
            </a:r>
          </a:p>
          <a:p>
            <a:pPr algn="ctr"/>
            <a:r>
              <a:rPr lang="ru-RU" sz="3200" dirty="0">
                <a:latin typeface="Times New Roman" pitchFamily="18" charset="0"/>
                <a:cs typeface="Times New Roman" pitchFamily="18" charset="0"/>
              </a:rPr>
              <a:t>Переходим с вами вместе</a:t>
            </a:r>
          </a:p>
          <a:p>
            <a:pPr algn="ctr"/>
            <a:r>
              <a:rPr lang="ru-RU" sz="3200" dirty="0">
                <a:latin typeface="Times New Roman" pitchFamily="18" charset="0"/>
                <a:cs typeface="Times New Roman" pitchFamily="18" charset="0"/>
              </a:rPr>
              <a:t>Мы дорогу в этом месте.</a:t>
            </a:r>
          </a:p>
        </p:txBody>
      </p:sp>
      <p:pic>
        <p:nvPicPr>
          <p:cNvPr id="17410" name="Picture 2" descr="Картинки про правила дорожного движения | Безопасность дорожного движения,  Научные детские эксперименты, Дети"/>
          <p:cNvPicPr>
            <a:picLocks noChangeAspect="1" noChangeArrowheads="1"/>
          </p:cNvPicPr>
          <p:nvPr/>
        </p:nvPicPr>
        <p:blipFill>
          <a:blip r:embed="rId5" cstate="print"/>
          <a:srcRect/>
          <a:stretch>
            <a:fillRect/>
          </a:stretch>
        </p:blipFill>
        <p:spPr bwMode="auto">
          <a:xfrm>
            <a:off x="5508104" y="2924944"/>
            <a:ext cx="3274368" cy="348337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980728"/>
            <a:ext cx="8229600" cy="2088232"/>
          </a:xfrm>
        </p:spPr>
        <p:txBody>
          <a:bodyPr>
            <a:normAutofit/>
          </a:bodyPr>
          <a:lstStyle/>
          <a:p>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619672" y="1484784"/>
            <a:ext cx="7272808"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pic>
        <p:nvPicPr>
          <p:cNvPr id="8" name="i-main-pic" descr="Картинка 30 из 791"/>
          <p:cNvPicPr>
            <a:picLocks noChangeAspect="1" noChangeArrowheads="1"/>
          </p:cNvPicPr>
          <p:nvPr/>
        </p:nvPicPr>
        <p:blipFill>
          <a:blip r:embed="rId3" cstate="print">
            <a:lum bright="-6000" contrast="12000"/>
          </a:blip>
          <a:srcRect l="5354" t="15393" r="6241" b="11244"/>
          <a:stretch>
            <a:fillRect/>
          </a:stretch>
        </p:blipFill>
        <p:spPr bwMode="auto">
          <a:xfrm>
            <a:off x="2483768" y="2708920"/>
            <a:ext cx="5689600" cy="3562350"/>
          </a:xfrm>
          <a:prstGeom prst="rect">
            <a:avLst/>
          </a:prstGeom>
          <a:ln>
            <a:noFill/>
          </a:ln>
          <a:effectLst>
            <a:softEdge rad="112500"/>
          </a:effectLst>
        </p:spPr>
      </p:pic>
      <p:sp>
        <p:nvSpPr>
          <p:cNvPr id="9" name="Прямоугольник 8"/>
          <p:cNvSpPr/>
          <p:nvPr/>
        </p:nvSpPr>
        <p:spPr>
          <a:xfrm>
            <a:off x="1475656" y="620689"/>
            <a:ext cx="7416824" cy="1569660"/>
          </a:xfrm>
          <a:prstGeom prst="rect">
            <a:avLst/>
          </a:prstGeom>
        </p:spPr>
        <p:txBody>
          <a:bodyPr wrap="square">
            <a:spAutoFit/>
          </a:bodyPr>
          <a:lstStyle/>
          <a:p>
            <a:pPr algn="ctr">
              <a:spcBef>
                <a:spcPct val="50000"/>
              </a:spcBef>
            </a:pPr>
            <a:r>
              <a:rPr lang="ru-RU" sz="3200" dirty="0">
                <a:latin typeface="Times New Roman" pitchFamily="18" charset="0"/>
                <a:cs typeface="Times New Roman" pitchFamily="18" charset="0"/>
              </a:rPr>
              <a:t>Как следует переходить дорогу по нерегулируемому пешеходному переходу?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31640" y="2852936"/>
            <a:ext cx="7560840" cy="3384376"/>
          </a:xfrm>
        </p:spPr>
        <p:txBody>
          <a:bodyPr>
            <a:normAutofit fontScale="90000"/>
          </a:bodyPr>
          <a:lstStyle/>
          <a:p>
            <a:pPr>
              <a:lnSpc>
                <a:spcPct val="100000"/>
              </a:lnSpc>
              <a:defRPr/>
            </a:pPr>
            <a:r>
              <a:rPr lang="ru-RU" sz="3600" i="1" dirty="0">
                <a:solidFill>
                  <a:srgbClr val="FF6600"/>
                </a:solidFill>
                <a:effectLst>
                  <a:outerShdw blurRad="38100" dist="38100" dir="2700000" algn="tl">
                    <a:srgbClr val="000000"/>
                  </a:outerShdw>
                </a:effectLst>
                <a:latin typeface="Times New Roman" pitchFamily="18" charset="0"/>
                <a:cs typeface="Times New Roman" pitchFamily="18" charset="0"/>
              </a:rPr>
              <a:t>Убедитесь</a:t>
            </a:r>
            <a:r>
              <a:rPr lang="ru-RU" sz="3600" i="1" dirty="0">
                <a:solidFill>
                  <a:srgbClr val="FF9933"/>
                </a:solidFill>
                <a:effectLst>
                  <a:outerShdw blurRad="38100" dist="38100" dir="2700000" algn="tl">
                    <a:srgbClr val="000000"/>
                  </a:outerShdw>
                </a:effectLst>
                <a:latin typeface="Times New Roman" pitchFamily="18" charset="0"/>
                <a:cs typeface="Times New Roman" pitchFamily="18" charset="0"/>
              </a:rPr>
              <a:t> </a:t>
            </a:r>
            <a: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t>в полной безопасности дороги.</a:t>
            </a:r>
            <a:br>
              <a:rPr lang="ru-RU" sz="3600" dirty="0">
                <a:effectLst>
                  <a:outerShdw blurRad="38100" dist="38100" dir="2700000" algn="tl">
                    <a:srgbClr val="000000"/>
                  </a:outerShdw>
                </a:effectLst>
                <a:latin typeface="Times New Roman" pitchFamily="18" charset="0"/>
                <a:cs typeface="Times New Roman" pitchFamily="18" charset="0"/>
              </a:rPr>
            </a:br>
            <a:r>
              <a:rPr lang="ru-RU" sz="3600" i="1" dirty="0">
                <a:solidFill>
                  <a:srgbClr val="FF6600"/>
                </a:solidFill>
                <a:effectLst>
                  <a:outerShdw blurRad="38100" dist="38100" dir="2700000" algn="tl">
                    <a:srgbClr val="000000"/>
                  </a:outerShdw>
                </a:effectLst>
                <a:latin typeface="Times New Roman" pitchFamily="18" charset="0"/>
                <a:cs typeface="Times New Roman" pitchFamily="18" charset="0"/>
              </a:rPr>
              <a:t>Остановись</a:t>
            </a:r>
            <a:r>
              <a:rPr lang="ru-RU" sz="3600" dirty="0">
                <a:solidFill>
                  <a:srgbClr val="006600"/>
                </a:solidFill>
                <a:effectLst>
                  <a:outerShdw blurRad="38100" dist="38100" dir="2700000" algn="tl">
                    <a:srgbClr val="000000"/>
                  </a:outerShdw>
                </a:effectLst>
                <a:latin typeface="Times New Roman" pitchFamily="18" charset="0"/>
                <a:cs typeface="Times New Roman" pitchFamily="18" charset="0"/>
              </a:rPr>
              <a:t> </a:t>
            </a:r>
            <a: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t>у края проезжей части, прислушайся, посмотри налево.</a:t>
            </a:r>
            <a:b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br>
            <a: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t>Если нет машин, дойди до середины проезжей части.</a:t>
            </a:r>
            <a:b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br>
            <a: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t>Еще раз </a:t>
            </a:r>
            <a:r>
              <a:rPr lang="ru-RU" sz="3600" i="1" dirty="0">
                <a:solidFill>
                  <a:srgbClr val="FF6600"/>
                </a:solidFill>
                <a:effectLst>
                  <a:outerShdw blurRad="38100" dist="38100" dir="2700000" algn="tl">
                    <a:srgbClr val="000000"/>
                  </a:outerShdw>
                </a:effectLst>
                <a:latin typeface="Times New Roman" pitchFamily="18" charset="0"/>
                <a:cs typeface="Times New Roman" pitchFamily="18" charset="0"/>
              </a:rPr>
              <a:t>посмотри</a:t>
            </a:r>
            <a:r>
              <a:rPr lang="ru-RU" sz="3600" dirty="0">
                <a:solidFill>
                  <a:srgbClr val="006600"/>
                </a:solidFill>
                <a:effectLst>
                  <a:outerShdw blurRad="38100" dist="38100" dir="2700000" algn="tl">
                    <a:srgbClr val="000000"/>
                  </a:outerShdw>
                </a:effectLst>
                <a:latin typeface="Times New Roman" pitchFamily="18" charset="0"/>
                <a:cs typeface="Times New Roman" pitchFamily="18" charset="0"/>
              </a:rPr>
              <a:t> </a:t>
            </a:r>
            <a: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t>направо, и если нет транспорта закончи переход.</a:t>
            </a:r>
            <a:b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br>
            <a: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t>Дорогу нужно переходить под прямым углом.</a:t>
            </a:r>
            <a:b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br>
            <a:r>
              <a:rPr lang="ru-RU" sz="3600" dirty="0">
                <a:solidFill>
                  <a:srgbClr val="000000"/>
                </a:solidFill>
                <a:effectLst>
                  <a:outerShdw blurRad="38100" dist="38100" dir="2700000" algn="tl">
                    <a:srgbClr val="FFFFFF"/>
                  </a:outerShdw>
                </a:effectLst>
                <a:latin typeface="Times New Roman" pitchFamily="18" charset="0"/>
                <a:cs typeface="Times New Roman" pitchFamily="18" charset="0"/>
              </a:rPr>
              <a:t>В местах, где дорога хорошо просматривается в обе стороны.</a:t>
            </a:r>
            <a:br>
              <a:rPr lang="ru-RU" sz="7200" dirty="0">
                <a:solidFill>
                  <a:srgbClr val="000000"/>
                </a:solidFill>
                <a:effectLst>
                  <a:outerShdw blurRad="38100" dist="38100" dir="2700000" algn="tl">
                    <a:srgbClr val="FFFFFF"/>
                  </a:outerShdw>
                </a:effectLst>
              </a:rPr>
            </a:br>
            <a:br>
              <a:rPr lang="ru-RU" sz="6700" b="1" dirty="0"/>
            </a:br>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619672" y="1484784"/>
            <a:ext cx="7272808"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1475656" y="620689"/>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1640994"/>
            <a:ext cx="6912768" cy="203830"/>
          </a:xfrm>
        </p:spPr>
        <p:txBody>
          <a:bodyPr>
            <a:normAutofit fontScale="90000"/>
          </a:bodyPr>
          <a:lstStyle/>
          <a:p>
            <a:pPr>
              <a:lnSpc>
                <a:spcPct val="100000"/>
              </a:lnSpc>
              <a:defRPr/>
            </a:pPr>
            <a:r>
              <a:rPr lang="ru-RU" sz="7200" dirty="0">
                <a:solidFill>
                  <a:schemeClr val="hlink"/>
                </a:solidFill>
              </a:rPr>
              <a:t> </a:t>
            </a:r>
            <a:r>
              <a:rPr lang="ru-RU" sz="3600" dirty="0">
                <a:latin typeface="Times New Roman" pitchFamily="18" charset="0"/>
                <a:cs typeface="Times New Roman" pitchFamily="18" charset="0"/>
              </a:rPr>
              <a:t>Правила поведения на дорогах</a:t>
            </a:r>
            <a:br>
              <a:rPr lang="ru-RU" sz="7200" dirty="0">
                <a:solidFill>
                  <a:srgbClr val="000000"/>
                </a:solidFill>
                <a:effectLst>
                  <a:outerShdw blurRad="38100" dist="38100" dir="2700000" algn="tl">
                    <a:srgbClr val="FFFFFF"/>
                  </a:outerShdw>
                </a:effectLst>
              </a:rPr>
            </a:br>
            <a:br>
              <a:rPr lang="ru-RU" sz="6700" b="1" dirty="0"/>
            </a:br>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619672" y="1484784"/>
            <a:ext cx="7272808"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1475656" y="620689"/>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sp>
        <p:nvSpPr>
          <p:cNvPr id="5" name="Прямоугольник 4"/>
          <p:cNvSpPr/>
          <p:nvPr/>
        </p:nvSpPr>
        <p:spPr>
          <a:xfrm>
            <a:off x="3923928" y="1196752"/>
            <a:ext cx="4968552" cy="5662448"/>
          </a:xfrm>
          <a:prstGeom prst="rect">
            <a:avLst/>
          </a:prstGeom>
        </p:spPr>
        <p:txBody>
          <a:bodyPr wrap="square">
            <a:spAutoFit/>
          </a:bodyPr>
          <a:lstStyle/>
          <a:p>
            <a:pPr algn="just">
              <a:lnSpc>
                <a:spcPct val="80000"/>
              </a:lnSpc>
            </a:pPr>
            <a:r>
              <a:rPr lang="ru-RU" dirty="0"/>
              <a:t>	Многие считают, что несчастье на дороге – случайность и уберечься от нее невозможно. Это не верно! Как же научиться безопасному поведению на дороге?</a:t>
            </a:r>
            <a:endParaRPr lang="ru-RU" b="1" dirty="0"/>
          </a:p>
          <a:p>
            <a:pPr algn="just">
              <a:lnSpc>
                <a:spcPct val="80000"/>
              </a:lnSpc>
            </a:pPr>
            <a:r>
              <a:rPr lang="ru-RU" sz="2000" b="1" dirty="0">
                <a:solidFill>
                  <a:schemeClr val="hlink"/>
                </a:solidFill>
              </a:rPr>
              <a:t>Для детей-пешеходов.</a:t>
            </a:r>
            <a:endParaRPr lang="ru-RU" sz="2000" dirty="0">
              <a:solidFill>
                <a:schemeClr val="hlink"/>
              </a:solidFill>
            </a:endParaRPr>
          </a:p>
          <a:p>
            <a:pPr algn="just">
              <a:lnSpc>
                <a:spcPct val="80000"/>
              </a:lnSpc>
            </a:pPr>
            <a:r>
              <a:rPr lang="ru-RU" dirty="0"/>
              <a:t>	Когда ты идешь по улице пешком, то являешься пешеходом. Ходить по улице тебе разрешается только по тротуарам, придерживаясь правой стороны, чтобы не мешать движению встречных пешеходов. Если тротуара нет, иди навстречу движения по обочине или краю дороги. Тогда не только водитель видит тебя издали, но и ты видишь приближающуюся машину. Для того, чтобы перейти на другую сторону улицы, имеются определенные места и называются они пешеходными переходами. Они обозначены дорожными знаками «пешеходный переход» и белыми линиями разметки «зебра». Если нет обозначенного пешеходного перехода, ты можешь переходить улицу на перекрестках по линиям тротуаров или обочин. Прежде чем прейти дорогу, убедитесь в полной безопасности. Остановись у края проезжей части. </a:t>
            </a:r>
          </a:p>
        </p:txBody>
      </p:sp>
      <p:pic>
        <p:nvPicPr>
          <p:cNvPr id="6" name="Picture 8"/>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a:xfrm>
            <a:off x="1331640" y="1412776"/>
            <a:ext cx="2446386" cy="424832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548680"/>
            <a:ext cx="6840760" cy="2448272"/>
          </a:xfrm>
        </p:spPr>
        <p:txBody>
          <a:bodyPr>
            <a:normAutofit/>
          </a:bodyPr>
          <a:lstStyle/>
          <a:p>
            <a:pPr>
              <a:lnSpc>
                <a:spcPct val="100000"/>
              </a:lnSpc>
              <a:defRPr/>
            </a:pPr>
            <a:br>
              <a:rPr lang="ru-RU" sz="5400" b="1" dirty="0"/>
            </a:br>
            <a:endParaRPr lang="ru-RU" sz="5400" dirty="0">
              <a:latin typeface="Times New Roman" pitchFamily="18" charset="0"/>
              <a:cs typeface="Times New Roman" pitchFamily="18" charset="0"/>
            </a:endParaRPr>
          </a:p>
        </p:txBody>
      </p:sp>
      <p:sp>
        <p:nvSpPr>
          <p:cNvPr id="3" name="Прямоугольник 2"/>
          <p:cNvSpPr/>
          <p:nvPr/>
        </p:nvSpPr>
        <p:spPr>
          <a:xfrm>
            <a:off x="1619672" y="1484784"/>
            <a:ext cx="7272808"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1475656" y="620689"/>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sp>
        <p:nvSpPr>
          <p:cNvPr id="7" name="Прямоугольник 6"/>
          <p:cNvSpPr/>
          <p:nvPr/>
        </p:nvSpPr>
        <p:spPr>
          <a:xfrm>
            <a:off x="4427984" y="391246"/>
            <a:ext cx="4464496" cy="6524222"/>
          </a:xfrm>
          <a:prstGeom prst="rect">
            <a:avLst/>
          </a:prstGeom>
        </p:spPr>
        <p:txBody>
          <a:bodyPr wrap="square">
            <a:spAutoFit/>
          </a:bodyPr>
          <a:lstStyle/>
          <a:p>
            <a:pPr algn="just">
              <a:lnSpc>
                <a:spcPct val="80000"/>
              </a:lnSpc>
            </a:pPr>
            <a:r>
              <a:rPr lang="ru-RU" dirty="0"/>
              <a:t>	Чтобы не оказаться на дороге в аварийной ситуации, ты должен понимать, когда автомобиль становится опасным. Машина не может остановиться мгновенно, даже если водитель нажмет на тормоз. Она еще несколько метров будет быстро скользить по дороге. Так быстро, что не успеешь сделать даже шага назад. Намного безопасней, если ты и водитель видите друг друга издалека. Тогда и он успеет затормозить заранее, и ты сможешь вовремя остановиться Главное правило безопасного поведения – предвидеть опасность. Замедли шаг, прислушайся, когда подходишь к арке, углу дома – в общем, к любому месту, откуда может неожиданно выехать машина. Умный пешеход никогда не выбежит на дорогу, даже если это место для перехода. Он подойдет спокойно, потому что для водителя выскочивший на дорогу человек – всегда неожиданность, и неизвестно, сумеет ли водитель с этой неожиданностью справиться.</a:t>
            </a:r>
          </a:p>
          <a:p>
            <a:pPr algn="just">
              <a:lnSpc>
                <a:spcPct val="80000"/>
              </a:lnSpc>
            </a:pPr>
            <a:r>
              <a:rPr lang="ru-RU" dirty="0"/>
              <a:t>	Опасно играть рядом с дорогой: кататься на велосипеде летом или зимой на санках. Знай правила безопасности пешеходов, не нарушай их, научись применять в жизни</a:t>
            </a:r>
          </a:p>
        </p:txBody>
      </p:sp>
      <p:pic>
        <p:nvPicPr>
          <p:cNvPr id="8" name="Picture 9"/>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a:xfrm>
            <a:off x="1403648" y="1052736"/>
            <a:ext cx="3040084" cy="489639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619672" y="1484784"/>
            <a:ext cx="7272808" cy="707886"/>
          </a:xfrm>
          <a:prstGeom prst="rect">
            <a:avLst/>
          </a:prstGeom>
        </p:spPr>
        <p:txBody>
          <a:bodyPr wrap="square">
            <a:spAutoFit/>
          </a:bodyPr>
          <a:lstStyle/>
          <a:p>
            <a:pPr>
              <a:defRPr/>
            </a:pPr>
            <a:endParaRPr lang="ru-RU" sz="4000" dirty="0">
              <a:solidFill>
                <a:srgbClr val="FF3300"/>
              </a:solidFill>
              <a:latin typeface="Times New Roman" pitchFamily="18" charset="0"/>
              <a:cs typeface="Times New Roman" pitchFamily="18" charset="0"/>
            </a:endParaRPr>
          </a:p>
        </p:txBody>
      </p:sp>
      <p:sp>
        <p:nvSpPr>
          <p:cNvPr id="9" name="Прямоугольник 8"/>
          <p:cNvSpPr/>
          <p:nvPr/>
        </p:nvSpPr>
        <p:spPr>
          <a:xfrm>
            <a:off x="1475656" y="620689"/>
            <a:ext cx="7416824" cy="584775"/>
          </a:xfrm>
          <a:prstGeom prst="rect">
            <a:avLst/>
          </a:prstGeom>
        </p:spPr>
        <p:txBody>
          <a:bodyPr wrap="square">
            <a:spAutoFit/>
          </a:bodyPr>
          <a:lstStyle/>
          <a:p>
            <a:pPr algn="ctr">
              <a:spcBef>
                <a:spcPct val="50000"/>
              </a:spcBef>
            </a:pPr>
            <a:endParaRPr lang="ru-RU" sz="3200" dirty="0">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cstate="print"/>
          <a:srcRect/>
          <a:stretch>
            <a:fillRect/>
          </a:stretch>
        </p:blipFill>
        <p:spPr>
          <a:xfrm>
            <a:off x="1403648" y="1988840"/>
            <a:ext cx="2744110" cy="4104854"/>
          </a:xfrm>
          <a:prstGeom prst="rect">
            <a:avLst/>
          </a:prstGeom>
          <a:ln>
            <a:noFill/>
          </a:ln>
          <a:effectLst>
            <a:softEdge rad="112500"/>
          </a:effectLst>
        </p:spPr>
      </p:pic>
      <p:sp>
        <p:nvSpPr>
          <p:cNvPr id="7" name="Прямоугольник 6"/>
          <p:cNvSpPr/>
          <p:nvPr/>
        </p:nvSpPr>
        <p:spPr>
          <a:xfrm>
            <a:off x="4211960" y="169646"/>
            <a:ext cx="4680520" cy="6297108"/>
          </a:xfrm>
          <a:prstGeom prst="rect">
            <a:avLst/>
          </a:prstGeom>
        </p:spPr>
        <p:txBody>
          <a:bodyPr wrap="square">
            <a:spAutoFit/>
          </a:bodyPr>
          <a:lstStyle/>
          <a:p>
            <a:pPr algn="just">
              <a:lnSpc>
                <a:spcPct val="80000"/>
              </a:lnSpc>
            </a:pPr>
            <a:r>
              <a:rPr lang="ru-RU" b="1" dirty="0">
                <a:solidFill>
                  <a:schemeClr val="hlink"/>
                </a:solidFill>
              </a:rPr>
              <a:t>Главная опасность – стоящая машина!</a:t>
            </a:r>
            <a:r>
              <a:rPr lang="ru-RU" dirty="0"/>
              <a:t> Стоящая машина опасна: она может закрывать собой другой автомобиль, который движется с большой скоростью, мешает вовремя заметить опасность. Нельзя выходить на дорогу из-за стоящих машин. В крайнем случае, нужно осторожно выглянуть из-за стоящего автомобиля, убедиться, что опасность не угрожает и только тогда переходить дорогу.</a:t>
            </a:r>
            <a:endParaRPr lang="ru-RU" b="1" dirty="0"/>
          </a:p>
          <a:p>
            <a:pPr algn="just">
              <a:lnSpc>
                <a:spcPct val="80000"/>
              </a:lnSpc>
            </a:pPr>
            <a:r>
              <a:rPr lang="ru-RU" b="1" dirty="0">
                <a:solidFill>
                  <a:schemeClr val="hlink"/>
                </a:solidFill>
              </a:rPr>
              <a:t>Не обходите стоящий автобус ни спереди, ни сзади!</a:t>
            </a:r>
            <a:r>
              <a:rPr lang="ru-RU" dirty="0"/>
              <a:t> Стоящий автобус закрывает собою участок дороги, по которому в тот момент, когда вы решили ее перейти, может проезжать автомобиль. Кроме того, люди около остановки обычно спешат и забывают о безопасности. От остановки надо двигаться в сторону ближайшего пешеходного перехода.</a:t>
            </a:r>
            <a:endParaRPr lang="ru-RU" b="1" dirty="0"/>
          </a:p>
          <a:p>
            <a:pPr algn="just">
              <a:lnSpc>
                <a:spcPct val="80000"/>
              </a:lnSpc>
            </a:pPr>
            <a:r>
              <a:rPr lang="ru-RU" b="1" dirty="0">
                <a:solidFill>
                  <a:schemeClr val="hlink"/>
                </a:solidFill>
              </a:rPr>
              <a:t>Умейте предвидеть скрытую опасность!</a:t>
            </a:r>
            <a:r>
              <a:rPr lang="ru-RU" dirty="0"/>
              <a:t> Из-за стоящего автомобиля, дома, забора, кустов и др. может неожиданно выехать машина. Для перехода дороги нужно выбрать такое место, где дорога просматривается в оба направления. В крайнем случае, можно осторожно выглянуть из-за помехи, убедиться, что опасности нет, и только тогда переходить дорогу. </a:t>
            </a:r>
            <a:endParaRPr lang="ru-RU" b="1" dirty="0"/>
          </a:p>
        </p:txBody>
      </p:sp>
      <p:sp>
        <p:nvSpPr>
          <p:cNvPr id="8" name="Прямоугольник 7"/>
          <p:cNvSpPr/>
          <p:nvPr/>
        </p:nvSpPr>
        <p:spPr>
          <a:xfrm>
            <a:off x="899592" y="548680"/>
            <a:ext cx="3024336" cy="830997"/>
          </a:xfrm>
          <a:prstGeom prst="rect">
            <a:avLst/>
          </a:prstGeom>
        </p:spPr>
        <p:txBody>
          <a:bodyPr wrap="square">
            <a:spAutoFit/>
          </a:bodyPr>
          <a:lstStyle/>
          <a:p>
            <a:pPr algn="ctr"/>
            <a:r>
              <a:rPr lang="ru-RU" sz="2400" b="1" dirty="0">
                <a:latin typeface="Times New Roman" pitchFamily="18" charset="0"/>
                <a:cs typeface="Times New Roman" pitchFamily="18" charset="0"/>
              </a:rPr>
              <a:t>Это надо знать и помнить! </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939</Words>
  <Application>Microsoft Office PowerPoint</Application>
  <PresentationFormat>Экран (4:3)</PresentationFormat>
  <Paragraphs>50</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Презентация PowerPoint</vt:lpstr>
      <vt:lpstr>Знаете ли вы?</vt:lpstr>
      <vt:lpstr>Что означают эти знаки?</vt:lpstr>
      <vt:lpstr> </vt:lpstr>
      <vt:lpstr> </vt:lpstr>
      <vt:lpstr>Убедитесь в полной безопасности дороги. Остановись у края проезжей части, прислушайся, посмотри налево. Если нет машин, дойди до середины проезжей части. Еще раз посмотри направо, и если нет транспорта закончи переход. Дорогу нужно переходить под прямым углом. В местах, где дорога хорошо просматривается в обе стороны.   </vt:lpstr>
      <vt:lpstr> Правила поведения на дорогах   </vt:lpstr>
      <vt:lpstr> </vt:lpstr>
      <vt:lpstr>Презентация PowerPoint</vt:lpstr>
      <vt:lpstr> </vt:lpstr>
      <vt:lpstr> </vt:lpstr>
      <vt:lpstr> </vt:lpstr>
      <vt:lpstr>Зеленый – цвет травы, леса, листьев. Он напоминает об отдыхе, спокойствии. Это – Безопасность.</vt:lpstr>
      <vt:lpstr> Кто же поможет? Кто же придет? Кто же порядок здесь наведёт? </vt:lpstr>
      <vt:lpstr> </vt:lpstr>
      <vt:lpstr> </vt:lpstr>
      <vt:lpstr> </vt:lpstr>
      <vt:lpstr>Сколько знаков вдоль дорог -   Можно растеряться Их обязан твердо знать, До школы чтоб добраться.</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Lucky</dc:creator>
  <cp:lastModifiedBy>Пользователь</cp:lastModifiedBy>
  <cp:revision>25</cp:revision>
  <dcterms:created xsi:type="dcterms:W3CDTF">2015-02-24T06:07:36Z</dcterms:created>
  <dcterms:modified xsi:type="dcterms:W3CDTF">2020-08-18T10:38:26Z</dcterms:modified>
</cp:coreProperties>
</file>