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77" r:id="rId4"/>
    <p:sldId id="257" r:id="rId5"/>
    <p:sldId id="260" r:id="rId6"/>
    <p:sldId id="261" r:id="rId7"/>
    <p:sldId id="262" r:id="rId8"/>
    <p:sldId id="263" r:id="rId9"/>
    <p:sldId id="264" r:id="rId10"/>
    <p:sldId id="278" r:id="rId11"/>
    <p:sldId id="279" r:id="rId12"/>
    <p:sldId id="275" r:id="rId13"/>
    <p:sldId id="265" r:id="rId14"/>
    <p:sldId id="280" r:id="rId15"/>
    <p:sldId id="281" r:id="rId16"/>
    <p:sldId id="282" r:id="rId17"/>
    <p:sldId id="267" r:id="rId18"/>
    <p:sldId id="268" r:id="rId19"/>
    <p:sldId id="283" r:id="rId20"/>
    <p:sldId id="259" r:id="rId21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F76BF5-2120-4CAA-B4EF-C8E015DAD93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156AA0-B9DD-4912-8368-8F582785331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3C39B-9158-4E61-9CDE-00F3C1FCD1B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EAB6C-EDE0-48AA-9763-823D1A77FC2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55788-27BD-415A-BB32-8A608851D65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90F92-9535-43E8-8F17-F63D960C918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F1E18-FD60-48DD-B4E4-523DC7B9413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E3B98-58DD-4CED-95B9-03B4D888086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5EC75-921B-4C86-AA86-E492F6E543D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5987D0-6ED0-40EB-AE9B-2BE1C570F6F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3866F-643B-4C92-91E8-537B7686A94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F3CD8EC-CE0A-4F87-8814-DBD7F0A0FC3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076056" y="3994495"/>
            <a:ext cx="3786187" cy="874666"/>
          </a:xfrm>
        </p:spPr>
        <p:txBody>
          <a:bodyPr/>
          <a:lstStyle/>
          <a:p>
            <a:pPr algn="l" eaLnBrk="1" hangingPunct="1"/>
            <a:r>
              <a:rPr lang="ru-RU" altLang="ru-RU" sz="1600" b="1" dirty="0" smtClean="0">
                <a:solidFill>
                  <a:srgbClr val="002060"/>
                </a:solidFill>
              </a:rPr>
              <a:t>Презентацию подготовила:</a:t>
            </a:r>
            <a:endParaRPr lang="ru-RU" altLang="ru-RU" sz="900" dirty="0" smtClean="0"/>
          </a:p>
          <a:p>
            <a:pPr algn="l" eaLnBrk="1" hangingPunct="1"/>
            <a:r>
              <a:rPr lang="ru-RU" altLang="ru-RU" sz="1600" dirty="0" smtClean="0"/>
              <a:t>Алексеева Н.А.</a:t>
            </a:r>
          </a:p>
          <a:p>
            <a:pPr algn="l" eaLnBrk="1" hangingPunct="1"/>
            <a:endParaRPr lang="ru-RU" altLang="ru-RU" sz="16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1941518" y="1428736"/>
            <a:ext cx="5588774" cy="144655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44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«Безопасность </a:t>
            </a:r>
            <a:r>
              <a:rPr lang="ru-RU" sz="44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в </a:t>
            </a:r>
            <a:r>
              <a:rPr lang="ru-RU" sz="44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сети»</a:t>
            </a:r>
          </a:p>
          <a:p>
            <a:pPr algn="ctr" eaLnBrk="1" hangingPunct="1">
              <a:defRPr/>
            </a:pPr>
            <a:r>
              <a:rPr lang="ru-RU" sz="44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д</a:t>
            </a:r>
            <a:r>
              <a:rPr lang="ru-RU" sz="44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ля 5-9 классов</a:t>
            </a:r>
            <a:endParaRPr lang="ru-RU" sz="44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2052" name="Picture 4" descr="C:\Users\1\Desktop\28948_2009041029.jpg"/>
          <p:cNvPicPr>
            <a:picLocks noChangeAspect="1" noChangeArrowheads="1"/>
          </p:cNvPicPr>
          <p:nvPr/>
        </p:nvPicPr>
        <p:blipFill>
          <a:blip r:embed="rId2" cstate="print"/>
          <a:srcRect l="11987" t="4545"/>
          <a:stretch>
            <a:fillRect/>
          </a:stretch>
        </p:blipFill>
        <p:spPr bwMode="auto">
          <a:xfrm>
            <a:off x="683568" y="3068960"/>
            <a:ext cx="2622632" cy="30003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857224" y="636657"/>
            <a:ext cx="78288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ГКОУ «</a:t>
            </a:r>
            <a:r>
              <a:rPr lang="ru-RU" sz="2000" b="1" dirty="0" err="1" smtClean="0">
                <a:solidFill>
                  <a:srgbClr val="002060"/>
                </a:solidFill>
              </a:rPr>
              <a:t>Максатихинская</a:t>
            </a:r>
            <a:r>
              <a:rPr lang="ru-RU" sz="2000" b="1" dirty="0" smtClean="0">
                <a:solidFill>
                  <a:srgbClr val="002060"/>
                </a:solidFill>
              </a:rPr>
              <a:t> школа – интернат»</a:t>
            </a:r>
            <a:endParaRPr lang="ru-RU" sz="20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432048"/>
          </a:xfrm>
        </p:spPr>
        <p:txBody>
          <a:bodyPr/>
          <a:lstStyle/>
          <a:p>
            <a:r>
              <a:rPr lang="ru-RU" sz="3200" b="1" u="sng" dirty="0">
                <a:solidFill>
                  <a:schemeClr val="accent2"/>
                </a:solidFill>
              </a:rPr>
              <a:t>Спам</a:t>
            </a:r>
            <a:br>
              <a:rPr lang="ru-RU" sz="3200" b="1" u="sng" dirty="0">
                <a:solidFill>
                  <a:schemeClr val="accent2"/>
                </a:solidFill>
              </a:rPr>
            </a:br>
            <a:endParaRPr lang="ru-RU" sz="3200" b="1" u="sng" dirty="0">
              <a:solidFill>
                <a:schemeClr val="accent2"/>
              </a:solidFill>
            </a:endParaRPr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948013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b="1" dirty="0" err="1"/>
              <a:t>Cпам</a:t>
            </a:r>
            <a:r>
              <a:rPr lang="ru-RU" sz="2800" dirty="0"/>
              <a:t> – это массовая рассылка незапрашиваемых получателем электронных сообщений коммерческого и некоммерческого содержания.</a:t>
            </a:r>
          </a:p>
          <a:p>
            <a:pPr marL="0" indent="0" algn="just">
              <a:buNone/>
            </a:pPr>
            <a:r>
              <a:rPr lang="ru-RU" sz="2800" b="1" dirty="0"/>
              <a:t>ПОМНИ</a:t>
            </a:r>
            <a:r>
              <a:rPr lang="ru-RU" sz="2800" dirty="0"/>
              <a:t>: идя на поводу у </a:t>
            </a:r>
            <a:r>
              <a:rPr lang="ru-RU" sz="2800" dirty="0" err="1"/>
              <a:t>СПАМа</a:t>
            </a:r>
            <a:r>
              <a:rPr lang="ru-RU" sz="2800" dirty="0"/>
              <a:t> есть риск:</a:t>
            </a:r>
          </a:p>
          <a:p>
            <a:pPr lvl="0" algn="just"/>
            <a:r>
              <a:rPr lang="ru-RU" sz="2800" dirty="0"/>
              <a:t>Отправить платное СМС, оплатить навязанную услугу.</a:t>
            </a:r>
          </a:p>
          <a:p>
            <a:pPr lvl="0" algn="just"/>
            <a:r>
              <a:rPr lang="ru-RU" sz="2800" dirty="0"/>
              <a:t>Получить платную подписку на ненужную информацию.</a:t>
            </a:r>
          </a:p>
          <a:p>
            <a:pPr lvl="0" algn="just"/>
            <a:r>
              <a:rPr lang="ru-RU" sz="2800" dirty="0"/>
              <a:t>Потерять учётные и (или) иные данные.</a:t>
            </a:r>
          </a:p>
          <a:p>
            <a:pPr lvl="0" algn="just"/>
            <a:r>
              <a:rPr lang="ru-RU" sz="2800" dirty="0"/>
              <a:t>Стать жертвой обмана.</a:t>
            </a:r>
          </a:p>
          <a:p>
            <a:pPr>
              <a:buFont typeface="Arial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4929647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24077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1" dirty="0"/>
              <a:t>Как себя обезопасить?</a:t>
            </a:r>
          </a:p>
          <a:p>
            <a:pPr lvl="0" algn="just"/>
            <a:r>
              <a:rPr lang="ru-RU" sz="2800" dirty="0"/>
              <a:t>Настрой безопасность браузера и почтовой программы (подключи </a:t>
            </a:r>
            <a:r>
              <a:rPr lang="ru-RU" sz="2800" dirty="0" err="1"/>
              <a:t>антифишинг</a:t>
            </a:r>
            <a:r>
              <a:rPr lang="ru-RU" sz="2800" dirty="0"/>
              <a:t>, защиту от спама и др. встроенные средства защиты)!</a:t>
            </a:r>
          </a:p>
          <a:p>
            <a:pPr lvl="0" algn="just"/>
            <a:r>
              <a:rPr lang="ru-RU" sz="2800" dirty="0"/>
              <a:t>Используй дополнительные расширения браузеров, например </a:t>
            </a:r>
            <a:r>
              <a:rPr lang="ru-RU" sz="2800" dirty="0" err="1"/>
              <a:t>AddBlock</a:t>
            </a:r>
            <a:r>
              <a:rPr lang="ru-RU" sz="2800" dirty="0"/>
              <a:t> (позволяет блокировать СПАМ и рекламные блоки), WOT (показывает рейтинг сайта среди интернет-пользователей)! </a:t>
            </a:r>
          </a:p>
          <a:p>
            <a:pPr lvl="0" algn="just"/>
            <a:r>
              <a:rPr lang="ru-RU" sz="2800" dirty="0"/>
              <a:t>Используй Антивирус и </a:t>
            </a:r>
            <a:r>
              <a:rPr lang="ru-RU" sz="2800" dirty="0" err="1"/>
              <a:t>файерволл</a:t>
            </a:r>
            <a:r>
              <a:rPr lang="ru-RU" sz="2800" dirty="0"/>
              <a:t>!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705780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714375"/>
            <a:ext cx="8001000" cy="4597400"/>
          </a:xfrm>
        </p:spPr>
        <p:txBody>
          <a:bodyPr/>
          <a:lstStyle/>
          <a:p>
            <a:pPr algn="ctr">
              <a:buFontTx/>
              <a:buNone/>
              <a:defRPr/>
            </a:pPr>
            <a:r>
              <a:rPr lang="ru-RU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Мы все вместе улыбнемся,</a:t>
            </a:r>
          </a:p>
          <a:p>
            <a:pPr algn="ctr">
              <a:buFontTx/>
              <a:buNone/>
              <a:defRPr/>
            </a:pPr>
            <a:r>
              <a:rPr lang="ru-RU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Подмигнем слегка друг другу,</a:t>
            </a:r>
          </a:p>
          <a:p>
            <a:pPr algn="ctr">
              <a:buFontTx/>
              <a:buNone/>
              <a:defRPr/>
            </a:pPr>
            <a:r>
              <a:rPr lang="ru-RU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Вправо, влево повернемся</a:t>
            </a:r>
          </a:p>
          <a:p>
            <a:pPr algn="ctr">
              <a:buFontTx/>
              <a:buNone/>
              <a:defRPr/>
            </a:pPr>
            <a:r>
              <a:rPr lang="ru-RU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кивнем затем по кругу.</a:t>
            </a:r>
          </a:p>
          <a:p>
            <a:pPr algn="ctr">
              <a:buFontTx/>
              <a:buNone/>
              <a:defRPr/>
            </a:pPr>
            <a:r>
              <a:rPr lang="ru-RU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Все идеи победили,</a:t>
            </a:r>
          </a:p>
          <a:p>
            <a:pPr algn="ctr">
              <a:buFontTx/>
              <a:buNone/>
              <a:defRPr/>
            </a:pPr>
            <a:r>
              <a:rPr lang="ru-RU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Вверх взметнулись наши руки.</a:t>
            </a:r>
          </a:p>
          <a:p>
            <a:pPr algn="ctr">
              <a:buFontTx/>
              <a:buNone/>
              <a:defRPr/>
            </a:pPr>
            <a:r>
              <a:rPr lang="ru-RU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Груз забот с себя стряхнули</a:t>
            </a:r>
          </a:p>
          <a:p>
            <a:pPr algn="ctr">
              <a:buFontTx/>
              <a:buNone/>
              <a:defRPr/>
            </a:pPr>
            <a:r>
              <a:rPr lang="ru-RU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продолжим путь науки.</a:t>
            </a:r>
            <a:endParaRPr lang="ru-RU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43" name="Picture 2" descr="F:\d2a52dd7bb8c929f2154b971c99b34f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3" y="3214688"/>
            <a:ext cx="119697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3" descr="F:\0012-019-Fizkultminutka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00938" y="3286125"/>
            <a:ext cx="1290637" cy="149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6" descr="F:\0026-009-Fizkultminutka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394225">
            <a:off x="7423150" y="323850"/>
            <a:ext cx="1344613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6" descr="F:\0026-009-Fizkultminutka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1566287">
            <a:off x="6943725" y="876300"/>
            <a:ext cx="874713" cy="59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7" descr="D:\Документы_Марина\моя флешка\анимация для презентаций\Анимационные картинки для презентаций. Часть 2\Солнце\17bbf138aa3cf86a3dcc93d0b975cbfc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-1687481">
            <a:off x="222250" y="423863"/>
            <a:ext cx="1524000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Заголовок 1"/>
          <p:cNvSpPr>
            <a:spLocks noGrp="1"/>
          </p:cNvSpPr>
          <p:nvPr>
            <p:ph type="title"/>
          </p:nvPr>
        </p:nvSpPr>
        <p:spPr>
          <a:xfrm>
            <a:off x="428625" y="285750"/>
            <a:ext cx="8229600" cy="838994"/>
          </a:xfrm>
        </p:spPr>
        <p:txBody>
          <a:bodyPr/>
          <a:lstStyle/>
          <a:p>
            <a:r>
              <a:rPr lang="ru-RU" altLang="ru-RU" sz="3200" b="1" dirty="0" smtClean="0">
                <a:solidFill>
                  <a:schemeClr val="accent2"/>
                </a:solidFill>
              </a:rPr>
              <a:t>Кража информации</a:t>
            </a:r>
          </a:p>
        </p:txBody>
      </p:sp>
      <p:sp>
        <p:nvSpPr>
          <p:cNvPr id="11268" name="Содержимое 2"/>
          <p:cNvSpPr>
            <a:spLocks noGrp="1"/>
          </p:cNvSpPr>
          <p:nvPr>
            <p:ph idx="1"/>
          </p:nvPr>
        </p:nvSpPr>
        <p:spPr>
          <a:xfrm>
            <a:off x="357188" y="1052736"/>
            <a:ext cx="8463284" cy="4176465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b="1" dirty="0" smtClean="0"/>
              <a:t>Персональные данные </a:t>
            </a:r>
            <a:r>
              <a:rPr lang="ru-RU" sz="2800" dirty="0" smtClean="0"/>
              <a:t>–  твоя частная собственность,  прежде чем публиковать их  и (или) передавать третьим лицам, подумай, стоит  ли?</a:t>
            </a:r>
          </a:p>
          <a:p>
            <a:pPr marL="0" indent="0" algn="just">
              <a:buNone/>
            </a:pPr>
            <a:r>
              <a:rPr lang="ru-RU" sz="2800" b="1" dirty="0" smtClean="0"/>
              <a:t>Кому и зачем нужна твоя персональная информация?</a:t>
            </a:r>
          </a:p>
          <a:p>
            <a:pPr lvl="0" algn="just"/>
            <a:r>
              <a:rPr lang="ru-RU" sz="2800" dirty="0" smtClean="0"/>
              <a:t>80% преступников берут информацию в соц. сетях.</a:t>
            </a:r>
          </a:p>
          <a:p>
            <a:pPr lvl="0" algn="just"/>
            <a:r>
              <a:rPr lang="ru-RU" sz="2800" dirty="0" smtClean="0"/>
              <a:t>Личная информация используется для кражи паролей.</a:t>
            </a:r>
          </a:p>
          <a:p>
            <a:pPr lvl="0" algn="just"/>
            <a:r>
              <a:rPr lang="ru-RU" sz="2800" dirty="0" smtClean="0"/>
              <a:t>Личная информация используется для совершения таких преступлений как: шантаж, вымогательство, оскорбление, клевета, </a:t>
            </a:r>
            <a:r>
              <a:rPr lang="ru-RU" sz="2800" dirty="0" err="1" smtClean="0"/>
              <a:t>киднеппинг</a:t>
            </a:r>
            <a:r>
              <a:rPr lang="ru-RU" sz="2800" dirty="0" smtClean="0"/>
              <a:t> , хищение!</a:t>
            </a:r>
          </a:p>
          <a:p>
            <a:pPr marL="0" indent="0">
              <a:buNone/>
            </a:pPr>
            <a:endParaRPr lang="ru-RU" altLang="ru-RU" sz="28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Содержимое 2"/>
          <p:cNvSpPr>
            <a:spLocks noGrp="1"/>
          </p:cNvSpPr>
          <p:nvPr>
            <p:ph idx="1"/>
          </p:nvPr>
        </p:nvSpPr>
        <p:spPr>
          <a:xfrm>
            <a:off x="500063" y="476672"/>
            <a:ext cx="8229600" cy="4752529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1" dirty="0"/>
              <a:t>Как себя обезопасить?</a:t>
            </a:r>
          </a:p>
          <a:p>
            <a:pPr lvl="0" algn="just"/>
            <a:r>
              <a:rPr lang="ru-RU" sz="2800" dirty="0"/>
              <a:t>При регистрации в социальных сетях следует использовать только Имя или Псевдоним (ник)!</a:t>
            </a:r>
          </a:p>
          <a:p>
            <a:pPr lvl="0" algn="just"/>
            <a:r>
              <a:rPr lang="ru-RU" sz="2800" dirty="0"/>
              <a:t>Настрой приватность в соц. сетях и  других сервисах</a:t>
            </a:r>
          </a:p>
          <a:p>
            <a:pPr lvl="0" algn="just"/>
            <a:r>
              <a:rPr lang="ru-RU" sz="2800" dirty="0"/>
              <a:t>Не публикуй информацию о своём местонахождении и (или) материальных ценностях!</a:t>
            </a:r>
          </a:p>
          <a:p>
            <a:pPr lvl="0" algn="just"/>
            <a:r>
              <a:rPr lang="ru-RU" sz="2800" dirty="0"/>
              <a:t>Хорошо подумай, какую информацию можно публиковать в Интернете!</a:t>
            </a:r>
          </a:p>
          <a:p>
            <a:pPr lvl="0" algn="just"/>
            <a:r>
              <a:rPr lang="ru-RU" sz="2800" dirty="0"/>
              <a:t>Не доверяй свои секреты незнакомцам из Интернета!</a:t>
            </a:r>
          </a:p>
          <a:p>
            <a:pPr marL="0" indent="0">
              <a:buNone/>
            </a:pPr>
            <a:endParaRPr lang="ru-RU" altLang="ru-RU" sz="2800" dirty="0" smtClean="0"/>
          </a:p>
        </p:txBody>
      </p:sp>
    </p:spTree>
    <p:extLst>
      <p:ext uri="{BB962C8B-B14F-4D97-AF65-F5344CB8AC3E}">
        <p14:creationId xmlns="" xmlns:p14="http://schemas.microsoft.com/office/powerpoint/2010/main" val="42436523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Содержимое 2"/>
          <p:cNvSpPr>
            <a:spLocks noGrp="1"/>
          </p:cNvSpPr>
          <p:nvPr>
            <p:ph idx="1"/>
          </p:nvPr>
        </p:nvSpPr>
        <p:spPr>
          <a:xfrm>
            <a:off x="357188" y="260648"/>
            <a:ext cx="8535292" cy="496855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Online</a:t>
            </a:r>
            <a:r>
              <a:rPr lang="ru-RU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b="1" dirty="0" smtClean="0">
                <a:solidFill>
                  <a:schemeClr val="accent2"/>
                </a:solidFill>
              </a:rPr>
              <a:t>игры</a:t>
            </a:r>
          </a:p>
          <a:p>
            <a:pPr algn="ctr">
              <a:buNone/>
            </a:pPr>
            <a:r>
              <a:rPr lang="ru-RU" sz="2400" b="1" dirty="0" smtClean="0">
                <a:cs typeface="Times New Roman" panose="02020603050405020304" pitchFamily="18" charset="0"/>
              </a:rPr>
              <a:t>Основные советы по безопасности твоего игрового </a:t>
            </a:r>
            <a:r>
              <a:rPr lang="ru-RU" sz="2400" b="1" dirty="0" err="1" smtClean="0">
                <a:cs typeface="Times New Roman" panose="02020603050405020304" pitchFamily="18" charset="0"/>
              </a:rPr>
              <a:t>аккаунта</a:t>
            </a:r>
            <a:endParaRPr lang="ru-RU" sz="2400" b="1" dirty="0" smtClean="0">
              <a:cs typeface="Times New Roman" panose="02020603050405020304" pitchFamily="18" charset="0"/>
            </a:endParaRPr>
          </a:p>
          <a:p>
            <a:r>
              <a:rPr lang="ru-RU" sz="2400" dirty="0" smtClean="0"/>
              <a:t>Если другой игрок ведет себя плохо или создает тебе неприятности, заблокируй его в списке игроков;</a:t>
            </a:r>
            <a:br>
              <a:rPr lang="ru-RU" sz="2400" dirty="0" smtClean="0"/>
            </a:br>
            <a:r>
              <a:rPr lang="ru-RU" sz="2400" dirty="0" smtClean="0"/>
              <a:t>Пожалуйся администраторам игры на плохое поведение этого игрока, желательно приложить какие-то доказательства в виде </a:t>
            </a:r>
            <a:r>
              <a:rPr lang="ru-RU" sz="2400" dirty="0" err="1" smtClean="0"/>
              <a:t>скринов</a:t>
            </a:r>
            <a:r>
              <a:rPr lang="ru-RU" sz="2400" dirty="0" smtClean="0"/>
              <a:t>;</a:t>
            </a:r>
            <a:br>
              <a:rPr lang="ru-RU" sz="2400" dirty="0" smtClean="0"/>
            </a:br>
            <a:r>
              <a:rPr lang="ru-RU" sz="2400" dirty="0" smtClean="0"/>
              <a:t>Не указывай личную информацию в </a:t>
            </a:r>
            <a:r>
              <a:rPr lang="ru-RU" sz="2400" dirty="0" err="1" smtClean="0"/>
              <a:t>профайле</a:t>
            </a:r>
            <a:r>
              <a:rPr lang="ru-RU" sz="2400" dirty="0" smtClean="0"/>
              <a:t> игры;</a:t>
            </a:r>
            <a:br>
              <a:rPr lang="ru-RU" sz="2400" dirty="0" smtClean="0"/>
            </a:br>
            <a:r>
              <a:rPr lang="ru-RU" sz="2400" dirty="0" smtClean="0"/>
              <a:t>Уважай других участников по игре;</a:t>
            </a:r>
          </a:p>
          <a:p>
            <a:r>
              <a:rPr lang="ru-RU" sz="2400" dirty="0" smtClean="0"/>
              <a:t>Используй сложные и разные пароли;</a:t>
            </a:r>
          </a:p>
          <a:p>
            <a:r>
              <a:rPr lang="ru-RU" sz="2400" dirty="0" smtClean="0"/>
              <a:t>Даже во время игры не стоит отключать антивирус. Пока ты играешь, твой компьютер могут заразить.</a:t>
            </a:r>
            <a:endParaRPr lang="ru-RU" sz="2400" dirty="0">
              <a:solidFill>
                <a:schemeClr val="accent2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980728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endParaRPr lang="ru-RU" altLang="ru-RU" dirty="0"/>
          </a:p>
        </p:txBody>
      </p:sp>
    </p:spTree>
    <p:extLst>
      <p:ext uri="{BB962C8B-B14F-4D97-AF65-F5344CB8AC3E}">
        <p14:creationId xmlns="" xmlns:p14="http://schemas.microsoft.com/office/powerpoint/2010/main" val="22692566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Содержимое 2"/>
          <p:cNvSpPr>
            <a:spLocks noGrp="1"/>
          </p:cNvSpPr>
          <p:nvPr>
            <p:ph idx="1"/>
          </p:nvPr>
        </p:nvSpPr>
        <p:spPr>
          <a:xfrm>
            <a:off x="500063" y="476672"/>
            <a:ext cx="8229600" cy="4752529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 сети</a:t>
            </a:r>
          </a:p>
          <a:p>
            <a:pPr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советы по безопасности в социальных сетях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Ограничь список друзей. У тебя в друзьях не должно быть случайных и незнакомых людей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Защищай свою репутацию - держи ее в чистоте и задавай себе вопрос: хотел бы ты, чтобы другие пользователи видели, что ты загружаешь? Подумай, прежде чем что-то опубликовать, написать и загрузить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регистрации в социальной сети необходимо использовать сложные пароли, состоящие из букв и цифр и с количеством знаков не менее 8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социальной сети, почты и других сайтов необходимо использовать разные пароли. Тогда если тебя взломают, то злоумышленники получат доступ только к одному месту, а не во все сразу.</a:t>
            </a:r>
          </a:p>
          <a:p>
            <a:pPr marL="0" indent="0">
              <a:buNone/>
            </a:pPr>
            <a:endParaRPr lang="ru-RU" sz="2800" dirty="0"/>
          </a:p>
        </p:txBody>
      </p:sp>
      <p:pic>
        <p:nvPicPr>
          <p:cNvPr id="5" name="Рисунок 4" descr="http://www.ellegirl.ru/th.php?url=0/44e3/5c07/2134@1067@44e35c07868fae2995782a1e22fe2c35-MGY1NjJmMmY4ZA.jpg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04664"/>
            <a:ext cx="2016225" cy="6480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19473763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142875" y="428625"/>
            <a:ext cx="8858250" cy="1143000"/>
          </a:xfrm>
        </p:spPr>
        <p:txBody>
          <a:bodyPr/>
          <a:lstStyle/>
          <a:p>
            <a:r>
              <a:rPr lang="ru-RU" altLang="ru-RU" sz="2800" b="1" dirty="0" smtClean="0">
                <a:solidFill>
                  <a:srgbClr val="002060"/>
                </a:solidFill>
              </a:rPr>
              <a:t>Рекомендации, с помощью которых посещение Интернет может стать менее опасным:</a:t>
            </a:r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>
          <a:xfrm>
            <a:off x="357188" y="1556792"/>
            <a:ext cx="8229600" cy="4897983"/>
          </a:xfrm>
        </p:spPr>
        <p:txBody>
          <a:bodyPr/>
          <a:lstStyle/>
          <a:p>
            <a:pPr algn="just">
              <a:buSzPct val="57000"/>
              <a:buFontTx/>
              <a:buBlip>
                <a:blip r:embed="rId2"/>
              </a:buBlip>
            </a:pPr>
            <a:r>
              <a:rPr lang="ru-RU" altLang="ru-RU" sz="2400" dirty="0" smtClean="0"/>
              <a:t>Посещайте Интернет вместе с родителями, или делитесь с ними успехами и неудачами в деле освоения Интернет;</a:t>
            </a:r>
          </a:p>
          <a:p>
            <a:pPr algn="just">
              <a:buSzPct val="57000"/>
              <a:buFontTx/>
              <a:buBlip>
                <a:blip r:embed="rId2"/>
              </a:buBlip>
            </a:pPr>
            <a:r>
              <a:rPr lang="ru-RU" altLang="ru-RU" sz="2400" dirty="0" smtClean="0"/>
              <a:t>Если в Интернет вас что-либо беспокоит, то вам следует не скрывать этого, а поделиться своим беспокойством со взрослыми;</a:t>
            </a:r>
          </a:p>
          <a:p>
            <a:pPr algn="just">
              <a:buSzPct val="57000"/>
              <a:buFontTx/>
              <a:buBlip>
                <a:blip r:embed="rId2"/>
              </a:buBlip>
            </a:pPr>
            <a:r>
              <a:rPr lang="ru-RU" altLang="ru-RU" sz="2400" dirty="0" smtClean="0"/>
              <a:t>При общении в чатах, использовании программ типа ICQ, использовании он-</a:t>
            </a:r>
            <a:r>
              <a:rPr lang="ru-RU" altLang="ru-RU" sz="2400" dirty="0" err="1" smtClean="0"/>
              <a:t>лайн</a:t>
            </a:r>
            <a:r>
              <a:rPr lang="ru-RU" altLang="ru-RU" sz="2400" dirty="0" smtClean="0"/>
              <a:t> игр и других ситуациях, требующих регистрации, нельзя использовать реальное имя. Выберите регистрационное имя (псевдоним), не содержащее никакой личной информации;</a:t>
            </a:r>
          </a:p>
          <a:p>
            <a:pPr algn="just"/>
            <a:endParaRPr lang="ru-RU" altLang="ru-RU" sz="2400" dirty="0" smtClean="0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357188" y="6000750"/>
            <a:ext cx="571500" cy="500063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Содержимое 2"/>
          <p:cNvSpPr>
            <a:spLocks noGrp="1"/>
          </p:cNvSpPr>
          <p:nvPr>
            <p:ph idx="1"/>
          </p:nvPr>
        </p:nvSpPr>
        <p:spPr>
          <a:xfrm>
            <a:off x="357188" y="476673"/>
            <a:ext cx="8229600" cy="5335166"/>
          </a:xfrm>
        </p:spPr>
        <p:txBody>
          <a:bodyPr/>
          <a:lstStyle/>
          <a:p>
            <a:pPr algn="just">
              <a:buSzPct val="59000"/>
              <a:buFontTx/>
              <a:buBlip>
                <a:blip r:embed="rId2"/>
              </a:buBlip>
            </a:pPr>
            <a:r>
              <a:rPr lang="ru-RU" altLang="ru-RU" sz="2400" smtClean="0"/>
              <a:t>Нельзя выдавать свои личные данные, такие как домашний адрес, номер телефона и любую другую личную информацию;</a:t>
            </a:r>
          </a:p>
          <a:p>
            <a:pPr algn="just">
              <a:buSzPct val="59000"/>
              <a:buFontTx/>
              <a:buBlip>
                <a:blip r:embed="rId2"/>
              </a:buBlip>
            </a:pPr>
            <a:r>
              <a:rPr lang="ru-RU" altLang="ru-RU" sz="2400" smtClean="0"/>
              <a:t>Уважайте собеседников в Интернет. Правила хорошего тона действуют одинаково в Интернет и в реальной жизни;</a:t>
            </a:r>
          </a:p>
          <a:p>
            <a:pPr algn="just">
              <a:buSzPct val="59000"/>
              <a:buFontTx/>
              <a:buBlip>
                <a:blip r:embed="rId2"/>
              </a:buBlip>
            </a:pPr>
            <a:r>
              <a:rPr lang="ru-RU" altLang="ru-RU" sz="2400" smtClean="0"/>
              <a:t>Никогда не стоит встречаться с друзьями из сети Интернет. Ведь люди могут оказаться совсем не теми, за кого себя выдают;</a:t>
            </a:r>
          </a:p>
          <a:p>
            <a:pPr algn="just">
              <a:buSzPct val="59000"/>
              <a:buFontTx/>
              <a:buBlip>
                <a:blip r:embed="rId2"/>
              </a:buBlip>
            </a:pPr>
            <a:r>
              <a:rPr lang="ru-RU" altLang="ru-RU" sz="2400" smtClean="0"/>
              <a:t>Далеко не все, что можно прочесть или увидеть в Интернет – правда. Спрашивайте у взрослых о том, в чем вы не уверены.</a:t>
            </a:r>
          </a:p>
        </p:txBody>
      </p:sp>
      <p:sp>
        <p:nvSpPr>
          <p:cNvPr id="5" name="Управляющая кнопка: домой 4">
            <a:hlinkClick r:id="rId3" action="ppaction://hlinksldjump" highlightClick="1"/>
          </p:cNvPr>
          <p:cNvSpPr/>
          <p:nvPr/>
        </p:nvSpPr>
        <p:spPr>
          <a:xfrm>
            <a:off x="357188" y="6000750"/>
            <a:ext cx="571500" cy="50006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357188" y="6000750"/>
            <a:ext cx="571500" cy="50006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pic>
        <p:nvPicPr>
          <p:cNvPr id="4" name="Объект 3" descr="Безопасный интернет - картинки и рисунки (20 фото) • Прикольные картинки и  позитив"/>
          <p:cNvPicPr>
            <a:picLocks noGrp="1"/>
          </p:cNvPicPr>
          <p:nvPr>
            <p:ph idx="1"/>
          </p:nvPr>
        </p:nvPicPr>
        <p:blipFill rotWithShape="1">
          <a:blip r:embed="rId3" cstate="print"/>
          <a:srcRect l="6810" t="8192" r="6712" b="7710"/>
          <a:stretch/>
        </p:blipFill>
        <p:spPr bwMode="auto">
          <a:xfrm>
            <a:off x="467544" y="476672"/>
            <a:ext cx="784887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9260327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548680"/>
            <a:ext cx="813690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ru-RU" dirty="0" smtClean="0"/>
          </a:p>
          <a:p>
            <a:pPr>
              <a:lnSpc>
                <a:spcPct val="150000"/>
              </a:lnSpc>
            </a:pPr>
            <a:endParaRPr lang="ru-RU" dirty="0" smtClean="0"/>
          </a:p>
          <a:p>
            <a:pPr>
              <a:lnSpc>
                <a:spcPct val="150000"/>
              </a:lnSpc>
            </a:pPr>
            <a:r>
              <a:rPr lang="ru-RU" dirty="0"/>
              <a:t> </a:t>
            </a:r>
            <a:r>
              <a:rPr lang="ru-RU" sz="2400" b="1" dirty="0" smtClean="0"/>
              <a:t>Цели: - </a:t>
            </a:r>
            <a:r>
              <a:rPr lang="ru-RU" sz="2400" dirty="0" smtClean="0"/>
              <a:t>уточнить знания </a:t>
            </a:r>
            <a:r>
              <a:rPr lang="ru-RU" sz="2400" dirty="0"/>
              <a:t>учащихся </a:t>
            </a:r>
            <a:r>
              <a:rPr lang="ru-RU" sz="2400" dirty="0" smtClean="0"/>
              <a:t>о понятии </a:t>
            </a:r>
            <a:r>
              <a:rPr lang="ru-RU" sz="2400" dirty="0"/>
              <a:t>«Интернет», </a:t>
            </a:r>
            <a:r>
              <a:rPr lang="ru-RU" sz="2400" dirty="0" smtClean="0"/>
              <a:t>о правилах </a:t>
            </a:r>
            <a:r>
              <a:rPr lang="ru-RU" sz="2400" dirty="0"/>
              <a:t>ответственного и безопасного поведения в современной информационной среде, </a:t>
            </a:r>
            <a:r>
              <a:rPr lang="ru-RU" sz="2400" dirty="0" smtClean="0"/>
              <a:t>о способах </a:t>
            </a:r>
            <a:r>
              <a:rPr lang="ru-RU" sz="2400" dirty="0"/>
              <a:t>защиты от противоправных посягательств в сети Интернет; </a:t>
            </a:r>
            <a:endParaRPr lang="ru-RU" sz="2400" dirty="0" smtClean="0"/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ru-RU" sz="2400" dirty="0"/>
              <a:t>р</a:t>
            </a:r>
            <a:r>
              <a:rPr lang="ru-RU" sz="2400" dirty="0" smtClean="0"/>
              <a:t>азвивать внимание, память;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ru-RU" sz="2400" dirty="0" smtClean="0"/>
              <a:t>в</a:t>
            </a:r>
            <a:r>
              <a:rPr lang="ru-RU" sz="2400" dirty="0" smtClean="0"/>
              <a:t>оспитывать </a:t>
            </a:r>
            <a:r>
              <a:rPr lang="ru-RU" sz="2400" dirty="0" smtClean="0"/>
              <a:t>внимательное отношение к работе в интернете.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11005923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altLang="ru-RU" sz="3600" b="1" dirty="0" smtClean="0">
                <a:solidFill>
                  <a:schemeClr val="accent2"/>
                </a:solidFill>
              </a:rPr>
              <a:t>Спасибо за внимание!</a:t>
            </a:r>
          </a:p>
        </p:txBody>
      </p:sp>
      <p:sp>
        <p:nvSpPr>
          <p:cNvPr id="19459" name="Text Box 7"/>
          <p:cNvSpPr txBox="1">
            <a:spLocks noChangeArrowheads="1"/>
          </p:cNvSpPr>
          <p:nvPr/>
        </p:nvSpPr>
        <p:spPr bwMode="auto">
          <a:xfrm>
            <a:off x="571500" y="1500188"/>
            <a:ext cx="8064500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buClr>
                <a:srgbClr val="800000"/>
              </a:buClr>
              <a:buSzPct val="70000"/>
            </a:pPr>
            <a:r>
              <a:rPr lang="ru-RU" altLang="ru-RU" sz="2800" dirty="0"/>
              <a:t>Использованы материалы:</a:t>
            </a:r>
          </a:p>
          <a:p>
            <a:pPr marL="342900" indent="-342900" eaLnBrk="1" hangingPunct="1">
              <a:buClr>
                <a:srgbClr val="800000"/>
              </a:buClr>
              <a:buSzPct val="70000"/>
            </a:pPr>
            <a:endParaRPr lang="ru-RU" altLang="ru-RU" sz="2800" dirty="0"/>
          </a:p>
          <a:p>
            <a:pPr marL="342900" indent="-342900" eaLnBrk="1" hangingPunct="1">
              <a:buClr>
                <a:srgbClr val="800000"/>
              </a:buClr>
              <a:buSzPct val="70000"/>
              <a:buFont typeface="Wingdings" pitchFamily="2" charset="2"/>
              <a:buChar char="Ø"/>
            </a:pPr>
            <a:r>
              <a:rPr lang="ru-RU" altLang="ru-RU" sz="2800" dirty="0"/>
              <a:t>Блинков И.А.: Безопасность детей и молодежи в сети Интернет</a:t>
            </a:r>
          </a:p>
          <a:p>
            <a:pPr marL="342900" indent="-342900" eaLnBrk="1" hangingPunct="1">
              <a:buClr>
                <a:srgbClr val="800000"/>
              </a:buClr>
              <a:buSzPct val="70000"/>
              <a:buFont typeface="Wingdings" pitchFamily="2" charset="2"/>
              <a:buChar char="Ø"/>
            </a:pPr>
            <a:r>
              <a:rPr lang="ru-RU" altLang="ru-RU" sz="2800" dirty="0"/>
              <a:t>Википедия – свободная </a:t>
            </a:r>
            <a:r>
              <a:rPr lang="ru-RU" altLang="ru-RU" sz="2800" dirty="0" smtClean="0"/>
              <a:t>энциклопедия</a:t>
            </a:r>
          </a:p>
          <a:p>
            <a:pPr marL="342900" indent="-342900" eaLnBrk="1" hangingPunct="1">
              <a:buClr>
                <a:srgbClr val="800000"/>
              </a:buClr>
              <a:buSzPct val="70000"/>
              <a:buFont typeface="Wingdings" pitchFamily="2" charset="2"/>
              <a:buChar char="Ø"/>
            </a:pPr>
            <a:r>
              <a:rPr lang="ru-RU" sz="2800" dirty="0" smtClean="0"/>
              <a:t>Брошюра "Безопасность детей в сети Интернет» </a:t>
            </a:r>
            <a:r>
              <a:rPr lang="ru-RU" sz="2800" dirty="0" err="1" smtClean="0"/>
              <a:t>http</a:t>
            </a:r>
            <a:r>
              <a:rPr lang="ru-RU" sz="2800" dirty="0" smtClean="0"/>
              <a:t> :// </a:t>
            </a:r>
            <a:r>
              <a:rPr lang="ru-RU" sz="2800" dirty="0" err="1" smtClean="0"/>
              <a:t>molod-nv.ru</a:t>
            </a:r>
            <a:r>
              <a:rPr lang="ru-RU" sz="2800" dirty="0" smtClean="0"/>
              <a:t>/</a:t>
            </a:r>
            <a:r>
              <a:rPr lang="ru-RU" sz="2800" dirty="0" err="1" smtClean="0"/>
              <a:t>content</a:t>
            </a:r>
            <a:r>
              <a:rPr lang="ru-RU" sz="2800" dirty="0" smtClean="0"/>
              <a:t>/</a:t>
            </a:r>
            <a:r>
              <a:rPr lang="ru-RU" sz="2800" dirty="0" err="1" smtClean="0"/>
              <a:t>page</a:t>
            </a:r>
            <a:r>
              <a:rPr lang="ru-RU" sz="2800" dirty="0" smtClean="0"/>
              <a:t>/23 </a:t>
            </a:r>
          </a:p>
          <a:p>
            <a:pPr marL="342900" indent="-342900" eaLnBrk="1" hangingPunct="1">
              <a:buClr>
                <a:srgbClr val="800000"/>
              </a:buClr>
              <a:buSzPct val="70000"/>
              <a:buFont typeface="Wingdings" pitchFamily="2" charset="2"/>
              <a:buChar char="Ø"/>
            </a:pPr>
            <a:r>
              <a:rPr lang="ru-RU" sz="2800" dirty="0" smtClean="0"/>
              <a:t>«Безопасность детей в Интернете» </a:t>
            </a:r>
            <a:r>
              <a:rPr lang="ru-RU" sz="2800" dirty="0" err="1" smtClean="0"/>
              <a:t>http</a:t>
            </a:r>
            <a:r>
              <a:rPr lang="ru-RU" sz="2800" dirty="0" smtClean="0"/>
              <a:t> :// </a:t>
            </a:r>
            <a:r>
              <a:rPr lang="ru-RU" sz="2800" dirty="0" err="1" smtClean="0"/>
              <a:t>www.soprotivlenie.org</a:t>
            </a:r>
            <a:r>
              <a:rPr lang="ru-RU" sz="2800" dirty="0" smtClean="0"/>
              <a:t>/</a:t>
            </a:r>
            <a:r>
              <a:rPr lang="ru-RU" sz="2800" dirty="0" err="1" smtClean="0"/>
              <a:t>files</a:t>
            </a:r>
            <a:r>
              <a:rPr lang="ru-RU" sz="2800" dirty="0" smtClean="0"/>
              <a:t>/</a:t>
            </a:r>
            <a:r>
              <a:rPr lang="ru-RU" sz="2800" dirty="0" err="1" smtClean="0"/>
              <a:t>all</a:t>
            </a:r>
            <a:r>
              <a:rPr lang="ru-RU" sz="2800" smtClean="0"/>
              <a:t>/book099.pdf</a:t>
            </a:r>
            <a:endParaRPr lang="ru-RU" altLang="ru-RU" sz="2800" dirty="0"/>
          </a:p>
          <a:p>
            <a:pPr marL="342900" indent="-342900" eaLnBrk="1" hangingPunct="1">
              <a:buClr>
                <a:srgbClr val="800000"/>
              </a:buClr>
              <a:buSzPct val="70000"/>
            </a:pPr>
            <a:endParaRPr lang="ru-RU" altLang="ru-RU" sz="2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820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Ребята, посмотрите на слайд и догадайтесь о чем сегодня мы будем говорить? </a:t>
            </a:r>
          </a:p>
        </p:txBody>
      </p:sp>
      <p:pic>
        <p:nvPicPr>
          <p:cNvPr id="5" name="Рисунок 9" descr="Лисихина_компьютер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5" y="1556792"/>
            <a:ext cx="5765303" cy="370561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="" xmlns:p14="http://schemas.microsoft.com/office/powerpoint/2010/main" val="33963766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57250" y="404813"/>
            <a:ext cx="7840663" cy="1012825"/>
          </a:xfrm>
        </p:spPr>
        <p:txBody>
          <a:bodyPr/>
          <a:lstStyle/>
          <a:p>
            <a:pPr eaLnBrk="1" hangingPunct="1"/>
            <a:r>
              <a:rPr lang="ru-RU" altLang="ru-RU" sz="3200" b="1" dirty="0" smtClean="0">
                <a:solidFill>
                  <a:srgbClr val="002060"/>
                </a:solidFill>
              </a:rPr>
              <a:t>Что такое Интернет?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4438" y="1428750"/>
            <a:ext cx="7429500" cy="4608513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ru-RU" altLang="ru-RU" sz="2800" dirty="0" smtClean="0"/>
              <a:t>		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Это всемирная система объединённых компьютерных сетей для хранения и передачи информации. </a:t>
            </a:r>
          </a:p>
          <a:p>
            <a:pPr algn="just" eaLnBrk="1" hangingPunct="1">
              <a:buFontTx/>
              <a:buNone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		Часто упоминается как Всемирная сеть и Глобальная сеть, а также просто Сеть. На основе Интернета работает Всемирная паутина (</a:t>
            </a:r>
            <a:r>
              <a:rPr lang="ru-RU" altLang="ru-RU" sz="2800" dirty="0" err="1" smtClean="0">
                <a:latin typeface="Times New Roman" pitchFamily="18" charset="0"/>
                <a:cs typeface="Times New Roman" pitchFamily="18" charset="0"/>
              </a:rPr>
              <a:t>World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 err="1" smtClean="0">
                <a:latin typeface="Times New Roman" pitchFamily="18" charset="0"/>
                <a:cs typeface="Times New Roman" pitchFamily="18" charset="0"/>
              </a:rPr>
              <a:t>Wide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 err="1" smtClean="0">
                <a:latin typeface="Times New Roman" pitchFamily="18" charset="0"/>
                <a:cs typeface="Times New Roman" pitchFamily="18" charset="0"/>
              </a:rPr>
              <a:t>Web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, WWW) и множество других систем передачи данных.</a:t>
            </a:r>
          </a:p>
        </p:txBody>
      </p:sp>
      <p:pic>
        <p:nvPicPr>
          <p:cNvPr id="4102" name="Picture 6" descr="D:\Документы_Марина\Школа\школьная газета\картинки\55329359_2623255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095940"/>
            <a:ext cx="1643042" cy="2904696"/>
          </a:xfrm>
          <a:prstGeom prst="rect">
            <a:avLst/>
          </a:prstGeom>
          <a:noFill/>
          <a:effectLst>
            <a:softEdge rad="12700"/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1143000"/>
          </a:xfrm>
        </p:spPr>
        <p:txBody>
          <a:bodyPr/>
          <a:lstStyle/>
          <a:p>
            <a:r>
              <a:rPr lang="ru-RU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Самые опасные угрозы сети Интернет</a:t>
            </a:r>
            <a:endParaRPr lang="ru-RU" altLang="ru-RU" sz="3200" b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1340769"/>
            <a:ext cx="8229600" cy="3672408"/>
          </a:xfrm>
        </p:spPr>
        <p:txBody>
          <a:bodyPr/>
          <a:lstStyle/>
          <a:p>
            <a:pPr marL="0" indent="0">
              <a:buSzPct val="60000"/>
              <a:buNone/>
              <a:defRPr/>
            </a:pPr>
            <a:endParaRPr lang="ru-RU" dirty="0" smtClean="0"/>
          </a:p>
          <a:p>
            <a:pPr marL="514350" indent="-514350">
              <a:buFontTx/>
              <a:buAutoNum type="arabicPeriod"/>
              <a:defRPr/>
            </a:pP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Вредоносные программы – вирусы. 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Arial" charset="0"/>
            </a:endParaRPr>
          </a:p>
          <a:p>
            <a:pPr marL="514350" indent="-514350">
              <a:buFontTx/>
              <a:buAutoNum type="arabicPeriod"/>
              <a:defRPr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Сайты-подделки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Arial" charset="0"/>
            </a:endParaRPr>
          </a:p>
          <a:p>
            <a:pPr marL="514350" indent="-514350">
              <a:buFontTx/>
              <a:buAutoNum type="arabicPeriod"/>
              <a:defRPr/>
            </a:pP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Спам</a:t>
            </a:r>
          </a:p>
          <a:p>
            <a:pPr marL="514350" indent="-514350">
              <a:buFontTx/>
              <a:buAutoNum type="arabicPeriod"/>
              <a:defRPr/>
            </a:pP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Кража информации</a:t>
            </a:r>
          </a:p>
          <a:p>
            <a:pPr marL="514350" indent="-514350">
              <a:buFontTx/>
              <a:buAutoNum type="arabicPeriod"/>
              <a:defRPr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Online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 игры.</a:t>
            </a:r>
          </a:p>
          <a:p>
            <a:pPr marL="514350" indent="-514350">
              <a:buFontTx/>
              <a:buAutoNum type="arabicPeriod"/>
              <a:defRPr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 сети</a:t>
            </a:r>
            <a:endParaRPr lang="ru-RU" dirty="0">
              <a:latin typeface="Times New Roman" pitchFamily="18" charset="0"/>
              <a:cs typeface="Times New Roman" pitchFamily="18" charset="0"/>
              <a:sym typeface="Arial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428625" y="476672"/>
            <a:ext cx="8229600" cy="720080"/>
          </a:xfrm>
        </p:spPr>
        <p:txBody>
          <a:bodyPr/>
          <a:lstStyle/>
          <a:p>
            <a:r>
              <a:rPr lang="ru-RU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Вредоносные программы – вирусы. </a:t>
            </a:r>
            <a:endParaRPr lang="ru-RU" altLang="ru-RU" sz="3200" b="1" dirty="0" smtClean="0">
              <a:solidFill>
                <a:schemeClr val="accent2"/>
              </a:solidFill>
            </a:endParaRP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>
          <a:xfrm>
            <a:off x="467544" y="1556792"/>
            <a:ext cx="8190681" cy="4569371"/>
          </a:xfrm>
        </p:spPr>
        <p:txBody>
          <a:bodyPr/>
          <a:lstStyle/>
          <a:p>
            <a:pPr algn="just">
              <a:buNone/>
            </a:pPr>
            <a:r>
              <a:rPr lang="ru-RU" altLang="ru-RU" dirty="0" smtClean="0"/>
              <a:t>	</a:t>
            </a:r>
            <a:r>
              <a:rPr lang="ru-RU" altLang="ru-RU" sz="2800" dirty="0" smtClean="0"/>
              <a:t>К </a:t>
            </a:r>
            <a:r>
              <a:rPr lang="ru-RU" altLang="ru-RU" sz="2800" dirty="0"/>
              <a:t>вредоносным программам относятся вирусы, черви и «троянские кони» – это компьютерные программы, которые могут нанести вред вашему  компьютеру и хранящимся на нем данным. </a:t>
            </a:r>
          </a:p>
          <a:p>
            <a:pPr algn="just">
              <a:buFontTx/>
              <a:buNone/>
            </a:pPr>
            <a:endParaRPr lang="ru-RU" altLang="ru-RU" dirty="0" smtClean="0"/>
          </a:p>
        </p:txBody>
      </p:sp>
      <p:pic>
        <p:nvPicPr>
          <p:cNvPr id="6" name="Picture 6" descr="1351764432_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645024"/>
            <a:ext cx="3643312" cy="27012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67544" y="557033"/>
            <a:ext cx="8229600" cy="432048"/>
          </a:xfrm>
        </p:spPr>
        <p:txBody>
          <a:bodyPr/>
          <a:lstStyle/>
          <a:p>
            <a:r>
              <a:rPr lang="ru-RU" sz="3200" b="1" dirty="0">
                <a:solidFill>
                  <a:schemeClr val="accent2"/>
                </a:solidFill>
              </a:rPr>
              <a:t>Защита и уничтожение вирусов</a:t>
            </a:r>
            <a:r>
              <a:rPr lang="ru-RU" sz="3200" b="1" dirty="0">
                <a:solidFill>
                  <a:srgbClr val="FF6600"/>
                </a:solidFill>
              </a:rPr>
              <a:t/>
            </a:r>
            <a:br>
              <a:rPr lang="ru-RU" sz="3200" b="1" dirty="0">
                <a:solidFill>
                  <a:srgbClr val="FF6600"/>
                </a:solidFill>
              </a:rPr>
            </a:br>
            <a:endParaRPr lang="ru-RU" altLang="ru-RU" sz="3200" b="1" dirty="0" smtClean="0">
              <a:solidFill>
                <a:srgbClr val="002060"/>
              </a:solidFill>
            </a:endParaRP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142875" y="1571625"/>
            <a:ext cx="8572500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altLang="ru-RU" dirty="0" smtClean="0"/>
              <a:t>		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71472" y="928670"/>
            <a:ext cx="820891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Для обнаружения, удаления и защиты от компьютерных вирусов разработано несколько видов специальных программ, которые позволяют обнаруживать и уничтожать вирусы. Такие программы называются антивирусными. Различают следующие виды антивирусных программ</a:t>
            </a:r>
            <a:r>
              <a:rPr lang="ru-RU" sz="2800" dirty="0" smtClean="0"/>
              <a:t>:</a:t>
            </a:r>
            <a:endParaRPr lang="ru-RU" sz="2800" dirty="0"/>
          </a:p>
          <a:p>
            <a:pPr algn="just"/>
            <a:r>
              <a:rPr lang="ru-RU" sz="2800" dirty="0"/>
              <a:t>— программы-детекторы</a:t>
            </a:r>
            <a:r>
              <a:rPr lang="ru-RU" sz="2800" dirty="0" smtClean="0"/>
              <a:t>;</a:t>
            </a:r>
            <a:endParaRPr lang="ru-RU" sz="2800" dirty="0"/>
          </a:p>
          <a:p>
            <a:pPr algn="just"/>
            <a:r>
              <a:rPr lang="ru-RU" sz="2800" dirty="0"/>
              <a:t>— программы-доктора, или фаги</a:t>
            </a:r>
            <a:r>
              <a:rPr lang="ru-RU" sz="2800" dirty="0" smtClean="0"/>
              <a:t>;</a:t>
            </a:r>
            <a:endParaRPr lang="ru-RU" sz="2800" dirty="0"/>
          </a:p>
          <a:p>
            <a:pPr algn="just"/>
            <a:r>
              <a:rPr lang="ru-RU" sz="2800" dirty="0"/>
              <a:t>— программы-ревизоры</a:t>
            </a:r>
            <a:r>
              <a:rPr lang="ru-RU" sz="2800" dirty="0" smtClean="0"/>
              <a:t>;</a:t>
            </a:r>
            <a:endParaRPr lang="ru-RU" sz="2800" dirty="0"/>
          </a:p>
          <a:p>
            <a:pPr algn="just"/>
            <a:r>
              <a:rPr lang="ru-RU" sz="2800" dirty="0"/>
              <a:t>— программы-фильтры</a:t>
            </a:r>
            <a:r>
              <a:rPr lang="ru-RU" sz="2800" dirty="0" smtClean="0"/>
              <a:t>;</a:t>
            </a:r>
            <a:endParaRPr lang="ru-RU" sz="2800" dirty="0"/>
          </a:p>
          <a:p>
            <a:pPr algn="just"/>
            <a:r>
              <a:rPr lang="ru-RU" sz="2800" dirty="0"/>
              <a:t>— программы-вакцины, или </a:t>
            </a:r>
            <a:r>
              <a:rPr lang="ru-RU" sz="2800" dirty="0" err="1"/>
              <a:t>иммунизаторы</a:t>
            </a:r>
            <a:r>
              <a:rPr lang="ru-RU" sz="2800" dirty="0"/>
              <a:t>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440548" y="620688"/>
            <a:ext cx="8229600" cy="402144"/>
          </a:xfrm>
        </p:spPr>
        <p:txBody>
          <a:bodyPr/>
          <a:lstStyle/>
          <a:p>
            <a:r>
              <a:rPr lang="ru-RU" sz="3200" b="1" dirty="0">
                <a:solidFill>
                  <a:schemeClr val="accent2"/>
                </a:solidFill>
              </a:rPr>
              <a:t>Профилактика</a:t>
            </a:r>
            <a:br>
              <a:rPr lang="ru-RU" sz="3200" b="1" dirty="0">
                <a:solidFill>
                  <a:schemeClr val="accent2"/>
                </a:solidFill>
              </a:rPr>
            </a:br>
            <a:endParaRPr lang="ru-RU" altLang="ru-RU" sz="3200" b="1" dirty="0" smtClean="0">
              <a:solidFill>
                <a:schemeClr val="accent2"/>
              </a:solidFill>
            </a:endParaRPr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>
          <a:xfrm>
            <a:off x="0" y="1714500"/>
            <a:ext cx="8786813" cy="4411663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altLang="ru-RU" dirty="0" smtClean="0"/>
              <a:t>		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67544" y="1056043"/>
            <a:ext cx="82809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Для того чтобы не подвергнуть компьютер заражению вирусами и обеспечить надежное хранение информации на дисках, необходимо соблюдать следующие правила</a:t>
            </a:r>
            <a:r>
              <a:rPr lang="ru-RU" sz="2400" dirty="0" smtClean="0"/>
              <a:t>:</a:t>
            </a:r>
            <a:endParaRPr lang="ru-RU" sz="2400" dirty="0"/>
          </a:p>
          <a:p>
            <a:pPr algn="just"/>
            <a:r>
              <a:rPr lang="ru-RU" sz="2400" dirty="0"/>
              <a:t>- оснастите свой компьютер современными антивирусными </a:t>
            </a:r>
            <a:r>
              <a:rPr lang="ru-RU" sz="2400" dirty="0" smtClean="0"/>
              <a:t>программами</a:t>
            </a:r>
            <a:endParaRPr lang="ru-RU" sz="2400" dirty="0"/>
          </a:p>
          <a:p>
            <a:pPr algn="just"/>
            <a:r>
              <a:rPr lang="ru-RU" sz="2400" dirty="0"/>
              <a:t>-перед считыванием съемного диска всегда проверяйте эти дискеты на наличие </a:t>
            </a:r>
            <a:r>
              <a:rPr lang="ru-RU" sz="2400" dirty="0" smtClean="0"/>
              <a:t>вирусов</a:t>
            </a:r>
            <a:endParaRPr lang="ru-RU" sz="2400" dirty="0"/>
          </a:p>
          <a:p>
            <a:pPr algn="just"/>
            <a:r>
              <a:rPr lang="ru-RU" sz="2400" dirty="0"/>
              <a:t>-периодически проверяйте на наличие вирусов жесткие диски компьютера</a:t>
            </a:r>
            <a:r>
              <a:rPr lang="ru-RU" sz="2400" dirty="0" smtClean="0"/>
              <a:t>,</a:t>
            </a:r>
            <a:endParaRPr lang="ru-RU" sz="2400" dirty="0"/>
          </a:p>
          <a:p>
            <a:pPr algn="just"/>
            <a:r>
              <a:rPr lang="ru-RU" sz="2400" dirty="0"/>
              <a:t>-обязательно делайте архивные копии на дискетах ценной для вас информации</a:t>
            </a:r>
            <a:r>
              <a:rPr lang="ru-RU" sz="2400" dirty="0" smtClean="0"/>
              <a:t>;</a:t>
            </a:r>
            <a:endParaRPr lang="ru-RU" sz="2400" dirty="0"/>
          </a:p>
          <a:p>
            <a:pPr algn="just"/>
            <a:r>
              <a:rPr lang="ru-RU" sz="2400" dirty="0"/>
              <a:t>-используйте антивирусные программы для входного контроля всех исполняемых файлов, получаемых из компьютерных сетей;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ru-RU" sz="3200" b="1" dirty="0">
                <a:solidFill>
                  <a:schemeClr val="accent2"/>
                </a:solidFill>
              </a:rPr>
              <a:t>Сайты-подделки</a:t>
            </a:r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457200" y="1052737"/>
            <a:ext cx="8229600" cy="2448272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1" dirty="0"/>
              <a:t>Чем опасны сайты-подделки?</a:t>
            </a:r>
          </a:p>
          <a:p>
            <a:pPr>
              <a:buFont typeface="Arial" charset="0"/>
              <a:buChar char="•"/>
            </a:pPr>
            <a:r>
              <a:rPr lang="ru-RU" sz="2800" dirty="0"/>
              <a:t>крадут пароли</a:t>
            </a:r>
          </a:p>
          <a:p>
            <a:pPr>
              <a:buFont typeface="Arial" charset="0"/>
              <a:buChar char="•"/>
            </a:pPr>
            <a:r>
              <a:rPr lang="ru-RU" sz="2800" dirty="0"/>
              <a:t>распространяют вредоносное ПО</a:t>
            </a:r>
          </a:p>
          <a:p>
            <a:pPr>
              <a:buFont typeface="Arial" charset="0"/>
              <a:buChar char="•"/>
            </a:pPr>
            <a:r>
              <a:rPr lang="ru-RU" sz="2800" dirty="0"/>
              <a:t>навязывают платные </a:t>
            </a:r>
            <a:r>
              <a:rPr lang="ru-RU" sz="2800" dirty="0" smtClean="0"/>
              <a:t>услуги</a:t>
            </a:r>
          </a:p>
          <a:p>
            <a:pPr>
              <a:buFont typeface="Arial" charset="0"/>
              <a:buChar char="•"/>
            </a:pP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67544" y="3200165"/>
            <a:ext cx="594528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2955925" algn="l"/>
              </a:tabLst>
              <a:defRPr/>
            </a:pPr>
            <a:r>
              <a:rPr lang="ru-RU" sz="2400" b="1" dirty="0">
                <a:latin typeface="+mn-lt"/>
              </a:rPr>
              <a:t>Как не стать жертвой мошенников</a:t>
            </a:r>
            <a:r>
              <a:rPr lang="ru-RU" sz="2400" b="1" dirty="0" smtClean="0">
                <a:latin typeface="+mn-lt"/>
              </a:rPr>
              <a:t>?</a:t>
            </a:r>
          </a:p>
          <a:p>
            <a:pPr marL="342900" indent="-342900" algn="just">
              <a:buFont typeface="Arial" charset="0"/>
              <a:buAutoNum type="arabicPeriod"/>
              <a:tabLst>
                <a:tab pos="2955925" algn="l"/>
              </a:tabLst>
            </a:pPr>
            <a:r>
              <a:rPr lang="ru-RU" sz="2400" dirty="0">
                <a:latin typeface="+mn-lt"/>
              </a:rPr>
              <a:t>Используй функционал браузера: «избранное», «закладки»!</a:t>
            </a:r>
          </a:p>
          <a:p>
            <a:pPr marL="342900" indent="-342900" algn="just">
              <a:buFont typeface="Arial" charset="0"/>
              <a:buAutoNum type="arabicPeriod"/>
              <a:tabLst>
                <a:tab pos="2955925" algn="l"/>
              </a:tabLst>
            </a:pPr>
            <a:r>
              <a:rPr lang="ru-RU" sz="2400" dirty="0">
                <a:latin typeface="+mn-lt"/>
              </a:rPr>
              <a:t>Проверяй адрес сайта!</a:t>
            </a:r>
          </a:p>
          <a:p>
            <a:pPr marL="342900" indent="-342900" algn="just">
              <a:buFont typeface="Arial" charset="0"/>
              <a:buAutoNum type="arabicPeriod"/>
              <a:tabLst>
                <a:tab pos="2955925" algn="l"/>
              </a:tabLst>
            </a:pPr>
            <a:r>
              <a:rPr lang="ru-RU" sz="2400" dirty="0">
                <a:latin typeface="+mn-lt"/>
              </a:rPr>
              <a:t>Обрати внимание на настоящий адрес сайта!  При наведении мыши реальный адрес отображается  во всплывающей подсказке.</a:t>
            </a:r>
          </a:p>
          <a:p>
            <a:pPr algn="ctr">
              <a:tabLst>
                <a:tab pos="2955925" algn="l"/>
              </a:tabLst>
              <a:defRPr/>
            </a:pPr>
            <a:endParaRPr lang="ru-RU" b="1" dirty="0">
              <a:latin typeface="+mn-l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A50021"/>
      </a:hlink>
      <a:folHlink>
        <a:srgbClr val="808080"/>
      </a:folHlink>
    </a:clrScheme>
    <a:fontScheme name="Оформление по умолчанию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</TotalTime>
  <Words>849</Words>
  <Application>Microsoft Office PowerPoint</Application>
  <PresentationFormat>Экран (4:3)</PresentationFormat>
  <Paragraphs>105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Оформление по умолчанию</vt:lpstr>
      <vt:lpstr>Слайд 1</vt:lpstr>
      <vt:lpstr>Слайд 2</vt:lpstr>
      <vt:lpstr>Слайд 3</vt:lpstr>
      <vt:lpstr>Что такое Интернет?</vt:lpstr>
      <vt:lpstr>Самые опасные угрозы сети Интернет</vt:lpstr>
      <vt:lpstr>Вредоносные программы – вирусы. </vt:lpstr>
      <vt:lpstr>Защита и уничтожение вирусов </vt:lpstr>
      <vt:lpstr>Профилактика </vt:lpstr>
      <vt:lpstr>Сайты-подделки</vt:lpstr>
      <vt:lpstr>Спам </vt:lpstr>
      <vt:lpstr>Слайд 11</vt:lpstr>
      <vt:lpstr>Слайд 12</vt:lpstr>
      <vt:lpstr>Кража информации</vt:lpstr>
      <vt:lpstr>Слайд 14</vt:lpstr>
      <vt:lpstr>Слайд 15</vt:lpstr>
      <vt:lpstr>Слайд 16</vt:lpstr>
      <vt:lpstr>Рекомендации, с помощью которых посещение Интернет может стать менее опасным:</vt:lpstr>
      <vt:lpstr>Слайд 18</vt:lpstr>
      <vt:lpstr>Слайд 19</vt:lpstr>
      <vt:lpstr>Спасибо за внимание!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Пользователь</cp:lastModifiedBy>
  <cp:revision>84</cp:revision>
  <dcterms:created xsi:type="dcterms:W3CDTF">2012-09-18T19:05:21Z</dcterms:created>
  <dcterms:modified xsi:type="dcterms:W3CDTF">2020-10-26T13:49:09Z</dcterms:modified>
</cp:coreProperties>
</file>