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0" r:id="rId6"/>
    <p:sldId id="259" r:id="rId7"/>
    <p:sldId id="262" r:id="rId8"/>
    <p:sldId id="263" r:id="rId9"/>
    <p:sldId id="267" r:id="rId10"/>
    <p:sldId id="268" r:id="rId11"/>
    <p:sldId id="264" r:id="rId12"/>
    <p:sldId id="265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D677-3988-41CD-B7FF-F0A75B683CC5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FF5F-EC24-4024-BB93-E495EAEDE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67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D677-3988-41CD-B7FF-F0A75B683CC5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FF5F-EC24-4024-BB93-E495EAEDE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64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D677-3988-41CD-B7FF-F0A75B683CC5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FF5F-EC24-4024-BB93-E495EAEDE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52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D677-3988-41CD-B7FF-F0A75B683CC5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FF5F-EC24-4024-BB93-E495EAEDE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387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D677-3988-41CD-B7FF-F0A75B683CC5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FF5F-EC24-4024-BB93-E495EAEDE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854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D677-3988-41CD-B7FF-F0A75B683CC5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FF5F-EC24-4024-BB93-E495EAEDE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476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D677-3988-41CD-B7FF-F0A75B683CC5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FF5F-EC24-4024-BB93-E495EAEDE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47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D677-3988-41CD-B7FF-F0A75B683CC5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FF5F-EC24-4024-BB93-E495EAEDE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443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D677-3988-41CD-B7FF-F0A75B683CC5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FF5F-EC24-4024-BB93-E495EAEDE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140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D677-3988-41CD-B7FF-F0A75B683CC5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FF5F-EC24-4024-BB93-E495EAEDE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444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3D677-3988-41CD-B7FF-F0A75B683CC5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0FF5F-EC24-4024-BB93-E495EAEDE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826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3D677-3988-41CD-B7FF-F0A75B683CC5}" type="datetimeFigureOut">
              <a:rPr lang="ru-RU" smtClean="0"/>
              <a:t>03.02.2023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0FF5F-EC24-4024-BB93-E495EAEDE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94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фоп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734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422" y="370702"/>
            <a:ext cx="11131378" cy="60136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«8) часть 2 статьи 28 изложить в следующей редакции: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"2. Образовательные организации при реализации образовательных программ свободны 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определении содержания образования, выборе образовательных технологий, а также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учебно-методического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обеспечения, если иное не установлено настоящим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законом"».</a:t>
            </a:r>
          </a:p>
          <a:p>
            <a:pPr marL="0" indent="0">
              <a:buNone/>
            </a:pPr>
            <a:r>
              <a:rPr lang="ru-RU" sz="2400" dirty="0"/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Федеральные основные общеобразовательные программы утверждаются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исполнительной власти, осуществляющим функции по выработке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политики и нормативно-правовому регулированию в сфере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позднее 1 января 2023 года.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Основные общеобразовательные программы подлежат приведению в соответствие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общеобразовательными программами не позднее 1 сентября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 года».</a:t>
            </a:r>
          </a:p>
        </p:txBody>
      </p:sp>
    </p:spTree>
    <p:extLst>
      <p:ext uri="{BB962C8B-B14F-4D97-AF65-F5344CB8AC3E}">
        <p14:creationId xmlns:p14="http://schemas.microsoft.com/office/powerpoint/2010/main" val="1583493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9114" y="365126"/>
            <a:ext cx="10414686" cy="409232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Образовательные программы (часть 6)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11892" y="1252151"/>
            <a:ext cx="5607908" cy="492481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Было</a:t>
            </a:r>
          </a:p>
          <a:p>
            <a:pPr marL="0" indent="0">
              <a:buNone/>
            </a:pPr>
            <a:r>
              <a:rPr lang="ru-RU" sz="2400" dirty="0"/>
              <a:t>Образовательные программы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 разрабатываются и утверждаются организацией, осуществляющей образовательную деятельность, в соответствии с Федеральным государственным образовательным стандартом дошкольного образования и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учётом соответствующих примерных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программ дошкольного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19800" y="1092457"/>
            <a:ext cx="5587314" cy="508450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Стало 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программы дошкольного образования разрабатываются и утверждаются организацией, осуществляющей образовательную деятельность, в соответствии с Федеральным государственным образовательным стандартом дошкольного образования и соответствующей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программой дошкольного образования.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и планируемые результаты разработанных образовательными организациями образовательных программ должны быть не ниже соответствующих содержания и планируемых результатов Федеральной программы дошкольного образования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081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65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oqhYykeT4eSZQfHZfVWWh5FkI1yijLjP51VETyfgWiFVaNvA92Pfw6JRlEgeTiiO-Ar6BXGqOT7oBkuztRHePlXW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5335" y="393903"/>
            <a:ext cx="1371600" cy="129678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38200" y="1997839"/>
            <a:ext cx="98133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«Мы разрабатываем такую программу, я, наверное, впервые об этом скажу, помощи родителям, у которых родился ребенок, именно с точки зрения того, как его воспитывать. Ребенок в дошкольном возрасте должен максимально развиваться, он должен общаться со сверстниками, играть, у него должны развиваться все основные психологические функции. А в школе его уже потом научат читать и писать» </a:t>
            </a:r>
          </a:p>
          <a:p>
            <a:pPr algn="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 просвещения России, </a:t>
            </a:r>
          </a:p>
          <a:p>
            <a:pPr algn="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Кравцов Сергей Сергеевич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388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34084"/>
          <p:cNvGrpSpPr/>
          <p:nvPr/>
        </p:nvGrpSpPr>
        <p:grpSpPr>
          <a:xfrm>
            <a:off x="928044" y="474619"/>
            <a:ext cx="9292958" cy="5645150"/>
            <a:chOff x="0" y="0"/>
            <a:chExt cx="9293292" cy="5645531"/>
          </a:xfrm>
        </p:grpSpPr>
        <p:pic>
          <p:nvPicPr>
            <p:cNvPr id="6" name="Picture 374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7938" y="7936"/>
              <a:ext cx="4712208" cy="5629656"/>
            </a:xfrm>
            <a:prstGeom prst="rect">
              <a:avLst/>
            </a:prstGeom>
          </p:spPr>
        </p:pic>
        <p:sp>
          <p:nvSpPr>
            <p:cNvPr id="7" name="Shape 375"/>
            <p:cNvSpPr/>
            <p:nvPr/>
          </p:nvSpPr>
          <p:spPr>
            <a:xfrm>
              <a:off x="0" y="0"/>
              <a:ext cx="4728083" cy="5645531"/>
            </a:xfrm>
            <a:custGeom>
              <a:avLst/>
              <a:gdLst/>
              <a:ahLst/>
              <a:cxnLst/>
              <a:rect l="0" t="0" r="0" b="0"/>
              <a:pathLst>
                <a:path w="4728083" h="5645531">
                  <a:moveTo>
                    <a:pt x="0" y="5645531"/>
                  </a:moveTo>
                  <a:lnTo>
                    <a:pt x="4728083" y="5645531"/>
                  </a:lnTo>
                  <a:lnTo>
                    <a:pt x="4728083" y="0"/>
                  </a:lnTo>
                  <a:lnTo>
                    <a:pt x="0" y="0"/>
                  </a:lnTo>
                  <a:close/>
                </a:path>
              </a:pathLst>
            </a:custGeom>
            <a:ln w="15875" cap="flat">
              <a:round/>
            </a:ln>
          </p:spPr>
          <p:style>
            <a:lnRef idx="1">
              <a:srgbClr val="4F81BD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8" name="Shape 376"/>
            <p:cNvSpPr/>
            <p:nvPr/>
          </p:nvSpPr>
          <p:spPr>
            <a:xfrm>
              <a:off x="4995990" y="379032"/>
              <a:ext cx="3824478" cy="1413764"/>
            </a:xfrm>
            <a:custGeom>
              <a:avLst/>
              <a:gdLst/>
              <a:ahLst/>
              <a:cxnLst/>
              <a:rect l="0" t="0" r="0" b="0"/>
              <a:pathLst>
                <a:path w="3824478" h="1413764">
                  <a:moveTo>
                    <a:pt x="214122" y="0"/>
                  </a:moveTo>
                  <a:lnTo>
                    <a:pt x="815848" y="0"/>
                  </a:lnTo>
                  <a:lnTo>
                    <a:pt x="1718437" y="0"/>
                  </a:lnTo>
                  <a:lnTo>
                    <a:pt x="3824478" y="0"/>
                  </a:lnTo>
                  <a:lnTo>
                    <a:pt x="3824478" y="533400"/>
                  </a:lnTo>
                  <a:lnTo>
                    <a:pt x="3824478" y="762000"/>
                  </a:lnTo>
                  <a:lnTo>
                    <a:pt x="3824478" y="914400"/>
                  </a:lnTo>
                  <a:lnTo>
                    <a:pt x="1718437" y="914400"/>
                  </a:lnTo>
                  <a:lnTo>
                    <a:pt x="0" y="1413764"/>
                  </a:lnTo>
                  <a:lnTo>
                    <a:pt x="815848" y="914400"/>
                  </a:lnTo>
                  <a:lnTo>
                    <a:pt x="214122" y="914400"/>
                  </a:lnTo>
                  <a:lnTo>
                    <a:pt x="214122" y="762000"/>
                  </a:lnTo>
                  <a:lnTo>
                    <a:pt x="214122" y="533400"/>
                  </a:lnTo>
                  <a:lnTo>
                    <a:pt x="214122" y="0"/>
                  </a:lnTo>
                  <a:close/>
                </a:path>
              </a:pathLst>
            </a:custGeom>
            <a:ln w="0" cap="flat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CCC1DA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9" name="Shape 377"/>
            <p:cNvSpPr/>
            <p:nvPr/>
          </p:nvSpPr>
          <p:spPr>
            <a:xfrm>
              <a:off x="4995990" y="379032"/>
              <a:ext cx="3824478" cy="1413764"/>
            </a:xfrm>
            <a:custGeom>
              <a:avLst/>
              <a:gdLst/>
              <a:ahLst/>
              <a:cxnLst/>
              <a:rect l="0" t="0" r="0" b="0"/>
              <a:pathLst>
                <a:path w="3824478" h="1413764">
                  <a:moveTo>
                    <a:pt x="214122" y="0"/>
                  </a:moveTo>
                  <a:lnTo>
                    <a:pt x="815848" y="0"/>
                  </a:lnTo>
                  <a:lnTo>
                    <a:pt x="815848" y="0"/>
                  </a:lnTo>
                  <a:lnTo>
                    <a:pt x="1718437" y="0"/>
                  </a:lnTo>
                  <a:lnTo>
                    <a:pt x="3824478" y="0"/>
                  </a:lnTo>
                  <a:lnTo>
                    <a:pt x="3824478" y="533400"/>
                  </a:lnTo>
                  <a:lnTo>
                    <a:pt x="3824478" y="533400"/>
                  </a:lnTo>
                  <a:lnTo>
                    <a:pt x="3824478" y="762000"/>
                  </a:lnTo>
                  <a:lnTo>
                    <a:pt x="3824478" y="914400"/>
                  </a:lnTo>
                  <a:lnTo>
                    <a:pt x="1718437" y="914400"/>
                  </a:lnTo>
                  <a:lnTo>
                    <a:pt x="0" y="1413764"/>
                  </a:lnTo>
                  <a:lnTo>
                    <a:pt x="815848" y="914400"/>
                  </a:lnTo>
                  <a:lnTo>
                    <a:pt x="214122" y="914400"/>
                  </a:lnTo>
                  <a:lnTo>
                    <a:pt x="214122" y="762000"/>
                  </a:lnTo>
                  <a:lnTo>
                    <a:pt x="214122" y="533400"/>
                  </a:lnTo>
                  <a:lnTo>
                    <a:pt x="214122" y="533400"/>
                  </a:lnTo>
                  <a:close/>
                </a:path>
              </a:pathLst>
            </a:custGeom>
            <a:ln w="25400" cap="rnd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0" name="Rectangle 378"/>
            <p:cNvSpPr/>
            <p:nvPr/>
          </p:nvSpPr>
          <p:spPr>
            <a:xfrm>
              <a:off x="6305741" y="554038"/>
              <a:ext cx="2459983" cy="37780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2200" b="1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С какой целью 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379"/>
            <p:cNvSpPr/>
            <p:nvPr/>
          </p:nvSpPr>
          <p:spPr>
            <a:xfrm>
              <a:off x="6400229" y="855789"/>
              <a:ext cx="2123554" cy="37780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2200" b="1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утверждена?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Shape 380"/>
            <p:cNvSpPr/>
            <p:nvPr/>
          </p:nvSpPr>
          <p:spPr>
            <a:xfrm>
              <a:off x="4995990" y="2212403"/>
              <a:ext cx="3824478" cy="1413764"/>
            </a:xfrm>
            <a:custGeom>
              <a:avLst/>
              <a:gdLst/>
              <a:ahLst/>
              <a:cxnLst/>
              <a:rect l="0" t="0" r="0" b="0"/>
              <a:pathLst>
                <a:path w="3824478" h="1413764">
                  <a:moveTo>
                    <a:pt x="214122" y="0"/>
                  </a:moveTo>
                  <a:lnTo>
                    <a:pt x="815848" y="0"/>
                  </a:lnTo>
                  <a:lnTo>
                    <a:pt x="1718437" y="0"/>
                  </a:lnTo>
                  <a:lnTo>
                    <a:pt x="3824478" y="0"/>
                  </a:lnTo>
                  <a:lnTo>
                    <a:pt x="3824478" y="533400"/>
                  </a:lnTo>
                  <a:lnTo>
                    <a:pt x="3824478" y="762000"/>
                  </a:lnTo>
                  <a:lnTo>
                    <a:pt x="3824478" y="914400"/>
                  </a:lnTo>
                  <a:lnTo>
                    <a:pt x="1718437" y="914400"/>
                  </a:lnTo>
                  <a:lnTo>
                    <a:pt x="0" y="1413764"/>
                  </a:lnTo>
                  <a:lnTo>
                    <a:pt x="815848" y="914400"/>
                  </a:lnTo>
                  <a:lnTo>
                    <a:pt x="214122" y="914400"/>
                  </a:lnTo>
                  <a:lnTo>
                    <a:pt x="214122" y="762000"/>
                  </a:lnTo>
                  <a:lnTo>
                    <a:pt x="214122" y="533400"/>
                  </a:lnTo>
                  <a:lnTo>
                    <a:pt x="214122" y="0"/>
                  </a:ln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6B9B8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3" name="Shape 381"/>
            <p:cNvSpPr/>
            <p:nvPr/>
          </p:nvSpPr>
          <p:spPr>
            <a:xfrm>
              <a:off x="4995990" y="2212403"/>
              <a:ext cx="3824478" cy="1413764"/>
            </a:xfrm>
            <a:custGeom>
              <a:avLst/>
              <a:gdLst/>
              <a:ahLst/>
              <a:cxnLst/>
              <a:rect l="0" t="0" r="0" b="0"/>
              <a:pathLst>
                <a:path w="3824478" h="1413764">
                  <a:moveTo>
                    <a:pt x="214122" y="0"/>
                  </a:moveTo>
                  <a:lnTo>
                    <a:pt x="815848" y="0"/>
                  </a:lnTo>
                  <a:lnTo>
                    <a:pt x="815848" y="0"/>
                  </a:lnTo>
                  <a:lnTo>
                    <a:pt x="1718437" y="0"/>
                  </a:lnTo>
                  <a:lnTo>
                    <a:pt x="3824478" y="0"/>
                  </a:lnTo>
                  <a:lnTo>
                    <a:pt x="3824478" y="533400"/>
                  </a:lnTo>
                  <a:lnTo>
                    <a:pt x="3824478" y="533400"/>
                  </a:lnTo>
                  <a:lnTo>
                    <a:pt x="3824478" y="762000"/>
                  </a:lnTo>
                  <a:lnTo>
                    <a:pt x="3824478" y="914400"/>
                  </a:lnTo>
                  <a:lnTo>
                    <a:pt x="1718437" y="914400"/>
                  </a:lnTo>
                  <a:lnTo>
                    <a:pt x="0" y="1413764"/>
                  </a:lnTo>
                  <a:lnTo>
                    <a:pt x="815848" y="914400"/>
                  </a:lnTo>
                  <a:lnTo>
                    <a:pt x="214122" y="914400"/>
                  </a:lnTo>
                  <a:lnTo>
                    <a:pt x="214122" y="762000"/>
                  </a:lnTo>
                  <a:lnTo>
                    <a:pt x="214122" y="533400"/>
                  </a:lnTo>
                  <a:lnTo>
                    <a:pt x="214122" y="533400"/>
                  </a:lnTo>
                  <a:close/>
                </a:path>
              </a:pathLst>
            </a:custGeom>
            <a:ln w="25400" cap="rnd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4" name="Rectangle 382"/>
            <p:cNvSpPr/>
            <p:nvPr/>
          </p:nvSpPr>
          <p:spPr>
            <a:xfrm>
              <a:off x="6413945" y="2386775"/>
              <a:ext cx="2169548" cy="37780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2200" b="1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Что меняет в 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383"/>
            <p:cNvSpPr/>
            <p:nvPr/>
          </p:nvSpPr>
          <p:spPr>
            <a:xfrm>
              <a:off x="5987225" y="2688527"/>
              <a:ext cx="3306067" cy="37780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2200" b="1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деятельности ДОО? 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Shape 384"/>
            <p:cNvSpPr/>
            <p:nvPr/>
          </p:nvSpPr>
          <p:spPr>
            <a:xfrm>
              <a:off x="4995990" y="3925380"/>
              <a:ext cx="3824478" cy="1413701"/>
            </a:xfrm>
            <a:custGeom>
              <a:avLst/>
              <a:gdLst/>
              <a:ahLst/>
              <a:cxnLst/>
              <a:rect l="0" t="0" r="0" b="0"/>
              <a:pathLst>
                <a:path w="3824478" h="1413701">
                  <a:moveTo>
                    <a:pt x="214122" y="0"/>
                  </a:moveTo>
                  <a:lnTo>
                    <a:pt x="815848" y="0"/>
                  </a:lnTo>
                  <a:lnTo>
                    <a:pt x="1718437" y="0"/>
                  </a:lnTo>
                  <a:lnTo>
                    <a:pt x="3824478" y="0"/>
                  </a:lnTo>
                  <a:lnTo>
                    <a:pt x="3824478" y="533400"/>
                  </a:lnTo>
                  <a:lnTo>
                    <a:pt x="3824478" y="762000"/>
                  </a:lnTo>
                  <a:lnTo>
                    <a:pt x="3824478" y="914400"/>
                  </a:lnTo>
                  <a:lnTo>
                    <a:pt x="1718437" y="914400"/>
                  </a:lnTo>
                  <a:lnTo>
                    <a:pt x="0" y="1413701"/>
                  </a:lnTo>
                  <a:lnTo>
                    <a:pt x="815848" y="914400"/>
                  </a:lnTo>
                  <a:lnTo>
                    <a:pt x="214122" y="914400"/>
                  </a:lnTo>
                  <a:lnTo>
                    <a:pt x="214122" y="762000"/>
                  </a:lnTo>
                  <a:lnTo>
                    <a:pt x="214122" y="533400"/>
                  </a:lnTo>
                  <a:lnTo>
                    <a:pt x="214122" y="0"/>
                  </a:ln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CCCC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7" name="Shape 385"/>
            <p:cNvSpPr/>
            <p:nvPr/>
          </p:nvSpPr>
          <p:spPr>
            <a:xfrm>
              <a:off x="4995990" y="3925380"/>
              <a:ext cx="3824478" cy="1413701"/>
            </a:xfrm>
            <a:custGeom>
              <a:avLst/>
              <a:gdLst/>
              <a:ahLst/>
              <a:cxnLst/>
              <a:rect l="0" t="0" r="0" b="0"/>
              <a:pathLst>
                <a:path w="3824478" h="1413701">
                  <a:moveTo>
                    <a:pt x="214122" y="0"/>
                  </a:moveTo>
                  <a:lnTo>
                    <a:pt x="815848" y="0"/>
                  </a:lnTo>
                  <a:lnTo>
                    <a:pt x="815848" y="0"/>
                  </a:lnTo>
                  <a:lnTo>
                    <a:pt x="1718437" y="0"/>
                  </a:lnTo>
                  <a:lnTo>
                    <a:pt x="3824478" y="0"/>
                  </a:lnTo>
                  <a:lnTo>
                    <a:pt x="3824478" y="533400"/>
                  </a:lnTo>
                  <a:lnTo>
                    <a:pt x="3824478" y="533400"/>
                  </a:lnTo>
                  <a:lnTo>
                    <a:pt x="3824478" y="762000"/>
                  </a:lnTo>
                  <a:lnTo>
                    <a:pt x="3824478" y="914400"/>
                  </a:lnTo>
                  <a:lnTo>
                    <a:pt x="1718437" y="914400"/>
                  </a:lnTo>
                  <a:lnTo>
                    <a:pt x="0" y="1413701"/>
                  </a:lnTo>
                  <a:lnTo>
                    <a:pt x="815848" y="914400"/>
                  </a:lnTo>
                  <a:lnTo>
                    <a:pt x="214122" y="914400"/>
                  </a:lnTo>
                  <a:lnTo>
                    <a:pt x="214122" y="762000"/>
                  </a:lnTo>
                  <a:lnTo>
                    <a:pt x="214122" y="533400"/>
                  </a:lnTo>
                  <a:lnTo>
                    <a:pt x="214122" y="533400"/>
                  </a:lnTo>
                  <a:close/>
                </a:path>
              </a:pathLst>
            </a:custGeom>
            <a:ln w="25400" cap="rnd">
              <a:round/>
            </a:ln>
          </p:spPr>
          <p:style>
            <a:lnRef idx="1">
              <a:srgbClr val="FFFFF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8" name="Rectangle 386"/>
            <p:cNvSpPr/>
            <p:nvPr/>
          </p:nvSpPr>
          <p:spPr>
            <a:xfrm>
              <a:off x="6476429" y="4100767"/>
              <a:ext cx="2006711" cy="37780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2200" b="1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Что делать? 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Rectangle 387"/>
            <p:cNvSpPr/>
            <p:nvPr/>
          </p:nvSpPr>
          <p:spPr>
            <a:xfrm>
              <a:off x="5957888" y="4402468"/>
              <a:ext cx="3300132" cy="37780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2200" b="1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Как реализовывать?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030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8659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Объективные причины появления ФОП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29730"/>
            <a:ext cx="10515600" cy="5147233"/>
          </a:xfrm>
        </p:spPr>
        <p:txBody>
          <a:bodyPr/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 ДО (принят в 2013 году)!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Усиление роли воспитания в общем образовании! (более 10 документов принято за последние 2 года).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Странная ситуация для дошкольного образования, разделившая образовательный процесс на развитие и воспитание!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Несогласованность документов.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8098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Краткий обзор изменений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нормативно – правовой базе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8627"/>
            <a:ext cx="10515600" cy="4908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1.Федеральный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от 29 декабря 2012 г. № 273-ФЗ «Об образовании в Российской Федерации».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2.Приказ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Российской Федерации от 17 октября 2013 г. № 1155 «Об утверждении Федерального государственного образовательного стандарта дошкольного образования».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400" dirty="0"/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просвещения РФ от 31 июля 2020 г. № 373 «Об утверждении Порядка организации и осуществления образовательной деятельности по основным общеобразовательным программам — образовательным программам дошкольного образования».</a:t>
            </a:r>
          </a:p>
          <a:p>
            <a:pPr marL="0" lvl="0" indent="0" fontAlgn="base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2400" dirty="0"/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просвещения РФ от 25.11.2022 г. № 1028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федеральной образовательной программы дошкольного образования».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923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35459"/>
            <a:ext cx="10515600" cy="5641504"/>
          </a:xfrm>
        </p:spPr>
        <p:txBody>
          <a:bodyPr>
            <a:normAutofit/>
          </a:bodyPr>
          <a:lstStyle/>
          <a:p>
            <a:pPr marL="0" lvl="0" indent="0" fontAlgn="base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5.Приказ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просвещения РФ от 24.11.2022 № 1022 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федеральной адаптированной образовательной программы дошкольного образования для обучающихся с ограниченными возможностями здоровья».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Приказ министерства просвещения РФ от 15.05.2020 г.№ 236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Порядка приёма на обучение по образовательным программам дошкольного образования».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64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408"/>
          <p:cNvGrpSpPr/>
          <p:nvPr/>
        </p:nvGrpSpPr>
        <p:grpSpPr>
          <a:xfrm>
            <a:off x="650790" y="362465"/>
            <a:ext cx="10178174" cy="5748140"/>
            <a:chOff x="0" y="0"/>
            <a:chExt cx="9304963" cy="5363210"/>
          </a:xfrm>
        </p:grpSpPr>
        <p:pic>
          <p:nvPicPr>
            <p:cNvPr id="3" name="Picture 217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88976" y="2923032"/>
              <a:ext cx="1764792" cy="2433828"/>
            </a:xfrm>
            <a:prstGeom prst="rect">
              <a:avLst/>
            </a:prstGeom>
          </p:spPr>
        </p:pic>
        <p:sp>
          <p:nvSpPr>
            <p:cNvPr id="4" name="Shape 218"/>
            <p:cNvSpPr/>
            <p:nvPr/>
          </p:nvSpPr>
          <p:spPr>
            <a:xfrm>
              <a:off x="182626" y="2916682"/>
              <a:ext cx="1777492" cy="2446528"/>
            </a:xfrm>
            <a:custGeom>
              <a:avLst/>
              <a:gdLst/>
              <a:ahLst/>
              <a:cxnLst/>
              <a:rect l="0" t="0" r="0" b="0"/>
              <a:pathLst>
                <a:path w="1777492" h="2446528">
                  <a:moveTo>
                    <a:pt x="0" y="2446528"/>
                  </a:moveTo>
                  <a:lnTo>
                    <a:pt x="1777492" y="2446528"/>
                  </a:lnTo>
                  <a:lnTo>
                    <a:pt x="1777492" y="0"/>
                  </a:lnTo>
                  <a:lnTo>
                    <a:pt x="0" y="0"/>
                  </a:lnTo>
                  <a:close/>
                </a:path>
              </a:pathLst>
            </a:custGeom>
            <a:ln w="12700" cap="flat">
              <a:round/>
            </a:ln>
          </p:spPr>
          <p:style>
            <a:lnRef idx="1">
              <a:srgbClr val="953735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pic>
          <p:nvPicPr>
            <p:cNvPr id="5" name="Picture 220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66116" y="0"/>
              <a:ext cx="1769364" cy="2433828"/>
            </a:xfrm>
            <a:prstGeom prst="rect">
              <a:avLst/>
            </a:prstGeom>
          </p:spPr>
        </p:pic>
        <p:sp>
          <p:nvSpPr>
            <p:cNvPr id="6" name="Rectangle 221"/>
            <p:cNvSpPr/>
            <p:nvPr/>
          </p:nvSpPr>
          <p:spPr>
            <a:xfrm>
              <a:off x="2277110" y="3252851"/>
              <a:ext cx="1771412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Постановление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222"/>
            <p:cNvSpPr/>
            <p:nvPr/>
          </p:nvSpPr>
          <p:spPr>
            <a:xfrm>
              <a:off x="3688334" y="3252851"/>
              <a:ext cx="1037346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Главного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223"/>
            <p:cNvSpPr/>
            <p:nvPr/>
          </p:nvSpPr>
          <p:spPr>
            <a:xfrm>
              <a:off x="4545203" y="3252851"/>
              <a:ext cx="2040993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государственного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Rectangle 224"/>
            <p:cNvSpPr/>
            <p:nvPr/>
          </p:nvSpPr>
          <p:spPr>
            <a:xfrm>
              <a:off x="6159373" y="3252851"/>
              <a:ext cx="1431202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санитарного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225"/>
            <p:cNvSpPr/>
            <p:nvPr/>
          </p:nvSpPr>
          <p:spPr>
            <a:xfrm>
              <a:off x="7314565" y="3252851"/>
              <a:ext cx="65615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врача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226"/>
            <p:cNvSpPr/>
            <p:nvPr/>
          </p:nvSpPr>
          <p:spPr>
            <a:xfrm>
              <a:off x="7886446" y="3252851"/>
              <a:ext cx="1329300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Российской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227"/>
            <p:cNvSpPr/>
            <p:nvPr/>
          </p:nvSpPr>
          <p:spPr>
            <a:xfrm>
              <a:off x="2277110" y="3496691"/>
              <a:ext cx="1315283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Федерации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228"/>
            <p:cNvSpPr/>
            <p:nvPr/>
          </p:nvSpPr>
          <p:spPr>
            <a:xfrm>
              <a:off x="3314954" y="3496691"/>
              <a:ext cx="246212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от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 229"/>
            <p:cNvSpPr/>
            <p:nvPr/>
          </p:nvSpPr>
          <p:spPr>
            <a:xfrm>
              <a:off x="3549650" y="3496691"/>
              <a:ext cx="27450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28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230"/>
            <p:cNvSpPr/>
            <p:nvPr/>
          </p:nvSpPr>
          <p:spPr>
            <a:xfrm>
              <a:off x="3755390" y="3496691"/>
              <a:ext cx="679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231"/>
            <p:cNvSpPr/>
            <p:nvPr/>
          </p:nvSpPr>
          <p:spPr>
            <a:xfrm>
              <a:off x="3809111" y="3496691"/>
              <a:ext cx="272481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01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232"/>
            <p:cNvSpPr/>
            <p:nvPr/>
          </p:nvSpPr>
          <p:spPr>
            <a:xfrm>
              <a:off x="4013327" y="3496691"/>
              <a:ext cx="679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233"/>
            <p:cNvSpPr/>
            <p:nvPr/>
          </p:nvSpPr>
          <p:spPr>
            <a:xfrm>
              <a:off x="4065143" y="3496691"/>
              <a:ext cx="550170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2021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Rectangle 234"/>
            <p:cNvSpPr/>
            <p:nvPr/>
          </p:nvSpPr>
          <p:spPr>
            <a:xfrm>
              <a:off x="4526915" y="3496691"/>
              <a:ext cx="276320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№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35"/>
            <p:cNvSpPr/>
            <p:nvPr/>
          </p:nvSpPr>
          <p:spPr>
            <a:xfrm>
              <a:off x="4784471" y="3496691"/>
              <a:ext cx="136677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ectangle 236"/>
            <p:cNvSpPr/>
            <p:nvPr/>
          </p:nvSpPr>
          <p:spPr>
            <a:xfrm>
              <a:off x="4935347" y="3496691"/>
              <a:ext cx="461791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«Об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Rectangle 237"/>
            <p:cNvSpPr/>
            <p:nvPr/>
          </p:nvSpPr>
          <p:spPr>
            <a:xfrm>
              <a:off x="5333111" y="3496691"/>
              <a:ext cx="1538496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утверждении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ectangle 238"/>
            <p:cNvSpPr/>
            <p:nvPr/>
          </p:nvSpPr>
          <p:spPr>
            <a:xfrm>
              <a:off x="6538849" y="3496691"/>
              <a:ext cx="1348441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санитарных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239"/>
            <p:cNvSpPr/>
            <p:nvPr/>
          </p:nvSpPr>
          <p:spPr>
            <a:xfrm>
              <a:off x="7602982" y="3496691"/>
              <a:ext cx="822490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правил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ctangle 240"/>
            <p:cNvSpPr/>
            <p:nvPr/>
          </p:nvSpPr>
          <p:spPr>
            <a:xfrm>
              <a:off x="8270494" y="3496691"/>
              <a:ext cx="145843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241"/>
            <p:cNvSpPr/>
            <p:nvPr/>
          </p:nvSpPr>
          <p:spPr>
            <a:xfrm>
              <a:off x="8427466" y="3496691"/>
              <a:ext cx="610061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норм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242"/>
            <p:cNvSpPr/>
            <p:nvPr/>
          </p:nvSpPr>
          <p:spPr>
            <a:xfrm>
              <a:off x="2277110" y="3740531"/>
              <a:ext cx="899051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СанПиН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ctangle 243"/>
            <p:cNvSpPr/>
            <p:nvPr/>
          </p:nvSpPr>
          <p:spPr>
            <a:xfrm>
              <a:off x="3185414" y="3740531"/>
              <a:ext cx="13667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244"/>
            <p:cNvSpPr/>
            <p:nvPr/>
          </p:nvSpPr>
          <p:spPr>
            <a:xfrm>
              <a:off x="3287522" y="3740531"/>
              <a:ext cx="679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245"/>
            <p:cNvSpPr/>
            <p:nvPr/>
          </p:nvSpPr>
          <p:spPr>
            <a:xfrm>
              <a:off x="3339338" y="3740531"/>
              <a:ext cx="13667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1" name="Rectangle 246"/>
            <p:cNvSpPr/>
            <p:nvPr/>
          </p:nvSpPr>
          <p:spPr>
            <a:xfrm>
              <a:off x="3441446" y="3740531"/>
              <a:ext cx="679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247"/>
            <p:cNvSpPr/>
            <p:nvPr/>
          </p:nvSpPr>
          <p:spPr>
            <a:xfrm>
              <a:off x="3493262" y="3740531"/>
              <a:ext cx="54751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3685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3" name="Rectangle 248"/>
            <p:cNvSpPr/>
            <p:nvPr/>
          </p:nvSpPr>
          <p:spPr>
            <a:xfrm>
              <a:off x="3905123" y="3740531"/>
              <a:ext cx="82492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-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Rectangle 249"/>
            <p:cNvSpPr/>
            <p:nvPr/>
          </p:nvSpPr>
          <p:spPr>
            <a:xfrm>
              <a:off x="3967607" y="3740531"/>
              <a:ext cx="27450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21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Rectangle 250"/>
            <p:cNvSpPr/>
            <p:nvPr/>
          </p:nvSpPr>
          <p:spPr>
            <a:xfrm>
              <a:off x="4404995" y="3740531"/>
              <a:ext cx="108102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"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Rectangle 251"/>
            <p:cNvSpPr/>
            <p:nvPr/>
          </p:nvSpPr>
          <p:spPr>
            <a:xfrm>
              <a:off x="4485767" y="3740531"/>
              <a:ext cx="1704017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Гигиенические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252"/>
            <p:cNvSpPr/>
            <p:nvPr/>
          </p:nvSpPr>
          <p:spPr>
            <a:xfrm>
              <a:off x="5999353" y="3740531"/>
              <a:ext cx="1301265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нормативы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253"/>
            <p:cNvSpPr/>
            <p:nvPr/>
          </p:nvSpPr>
          <p:spPr>
            <a:xfrm>
              <a:off x="7210933" y="3740531"/>
              <a:ext cx="145843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254"/>
            <p:cNvSpPr/>
            <p:nvPr/>
          </p:nvSpPr>
          <p:spPr>
            <a:xfrm>
              <a:off x="7551166" y="3740531"/>
              <a:ext cx="134358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требования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Rectangle 255"/>
            <p:cNvSpPr/>
            <p:nvPr/>
          </p:nvSpPr>
          <p:spPr>
            <a:xfrm>
              <a:off x="8791702" y="3740531"/>
              <a:ext cx="125086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к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" name="Rectangle 256"/>
            <p:cNvSpPr/>
            <p:nvPr/>
          </p:nvSpPr>
          <p:spPr>
            <a:xfrm>
              <a:off x="2277110" y="3984371"/>
              <a:ext cx="155601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обеспечению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Rectangle 257"/>
            <p:cNvSpPr/>
            <p:nvPr/>
          </p:nvSpPr>
          <p:spPr>
            <a:xfrm>
              <a:off x="3528314" y="3984371"/>
              <a:ext cx="157165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безопасности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Rectangle 258"/>
            <p:cNvSpPr/>
            <p:nvPr/>
          </p:nvSpPr>
          <p:spPr>
            <a:xfrm>
              <a:off x="4793615" y="3984371"/>
              <a:ext cx="145843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4" name="Rectangle 23314"/>
            <p:cNvSpPr/>
            <p:nvPr/>
          </p:nvSpPr>
          <p:spPr>
            <a:xfrm>
              <a:off x="4985639" y="3984371"/>
              <a:ext cx="81683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5" name="Rectangle 23316"/>
            <p:cNvSpPr/>
            <p:nvPr/>
          </p:nvSpPr>
          <p:spPr>
            <a:xfrm>
              <a:off x="5047055" y="3984371"/>
              <a:ext cx="429172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или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Rectangle 23315"/>
            <p:cNvSpPr/>
            <p:nvPr/>
          </p:nvSpPr>
          <p:spPr>
            <a:xfrm>
              <a:off x="5369741" y="3984371"/>
              <a:ext cx="81683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260"/>
            <p:cNvSpPr/>
            <p:nvPr/>
          </p:nvSpPr>
          <p:spPr>
            <a:xfrm>
              <a:off x="5511419" y="3984371"/>
              <a:ext cx="1599960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безвредности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" name="Rectangle 261"/>
            <p:cNvSpPr/>
            <p:nvPr/>
          </p:nvSpPr>
          <p:spPr>
            <a:xfrm>
              <a:off x="6796406" y="3984371"/>
              <a:ext cx="417041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для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9" name="Rectangle 262"/>
            <p:cNvSpPr/>
            <p:nvPr/>
          </p:nvSpPr>
          <p:spPr>
            <a:xfrm>
              <a:off x="7191121" y="3984371"/>
              <a:ext cx="106106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человека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0" name="Rectangle 263"/>
            <p:cNvSpPr/>
            <p:nvPr/>
          </p:nvSpPr>
          <p:spPr>
            <a:xfrm>
              <a:off x="8070850" y="3984371"/>
              <a:ext cx="1081287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факторов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" name="Rectangle 264"/>
            <p:cNvSpPr/>
            <p:nvPr/>
          </p:nvSpPr>
          <p:spPr>
            <a:xfrm>
              <a:off x="2277110" y="4228262"/>
              <a:ext cx="718701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среды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265"/>
            <p:cNvSpPr/>
            <p:nvPr/>
          </p:nvSpPr>
          <p:spPr>
            <a:xfrm>
              <a:off x="2863850" y="4228262"/>
              <a:ext cx="1083713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обитания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266"/>
            <p:cNvSpPr/>
            <p:nvPr/>
          </p:nvSpPr>
          <p:spPr>
            <a:xfrm>
              <a:off x="3679190" y="4228262"/>
              <a:ext cx="108102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"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267"/>
            <p:cNvSpPr/>
            <p:nvPr/>
          </p:nvSpPr>
          <p:spPr>
            <a:xfrm>
              <a:off x="3759962" y="4228262"/>
              <a:ext cx="138025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»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5" name="Rectangle 268"/>
            <p:cNvSpPr/>
            <p:nvPr/>
          </p:nvSpPr>
          <p:spPr>
            <a:xfrm>
              <a:off x="3863975" y="4228262"/>
              <a:ext cx="679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269"/>
            <p:cNvSpPr/>
            <p:nvPr/>
          </p:nvSpPr>
          <p:spPr>
            <a:xfrm>
              <a:off x="2277110" y="84455"/>
              <a:ext cx="1771412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Постановление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270"/>
            <p:cNvSpPr/>
            <p:nvPr/>
          </p:nvSpPr>
          <p:spPr>
            <a:xfrm>
              <a:off x="3688334" y="84455"/>
              <a:ext cx="1037346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Главного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271"/>
            <p:cNvSpPr/>
            <p:nvPr/>
          </p:nvSpPr>
          <p:spPr>
            <a:xfrm>
              <a:off x="4545203" y="84455"/>
              <a:ext cx="2043150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государственного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272"/>
            <p:cNvSpPr/>
            <p:nvPr/>
          </p:nvSpPr>
          <p:spPr>
            <a:xfrm>
              <a:off x="6160897" y="84455"/>
              <a:ext cx="1431202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санитарного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0" name="Rectangle 273"/>
            <p:cNvSpPr/>
            <p:nvPr/>
          </p:nvSpPr>
          <p:spPr>
            <a:xfrm>
              <a:off x="7316089" y="84455"/>
              <a:ext cx="65615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врача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274"/>
            <p:cNvSpPr/>
            <p:nvPr/>
          </p:nvSpPr>
          <p:spPr>
            <a:xfrm>
              <a:off x="7887970" y="84455"/>
              <a:ext cx="133118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Российской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275"/>
            <p:cNvSpPr/>
            <p:nvPr/>
          </p:nvSpPr>
          <p:spPr>
            <a:xfrm>
              <a:off x="2277110" y="328295"/>
              <a:ext cx="1315283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Федерации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276"/>
            <p:cNvSpPr/>
            <p:nvPr/>
          </p:nvSpPr>
          <p:spPr>
            <a:xfrm>
              <a:off x="3744722" y="328295"/>
              <a:ext cx="246617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от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4" name="Rectangle 277"/>
            <p:cNvSpPr/>
            <p:nvPr/>
          </p:nvSpPr>
          <p:spPr>
            <a:xfrm>
              <a:off x="4409567" y="328295"/>
              <a:ext cx="27450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28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78"/>
            <p:cNvSpPr/>
            <p:nvPr/>
          </p:nvSpPr>
          <p:spPr>
            <a:xfrm>
              <a:off x="4615307" y="328295"/>
              <a:ext cx="679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279"/>
            <p:cNvSpPr/>
            <p:nvPr/>
          </p:nvSpPr>
          <p:spPr>
            <a:xfrm>
              <a:off x="4667123" y="328295"/>
              <a:ext cx="27450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09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7" name="Rectangle 280"/>
            <p:cNvSpPr/>
            <p:nvPr/>
          </p:nvSpPr>
          <p:spPr>
            <a:xfrm>
              <a:off x="4872863" y="328295"/>
              <a:ext cx="679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8" name="Rectangle 281"/>
            <p:cNvSpPr/>
            <p:nvPr/>
          </p:nvSpPr>
          <p:spPr>
            <a:xfrm>
              <a:off x="4924679" y="328295"/>
              <a:ext cx="54751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2020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9" name="Rectangle 282"/>
            <p:cNvSpPr/>
            <p:nvPr/>
          </p:nvSpPr>
          <p:spPr>
            <a:xfrm>
              <a:off x="5814949" y="328295"/>
              <a:ext cx="276320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№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0" name="Rectangle 283"/>
            <p:cNvSpPr/>
            <p:nvPr/>
          </p:nvSpPr>
          <p:spPr>
            <a:xfrm>
              <a:off x="6500749" y="328295"/>
              <a:ext cx="274509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28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1" name="Rectangle 284"/>
            <p:cNvSpPr/>
            <p:nvPr/>
          </p:nvSpPr>
          <p:spPr>
            <a:xfrm>
              <a:off x="7185025" y="328295"/>
              <a:ext cx="311590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СП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2" name="Rectangle 285"/>
            <p:cNvSpPr/>
            <p:nvPr/>
          </p:nvSpPr>
          <p:spPr>
            <a:xfrm>
              <a:off x="7898638" y="328295"/>
              <a:ext cx="13667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3" name="Rectangle 286"/>
            <p:cNvSpPr/>
            <p:nvPr/>
          </p:nvSpPr>
          <p:spPr>
            <a:xfrm>
              <a:off x="8000746" y="328295"/>
              <a:ext cx="679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4" name="Rectangle 287"/>
            <p:cNvSpPr/>
            <p:nvPr/>
          </p:nvSpPr>
          <p:spPr>
            <a:xfrm>
              <a:off x="8052562" y="328295"/>
              <a:ext cx="13667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4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5" name="Rectangle 288"/>
            <p:cNvSpPr/>
            <p:nvPr/>
          </p:nvSpPr>
          <p:spPr>
            <a:xfrm>
              <a:off x="8154670" y="328295"/>
              <a:ext cx="679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6" name="Rectangle 289"/>
            <p:cNvSpPr/>
            <p:nvPr/>
          </p:nvSpPr>
          <p:spPr>
            <a:xfrm>
              <a:off x="8208010" y="328295"/>
              <a:ext cx="547517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3648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7" name="Rectangle 290"/>
            <p:cNvSpPr/>
            <p:nvPr/>
          </p:nvSpPr>
          <p:spPr>
            <a:xfrm>
              <a:off x="8619490" y="328295"/>
              <a:ext cx="82492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-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8" name="Rectangle 291"/>
            <p:cNvSpPr/>
            <p:nvPr/>
          </p:nvSpPr>
          <p:spPr>
            <a:xfrm>
              <a:off x="8681974" y="328295"/>
              <a:ext cx="274509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20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9" name="Rectangle 292"/>
            <p:cNvSpPr/>
            <p:nvPr/>
          </p:nvSpPr>
          <p:spPr>
            <a:xfrm>
              <a:off x="2277110" y="572135"/>
              <a:ext cx="1364077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«Санитарно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0" name="Rectangle 293"/>
            <p:cNvSpPr/>
            <p:nvPr/>
          </p:nvSpPr>
          <p:spPr>
            <a:xfrm>
              <a:off x="3302762" y="572135"/>
              <a:ext cx="82492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-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1" name="Rectangle 294"/>
            <p:cNvSpPr/>
            <p:nvPr/>
          </p:nvSpPr>
          <p:spPr>
            <a:xfrm>
              <a:off x="3365246" y="572135"/>
              <a:ext cx="24642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эпидемиологические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2" name="Rectangle 295"/>
            <p:cNvSpPr/>
            <p:nvPr/>
          </p:nvSpPr>
          <p:spPr>
            <a:xfrm>
              <a:off x="5288915" y="572135"/>
              <a:ext cx="1343589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требования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3" name="Rectangle 296"/>
            <p:cNvSpPr/>
            <p:nvPr/>
          </p:nvSpPr>
          <p:spPr>
            <a:xfrm>
              <a:off x="6368161" y="572135"/>
              <a:ext cx="125085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к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4" name="Rectangle 297"/>
            <p:cNvSpPr/>
            <p:nvPr/>
          </p:nvSpPr>
          <p:spPr>
            <a:xfrm>
              <a:off x="6532753" y="572135"/>
              <a:ext cx="147891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организации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5" name="Rectangle 298"/>
            <p:cNvSpPr/>
            <p:nvPr/>
          </p:nvSpPr>
          <p:spPr>
            <a:xfrm>
              <a:off x="7714234" y="572135"/>
              <a:ext cx="132498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воспитания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6" name="Rectangle 299"/>
            <p:cNvSpPr/>
            <p:nvPr/>
          </p:nvSpPr>
          <p:spPr>
            <a:xfrm>
              <a:off x="8779510" y="572135"/>
              <a:ext cx="145843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7" name="Rectangle 300"/>
            <p:cNvSpPr/>
            <p:nvPr/>
          </p:nvSpPr>
          <p:spPr>
            <a:xfrm>
              <a:off x="2277110" y="815975"/>
              <a:ext cx="1152456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обучения,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8" name="Rectangle 301"/>
            <p:cNvSpPr/>
            <p:nvPr/>
          </p:nvSpPr>
          <p:spPr>
            <a:xfrm>
              <a:off x="3193034" y="815975"/>
              <a:ext cx="82383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отдыха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9" name="Rectangle 302"/>
            <p:cNvSpPr/>
            <p:nvPr/>
          </p:nvSpPr>
          <p:spPr>
            <a:xfrm>
              <a:off x="3859403" y="815975"/>
              <a:ext cx="145843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0" name="Rectangle 303"/>
            <p:cNvSpPr/>
            <p:nvPr/>
          </p:nvSpPr>
          <p:spPr>
            <a:xfrm>
              <a:off x="4014851" y="815975"/>
              <a:ext cx="1650371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оздоровления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1" name="Rectangle 304"/>
            <p:cNvSpPr/>
            <p:nvPr/>
          </p:nvSpPr>
          <p:spPr>
            <a:xfrm>
              <a:off x="5304155" y="815975"/>
              <a:ext cx="669099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детей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2" name="Rectangle 305"/>
            <p:cNvSpPr/>
            <p:nvPr/>
          </p:nvSpPr>
          <p:spPr>
            <a:xfrm>
              <a:off x="5856097" y="815975"/>
              <a:ext cx="145843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3" name="Rectangle 306"/>
            <p:cNvSpPr/>
            <p:nvPr/>
          </p:nvSpPr>
          <p:spPr>
            <a:xfrm>
              <a:off x="6011545" y="815975"/>
              <a:ext cx="1358146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молодёжи»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4" name="Rectangle 307"/>
            <p:cNvSpPr/>
            <p:nvPr/>
          </p:nvSpPr>
          <p:spPr>
            <a:xfrm>
              <a:off x="7032625" y="815975"/>
              <a:ext cx="679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5" name="Rectangle 308"/>
            <p:cNvSpPr/>
            <p:nvPr/>
          </p:nvSpPr>
          <p:spPr>
            <a:xfrm>
              <a:off x="2293620" y="2086872"/>
              <a:ext cx="2697961" cy="25339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  <a:cs typeface="Calibri" panose="020F0502020204030204" pitchFamily="34" charset="0"/>
                </a:rPr>
                <a:t>Правила введены с 1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6" name="Rectangle 309"/>
            <p:cNvSpPr/>
            <p:nvPr/>
          </p:nvSpPr>
          <p:spPr>
            <a:xfrm>
              <a:off x="4381754" y="2086872"/>
              <a:ext cx="1559522" cy="25339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  <a:cs typeface="Calibri" panose="020F0502020204030204" pitchFamily="34" charset="0"/>
                </a:rPr>
                <a:t>января 2021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7" name="Rectangle 310"/>
            <p:cNvSpPr/>
            <p:nvPr/>
          </p:nvSpPr>
          <p:spPr>
            <a:xfrm>
              <a:off x="5612003" y="2086872"/>
              <a:ext cx="2413553" cy="25339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  <a:cs typeface="Calibri" panose="020F0502020204030204" pitchFamily="34" charset="0"/>
                </a:rPr>
                <a:t>г. и действуют до 1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8" name="Rectangle 311"/>
            <p:cNvSpPr/>
            <p:nvPr/>
          </p:nvSpPr>
          <p:spPr>
            <a:xfrm>
              <a:off x="7485253" y="2086872"/>
              <a:ext cx="1559523" cy="25339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  <a:cs typeface="Calibri" panose="020F0502020204030204" pitchFamily="34" charset="0"/>
                </a:rPr>
                <a:t>января 2027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9" name="Rectangle 312"/>
            <p:cNvSpPr/>
            <p:nvPr/>
          </p:nvSpPr>
          <p:spPr>
            <a:xfrm>
              <a:off x="8716645" y="2086872"/>
              <a:ext cx="174263" cy="25339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0033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  <a:cs typeface="Calibri" panose="020F0502020204030204" pitchFamily="34" charset="0"/>
                </a:rPr>
                <a:t>г.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0" name="Shape 313"/>
            <p:cNvSpPr/>
            <p:nvPr/>
          </p:nvSpPr>
          <p:spPr>
            <a:xfrm>
              <a:off x="2308098" y="1073658"/>
              <a:ext cx="6647688" cy="870204"/>
            </a:xfrm>
            <a:custGeom>
              <a:avLst/>
              <a:gdLst/>
              <a:ahLst/>
              <a:cxnLst/>
              <a:rect l="0" t="0" r="0" b="0"/>
              <a:pathLst>
                <a:path w="6647688" h="870204">
                  <a:moveTo>
                    <a:pt x="145034" y="0"/>
                  </a:moveTo>
                  <a:lnTo>
                    <a:pt x="6502654" y="0"/>
                  </a:lnTo>
                  <a:cubicBezTo>
                    <a:pt x="6582791" y="0"/>
                    <a:pt x="6647688" y="64897"/>
                    <a:pt x="6647688" y="145034"/>
                  </a:cubicBezTo>
                  <a:lnTo>
                    <a:pt x="6647688" y="725170"/>
                  </a:lnTo>
                  <a:cubicBezTo>
                    <a:pt x="6647688" y="805307"/>
                    <a:pt x="6582791" y="870204"/>
                    <a:pt x="6502654" y="870204"/>
                  </a:cubicBezTo>
                  <a:lnTo>
                    <a:pt x="145034" y="870204"/>
                  </a:lnTo>
                  <a:cubicBezTo>
                    <a:pt x="64897" y="870204"/>
                    <a:pt x="0" y="805307"/>
                    <a:pt x="0" y="725170"/>
                  </a:cubicBezTo>
                  <a:lnTo>
                    <a:pt x="0" y="145034"/>
                  </a:lnTo>
                  <a:cubicBezTo>
                    <a:pt x="0" y="64897"/>
                    <a:pt x="64897" y="0"/>
                    <a:pt x="145034" y="0"/>
                  </a:cubicBezTo>
                  <a:close/>
                </a:path>
              </a:pathLst>
            </a:custGeom>
            <a:ln w="0" cap="flat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6B9B8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01" name="Shape 314"/>
            <p:cNvSpPr/>
            <p:nvPr/>
          </p:nvSpPr>
          <p:spPr>
            <a:xfrm>
              <a:off x="2308098" y="1073658"/>
              <a:ext cx="6647688" cy="870204"/>
            </a:xfrm>
            <a:custGeom>
              <a:avLst/>
              <a:gdLst/>
              <a:ahLst/>
              <a:cxnLst/>
              <a:rect l="0" t="0" r="0" b="0"/>
              <a:pathLst>
                <a:path w="6647688" h="870204">
                  <a:moveTo>
                    <a:pt x="0" y="145034"/>
                  </a:moveTo>
                  <a:cubicBezTo>
                    <a:pt x="0" y="64897"/>
                    <a:pt x="64897" y="0"/>
                    <a:pt x="145034" y="0"/>
                  </a:cubicBezTo>
                  <a:lnTo>
                    <a:pt x="6502654" y="0"/>
                  </a:lnTo>
                  <a:cubicBezTo>
                    <a:pt x="6582791" y="0"/>
                    <a:pt x="6647688" y="64897"/>
                    <a:pt x="6647688" y="145034"/>
                  </a:cubicBezTo>
                  <a:lnTo>
                    <a:pt x="6647688" y="725170"/>
                  </a:lnTo>
                  <a:cubicBezTo>
                    <a:pt x="6647688" y="805307"/>
                    <a:pt x="6582791" y="870204"/>
                    <a:pt x="6502654" y="870204"/>
                  </a:cubicBezTo>
                  <a:lnTo>
                    <a:pt x="145034" y="870204"/>
                  </a:lnTo>
                  <a:cubicBezTo>
                    <a:pt x="64897" y="870204"/>
                    <a:pt x="0" y="805307"/>
                    <a:pt x="0" y="725170"/>
                  </a:cubicBezTo>
                  <a:close/>
                </a:path>
              </a:pathLst>
            </a:custGeom>
            <a:ln w="25400" cap="rnd">
              <a:round/>
            </a:ln>
          </p:spPr>
          <p:style>
            <a:lnRef idx="1">
              <a:srgbClr val="953735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02" name="Rectangle 315"/>
            <p:cNvSpPr/>
            <p:nvPr/>
          </p:nvSpPr>
          <p:spPr>
            <a:xfrm>
              <a:off x="2442083" y="1303401"/>
              <a:ext cx="203533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III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3" name="Rectangle 316"/>
            <p:cNvSpPr/>
            <p:nvPr/>
          </p:nvSpPr>
          <p:spPr>
            <a:xfrm>
              <a:off x="2594483" y="1303401"/>
              <a:ext cx="679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4" name="Rectangle 317"/>
            <p:cNvSpPr/>
            <p:nvPr/>
          </p:nvSpPr>
          <p:spPr>
            <a:xfrm>
              <a:off x="2838323" y="1303401"/>
              <a:ext cx="136946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Требования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5" name="Rectangle 318"/>
            <p:cNvSpPr/>
            <p:nvPr/>
          </p:nvSpPr>
          <p:spPr>
            <a:xfrm>
              <a:off x="4060825" y="1303401"/>
              <a:ext cx="129129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в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6" name="Rectangle 319"/>
            <p:cNvSpPr/>
            <p:nvPr/>
          </p:nvSpPr>
          <p:spPr>
            <a:xfrm>
              <a:off x="4350385" y="1303401"/>
              <a:ext cx="1300456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отношении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7" name="Rectangle 320"/>
            <p:cNvSpPr/>
            <p:nvPr/>
          </p:nvSpPr>
          <p:spPr>
            <a:xfrm>
              <a:off x="5522341" y="1303401"/>
              <a:ext cx="1239800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отдельных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8" name="Rectangle 321"/>
            <p:cNvSpPr/>
            <p:nvPr/>
          </p:nvSpPr>
          <p:spPr>
            <a:xfrm>
              <a:off x="6645910" y="1303401"/>
              <a:ext cx="696596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видов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9" name="Rectangle 322"/>
            <p:cNvSpPr/>
            <p:nvPr/>
          </p:nvSpPr>
          <p:spPr>
            <a:xfrm>
              <a:off x="7363714" y="1303401"/>
              <a:ext cx="1941249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осуществляемой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0" name="Rectangle 323"/>
            <p:cNvSpPr/>
            <p:nvPr/>
          </p:nvSpPr>
          <p:spPr>
            <a:xfrm>
              <a:off x="2442083" y="1547241"/>
              <a:ext cx="1987077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хозяйствующими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1" name="Rectangle 324"/>
            <p:cNvSpPr/>
            <p:nvPr/>
          </p:nvSpPr>
          <p:spPr>
            <a:xfrm>
              <a:off x="3984625" y="1547241"/>
              <a:ext cx="1344667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субъектами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Rectangle 325"/>
            <p:cNvSpPr/>
            <p:nvPr/>
          </p:nvSpPr>
          <p:spPr>
            <a:xfrm>
              <a:off x="5092573" y="1547241"/>
              <a:ext cx="1564375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деятельности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3" name="Rectangle 23312"/>
            <p:cNvSpPr/>
            <p:nvPr/>
          </p:nvSpPr>
          <p:spPr>
            <a:xfrm>
              <a:off x="6319774" y="1547241"/>
              <a:ext cx="81683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4" name="Rectangle 23313"/>
            <p:cNvSpPr/>
            <p:nvPr/>
          </p:nvSpPr>
          <p:spPr>
            <a:xfrm>
              <a:off x="6380734" y="1547241"/>
              <a:ext cx="140451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п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5" name="Rectangle 327"/>
            <p:cNvSpPr/>
            <p:nvPr/>
          </p:nvSpPr>
          <p:spPr>
            <a:xfrm>
              <a:off x="6485890" y="1547241"/>
              <a:ext cx="679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6" name="Rectangle 328"/>
            <p:cNvSpPr/>
            <p:nvPr/>
          </p:nvSpPr>
          <p:spPr>
            <a:xfrm>
              <a:off x="6584950" y="1547241"/>
              <a:ext cx="13667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3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7" name="Rectangle 329"/>
            <p:cNvSpPr/>
            <p:nvPr/>
          </p:nvSpPr>
          <p:spPr>
            <a:xfrm>
              <a:off x="6687058" y="1547241"/>
              <a:ext cx="679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8" name="Rectangle 330"/>
            <p:cNvSpPr/>
            <p:nvPr/>
          </p:nvSpPr>
          <p:spPr>
            <a:xfrm>
              <a:off x="6738874" y="1547241"/>
              <a:ext cx="13667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9" name="Rectangle 331"/>
            <p:cNvSpPr/>
            <p:nvPr/>
          </p:nvSpPr>
          <p:spPr>
            <a:xfrm>
              <a:off x="6840982" y="1547241"/>
              <a:ext cx="81683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0" name="Rectangle 332"/>
            <p:cNvSpPr/>
            <p:nvPr/>
          </p:nvSpPr>
          <p:spPr>
            <a:xfrm>
              <a:off x="6901943" y="1547241"/>
              <a:ext cx="679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1" name="Shape 333"/>
            <p:cNvSpPr/>
            <p:nvPr/>
          </p:nvSpPr>
          <p:spPr>
            <a:xfrm>
              <a:off x="2308098" y="4491990"/>
              <a:ext cx="6647688" cy="870204"/>
            </a:xfrm>
            <a:custGeom>
              <a:avLst/>
              <a:gdLst/>
              <a:ahLst/>
              <a:cxnLst/>
              <a:rect l="0" t="0" r="0" b="0"/>
              <a:pathLst>
                <a:path w="6647688" h="870204">
                  <a:moveTo>
                    <a:pt x="145034" y="0"/>
                  </a:moveTo>
                  <a:lnTo>
                    <a:pt x="6502654" y="0"/>
                  </a:lnTo>
                  <a:cubicBezTo>
                    <a:pt x="6582791" y="0"/>
                    <a:pt x="6647688" y="64935"/>
                    <a:pt x="6647688" y="145034"/>
                  </a:cubicBezTo>
                  <a:lnTo>
                    <a:pt x="6647688" y="725170"/>
                  </a:lnTo>
                  <a:cubicBezTo>
                    <a:pt x="6647688" y="805269"/>
                    <a:pt x="6582791" y="870204"/>
                    <a:pt x="6502654" y="870204"/>
                  </a:cubicBezTo>
                  <a:lnTo>
                    <a:pt x="145034" y="870204"/>
                  </a:lnTo>
                  <a:cubicBezTo>
                    <a:pt x="64897" y="870204"/>
                    <a:pt x="0" y="805269"/>
                    <a:pt x="0" y="725170"/>
                  </a:cubicBezTo>
                  <a:lnTo>
                    <a:pt x="0" y="145034"/>
                  </a:lnTo>
                  <a:cubicBezTo>
                    <a:pt x="0" y="64935"/>
                    <a:pt x="64897" y="0"/>
                    <a:pt x="145034" y="0"/>
                  </a:cubicBezTo>
                  <a:close/>
                </a:path>
              </a:pathLst>
            </a:custGeom>
            <a:ln w="0" cap="rnd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6B9B8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22" name="Shape 334"/>
            <p:cNvSpPr/>
            <p:nvPr/>
          </p:nvSpPr>
          <p:spPr>
            <a:xfrm>
              <a:off x="2308098" y="4491990"/>
              <a:ext cx="6647688" cy="870204"/>
            </a:xfrm>
            <a:custGeom>
              <a:avLst/>
              <a:gdLst/>
              <a:ahLst/>
              <a:cxnLst/>
              <a:rect l="0" t="0" r="0" b="0"/>
              <a:pathLst>
                <a:path w="6647688" h="870204">
                  <a:moveTo>
                    <a:pt x="0" y="145034"/>
                  </a:moveTo>
                  <a:cubicBezTo>
                    <a:pt x="0" y="64935"/>
                    <a:pt x="64897" y="0"/>
                    <a:pt x="145034" y="0"/>
                  </a:cubicBezTo>
                  <a:lnTo>
                    <a:pt x="6502654" y="0"/>
                  </a:lnTo>
                  <a:cubicBezTo>
                    <a:pt x="6582791" y="0"/>
                    <a:pt x="6647688" y="64935"/>
                    <a:pt x="6647688" y="145034"/>
                  </a:cubicBezTo>
                  <a:lnTo>
                    <a:pt x="6647688" y="725170"/>
                  </a:lnTo>
                  <a:cubicBezTo>
                    <a:pt x="6647688" y="805269"/>
                    <a:pt x="6582791" y="870204"/>
                    <a:pt x="6502654" y="870204"/>
                  </a:cubicBezTo>
                  <a:lnTo>
                    <a:pt x="145034" y="870204"/>
                  </a:lnTo>
                  <a:cubicBezTo>
                    <a:pt x="64897" y="870204"/>
                    <a:pt x="0" y="805269"/>
                    <a:pt x="0" y="725170"/>
                  </a:cubicBezTo>
                  <a:close/>
                </a:path>
              </a:pathLst>
            </a:custGeom>
            <a:ln w="25400" cap="rnd">
              <a:round/>
            </a:ln>
          </p:spPr>
          <p:style>
            <a:lnRef idx="1">
              <a:srgbClr val="953735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123" name="Rectangle 335"/>
            <p:cNvSpPr/>
            <p:nvPr/>
          </p:nvSpPr>
          <p:spPr>
            <a:xfrm>
              <a:off x="2442083" y="4844263"/>
              <a:ext cx="963480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Таблица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4" name="Rectangle 336"/>
            <p:cNvSpPr/>
            <p:nvPr/>
          </p:nvSpPr>
          <p:spPr>
            <a:xfrm>
              <a:off x="3210179" y="4844263"/>
              <a:ext cx="136677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6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5" name="Rectangle 337"/>
            <p:cNvSpPr/>
            <p:nvPr/>
          </p:nvSpPr>
          <p:spPr>
            <a:xfrm>
              <a:off x="3312287" y="4844263"/>
              <a:ext cx="679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6" name="Rectangle 338"/>
            <p:cNvSpPr/>
            <p:nvPr/>
          </p:nvSpPr>
          <p:spPr>
            <a:xfrm>
              <a:off x="3364103" y="4844263"/>
              <a:ext cx="13667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6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7" name="Rectangle 339"/>
            <p:cNvSpPr/>
            <p:nvPr/>
          </p:nvSpPr>
          <p:spPr>
            <a:xfrm>
              <a:off x="3466211" y="4844263"/>
              <a:ext cx="679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8" name="Rectangle 340"/>
            <p:cNvSpPr/>
            <p:nvPr/>
          </p:nvSpPr>
          <p:spPr>
            <a:xfrm>
              <a:off x="3563747" y="4844263"/>
              <a:ext cx="1369468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Требования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9" name="Rectangle 341"/>
            <p:cNvSpPr/>
            <p:nvPr/>
          </p:nvSpPr>
          <p:spPr>
            <a:xfrm>
              <a:off x="4641469" y="4844263"/>
              <a:ext cx="125085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к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0" name="Rectangle 342"/>
            <p:cNvSpPr/>
            <p:nvPr/>
          </p:nvSpPr>
          <p:spPr>
            <a:xfrm>
              <a:off x="4780153" y="4844263"/>
              <a:ext cx="1477031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организации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1" name="Rectangle 343"/>
            <p:cNvSpPr/>
            <p:nvPr/>
          </p:nvSpPr>
          <p:spPr>
            <a:xfrm>
              <a:off x="5937250" y="4844263"/>
              <a:ext cx="2096257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образовательного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2" name="Rectangle 344"/>
            <p:cNvSpPr/>
            <p:nvPr/>
          </p:nvSpPr>
          <p:spPr>
            <a:xfrm>
              <a:off x="7562088" y="4844263"/>
              <a:ext cx="1059451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процесса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3" name="Rectangle 345"/>
            <p:cNvSpPr/>
            <p:nvPr/>
          </p:nvSpPr>
          <p:spPr>
            <a:xfrm>
              <a:off x="8359140" y="4844263"/>
              <a:ext cx="67934" cy="27458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600">
                  <a:solidFill>
                    <a:srgbClr val="632523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  <a:endParaRPr lang="ru-RU" sz="1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4" name="Shape 346"/>
            <p:cNvSpPr/>
            <p:nvPr/>
          </p:nvSpPr>
          <p:spPr>
            <a:xfrm>
              <a:off x="0" y="2677668"/>
              <a:ext cx="9144000" cy="0"/>
            </a:xfrm>
            <a:custGeom>
              <a:avLst/>
              <a:gdLst/>
              <a:ahLst/>
              <a:cxnLst/>
              <a:rect l="0" t="0" r="0" b="0"/>
              <a:pathLst>
                <a:path w="9144000">
                  <a:moveTo>
                    <a:pt x="0" y="0"/>
                  </a:moveTo>
                  <a:lnTo>
                    <a:pt x="9144000" y="0"/>
                  </a:lnTo>
                </a:path>
              </a:pathLst>
            </a:custGeom>
            <a:ln w="12700" cap="rnd">
              <a:round/>
            </a:ln>
          </p:spPr>
          <p:style>
            <a:lnRef idx="1">
              <a:srgbClr val="F79646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511857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8853" y="35259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5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984807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Основание для разработки федеральных программ (в том числе ФОП дошкольного образования)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15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3" name="Picture 39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707" y="2286429"/>
            <a:ext cx="3243263" cy="467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21889" y="1454407"/>
            <a:ext cx="12192000" cy="0"/>
          </a:xfrm>
          <a:prstGeom prst="rect">
            <a:avLst/>
          </a:prstGeom>
          <a:solidFill>
            <a:srgbClr val="66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5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Федеральный закон от 24.09.2022 № 371-ФЗ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«О внесении изменений в Федеральный закон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"Об образовании в Российской Федерации" и статью 1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Федерального закона "Об обязательных требованиях в Российской Федерации"»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8475" y="2468737"/>
            <a:ext cx="5372304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93420" marR="46990" indent="1905" algn="ctr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Федеральный закон от 24.09.2022 № 371-ФЗ </a:t>
            </a:r>
            <a:endParaRPr lang="ru-RU" sz="1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82528" y="3391181"/>
            <a:ext cx="6952735" cy="96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99770" marR="46990" indent="-6350">
              <a:lnSpc>
                <a:spcPct val="103000"/>
              </a:lnSpc>
              <a:spcAft>
                <a:spcPts val="115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 образовании в Российской Федерации" и статью 1 </a:t>
            </a:r>
            <a:endParaRPr lang="ru-RU" sz="1000" dirty="0" smtClean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626360" marR="46990" indent="-1932940">
              <a:lnSpc>
                <a:spcPct val="103000"/>
              </a:lnSpc>
              <a:spcAft>
                <a:spcPts val="115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Федерального закона "Об обязательных требованиях в Российской Федерации"»</a:t>
            </a:r>
            <a:endParaRPr lang="ru-RU" sz="1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672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043" y="365125"/>
            <a:ext cx="11903675" cy="837599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разработки федеральной программы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24.09.2022 N 371-ФЗ</a:t>
            </a:r>
            <a:br>
              <a:rPr lang="ru-RU" sz="28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611" y="1202724"/>
            <a:ext cx="11090189" cy="49742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«3) в статье 12: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в части 6 слова "с учётом соответствующих примерных образовательных программ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образования" заменить словами "соответствующей Федеральной образовательной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программой дошкольного образования", дополнить предложением следующего содержания: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"Содержание и планируемые результаты разработанных образовательными организациями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программ должны быть не ниже соответствующих содержания и планируемых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 Федеральной программы дошкольного образования"».</a:t>
            </a:r>
          </a:p>
        </p:txBody>
      </p:sp>
    </p:spTree>
    <p:extLst>
      <p:ext uri="{BB962C8B-B14F-4D97-AF65-F5344CB8AC3E}">
        <p14:creationId xmlns:p14="http://schemas.microsoft.com/office/powerpoint/2010/main" val="17134926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543</Words>
  <Application>Microsoft Office PowerPoint</Application>
  <PresentationFormat>Широкоэкранный</PresentationFormat>
  <Paragraphs>166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фоп</vt:lpstr>
      <vt:lpstr>Презентация PowerPoint</vt:lpstr>
      <vt:lpstr>Презентация PowerPoint</vt:lpstr>
      <vt:lpstr>Объективные причины появления ФОП </vt:lpstr>
      <vt:lpstr>Краткий обзор изменений в нормативно – правовой базе </vt:lpstr>
      <vt:lpstr>Презентация PowerPoint</vt:lpstr>
      <vt:lpstr>Презентация PowerPoint</vt:lpstr>
      <vt:lpstr>Презентация PowerPoint</vt:lpstr>
      <vt:lpstr>Основания разработки федеральной программы Федеральный закон от 24.09.2022 N 371-ФЗ </vt:lpstr>
      <vt:lpstr>Презентация PowerPoint</vt:lpstr>
      <vt:lpstr> Статья 12. Образовательные программы (часть 6) 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фоп</dc:title>
  <dc:creator>Pasha</dc:creator>
  <cp:lastModifiedBy>Pasha</cp:lastModifiedBy>
  <cp:revision>6</cp:revision>
  <dcterms:created xsi:type="dcterms:W3CDTF">2023-02-03T05:15:55Z</dcterms:created>
  <dcterms:modified xsi:type="dcterms:W3CDTF">2023-02-03T08:54:40Z</dcterms:modified>
</cp:coreProperties>
</file>