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  <p:sldId id="256" r:id="rId3"/>
    <p:sldId id="265" r:id="rId4"/>
    <p:sldId id="266" r:id="rId5"/>
    <p:sldId id="257" r:id="rId6"/>
    <p:sldId id="270" r:id="rId7"/>
    <p:sldId id="269" r:id="rId8"/>
    <p:sldId id="259" r:id="rId9"/>
    <p:sldId id="260" r:id="rId10"/>
    <p:sldId id="261" r:id="rId11"/>
    <p:sldId id="262" r:id="rId12"/>
    <p:sldId id="263" r:id="rId13"/>
    <p:sldId id="273" r:id="rId14"/>
    <p:sldId id="275" r:id="rId15"/>
    <p:sldId id="271" r:id="rId16"/>
    <p:sldId id="276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24" r:id="rId48"/>
    <p:sldId id="323" r:id="rId49"/>
    <p:sldId id="310" r:id="rId50"/>
    <p:sldId id="311" r:id="rId51"/>
    <p:sldId id="312" r:id="rId52"/>
    <p:sldId id="313" r:id="rId53"/>
    <p:sldId id="314" r:id="rId54"/>
    <p:sldId id="315" r:id="rId55"/>
    <p:sldId id="272" r:id="rId56"/>
    <p:sldId id="277" r:id="rId57"/>
    <p:sldId id="278" r:id="rId58"/>
    <p:sldId id="316" r:id="rId59"/>
    <p:sldId id="317" r:id="rId60"/>
    <p:sldId id="319" r:id="rId61"/>
    <p:sldId id="318" r:id="rId62"/>
    <p:sldId id="267" r:id="rId63"/>
    <p:sldId id="320" r:id="rId64"/>
    <p:sldId id="268" r:id="rId65"/>
    <p:sldId id="322" r:id="rId66"/>
    <p:sldId id="326" r:id="rId6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69" autoAdjust="0"/>
  </p:normalViewPr>
  <p:slideViewPr>
    <p:cSldViewPr>
      <p:cViewPr varScale="1">
        <p:scale>
          <a:sx n="98" d="100"/>
          <a:sy n="98" d="100"/>
        </p:scale>
        <p:origin x="19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274319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Федеральная программа дошкольного образования: как ее понимать и что делать ДОО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2860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Вера Александровна </a:t>
            </a:r>
            <a:r>
              <a:rPr lang="ru-RU" b="1" i="1" dirty="0" err="1" smtClean="0">
                <a:solidFill>
                  <a:srgbClr val="0070C0"/>
                </a:solidFill>
              </a:rPr>
              <a:t>Деркунская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err="1" smtClean="0">
                <a:solidFill>
                  <a:srgbClr val="0070C0"/>
                </a:solidFill>
              </a:rPr>
              <a:t>к.пед.н</a:t>
            </a:r>
            <a:r>
              <a:rPr lang="ru-RU" b="1" i="1" dirty="0" smtClean="0">
                <a:solidFill>
                  <a:srgbClr val="0070C0"/>
                </a:solidFill>
              </a:rPr>
              <a:t>., доцент кафедры дошкольной педагогики РГПУ им. А.И. Герцена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ВАЖНО!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Содержание и планируемые результаты разрабатываемых в ДОО Программ должны быть </a:t>
            </a:r>
            <a:r>
              <a:rPr lang="ru-RU" b="1" u="sng" dirty="0" smtClean="0">
                <a:solidFill>
                  <a:srgbClr val="FF0000"/>
                </a:solidFill>
              </a:rPr>
              <a:t>не ниже соответствующих содержания и планируемых результатов ФОП </a:t>
            </a:r>
            <a:r>
              <a:rPr lang="ru-RU" dirty="0" smtClean="0"/>
              <a:t>(п.4).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ФОП включает в себя учебно-методическую документацию,</a:t>
            </a:r>
            <a:r>
              <a:rPr lang="ru-RU" sz="3600" dirty="0" smtClean="0"/>
              <a:t> в состав которой входят: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 федеральная рабочая программа воспитания, </a:t>
            </a:r>
          </a:p>
          <a:p>
            <a:r>
              <a:rPr lang="ru-RU" dirty="0" smtClean="0"/>
              <a:t>примерный режим и распорядок дня дошкольных групп, </a:t>
            </a:r>
          </a:p>
          <a:p>
            <a:r>
              <a:rPr lang="ru-RU" dirty="0" smtClean="0"/>
              <a:t>федеральный календарный план воспитательной работы и иные компоненты (п.5).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ФОП включает </a:t>
            </a:r>
            <a:r>
              <a:rPr lang="ru-RU" sz="3600" b="1" dirty="0" smtClean="0"/>
              <a:t>три раздела</a:t>
            </a:r>
            <a:r>
              <a:rPr lang="ru-RU" sz="3600" dirty="0" smtClean="0"/>
              <a:t> — целевой, содержательный и организационный.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 целевом</a:t>
            </a:r>
            <a:r>
              <a:rPr lang="ru-RU" dirty="0" smtClean="0"/>
              <a:t> </a:t>
            </a:r>
            <a:r>
              <a:rPr lang="ru-RU" b="1" dirty="0" smtClean="0"/>
              <a:t>разделе</a:t>
            </a:r>
            <a:r>
              <a:rPr lang="ru-RU" dirty="0" smtClean="0"/>
              <a:t> представлены: цели, задачи, принципы ее формирования; планируемые результаты освоения ФОП в младенческом, раннем, дошкольном возрастах, а также на этапе завершения освоения ФОП; подходы к педагогической диагностике достижения планируемых результатов </a:t>
            </a:r>
            <a:r>
              <a:rPr lang="ru-RU" dirty="0" smtClean="0">
                <a:solidFill>
                  <a:srgbClr val="FF0000"/>
                </a:solidFill>
              </a:rPr>
              <a:t>(п.7).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ЧТО ИЗМЕНИЛОСЬ?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5181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" sz="3100" dirty="0" smtClean="0"/>
              <a:t>Целью Программы является проектирование социальных ситуаций развития ребенка и развивающей предметно-пространственной среды, обеспечивающих позитивную социализацию, мотивацию и поддержку индивидуальности детей через общение, игру, познавательно-исследовательскую деятельность и другие формы активности.</a:t>
            </a:r>
          </a:p>
          <a:p>
            <a:pPr>
              <a:buNone/>
            </a:pPr>
            <a:r>
              <a:rPr lang="ru" sz="2600" b="1" dirty="0" smtClean="0">
                <a:solidFill>
                  <a:srgbClr val="0070C0"/>
                </a:solidFill>
                <a:latin typeface="Times New Roman"/>
              </a:rPr>
              <a:t>ПООП ДО (одобрена решением ФУМО по общему образованию, протокол от 20 мая 2015 г. № 2/15)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257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" sz="3400" dirty="0" smtClean="0"/>
              <a:t>Целью Программы является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народа,исторических и национально-культурных традиций.</a:t>
            </a:r>
          </a:p>
          <a:p>
            <a:pPr>
              <a:buNone/>
            </a:pPr>
            <a:r>
              <a:rPr lang="ru" sz="2600" b="1" dirty="0" smtClean="0">
                <a:solidFill>
                  <a:srgbClr val="C00000"/>
                </a:solidFill>
                <a:latin typeface="Times New Roman"/>
              </a:rPr>
              <a:t>ФОП ДО (Приказ Минпросвещения России от 25 ноября 2022 г. № 1028 )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Цели и ценности в обновленных документах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276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" b="1" u="sng" dirty="0" smtClean="0">
                <a:solidFill>
                  <a:srgbClr val="FF0000"/>
                </a:solidFill>
              </a:rPr>
              <a:t>Цель ФОП ДО - </a:t>
            </a:r>
            <a:r>
              <a:rPr lang="ru" dirty="0" smtClean="0"/>
              <a:t>разностороннее развитие ребенка в период дошкольного детства с учетом возрастных и индивидуальных особенностей на основе </a:t>
            </a:r>
            <a:r>
              <a:rPr lang="ru" b="1" dirty="0" smtClean="0">
                <a:solidFill>
                  <a:srgbClr val="C00000"/>
                </a:solidFill>
              </a:rPr>
              <a:t>духовно-нравственных ценностей российского народа</a:t>
            </a:r>
            <a:r>
              <a:rPr lang="ru" b="1" dirty="0" smtClean="0"/>
              <a:t>, </a:t>
            </a:r>
            <a:r>
              <a:rPr lang="ru" dirty="0" smtClean="0"/>
              <a:t>исторических инационально-культурных традиций.</a:t>
            </a:r>
          </a:p>
          <a:p>
            <a:endParaRPr lang="ru" dirty="0" smtClean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4876800" cy="50292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" sz="2600" b="1" u="sng" dirty="0" smtClean="0">
                <a:solidFill>
                  <a:srgbClr val="FF0000"/>
                </a:solidFill>
              </a:rPr>
              <a:t>Указ Президента РФ от 9.11.22 № 809</a:t>
            </a:r>
          </a:p>
          <a:p>
            <a:pPr>
              <a:buFont typeface="Wingdings" pitchFamily="2" charset="2"/>
              <a:buChar char="Ø"/>
            </a:pPr>
            <a:r>
              <a:rPr lang="ru" sz="2600" dirty="0" smtClean="0"/>
              <a:t>жизнь, достоинство, права и свободы человека</a:t>
            </a:r>
          </a:p>
          <a:p>
            <a:pPr marL="215900" indent="-215900">
              <a:lnSpc>
                <a:spcPts val="2424"/>
              </a:lnSpc>
              <a:spcBef>
                <a:spcPts val="490"/>
              </a:spcBef>
              <a:spcAft>
                <a:spcPts val="490"/>
              </a:spcAft>
              <a:buFont typeface="Wingdings" pitchFamily="2" charset="2"/>
              <a:buChar char="Ø"/>
            </a:pPr>
            <a:r>
              <a:rPr lang="ru" sz="2600" dirty="0" smtClean="0"/>
              <a:t>патриотизм, гражданственность, служение Отечеству и ответственность за его судьбу,</a:t>
            </a:r>
          </a:p>
          <a:p>
            <a:pPr marL="215900" indent="-215900">
              <a:lnSpc>
                <a:spcPts val="2424"/>
              </a:lnSpc>
              <a:spcBef>
                <a:spcPts val="490"/>
              </a:spcBef>
              <a:spcAft>
                <a:spcPts val="490"/>
              </a:spcAft>
              <a:buFont typeface="Wingdings" pitchFamily="2" charset="2"/>
              <a:buChar char="Ø"/>
            </a:pPr>
            <a:r>
              <a:rPr lang="ru" sz="2600" dirty="0" smtClean="0"/>
              <a:t>высокие нравственные идеалы, крепкая семья, созидательный труд,</a:t>
            </a:r>
          </a:p>
          <a:p>
            <a:pPr>
              <a:buFont typeface="Wingdings" pitchFamily="2" charset="2"/>
              <a:buChar char="Ø"/>
            </a:pPr>
            <a:r>
              <a:rPr lang="ru" sz="2600" dirty="0" smtClean="0"/>
              <a:t>приоритет духовного над материальным, гуманизм, милосердие,</a:t>
            </a:r>
          </a:p>
          <a:p>
            <a:pPr marL="215900" indent="-215900">
              <a:lnSpc>
                <a:spcPts val="2680"/>
              </a:lnSpc>
              <a:spcBef>
                <a:spcPts val="490"/>
              </a:spcBef>
              <a:spcAft>
                <a:spcPts val="490"/>
              </a:spcAft>
              <a:buFont typeface="Wingdings" pitchFamily="2" charset="2"/>
              <a:buChar char="Ø"/>
            </a:pPr>
            <a:r>
              <a:rPr lang="ru" sz="2600" dirty="0" smtClean="0"/>
              <a:t>справедливость, коллективизм, взаимопомощь и взаимоуважение,</a:t>
            </a:r>
          </a:p>
          <a:p>
            <a:pPr marL="215900" indent="-215900">
              <a:lnSpc>
                <a:spcPts val="2680"/>
              </a:lnSpc>
              <a:buFont typeface="Wingdings" pitchFamily="2" charset="2"/>
              <a:buChar char="Ø"/>
            </a:pPr>
            <a:r>
              <a:rPr lang="ru" sz="2600" dirty="0" smtClean="0"/>
              <a:t>историческая память и преемственность поколений, единство народов России .</a:t>
            </a:r>
          </a:p>
          <a:p>
            <a:pPr marL="215900" indent="-215900">
              <a:lnSpc>
                <a:spcPts val="2680"/>
              </a:lnSpc>
              <a:buNone/>
            </a:pPr>
            <a:endParaRPr lang="ru" sz="2600" dirty="0" smtClean="0"/>
          </a:p>
          <a:p>
            <a:pPr>
              <a:buNone/>
            </a:pPr>
            <a:endParaRPr lang="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Содержательный раздел ФОП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u="sng" dirty="0" smtClean="0"/>
              <a:t>Содержательный раздел</a:t>
            </a:r>
            <a:r>
              <a:rPr lang="ru-RU" u="sng" dirty="0" smtClean="0"/>
              <a:t> включает:</a:t>
            </a:r>
          </a:p>
          <a:p>
            <a:pPr>
              <a:buNone/>
            </a:pPr>
            <a:r>
              <a:rPr lang="ru-RU" dirty="0" smtClean="0"/>
              <a:t>задачи и содержание образовательной деятельности по каждой из образовательных областей для всех возрастных групп обучающихся (социально-коммуникативное, познавательное, речевое, художественно-эстетическое, физическое развитие);</a:t>
            </a:r>
          </a:p>
          <a:p>
            <a:pPr>
              <a:buNone/>
            </a:pPr>
            <a:r>
              <a:rPr lang="ru-RU" dirty="0" smtClean="0"/>
              <a:t>В нем представлены описания </a:t>
            </a:r>
            <a:r>
              <a:rPr lang="ru-RU" dirty="0" smtClean="0">
                <a:solidFill>
                  <a:srgbClr val="FF0000"/>
                </a:solidFill>
              </a:rPr>
              <a:t>вариативных форм, способов, методов и средств</a:t>
            </a:r>
            <a:r>
              <a:rPr lang="ru-RU" dirty="0" smtClean="0"/>
              <a:t> реализации ФОП, предусматривает </a:t>
            </a:r>
            <a:r>
              <a:rPr lang="ru-RU" dirty="0" smtClean="0">
                <a:solidFill>
                  <a:srgbClr val="FF0000"/>
                </a:solidFill>
              </a:rPr>
              <a:t>приобщение детей к российским традиционным духовным ценностям</a:t>
            </a:r>
            <a:r>
              <a:rPr lang="ru-RU" dirty="0" smtClean="0"/>
              <a:t>, включая </a:t>
            </a:r>
            <a:r>
              <a:rPr lang="ru-RU" dirty="0" smtClean="0">
                <a:solidFill>
                  <a:srgbClr val="FF0000"/>
                </a:solidFill>
              </a:rPr>
              <a:t>культурные ценности своей этнической группы</a:t>
            </a:r>
            <a:r>
              <a:rPr lang="ru-RU" dirty="0" smtClean="0"/>
              <a:t>, правилам и нормам поведения в российском обществе </a:t>
            </a:r>
            <a:r>
              <a:rPr lang="ru-RU" dirty="0" smtClean="0">
                <a:solidFill>
                  <a:srgbClr val="FF0000"/>
                </a:solidFill>
              </a:rPr>
              <a:t>(п.8).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Содержательный раздел включает: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41300" indent="-241300">
              <a:lnSpc>
                <a:spcPts val="2136"/>
              </a:lnSpc>
              <a:spcAft>
                <a:spcPts val="630"/>
              </a:spcAft>
            </a:pPr>
            <a:r>
              <a:rPr lang="ru" dirty="0" smtClean="0">
                <a:latin typeface="Times New Roman"/>
              </a:rPr>
              <a:t>особенности образовательной деятельности разных видов и культурных практик и способов поддержки детской инициативы;</a:t>
            </a:r>
          </a:p>
          <a:p>
            <a:pPr marL="241300" indent="-241300">
              <a:lnSpc>
                <a:spcPts val="2210"/>
              </a:lnSpc>
              <a:spcAft>
                <a:spcPts val="630"/>
              </a:spcAft>
            </a:pPr>
            <a:r>
              <a:rPr lang="ru" dirty="0" smtClean="0">
                <a:latin typeface="Times New Roman"/>
              </a:rPr>
              <a:t>взаимодействие педагогического коллектива с семьями обучающихся;</a:t>
            </a:r>
          </a:p>
          <a:p>
            <a:pPr marL="241300" marR="88900" indent="-241300" algn="just">
              <a:lnSpc>
                <a:spcPts val="2136"/>
              </a:lnSpc>
              <a:spcAft>
                <a:spcPts val="1400"/>
              </a:spcAft>
            </a:pPr>
            <a:r>
              <a:rPr lang="ru" dirty="0" smtClean="0">
                <a:solidFill>
                  <a:srgbClr val="FF0000"/>
                </a:solidFill>
                <a:latin typeface="Times New Roman"/>
              </a:rPr>
              <a:t>направления и задачи коррекционно-развивающей работы (далее - КРР) с детьми дошкольного возраста с особыми образовательными потребностями (далее - ООП) различных целевых групп, в том числе детей с ограниченными возможностями здоровья (далее - ОВЗ) и детей-инвалидов.</a:t>
            </a:r>
          </a:p>
          <a:p>
            <a:r>
              <a:rPr lang="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содержательный раздел ФОП входит федеральная рабочая программа воспитания!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5 образовательных областей в ФОП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Охватывают детей с 2 месяцев до 1 года (содержание представлено в трех интервалах развития детей младенческого возраста – от 2 до 6 мес., от 6 до 9 мес., от 9 мес. до 1 года);   </a:t>
            </a:r>
          </a:p>
          <a:p>
            <a:r>
              <a:rPr lang="ru-RU" dirty="0" smtClean="0"/>
              <a:t>Конкретизированы по содержанию (тематический рубрикатор) с 3 лет;</a:t>
            </a:r>
          </a:p>
          <a:p>
            <a:r>
              <a:rPr lang="ru-RU" dirty="0" smtClean="0"/>
              <a:t>Существенно дополнены (необходимо внимательно прочитать!);</a:t>
            </a:r>
          </a:p>
          <a:p>
            <a:r>
              <a:rPr lang="ru-RU" dirty="0" smtClean="0"/>
              <a:t>Описаны в следующей логике: Задачи ОД в ОО – Содержание ОД по возрастам. 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Социально-коммуникативное развитие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1. Сфера социальных отношений (</a:t>
            </a:r>
            <a:r>
              <a:rPr lang="ru-RU" dirty="0" smtClean="0">
                <a:solidFill>
                  <a:srgbClr val="FF0000"/>
                </a:solidFill>
              </a:rPr>
              <a:t>полезность обществу, </a:t>
            </a:r>
            <a:r>
              <a:rPr lang="ru-RU" dirty="0" err="1" smtClean="0">
                <a:solidFill>
                  <a:srgbClr val="FF0000"/>
                </a:solidFill>
              </a:rPr>
              <a:t>межпоколенное</a:t>
            </a:r>
            <a:r>
              <a:rPr lang="ru-RU" dirty="0" smtClean="0">
                <a:solidFill>
                  <a:srgbClr val="FF0000"/>
                </a:solidFill>
              </a:rPr>
              <a:t> взаимодействие, роль общеобразовательной организации в жизни человека, семейный бюджет</a:t>
            </a:r>
            <a:r>
              <a:rPr lang="ru-RU" dirty="0" smtClean="0"/>
              <a:t>);</a:t>
            </a:r>
          </a:p>
          <a:p>
            <a:pPr>
              <a:buNone/>
            </a:pPr>
            <a:r>
              <a:rPr lang="ru-RU" dirty="0" smtClean="0"/>
              <a:t>2. Формирование основ гражданственности и патриотизма (</a:t>
            </a:r>
            <a:r>
              <a:rPr lang="ru-RU" dirty="0" smtClean="0">
                <a:solidFill>
                  <a:srgbClr val="FF0000"/>
                </a:solidFill>
              </a:rPr>
              <a:t>социальные акции и </a:t>
            </a:r>
            <a:r>
              <a:rPr lang="ru-RU" dirty="0" err="1" smtClean="0">
                <a:solidFill>
                  <a:srgbClr val="FF0000"/>
                </a:solidFill>
              </a:rPr>
              <a:t>волонтерство</a:t>
            </a:r>
            <a:r>
              <a:rPr lang="ru-RU" dirty="0" smtClean="0"/>
              <a:t>);</a:t>
            </a:r>
          </a:p>
          <a:p>
            <a:pPr>
              <a:buNone/>
            </a:pPr>
            <a:r>
              <a:rPr lang="ru-RU" dirty="0" smtClean="0"/>
              <a:t>3. Сфера трудового воспитания (</a:t>
            </a:r>
            <a:r>
              <a:rPr lang="ru-RU" dirty="0" smtClean="0">
                <a:solidFill>
                  <a:srgbClr val="FF0000"/>
                </a:solidFill>
              </a:rPr>
              <a:t>основы финансовой грамотности</a:t>
            </a:r>
            <a:r>
              <a:rPr lang="ru-RU" dirty="0" smtClean="0"/>
              <a:t>);</a:t>
            </a:r>
          </a:p>
          <a:p>
            <a:pPr>
              <a:buNone/>
            </a:pPr>
            <a:r>
              <a:rPr lang="ru-RU" dirty="0" smtClean="0"/>
              <a:t>4. Формирование основ безопасного поведения (</a:t>
            </a:r>
            <a:r>
              <a:rPr lang="ru-RU" dirty="0" smtClean="0">
                <a:solidFill>
                  <a:srgbClr val="FF0000"/>
                </a:solidFill>
              </a:rPr>
              <a:t>безопасность в сети «Интернет»). </a:t>
            </a:r>
            <a:r>
              <a:rPr lang="ru-RU" b="1" dirty="0" smtClean="0">
                <a:solidFill>
                  <a:srgbClr val="FF0000"/>
                </a:solidFill>
              </a:rPr>
              <a:t>На уровне результатов к концу дошкольного возраста «Ребенок способен к осуществлению социальной навигации как ориентации в социуме и соблюдению правил безопасности в реальном и цифровом взаимодействии» (п.15.4).</a:t>
            </a:r>
          </a:p>
          <a:p>
            <a:pPr>
              <a:buNone/>
            </a:pPr>
            <a:r>
              <a:rPr lang="ru-RU" u="sng" dirty="0" smtClean="0"/>
              <a:t>Сначала описаны задачи ОД в СКР </a:t>
            </a:r>
            <a:r>
              <a:rPr lang="ru-RU" dirty="0" smtClean="0"/>
              <a:t>(поддерживать, развивать, знакомить, формировать, воспитывать и т.п.), </a:t>
            </a:r>
            <a:r>
              <a:rPr lang="ru-RU" u="sng" dirty="0" smtClean="0"/>
              <a:t>потом содержание ОД </a:t>
            </a:r>
            <a:r>
              <a:rPr lang="ru-RU" dirty="0" smtClean="0"/>
              <a:t>(</a:t>
            </a:r>
            <a:r>
              <a:rPr lang="ru-RU" b="1" dirty="0" smtClean="0">
                <a:solidFill>
                  <a:srgbClr val="FF0000"/>
                </a:solidFill>
              </a:rPr>
              <a:t>педагог</a:t>
            </a:r>
            <a:r>
              <a:rPr lang="ru-RU" dirty="0" smtClean="0"/>
              <a:t> создает условия, ситуации и т.п., способствует, обогащает представления, поддерживает, формирует, организует, поощряет и т.д.)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Познавательное развитие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Сенсорные эталоны и познавательные действия (</a:t>
            </a:r>
            <a:r>
              <a:rPr lang="ru-RU" dirty="0" smtClean="0">
                <a:solidFill>
                  <a:srgbClr val="FF0000"/>
                </a:solidFill>
              </a:rPr>
              <a:t>цифровые средства познания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Математические представления;</a:t>
            </a:r>
          </a:p>
          <a:p>
            <a:r>
              <a:rPr lang="ru-RU" dirty="0" smtClean="0"/>
              <a:t>Окружающий мир;</a:t>
            </a:r>
          </a:p>
          <a:p>
            <a:r>
              <a:rPr lang="ru-RU" dirty="0" smtClean="0"/>
              <a:t>Природа.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27432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Федеральная программа дошкольного образования: как ее понимать и что делать ДОО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505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2438400"/>
            <a:ext cx="7772400" cy="38862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Речевое развитие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Формирование словаря;</a:t>
            </a:r>
          </a:p>
          <a:p>
            <a:r>
              <a:rPr lang="ru-RU" dirty="0" smtClean="0"/>
              <a:t>Звуковая культура речи;</a:t>
            </a:r>
          </a:p>
          <a:p>
            <a:r>
              <a:rPr lang="ru-RU" dirty="0" smtClean="0"/>
              <a:t>Грамматический строй речи;</a:t>
            </a:r>
          </a:p>
          <a:p>
            <a:r>
              <a:rPr lang="ru-RU" dirty="0" smtClean="0"/>
              <a:t>Связная речь;</a:t>
            </a:r>
          </a:p>
          <a:p>
            <a:r>
              <a:rPr lang="ru-RU" dirty="0" smtClean="0"/>
              <a:t>Подготовка детей к обучению грамоте (</a:t>
            </a:r>
            <a:r>
              <a:rPr lang="ru-RU" dirty="0" smtClean="0">
                <a:solidFill>
                  <a:srgbClr val="FF0000"/>
                </a:solidFill>
              </a:rPr>
              <a:t>от звукового анализа слова к </a:t>
            </a:r>
            <a:r>
              <a:rPr lang="ru-RU" dirty="0" err="1" smtClean="0">
                <a:solidFill>
                  <a:srgbClr val="FF0000"/>
                </a:solidFill>
              </a:rPr>
              <a:t>послоговому</a:t>
            </a:r>
            <a:r>
              <a:rPr lang="ru-RU" dirty="0" smtClean="0">
                <a:solidFill>
                  <a:srgbClr val="FF0000"/>
                </a:solidFill>
              </a:rPr>
              <a:t> чтению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Интерес к художественной литературе.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Художественно-эстетическое развитие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Приобщение к искусству;</a:t>
            </a:r>
          </a:p>
          <a:p>
            <a:r>
              <a:rPr lang="ru-RU" dirty="0" smtClean="0"/>
              <a:t>Изобразительная деятельность (рисование, лепка, аппликация, народное декоративно-прикладное искусство);</a:t>
            </a:r>
          </a:p>
          <a:p>
            <a:r>
              <a:rPr lang="ru-RU" dirty="0" smtClean="0"/>
              <a:t>Конструктивная деятельность;</a:t>
            </a:r>
          </a:p>
          <a:p>
            <a:r>
              <a:rPr lang="ru-RU" dirty="0" smtClean="0"/>
              <a:t>Музыкальная деятельность (слушание, пение, песенное творчество, музыкально-ритмические движения, музыкально-игровое и танцевальное творчество, игра на детских музыкальных инструментах);</a:t>
            </a:r>
          </a:p>
          <a:p>
            <a:r>
              <a:rPr lang="ru-RU" dirty="0" smtClean="0"/>
              <a:t>Театрализованная деятельность;</a:t>
            </a:r>
          </a:p>
          <a:p>
            <a:r>
              <a:rPr lang="ru-RU" dirty="0" err="1" smtClean="0"/>
              <a:t>Культурно-досуговая</a:t>
            </a:r>
            <a:r>
              <a:rPr lang="ru-RU" dirty="0" smtClean="0"/>
              <a:t> деятельность.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ФИЗИЧЕСКОЕ РАЗВИТИЕ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Основная гимнастика (ОД и ОРУ);</a:t>
            </a:r>
          </a:p>
          <a:p>
            <a:r>
              <a:rPr lang="ru-RU" dirty="0" smtClean="0"/>
              <a:t>Подвижные игры;</a:t>
            </a:r>
          </a:p>
          <a:p>
            <a:r>
              <a:rPr lang="ru-RU" dirty="0" smtClean="0"/>
              <a:t>Спортивные упражнения (</a:t>
            </a:r>
            <a:r>
              <a:rPr lang="ru-RU" dirty="0" smtClean="0">
                <a:solidFill>
                  <a:srgbClr val="FF0000"/>
                </a:solidFill>
              </a:rPr>
              <a:t>санки, лыжи, велосипед, плавание; в подготовительной группе коньки, элементы хоккея</a:t>
            </a:r>
            <a:r>
              <a:rPr lang="ru-RU" dirty="0" smtClean="0"/>
              <a:t>);</a:t>
            </a:r>
          </a:p>
          <a:p>
            <a:r>
              <a:rPr lang="ru-RU" dirty="0" smtClean="0"/>
              <a:t>Формирование основ ЗОЖ;</a:t>
            </a:r>
          </a:p>
          <a:p>
            <a:r>
              <a:rPr lang="ru-RU" dirty="0" smtClean="0"/>
              <a:t>Активный отдых (физкультурные досуги и дни здоровья).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В ФОП выделены задачи и результаты воспитания по ОО 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ОБРАЗОВАТЕЛЬНАЯ ОБЛАСТЬ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ЗАДАЧИ</a:t>
                      </a:r>
                      <a:r>
                        <a:rPr lang="ru-RU" baseline="0" dirty="0" smtClean="0"/>
                        <a:t> ВОСПИТАНИЯ ВНУТРИ ОО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Социально-коммуникативное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Приобщение детей к ценностям: РОДИНА, ПРИРОДА, СЕМЬЯ, ЧЕЛОВЕК, ЖИЗНЬ, МИЛОСЕРДИЕ, ДОБРО, ДРУЖБА,  СОТРУДНИЧЕСТВО, ТРУД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Познавательное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Приобщение детей к ценностям: ЧЕЛОВЕК, СЕМЬЯ, ПОЗНАНИЕ, РОДИНА, ПРИРОДА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Речевое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Приобщение детей к ценностям: КУЛЬТУРА и КРАСОТА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Художественно-эстетическое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Приобщение детей к ценностям:</a:t>
                      </a:r>
                    </a:p>
                    <a:p>
                      <a:r>
                        <a:rPr lang="ru-RU" dirty="0" smtClean="0"/>
                        <a:t>КУЛЬТУРА и</a:t>
                      </a:r>
                      <a:r>
                        <a:rPr lang="ru-RU" baseline="0" dirty="0" smtClean="0"/>
                        <a:t> КРАСОТА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Физическое развитие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Приобщение детей к ценностям: </a:t>
                      </a:r>
                    </a:p>
                    <a:p>
                      <a:r>
                        <a:rPr lang="ru-RU" dirty="0" smtClean="0"/>
                        <a:t>ЖИЗНЬ и ЗДОРОВЬЕ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Вариативные формы, способы, методы и средства реализации Федеральной программы (п.23)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ДО может быть получено в ДОО, а также вне её - </a:t>
            </a:r>
            <a:r>
              <a:rPr lang="ru-RU" b="1" dirty="0" smtClean="0">
                <a:solidFill>
                  <a:srgbClr val="FF0000"/>
                </a:solidFill>
              </a:rPr>
              <a:t>в форме семейного образования</a:t>
            </a:r>
            <a:r>
              <a:rPr lang="ru-RU" dirty="0" smtClean="0"/>
              <a:t>. Форма получения ДО определяется родителями (законными представителями) несовершеннолетнего обучающегося. При выборе родителями (законными представителями) несовершеннолетнего обучающегося формы получения дошкольного образования </a:t>
            </a:r>
            <a:r>
              <a:rPr lang="ru-RU" b="1" dirty="0" smtClean="0">
                <a:solidFill>
                  <a:srgbClr val="FF0000"/>
                </a:solidFill>
              </a:rPr>
              <a:t>учитывается мнение ребёнка!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Сетевая форма реализации ОП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Образовательная организация может использовать сетевую форму реализации образовательных программ ДО и (или) отдельных компонентов, предусмотренных образовательными программами. Сетевая форма обеспечивает возможность освоения обучающимися образовательных программ ДО с использованием ресурсов нескольких организаций, осуществляющих образовательную деятельность, а также с использованием ресурсов иных организаций (организации культуры, физкультуры и спорта и другие организации, обладающие ресурсами, необходимыми для осуществления образовательной деятельности по соответствующим образовательным программам), с которыми устанавливаются договорные отношения.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ВОЗМОЖНОСТЬ ИСПОЛЬЗОВАНИЯ ДОТ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При реализации образовательных программ дошкольного образования могут использоваться различные образовательные технологии, в том числе дистанционные образовательные технологии, электронное обучение, исключая образовательные технологии, которые могут нанести вред здоровью детей. Применение электронного обучения, дистанционных образовательных технологий, а также работа с электронными средствами обучения при реализации Федеральной программы должны осуществляться в соответствии с требованиями СП 2.4.3648-20 и </a:t>
            </a:r>
            <a:r>
              <a:rPr lang="ru-RU" dirty="0" err="1" smtClean="0"/>
              <a:t>СанПиН</a:t>
            </a:r>
            <a:r>
              <a:rPr lang="ru-RU" dirty="0" smtClean="0"/>
              <a:t> 1.2.3685-21.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Содержание задано, технологии реализации выбираем!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Формы, способы, методы и средства реализации Федеральной программы педагог определяет самостоятельно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</a:t>
            </a:r>
          </a:p>
          <a:p>
            <a:r>
              <a:rPr lang="ru-RU" dirty="0" smtClean="0"/>
              <a:t>ДОО самостоятельно определяет средства воспитания и обучения, в том числе технические, соответствующие материалы (в том числе расходные), игровое, спортивное, оздоровительное оборудование, инвентарь, необходимые для реализации Федеральной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Для достижения задач воспитания в ходе реализации Федеральной программы педагог может использовать следующие методы: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организации опыта поведения и деятельности (приучение к положительным формам общественного поведения, упражнение, воспитывающие ситуации, игровые методы);</a:t>
            </a:r>
          </a:p>
          <a:p>
            <a:r>
              <a:rPr lang="ru-RU" dirty="0" smtClean="0"/>
              <a:t>осознания детьми опыта поведения и деятельности (рассказ на моральные темы, разъяснение норм и правил поведения, чтение художественной литературы, этические беседы, обсуждение поступков и жизненных ситуаций, личный пример);</a:t>
            </a:r>
          </a:p>
          <a:p>
            <a:r>
              <a:rPr lang="ru-RU" dirty="0" smtClean="0"/>
              <a:t>мотивации опыта поведения и деятельности (поощрение, методы развития эмоций, игры, соревнования, проектные методы).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ВАЖНО!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При выборе форм, методов, средств реализации Федеральной программы </a:t>
            </a:r>
            <a:r>
              <a:rPr lang="ru-RU" dirty="0" smtClean="0">
                <a:solidFill>
                  <a:srgbClr val="FF0000"/>
                </a:solidFill>
              </a:rPr>
              <a:t>педагог учитывает субъектные проявления ребёнка в деятельности</a:t>
            </a:r>
            <a:r>
              <a:rPr lang="ru-RU" dirty="0" smtClean="0"/>
              <a:t>: интерес к миру и культуре; избирательное отношение к </a:t>
            </a:r>
            <a:r>
              <a:rPr lang="ru-RU" dirty="0" err="1" smtClean="0"/>
              <a:t>социокультурным</a:t>
            </a:r>
            <a:r>
              <a:rPr lang="ru-RU" dirty="0" smtClean="0"/>
              <a:t> объектам и разным видам деятельности; инициативность и желание заниматься той или иной деятельностью; самостоятельность в выборе и осуществлении деятельности; творчество в интерпретации объектов культуры и создании продуктов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Министерство </a:t>
            </a:r>
            <a:br>
              <a:rPr lang="ru-RU" b="1" dirty="0" smtClean="0"/>
            </a:br>
            <a:r>
              <a:rPr lang="ru-RU" b="1" dirty="0" smtClean="0"/>
              <a:t>просвещения РФ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/>
              <a:t>«Мы разрабатываем такую программу, я, наверное, впервые об этом скажу, помощи родителям, у которых родился ребенок, именно с точки зрения того, как его воспитывать. Ребенок в дошкольном возрасте должен максимально развиваться, он должен общаться со сверстниками, играть, у него должны развиваться все основные психологические функции. А в школе его уже потом научат читать и писать» </a:t>
            </a:r>
          </a:p>
          <a:p>
            <a:pPr algn="r">
              <a:buNone/>
            </a:pPr>
            <a:r>
              <a:rPr lang="ru-RU" b="1" dirty="0" smtClean="0"/>
              <a:t>Министр просвещения России, </a:t>
            </a:r>
          </a:p>
          <a:p>
            <a:pPr algn="r">
              <a:buNone/>
            </a:pPr>
            <a:r>
              <a:rPr lang="ru-RU" b="1" dirty="0" smtClean="0"/>
              <a:t>Кравцов Сергей Сергеевич</a:t>
            </a:r>
            <a:endParaRPr lang="ru-RU" b="1" dirty="0"/>
          </a:p>
        </p:txBody>
      </p:sp>
      <p:pic>
        <p:nvPicPr>
          <p:cNvPr id="1026" name="Picture 2" descr="C:\Users\user\Desktop\oqhYykeT4eSZQfHZfVWWh5FkI1yijLjP51VETyfgWiFVaNvA92Pfw6JRlEgeTiiO-Ar6BXGqOT7oBkuztRHePlX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1371600" cy="129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ОБ ИГРЕ в ФОП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Игра занимает центральное место в жизни ребёнка, являясь преобладающим видом его самостоятельной деятельности (п.24.5).</a:t>
            </a:r>
          </a:p>
          <a:p>
            <a:r>
              <a:rPr lang="ru-RU" dirty="0" smtClean="0"/>
              <a:t>Учитывая потенциал игры для разностороннего развития ребёнка и становления его личности, педагог максимально использует все варианты её применения в ДО (п.24.8).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Свободная игра детей 35 минут в старшей группе и 40 минут в подготовительной группе.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Образовательная деятельность в режимных процессах имеет специфику и предполагает использование особых форм работы в соответствии с реализуемыми задачами воспитания, обучения и развития ребёнка. Основная задача педагога в утренний отрезок времени состоит в том, чтобы включить детей в общий ритм жизни ДОО, создать у них бодрое, жизнерадостное настроение.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Образовательная деятельность, осуществляемая в утренний отрезок времени, может включать: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105400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игровые ситуации, индивидуальные игры и игры небольшими подгруппами (сюжетно-ролевые, режиссерские, дидактические, подвижные, музыкальные и другие); </a:t>
            </a:r>
          </a:p>
          <a:p>
            <a:r>
              <a:rPr lang="ru-RU" sz="1600" dirty="0" smtClean="0"/>
              <a:t>беседы с детьми по их интересам, развивающее общение педагога с детьми (в том числе в форме утреннего и вечернего круга), рассматривание картин, иллюстраций; </a:t>
            </a:r>
          </a:p>
          <a:p>
            <a:r>
              <a:rPr lang="ru-RU" sz="1600" dirty="0" smtClean="0"/>
              <a:t>практические, проблемные ситуации, упражнения (по освоению культурно-гигиенических навыков и культуры здоровья, правил и норм поведения и другие); </a:t>
            </a:r>
          </a:p>
          <a:p>
            <a:r>
              <a:rPr lang="ru-RU" sz="1600" dirty="0" smtClean="0"/>
              <a:t>наблюдения за объектами и явлениями природы, трудом взрослых; трудовые поручения и дежурства (сервировка стола к приему пищи, уход за комнатными растениями и другое); </a:t>
            </a:r>
          </a:p>
          <a:p>
            <a:r>
              <a:rPr lang="ru-RU" sz="1600" dirty="0" smtClean="0"/>
              <a:t>индивидуальную работу с детьми в соответствии с задачами разных образовательных областей; </a:t>
            </a:r>
          </a:p>
          <a:p>
            <a:r>
              <a:rPr lang="ru-RU" sz="1600" dirty="0" smtClean="0"/>
              <a:t>продуктивную деятельность детей по интересам детей (рисование, конструирование, лепка и другое); </a:t>
            </a:r>
          </a:p>
          <a:p>
            <a:r>
              <a:rPr lang="ru-RU" sz="1600" dirty="0" smtClean="0"/>
              <a:t>оздоровительные и закаливающие процедуры, </a:t>
            </a:r>
            <a:r>
              <a:rPr lang="ru-RU" sz="1600" dirty="0" err="1" smtClean="0"/>
              <a:t>здоровьесберегающие</a:t>
            </a:r>
            <a:r>
              <a:rPr lang="ru-RU" sz="1600" dirty="0" smtClean="0"/>
              <a:t> мероприятия, двигательную деятельность (подвижные игры, гимнастика и другое).</a:t>
            </a:r>
            <a:endParaRPr lang="ru-RU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ЗАНЯТИЯ</a:t>
            </a:r>
            <a:r>
              <a:rPr lang="ru-RU" dirty="0" smtClean="0">
                <a:solidFill>
                  <a:srgbClr val="FF0000"/>
                </a:solidFill>
              </a:rPr>
              <a:t> (п.24.12)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Занятие рассматривается как дело, занимательное и интересное детям, развивающее их; как деятельность, направленная на освоение детьми одной или нескольких образовательных областей, или их интеграцию с использованием разнообразных форм и методов работы, выбор которых осуществляется педагогам самостоятельно. </a:t>
            </a:r>
          </a:p>
          <a:p>
            <a:r>
              <a:rPr lang="ru-RU" dirty="0" smtClean="0"/>
              <a:t>Занятие является формой организации обучения, наряду с экскурсиями, дидактическими играми, играми-путешествиями и другими. Оно может проводиться в виде образовательных ситуаций, тематических событий, проектной деятельности, проблемно-обучающих ситуаций, интегрирующих содержание образовательных областей, творческих и исследовательских проектов и так далее. </a:t>
            </a:r>
          </a:p>
          <a:p>
            <a:r>
              <a:rPr lang="ru-RU" dirty="0" smtClean="0"/>
              <a:t>В рамках отведенного времени педагог может организовывать образовательную деятельность с учётом интересов, желаний детей, их образовательных потребностей, включая детей дошкольного возраста в процесс сотворчества, содействия, сопереживания.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ВАЖНО!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Введение термина "занятие" не означает регламентацию процесса. Термин фиксирует форму организации образовательной деятельности. </a:t>
            </a:r>
            <a:r>
              <a:rPr lang="ru-RU" dirty="0" smtClean="0">
                <a:solidFill>
                  <a:srgbClr val="FF0000"/>
                </a:solidFill>
              </a:rPr>
              <a:t>Содержание и педагогически обоснованную методику проведения занятий педагог может выбирать самостоятельно.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Образовательная деятельность, осуществляемая во время прогулки, включает: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524000"/>
            <a:ext cx="8458200" cy="49530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наблюдения за объектами и явлениями природы, направленные на установление разнообразных связей и зависимостей в природе, воспитание отношения к ней;</a:t>
            </a:r>
          </a:p>
          <a:p>
            <a:r>
              <a:rPr lang="ru-RU" dirty="0" smtClean="0"/>
              <a:t>подвижные игры и спортивные упражнения, направленные на оптимизацию режима двигательной активности и укрепление здоровья детей;</a:t>
            </a:r>
          </a:p>
          <a:p>
            <a:r>
              <a:rPr lang="ru-RU" dirty="0" smtClean="0"/>
              <a:t>экспериментирование с объектами неживой природы; </a:t>
            </a:r>
          </a:p>
          <a:p>
            <a:r>
              <a:rPr lang="ru-RU" dirty="0" smtClean="0"/>
              <a:t>сюжетно-ролевые и конструктивные игры (с песком, со снегом, с природным материалом); </a:t>
            </a:r>
          </a:p>
          <a:p>
            <a:r>
              <a:rPr lang="ru-RU" dirty="0" smtClean="0"/>
              <a:t>элементарную трудовую деятельность детей на участке ДОО; </a:t>
            </a:r>
          </a:p>
          <a:p>
            <a:r>
              <a:rPr lang="ru-RU" dirty="0" smtClean="0"/>
              <a:t>свободное общение педагога с детьми, индивидуальную работу; </a:t>
            </a:r>
          </a:p>
          <a:p>
            <a:r>
              <a:rPr lang="ru-RU" dirty="0" smtClean="0"/>
              <a:t>проведение спортивных праздников (при необходимости).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Для организации самостоятельной деятельности детей в группе создаются различные центры активности (игровой, литературный, спортивный, творчества, познания и другое). Самостоятельная деятельность предполагает самостоятельный выбор ребёнком её содержания, времени, партнеров. Педагог может направлять и поддерживать свободную самостоятельную деятельность детей (создавать проблемно-игровые ситуации, ситуации общения, поддерживать познавательные интересы детей, изменять предметно-развивающую среду и другое).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Во вторую половину дня педагог может организовывать культурные практики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Культурные практики предоставляют ребёнку возможность проявить свою </a:t>
            </a:r>
            <a:r>
              <a:rPr lang="ru-RU" b="1" dirty="0" err="1" smtClean="0"/>
              <a:t>субъектность</a:t>
            </a:r>
            <a:r>
              <a:rPr lang="ru-RU" b="1" dirty="0" smtClean="0"/>
              <a:t> </a:t>
            </a:r>
            <a:r>
              <a:rPr lang="ru-RU" dirty="0" smtClean="0"/>
              <a:t>с разных сторон, что, в свою очередь, способствует становлению разных видов детских инициатив: </a:t>
            </a:r>
          </a:p>
          <a:p>
            <a:r>
              <a:rPr lang="ru-RU" dirty="0" smtClean="0"/>
              <a:t>в игровой практике ребёнок проявляет себя как творческий субъект (творческая инициатива); </a:t>
            </a:r>
          </a:p>
          <a:p>
            <a:r>
              <a:rPr lang="ru-RU" dirty="0" smtClean="0"/>
              <a:t>в продуктивной - созидающий и волевой субъект (инициатива </a:t>
            </a:r>
            <a:r>
              <a:rPr lang="ru-RU" dirty="0" err="1" smtClean="0"/>
              <a:t>целеполагания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в познавательно-исследовательской практике - как субъект исследования (познавательная инициатива); </a:t>
            </a:r>
          </a:p>
          <a:p>
            <a:r>
              <a:rPr lang="ru-RU" dirty="0" smtClean="0"/>
              <a:t>коммуникативной практике - как партнер по взаимодействию и собеседник (коммуникативная инициатива); </a:t>
            </a:r>
          </a:p>
          <a:p>
            <a:r>
              <a:rPr lang="ru-RU" dirty="0" smtClean="0"/>
              <a:t>чтение художественной литературы дополняет развивающие возможности других культурных практик детей дошкольного возраста (игровой, познавательно-исследовательской, продуктивной деятельности).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Способы и направления поддержки детской инициативы (п.25)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Наиболее благоприятными отрезками времени для организации свободной самостоятельной деятельности детей является утро, когда ребёнок приходит в ДОО и вторая половина дня.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Любая деятельность ребёнка в ДОО может протекать в форме самостоятельной инициативной деятельности, например: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самостоятельная исследовательская деятельность и экспериментирование; </a:t>
            </a:r>
          </a:p>
          <a:p>
            <a:r>
              <a:rPr lang="ru-RU" dirty="0" smtClean="0"/>
              <a:t>свободные сюжетно-ролевые, театрализованные, режиссерские игры; игры - импровизации и музыкальные игры; </a:t>
            </a:r>
          </a:p>
          <a:p>
            <a:r>
              <a:rPr lang="ru-RU" dirty="0" smtClean="0"/>
              <a:t>речевые и словесные игры, игры с буквами, слогами, звуками; </a:t>
            </a:r>
          </a:p>
          <a:p>
            <a:r>
              <a:rPr lang="ru-RU" dirty="0" smtClean="0"/>
              <a:t>логические игры, развивающие игры математического содержания; </a:t>
            </a:r>
          </a:p>
          <a:p>
            <a:r>
              <a:rPr lang="ru-RU" dirty="0" smtClean="0"/>
              <a:t>самостоятельная деятельность в книжном уголке; </a:t>
            </a:r>
          </a:p>
          <a:p>
            <a:r>
              <a:rPr lang="ru-RU" dirty="0" smtClean="0"/>
              <a:t>самостоятельная изобразительная деятельность, конструирование; </a:t>
            </a:r>
          </a:p>
          <a:p>
            <a:r>
              <a:rPr lang="ru-RU" dirty="0" smtClean="0"/>
              <a:t>самостоятельная двигательная деятельность, подвижные игры, выполнение ритмических и танцевальных движений.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Описаны условия, способы и приемы поддержки детских инициатив!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Объективные причины появления ФОП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ФГОС ДО (принят в 2013 году)!</a:t>
            </a:r>
          </a:p>
          <a:p>
            <a:r>
              <a:rPr lang="ru-RU" dirty="0" smtClean="0"/>
              <a:t>Усиление роли воспитания в общем образовании! (более 10 документов принято за последние 2 года).</a:t>
            </a:r>
          </a:p>
          <a:p>
            <a:r>
              <a:rPr lang="ru-RU" dirty="0" smtClean="0"/>
              <a:t>Странная ситуация для дошкольного образования, разделившая образовательный процесс на развитие и воспитание!</a:t>
            </a:r>
          </a:p>
          <a:p>
            <a:r>
              <a:rPr lang="ru-RU" dirty="0" smtClean="0"/>
              <a:t>Несогласованность документов.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Задачи взаимодействия с семьями обучающихся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1) информирование родителей (законных представителей) и общественности относительно целей ДО, общих для всего образовательного пространства Российской Федерации, о мерах господдержки семьям, имеющим детей дошкольного возраста, а также об образовательной программе, реализуемой в ДОО; </a:t>
            </a:r>
          </a:p>
          <a:p>
            <a:pPr>
              <a:buNone/>
            </a:pPr>
            <a:r>
              <a:rPr lang="ru-RU" dirty="0" smtClean="0"/>
              <a:t>2) просвещение родителей (законных представителей), повышение их правовой, психолого-педагогической компетентности в вопросах охраны и укрепления здоровья, развития и образования детей; </a:t>
            </a:r>
          </a:p>
          <a:p>
            <a:pPr>
              <a:buNone/>
            </a:pPr>
            <a:r>
              <a:rPr lang="ru-RU" dirty="0" smtClean="0"/>
              <a:t>3) способствование развитию ответственного и осознанного </a:t>
            </a:r>
            <a:r>
              <a:rPr lang="ru-RU" dirty="0" err="1" smtClean="0"/>
              <a:t>родительства</a:t>
            </a:r>
            <a:r>
              <a:rPr lang="ru-RU" dirty="0" smtClean="0"/>
              <a:t> как базовой основы благополучия семьи; </a:t>
            </a:r>
          </a:p>
          <a:p>
            <a:pPr>
              <a:buNone/>
            </a:pPr>
            <a:r>
              <a:rPr lang="ru-RU" dirty="0" smtClean="0"/>
              <a:t>4) построение взаимодействия в форме сотрудничества и установления партнёрских отношений с родителями (законными представителями) детей младенческого, раннего и дошкольного возраста для решения образовательных задач; </a:t>
            </a:r>
          </a:p>
          <a:p>
            <a:pPr>
              <a:buNone/>
            </a:pPr>
            <a:r>
              <a:rPr lang="ru-RU" dirty="0" smtClean="0"/>
              <a:t>5) вовлечение родителей (законных представителей) в образовательный процесс.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Направления и задачи коррекционно-развивающей работы (п.27)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u="sng" dirty="0" smtClean="0"/>
              <a:t>ДОО имеет право и возможность разработать программу КРР в соответствии с ФГОС ДО</a:t>
            </a:r>
            <a:r>
              <a:rPr lang="ru-RU" dirty="0" smtClean="0"/>
              <a:t>, которая может включать: </a:t>
            </a:r>
          </a:p>
          <a:p>
            <a:r>
              <a:rPr lang="ru-RU" dirty="0" smtClean="0"/>
              <a:t>план диагностических и коррекционно-развивающих мероприятий; </a:t>
            </a:r>
          </a:p>
          <a:p>
            <a:r>
              <a:rPr lang="ru-RU" dirty="0" smtClean="0"/>
              <a:t>рабочие программы КРР с обучающимися различных целевых групп, имеющих различные ООП и стартовые условия освоения Программы;</a:t>
            </a:r>
          </a:p>
          <a:p>
            <a:r>
              <a:rPr lang="ru-RU" dirty="0" smtClean="0"/>
              <a:t>методический инструментарий для реализации диагностических, коррекционно-развивающих и просветительских задач программы КРР.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Задачи КРР на уровне ДО: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определение ООП обучающихся, в том числе с трудностями освоения Федеральной программы и социализации в ДОО; </a:t>
            </a:r>
          </a:p>
          <a:p>
            <a:r>
              <a:rPr lang="ru-RU" dirty="0" smtClean="0"/>
              <a:t>своевременное выявление обучающихся с трудностями социальной адаптации, обусловленными различными причинами; </a:t>
            </a:r>
          </a:p>
          <a:p>
            <a:r>
              <a:rPr lang="ru-RU" dirty="0" smtClean="0"/>
              <a:t>осуществление индивидуально ориентированной психолого-педагогической помощи обучающимся с учётом особенностей их психического и (или) физического развития, индивидуальных возможностей и потребностей (в соответствии с рекомендациями </a:t>
            </a:r>
            <a:r>
              <a:rPr lang="ru-RU" dirty="0" err="1" smtClean="0"/>
              <a:t>психолого-медико-педагогической</a:t>
            </a:r>
            <a:r>
              <a:rPr lang="ru-RU" dirty="0" smtClean="0"/>
              <a:t> комиссии или психолого-педагогического консилиума образовательной организации (далее - ПИК); </a:t>
            </a:r>
          </a:p>
          <a:p>
            <a:r>
              <a:rPr lang="ru-RU" dirty="0" smtClean="0"/>
              <a:t>оказание родителям (законным представителям) обучающихся консультативной психолого-педагогической помощи по вопросам развития и воспитания детей дошкольного возраста; </a:t>
            </a:r>
          </a:p>
          <a:p>
            <a:r>
              <a:rPr lang="ru-RU" dirty="0" smtClean="0"/>
              <a:t>содействие поиску и отбору одаренных обучающихся, их творческому развитию; выявление детей с проблемами развития эмоциональной и интеллектуальной сферы; </a:t>
            </a:r>
          </a:p>
          <a:p>
            <a:r>
              <a:rPr lang="ru-RU" dirty="0" smtClean="0"/>
              <a:t>реализация комплекса индивидуально ориентированных мер по ослаблению, снижению или устранению отклонений в развитии и проблем поведения.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КРР организуется: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 обоснованному запросу педагогов и родителей (законных представителей); </a:t>
            </a:r>
          </a:p>
          <a:p>
            <a:r>
              <a:rPr lang="ru-RU" dirty="0" smtClean="0"/>
              <a:t>на основании результатов психологической диагностики; </a:t>
            </a:r>
          </a:p>
          <a:p>
            <a:r>
              <a:rPr lang="ru-RU" dirty="0" smtClean="0"/>
              <a:t>на основании рекомендаций ППК. </a:t>
            </a:r>
          </a:p>
          <a:p>
            <a:r>
              <a:rPr lang="ru-RU" b="1" u="sng" dirty="0" smtClean="0"/>
              <a:t>КРР в ДОО реализуется</a:t>
            </a:r>
            <a:r>
              <a:rPr lang="ru-RU" dirty="0" smtClean="0"/>
              <a:t> в форме групповых и (или) индивидуальных коррекционно-развивающих занятий. </a:t>
            </a:r>
            <a:r>
              <a:rPr lang="ru-RU" b="1" u="sng" dirty="0" smtClean="0"/>
              <a:t>Выбор конкретной программы </a:t>
            </a:r>
            <a:r>
              <a:rPr lang="ru-RU" dirty="0" smtClean="0"/>
              <a:t>коррекционно-развивающих мероприятий, их количестве, форме организации, методов и технологий реализации </a:t>
            </a:r>
            <a:r>
              <a:rPr lang="ru-RU" b="1" u="sng" dirty="0" smtClean="0"/>
              <a:t>определяется ДОО самостоятельно</a:t>
            </a:r>
            <a:r>
              <a:rPr lang="ru-RU" dirty="0" smtClean="0"/>
              <a:t>, исходя из возрастных особенностей и ООП обучающихся. </a:t>
            </a:r>
          </a:p>
          <a:p>
            <a:r>
              <a:rPr lang="ru-RU" dirty="0" smtClean="0"/>
              <a:t>Содержание КРР для каждого обучающегося определяется с учётом его ООП на основе рекомендаций ППК ДОО.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образовательной практике определяются нижеследующие категории целевых групп обучающихся для оказания им адресной психологической помощи и включения их в программы психолого-педагогического сопровождения: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1) </a:t>
            </a:r>
            <a:r>
              <a:rPr lang="ru-RU" dirty="0" err="1" smtClean="0"/>
              <a:t>нормотипичные</a:t>
            </a:r>
            <a:r>
              <a:rPr lang="ru-RU" dirty="0" smtClean="0"/>
              <a:t> дети с нормативным кризисом развития; </a:t>
            </a:r>
          </a:p>
          <a:p>
            <a:r>
              <a:rPr lang="ru-RU" dirty="0" smtClean="0"/>
              <a:t>2) обучающиеся с ООП: </a:t>
            </a:r>
          </a:p>
          <a:p>
            <a:r>
              <a:rPr lang="ru-RU" dirty="0" smtClean="0"/>
              <a:t>с ОВЗ и (или) инвалидностью, получившие статус в порядке, установленном законодательством Российской Федерации; </a:t>
            </a:r>
          </a:p>
          <a:p>
            <a:r>
              <a:rPr lang="ru-RU" dirty="0" smtClean="0"/>
              <a:t>обучающиеся по индивидуальному учебному плану (учебному расписанию) на основании медицинского заключения (дети, находящиеся под диспансерным наблюдением, в том числе часто болеющие дети); </a:t>
            </a:r>
          </a:p>
          <a:p>
            <a:r>
              <a:rPr lang="ru-RU" dirty="0" smtClean="0"/>
              <a:t>часто болеющие дети характеризуются повышенной заболеваемостью острыми респираторными инфекциями, которые не связаны с врожденными и наследственными состояниями, приводящими к большому количеству пропусков ребёнком в посещении ДОО; </a:t>
            </a:r>
          </a:p>
          <a:p>
            <a:r>
              <a:rPr lang="ru-RU" dirty="0" smtClean="0"/>
              <a:t>обучающиеся, испытывающие трудности в освоении образовательных программ, развитии, социальной адаптации; одаренные обучающиеся;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продолжение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3) дети и (или) семьи, находящиеся в трудной жизненной ситуации, признанные таковыми в нормативно установленном порядке; </a:t>
            </a:r>
          </a:p>
          <a:p>
            <a:r>
              <a:rPr lang="ru-RU" dirty="0" smtClean="0"/>
              <a:t>4) дети и (или) семьи, находящиеся в социально опасном положении (безнадзорные, беспризорные, склонные к бродяжничеству), признанные таковыми в нормативно установленном порядке; </a:t>
            </a:r>
          </a:p>
          <a:p>
            <a:r>
              <a:rPr lang="ru-RU" dirty="0" smtClean="0"/>
              <a:t>5) обучающиеся "группы риска": проявляющие комплекс выраженных факторов риска негативных проявлений (импульсивность, агрессивность, неустойчивая или крайне низкая (завышенная) самооценка, завышенный уровень притязаний).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продолжение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Включение ребёнка в программу КРР, определение индивидуального маршрута психолого-педагогического сопровождения осуществляется на основе заключения ППК по результатам психологической и педагогической диагностики.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Отдельные пункты по </a:t>
            </a:r>
            <a:r>
              <a:rPr lang="ru-RU" dirty="0" err="1" smtClean="0">
                <a:solidFill>
                  <a:srgbClr val="FF0000"/>
                </a:solidFill>
              </a:rPr>
              <a:t>билингвальным</a:t>
            </a:r>
            <a:r>
              <a:rPr lang="ru-RU" dirty="0" smtClean="0">
                <a:solidFill>
                  <a:srgbClr val="FF0000"/>
                </a:solidFill>
              </a:rPr>
              <a:t> обучающимся и испытывающим трудности при социализации и языковой адаптации, детям группы риска, детям с девиациями развития и поведения.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Содержание коррекционной работы представлено по направлениям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диагностическое,  </a:t>
            </a:r>
          </a:p>
          <a:p>
            <a:r>
              <a:rPr lang="ru-RU" dirty="0" smtClean="0"/>
              <a:t>коррекционно-развивающее,  </a:t>
            </a:r>
          </a:p>
          <a:p>
            <a:r>
              <a:rPr lang="ru-RU" dirty="0" smtClean="0"/>
              <a:t>консультативное, </a:t>
            </a:r>
          </a:p>
          <a:p>
            <a:r>
              <a:rPr lang="ru-RU" dirty="0" smtClean="0"/>
              <a:t>информационно-просветительское.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Педагогическая диагностика достижения планируемых образовательных результатов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предыдущей программе акцент был в развивающем оценивании качества образовательной деятельности, условий, деятельности педагога. </a:t>
            </a:r>
          </a:p>
          <a:p>
            <a:pPr>
              <a:buNone/>
            </a:pPr>
            <a:r>
              <a:rPr lang="ru-RU" dirty="0" smtClean="0"/>
              <a:t>В ФОП педагогическая диагностика дает возможность оценить освоение детьми образовательного содержания (результаты обучения + результаты воспитания), продвижение каждого ребенка в освоении образовательной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Федеральная программа воспитания (п.29)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u="sng" dirty="0" smtClean="0"/>
              <a:t>Целевые ориентиры воспитания. </a:t>
            </a:r>
          </a:p>
          <a:p>
            <a:pPr marL="514350" indent="-514350">
              <a:buAutoNum type="arabicParenR"/>
            </a:pPr>
            <a:r>
              <a:rPr lang="ru-RU" dirty="0" smtClean="0"/>
              <a:t>Деятельность воспитателя нацелена на перспективу становления личности и развития ребёнка. Поэтому планируемые результаты представлены в виде целевых ориентиров как обобщенные "портреты" ребёнка к концу раннего и дошкольного возрастов. </a:t>
            </a:r>
          </a:p>
          <a:p>
            <a:pPr marL="514350" indent="-514350">
              <a:buAutoNum type="arabicParenR"/>
            </a:pPr>
            <a:r>
              <a:rPr lang="ru-RU" dirty="0" smtClean="0"/>
              <a:t>В соответствии с ФГОС ДО оценка результатов воспитательной работы не осуществляется, так как целевые ориентиры основной образовательной программы дошкольного образования не подлежат непосредственной оценке, в том числе в виде педагогической диагностики (мониторинга), и не являются основанием для их формального сравнения с реальными достижениями детей.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ФОП позволяет реализовать </a:t>
            </a:r>
            <a:r>
              <a:rPr lang="ru-RU" sz="2800" b="1" dirty="0" smtClean="0"/>
              <a:t>несколько основополагающих функций</a:t>
            </a:r>
            <a:r>
              <a:rPr lang="ru-RU" sz="2800" dirty="0" smtClean="0"/>
              <a:t> дошкольного уровня образования (п.2):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— </a:t>
            </a:r>
            <a:r>
              <a:rPr lang="ru-RU" b="1" dirty="0" smtClean="0"/>
              <a:t>обучение и воспитание ребенка</a:t>
            </a:r>
            <a:r>
              <a:rPr lang="ru-RU" dirty="0" smtClean="0"/>
              <a:t> дошкольного возраста </a:t>
            </a:r>
            <a:r>
              <a:rPr lang="ru-RU" b="1" dirty="0" smtClean="0"/>
              <a:t>как гражданина </a:t>
            </a:r>
            <a:r>
              <a:rPr lang="ru-RU" dirty="0" smtClean="0"/>
              <a:t>Российской Федерации, формирование основ его гражданской и культурной идентичности на соответствующем его возрасту содержании доступными средствами;</a:t>
            </a:r>
          </a:p>
          <a:p>
            <a:pPr>
              <a:buNone/>
            </a:pPr>
            <a:r>
              <a:rPr lang="ru-RU" dirty="0" smtClean="0"/>
              <a:t>— создание единого ядра содержания дошкольного образования (далее — ДО), ориентированного на </a:t>
            </a:r>
            <a:r>
              <a:rPr lang="ru-RU" b="1" dirty="0" smtClean="0"/>
              <a:t>приобщение детей к традиционным духовно-нравственным и </a:t>
            </a:r>
            <a:r>
              <a:rPr lang="ru-RU" b="1" dirty="0" err="1" smtClean="0"/>
              <a:t>социокультурным</a:t>
            </a:r>
            <a:r>
              <a:rPr lang="ru-RU" b="1" dirty="0" smtClean="0"/>
              <a:t> ценностям российского народа</a:t>
            </a:r>
            <a:r>
              <a:rPr lang="ru-RU" dirty="0" smtClean="0"/>
              <a:t>, воспитание подрастающего поколения как знающего и уважающего историю и культуру своей семьи, большой и малой Родины;</a:t>
            </a:r>
          </a:p>
          <a:p>
            <a:pPr>
              <a:buNone/>
            </a:pPr>
            <a:r>
              <a:rPr lang="ru-RU" dirty="0" smtClean="0"/>
              <a:t>— создание </a:t>
            </a:r>
            <a:r>
              <a:rPr lang="ru-RU" b="1" dirty="0" smtClean="0"/>
              <a:t>единого федерального образовательного пространства воспитания и обучения детей от рождения до поступления в общеобразовательную организацию</a:t>
            </a:r>
            <a:r>
              <a:rPr lang="ru-RU" dirty="0" smtClean="0"/>
              <a:t>, обеспечивающего ребенку и его родителям (законным представителям) равные, качественные условия ДО, вне зависимости от места проживания.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Целевые ориентиры воспитания представлены к 3 годам и на этапе завершения программы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Направления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Ценности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Целевые ориентиры  воспитания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Патриотическое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Родина, природа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Любящий свою малую родину и имеющий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представление о своей стране - России, испытывающий чувство привязанности к родному дому, семье, близким людям.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04800"/>
          <a:ext cx="8534400" cy="6190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209800"/>
                <a:gridCol w="4495800"/>
              </a:tblGrid>
              <a:tr h="582447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Духовно-нравственное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Жизнь, милосердие, добро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Различающий основные проявления добра и зла, принимающий и уважающий традиционные ценности, ценности семьи и общества, правдивый, искренний, способный к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сочувствию и заботе, к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нравственному поступку. Способный не оставаться равнодушным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к чужому горю, проявлять заботу; Самостоятельно различающий основные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отрицательные и положительные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человеческие качества, иногда прибегая к помощи взрослого в ситуациях морального выбора. </a:t>
                      </a:r>
                      <a:endParaRPr lang="ru-RU" sz="1800" dirty="0"/>
                    </a:p>
                  </a:txBody>
                  <a:tcPr/>
                </a:tc>
              </a:tr>
              <a:tr h="34773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Из новых терминов в федеральной программе воспитания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u="sng" dirty="0" smtClean="0">
                <a:solidFill>
                  <a:srgbClr val="FF0000"/>
                </a:solidFill>
              </a:rPr>
              <a:t>Уклад</a:t>
            </a:r>
            <a:r>
              <a:rPr lang="ru-RU" u="sng" dirty="0" smtClean="0"/>
              <a:t> образовательной организации (п.29.3.1)</a:t>
            </a:r>
          </a:p>
          <a:p>
            <a:pPr>
              <a:buNone/>
            </a:pPr>
            <a:r>
              <a:rPr lang="ru-RU" dirty="0" smtClean="0"/>
              <a:t>Уклад, в качестве установившегося порядка жизни ДОО, определяет мировосприятие, гармонизацию интересов и возможностей совместной деятельности детских, взрослых и детско-взрослых общностей в пространстве дошкольного образования. </a:t>
            </a:r>
          </a:p>
          <a:p>
            <a:pPr>
              <a:buNone/>
            </a:pPr>
            <a:r>
              <a:rPr lang="ru-RU" dirty="0" smtClean="0"/>
              <a:t>Уклад ДОО - это её необходимый фундамент, основа и инструмент воспитания. </a:t>
            </a:r>
          </a:p>
          <a:p>
            <a:pPr>
              <a:buNone/>
            </a:pPr>
            <a:r>
              <a:rPr lang="ru-RU" dirty="0" smtClean="0"/>
              <a:t>Уклад задает и удерживает ценности воспитания для всех участников образовательных отношений: руководителей 00, воспитателей и специалистов, вспомогательного персонала, воспитанников, родителей (законных представителей), субъектов </a:t>
            </a:r>
            <a:r>
              <a:rPr lang="ru-RU" dirty="0" err="1" smtClean="0"/>
              <a:t>социокультурного</a:t>
            </a:r>
            <a:r>
              <a:rPr lang="ru-RU" dirty="0" smtClean="0"/>
              <a:t> окружения ОО. 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Основные характеристики (целесообразно учитывать в описании):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цель и смысл деятельности ДОО, её миссия;</a:t>
            </a:r>
          </a:p>
          <a:p>
            <a:r>
              <a:rPr lang="ru-RU" dirty="0" smtClean="0"/>
              <a:t>принципы жизни и воспитания в ДОО; </a:t>
            </a:r>
          </a:p>
          <a:p>
            <a:r>
              <a:rPr lang="ru-RU" dirty="0" smtClean="0"/>
              <a:t>образ ДОО, её особенности, символика, внешний имидж; </a:t>
            </a:r>
          </a:p>
          <a:p>
            <a:r>
              <a:rPr lang="ru-RU" dirty="0" smtClean="0"/>
              <a:t>отношения к воспитанникам, их родителям (законным представителям), сотрудникам и партнерам ДОО;</a:t>
            </a:r>
          </a:p>
          <a:p>
            <a:r>
              <a:rPr lang="ru-RU" dirty="0" smtClean="0"/>
              <a:t>ключевые правила ДОО; </a:t>
            </a:r>
          </a:p>
          <a:p>
            <a:r>
              <a:rPr lang="ru-RU" dirty="0" smtClean="0"/>
              <a:t>традиции и ритуалы, особые нормы этикета в ДОО; </a:t>
            </a:r>
          </a:p>
          <a:p>
            <a:r>
              <a:rPr lang="ru-RU" dirty="0" smtClean="0"/>
              <a:t>особенности РППС, отражающие образ и ценности ДОО;</a:t>
            </a:r>
          </a:p>
          <a:p>
            <a:r>
              <a:rPr lang="ru-RU" dirty="0" err="1" smtClean="0"/>
              <a:t>социокультурный</a:t>
            </a:r>
            <a:r>
              <a:rPr lang="ru-RU" dirty="0" smtClean="0"/>
              <a:t> контекст, внешняя социальная и культурная среда ДОО (учитывает этнокультурные, конфессиональные и региональные особенности).</a:t>
            </a: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24936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Разработчикам рабочей программы воспитания необходимо описать: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проекты воспитательной направленности;</a:t>
            </a:r>
          </a:p>
          <a:p>
            <a:r>
              <a:rPr lang="ru-RU" dirty="0" smtClean="0"/>
              <a:t>праздники; </a:t>
            </a:r>
          </a:p>
          <a:p>
            <a:r>
              <a:rPr lang="ru-RU" dirty="0" smtClean="0"/>
              <a:t>общие дела; </a:t>
            </a:r>
          </a:p>
          <a:p>
            <a:r>
              <a:rPr lang="ru-RU" dirty="0" smtClean="0"/>
              <a:t>ритмы жизни (утренний и вечерний круг, прогулка); </a:t>
            </a:r>
          </a:p>
          <a:p>
            <a:r>
              <a:rPr lang="ru-RU" dirty="0" smtClean="0"/>
              <a:t>режимные моменты (прием пищи, подготовка ко сну и прочее); </a:t>
            </a:r>
          </a:p>
          <a:p>
            <a:r>
              <a:rPr lang="ru-RU" dirty="0" smtClean="0"/>
              <a:t>свободная игра; </a:t>
            </a:r>
          </a:p>
          <a:p>
            <a:r>
              <a:rPr lang="ru-RU" dirty="0" smtClean="0"/>
              <a:t>свободная деятельность детей.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Указанные события являются примерными. Разработчики могут указать любые иные воспитательные события.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Организационный раздел ФОП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u="sng" dirty="0" smtClean="0"/>
              <a:t>Организационный раздел</a:t>
            </a:r>
            <a:r>
              <a:rPr lang="ru-RU" u="sng" dirty="0" smtClean="0"/>
              <a:t> включает описание:</a:t>
            </a:r>
          </a:p>
          <a:p>
            <a:r>
              <a:rPr lang="ru-RU" dirty="0" smtClean="0"/>
              <a:t>психолого-педагогических и кадровых условий реализации ФОП;</a:t>
            </a:r>
          </a:p>
          <a:p>
            <a:r>
              <a:rPr lang="ru-RU" dirty="0" smtClean="0"/>
              <a:t>организации развивающей предметно-пространственной среды (далее — РППС) в ДОО; </a:t>
            </a:r>
          </a:p>
          <a:p>
            <a:r>
              <a:rPr lang="ru-RU" dirty="0" smtClean="0"/>
              <a:t>материально-техническое обеспечение Программы,</a:t>
            </a:r>
            <a:r>
              <a:rPr lang="ru" dirty="0" smtClean="0"/>
              <a:t> обеспеченность методическими материалами и средствами обучения и воспитания;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представлены примерный режим и распорядок дня в дошкольных группах, федеральный календарный план воспитательной работы </a:t>
            </a:r>
            <a:r>
              <a:rPr lang="ru-RU" dirty="0" smtClean="0">
                <a:solidFill>
                  <a:srgbClr val="FF0000"/>
                </a:solidFill>
              </a:rPr>
              <a:t>(п.9).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 организационном разделе ФОП представлены: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54000" indent="-254000">
              <a:lnSpc>
                <a:spcPts val="2592"/>
              </a:lnSpc>
              <a:spcAft>
                <a:spcPts val="630"/>
              </a:spcAft>
              <a:buNone/>
            </a:pPr>
            <a:r>
              <a:rPr lang="ru" dirty="0" smtClean="0"/>
              <a:t>- </a:t>
            </a:r>
            <a:r>
              <a:rPr lang="ru" dirty="0" smtClean="0">
                <a:solidFill>
                  <a:srgbClr val="C00000"/>
                </a:solidFill>
              </a:rPr>
              <a:t>примерные перечни </a:t>
            </a:r>
            <a:r>
              <a:rPr lang="ru" dirty="0" smtClean="0"/>
              <a:t>художественной литературы, музыкальных произведений, произведений изобразительного искусства для использования в образовательной работе в разных возрастных группах, а также примерный перечень рекомендованных для семейного просмотра анимационных произведений (п.33);</a:t>
            </a:r>
          </a:p>
          <a:p>
            <a:pPr marL="254000" indent="-254000">
              <a:lnSpc>
                <a:spcPts val="2810"/>
              </a:lnSpc>
              <a:spcAft>
                <a:spcPts val="630"/>
              </a:spcAft>
              <a:buNone/>
            </a:pPr>
            <a:r>
              <a:rPr lang="ru" dirty="0" smtClean="0"/>
              <a:t>- примерный </a:t>
            </a:r>
            <a:r>
              <a:rPr lang="ru" dirty="0" smtClean="0">
                <a:solidFill>
                  <a:srgbClr val="C00000"/>
                </a:solidFill>
              </a:rPr>
              <a:t>режим и распорядок дня </a:t>
            </a:r>
            <a:r>
              <a:rPr lang="ru" dirty="0" smtClean="0"/>
              <a:t>в дошкольных группах (п.35.12 и п.35.15) показатель – возраст - норматив; содержание – время. </a:t>
            </a:r>
            <a:r>
              <a:rPr lang="ru" dirty="0" smtClean="0">
                <a:solidFill>
                  <a:srgbClr val="FF0000"/>
                </a:solidFill>
              </a:rPr>
              <a:t>ГКП (п.35.20)</a:t>
            </a:r>
          </a:p>
          <a:p>
            <a:pPr marL="254000" indent="-254000">
              <a:lnSpc>
                <a:spcPts val="2810"/>
              </a:lnSpc>
              <a:buNone/>
            </a:pPr>
            <a:r>
              <a:rPr lang="ru" dirty="0" smtClean="0"/>
              <a:t>- федеральный </a:t>
            </a:r>
            <a:r>
              <a:rPr lang="ru" dirty="0" smtClean="0">
                <a:solidFill>
                  <a:srgbClr val="C00000"/>
                </a:solidFill>
              </a:rPr>
              <a:t>календарный план воспитательной работы</a:t>
            </a:r>
            <a:r>
              <a:rPr lang="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Федеральный календарь план воспитательной работы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Примерный перечень основных государственных и народных праздников, памятных дат в календарном плане воспитательной работы в ДОО. </a:t>
            </a:r>
          </a:p>
          <a:p>
            <a:pPr>
              <a:buNone/>
            </a:pPr>
            <a:r>
              <a:rPr lang="ru-RU" dirty="0" smtClean="0"/>
              <a:t>Январь: 27 января: День снятия блокады Ленинграда; </a:t>
            </a:r>
            <a:r>
              <a:rPr lang="ru-RU" dirty="0" smtClean="0">
                <a:solidFill>
                  <a:srgbClr val="FF0000"/>
                </a:solidFill>
              </a:rPr>
              <a:t>День освобождения Красной армией крупнейшего "лагеря смерти" </a:t>
            </a:r>
            <a:r>
              <a:rPr lang="ru-RU" dirty="0" err="1" smtClean="0">
                <a:solidFill>
                  <a:srgbClr val="FF0000"/>
                </a:solidFill>
              </a:rPr>
              <a:t>Аушвиц-Биркенау</a:t>
            </a:r>
            <a:r>
              <a:rPr lang="ru-RU" dirty="0" smtClean="0">
                <a:solidFill>
                  <a:srgbClr val="FF0000"/>
                </a:solidFill>
              </a:rPr>
              <a:t> (Освенцима) - День памяти жертв Холокоста (рекомендуется включать в план воспитательной работы с дошкольниками регионально и/или </a:t>
            </a:r>
            <a:r>
              <a:rPr lang="ru-RU" dirty="0" err="1" smtClean="0">
                <a:solidFill>
                  <a:srgbClr val="FF0000"/>
                </a:solidFill>
              </a:rPr>
              <a:t>ситуативно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  <a:r>
              <a:rPr lang="ru-RU" dirty="0" smtClean="0"/>
              <a:t> Февраль: 2 февраля: День разгрома советскими войсками немецко-фашистских войск в Сталинградской битве (рекомендуется включать в план воспитательной работы с дошкольниками регионально и/или </a:t>
            </a:r>
            <a:r>
              <a:rPr lang="ru-RU" dirty="0" err="1" smtClean="0"/>
              <a:t>ситуативно</a:t>
            </a:r>
            <a:r>
              <a:rPr lang="ru-RU" dirty="0" smtClean="0"/>
              <a:t>); 8 февраля: День российской науки; 15 февраля: День памяти о россиянах, исполнявших служебный долг за пределами Отечества; 21 февраля: Международный день родного языка; 23 февраля: День защитника Отечества. 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Март: 8 марта: Международный женский день; </a:t>
            </a:r>
            <a:r>
              <a:rPr lang="ru-RU" dirty="0" smtClean="0">
                <a:solidFill>
                  <a:srgbClr val="FF0000"/>
                </a:solidFill>
              </a:rPr>
              <a:t>18 марта: День воссоединения Крыма с Россией (рекомендуется включать в план воспитательной работы с дошкольниками регионально и/или </a:t>
            </a:r>
            <a:r>
              <a:rPr lang="ru-RU" dirty="0" err="1" smtClean="0">
                <a:solidFill>
                  <a:srgbClr val="FF0000"/>
                </a:solidFill>
              </a:rPr>
              <a:t>ситуативно</a:t>
            </a:r>
            <a:r>
              <a:rPr lang="ru-RU" dirty="0" smtClean="0"/>
              <a:t>); 27 марта: Всемирный день театра. Апрель: 12 апреля: День космонавтики; Май: 1 мая: Праздник Весны и Труда; 9 мая: День Победы; </a:t>
            </a:r>
            <a:r>
              <a:rPr lang="ru-RU" dirty="0" smtClean="0">
                <a:solidFill>
                  <a:srgbClr val="FF0000"/>
                </a:solidFill>
              </a:rPr>
              <a:t>19 мая: День детских общественных организаций России;</a:t>
            </a:r>
            <a:r>
              <a:rPr lang="ru-RU" dirty="0" smtClean="0"/>
              <a:t> 24 мая: День славянской письменности и культуры. </a:t>
            </a: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Июнь: 1 июня: День защиты детей; 6 июня: День русского языка; 12 июня: День России; 22 июня: День памяти и скорби. Июль: 8 июля: День семьи, любви и верности. Август: 12 августа: День физкультурника; 22 августа: День Государственного флага Российской Федерации; 27 августа: День российского кино. Сентябрь: 1 сентября: День знаний; 3 сентября: День окончания Второй мировой войны, </a:t>
            </a:r>
            <a:r>
              <a:rPr lang="ru-RU" dirty="0" smtClean="0">
                <a:solidFill>
                  <a:srgbClr val="FF0000"/>
                </a:solidFill>
              </a:rPr>
              <a:t>День солидарности в борьбе с терроризмом; </a:t>
            </a:r>
            <a:r>
              <a:rPr lang="ru-RU" dirty="0" smtClean="0"/>
              <a:t>8 сентября: Международный день распространения грамотности; 27 сентября: День воспитателя и всех дошкольных работников.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ОЧЕНЬ ВАЖНО!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ФГОС ДО и ФОП </a:t>
            </a:r>
            <a:r>
              <a:rPr lang="ru-RU" b="1" dirty="0" smtClean="0"/>
              <a:t>являются основой</a:t>
            </a:r>
            <a:r>
              <a:rPr lang="ru-RU" dirty="0" smtClean="0"/>
              <a:t> для самостоятельной разработки и утверждения дошкольной образовательной организацией образовательных программ дошкольного образования (далее — Программа), </a:t>
            </a:r>
            <a:r>
              <a:rPr lang="ru-RU" b="1" dirty="0" smtClean="0"/>
              <a:t>обязательная часть которых должна соответствовать ФОП и оформляется в виде ссылки на нее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Октябрь: 1 октября: Международный день пожилых людей; Международный день музыки; 4 октября: День защиты животных; 5 октября: День учителя; Третье воскресенье октября: День отца в России. Ноябрь: 4 ноября: День народного единства; 8 ноября: </a:t>
            </a:r>
            <a:r>
              <a:rPr lang="ru-RU" dirty="0" smtClean="0">
                <a:solidFill>
                  <a:srgbClr val="FF0000"/>
                </a:solidFill>
              </a:rPr>
              <a:t>День памяти погибших при исполнении служебных обязанностей сотрудников органов внутренних дел России; </a:t>
            </a:r>
            <a:r>
              <a:rPr lang="ru-RU" dirty="0" smtClean="0"/>
              <a:t>Последнее воскресенье ноября: День матери в России; 30 ноября: День Государственного герба Российской Федерации.</a:t>
            </a: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Декабрь: 3 декабря: День неизвестного солдата; Международный день инвалидов (рекомендуется включать в план воспитательной работы с дошкольниками регионально и/или </a:t>
            </a:r>
            <a:r>
              <a:rPr lang="ru-RU" dirty="0" err="1" smtClean="0"/>
              <a:t>ситуативно</a:t>
            </a:r>
            <a:r>
              <a:rPr lang="ru-RU" dirty="0" smtClean="0"/>
              <a:t>); 5 декабря: День добровольца (волонтера) в России; 8 декабря: Международный день художника; 9 декабря: День Героев Отечества; 12 декабря: День Конституции Российской Федерации; 31 декабря: Новый год.</a:t>
            </a:r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ЧТО ДЕЛАТЬ?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ts val="2568"/>
              </a:lnSpc>
              <a:spcBef>
                <a:spcPts val="840"/>
              </a:spcBef>
              <a:spcAft>
                <a:spcPts val="840"/>
              </a:spcAft>
            </a:pPr>
            <a:r>
              <a:rPr lang="ru" dirty="0" smtClean="0"/>
              <a:t>Основные общеобразовательные программы подлежат приведению в соответствие с федеральными основными общеобразовательными программами не позднее </a:t>
            </a:r>
            <a:r>
              <a:rPr lang="ru" b="1" dirty="0" smtClean="0">
                <a:solidFill>
                  <a:srgbClr val="0201D4"/>
                </a:solidFill>
              </a:rPr>
              <a:t>1 сентября 2023 года</a:t>
            </a:r>
          </a:p>
          <a:p>
            <a:pPr marR="72644" indent="0">
              <a:lnSpc>
                <a:spcPts val="2544"/>
              </a:lnSpc>
              <a:spcAft>
                <a:spcPts val="840"/>
              </a:spcAft>
            </a:pPr>
            <a:r>
              <a:rPr lang="ru" dirty="0" smtClean="0"/>
              <a:t>ДОО имеет право до конца учебного года работать по существующей в настоящее время основной образовательной программе</a:t>
            </a:r>
          </a:p>
          <a:p>
            <a:pPr marR="72644" indent="0">
              <a:lnSpc>
                <a:spcPts val="2616"/>
              </a:lnSpc>
            </a:pPr>
            <a:r>
              <a:rPr lang="ru" dirty="0" smtClean="0"/>
              <a:t>Последний возможный срок утверждения новой ООП - </a:t>
            </a:r>
            <a:r>
              <a:rPr lang="ru" b="1" dirty="0" smtClean="0">
                <a:solidFill>
                  <a:srgbClr val="FF0000"/>
                </a:solidFill>
              </a:rPr>
              <a:t>31 августа 2023 года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 ситуации выбора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Переходить на ФОП (еще требует доработки и уточнения)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ИЛИ</a:t>
            </a:r>
          </a:p>
          <a:p>
            <a:pPr algn="ctr">
              <a:buNone/>
            </a:pPr>
            <a:r>
              <a:rPr lang="ru-RU" dirty="0" smtClean="0"/>
              <a:t>Остаться с ОПДО, по которой работает детский сад, дополнив ее в соответствии с новыми требованиями! Особенно в части содержания и целевых ориентиров! Особенно в части воспитания, начиная с раннего возраста!  </a:t>
            </a:r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Подлежат приведению в соответствие – это…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Изучить внимательно ФОП (особенно – целевые ориентиры по возрастам, содержание ОО, Федеральную программу воспитания и целевые ориентиры воспитания,  примерные перечни, режим и распорядок дня, календарный план.</a:t>
            </a:r>
          </a:p>
          <a:p>
            <a:r>
              <a:rPr lang="ru-RU" dirty="0" smtClean="0"/>
              <a:t>Соотнести целевой, содержательный и организационный разделы ОПДО своей ДОО с этими же разделами ФОП + включить воспитание как внутренний раздел ОПДО.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ДОПОЛНИТЬ!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Этим же сейчас займутся и авторы вариативных программ и УМК к ним! 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Подлежат приведению в соответствие – это…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Педагогическая диагностика с опорой на целевые ориентиры;</a:t>
            </a:r>
          </a:p>
          <a:p>
            <a:r>
              <a:rPr lang="ru-RU" dirty="0" smtClean="0"/>
              <a:t>Профессиональная компетентность педагогов, готовых реализовывать содержание ФОП;</a:t>
            </a:r>
          </a:p>
          <a:p>
            <a:r>
              <a:rPr lang="ru-RU" dirty="0" smtClean="0"/>
              <a:t>Выбор технологий для реализации содержания, заданного ФОП!</a:t>
            </a:r>
            <a:endParaRPr lang="ru-RU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1828800"/>
            <a:ext cx="7772400" cy="39401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БЛАГОДАРЮ ЗА ВНИМАНИЕ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2313" y="3429000"/>
            <a:ext cx="7772400" cy="1981200"/>
          </a:xfrm>
        </p:spPr>
        <p:txBody>
          <a:bodyPr>
            <a:normAutofit/>
          </a:bodyPr>
          <a:lstStyle/>
          <a:p>
            <a:pPr algn="ctr"/>
            <a:endParaRPr lang="ru-RU" sz="2800" b="1" i="1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b="1" i="1" dirty="0" smtClean="0">
                <a:solidFill>
                  <a:srgbClr val="0070C0"/>
                </a:solidFill>
              </a:rPr>
              <a:t>Вера Александровна </a:t>
            </a:r>
            <a:r>
              <a:rPr lang="ru-RU" sz="2800" b="1" i="1" dirty="0" err="1" smtClean="0">
                <a:solidFill>
                  <a:srgbClr val="0070C0"/>
                </a:solidFill>
              </a:rPr>
              <a:t>Деркунская</a:t>
            </a:r>
            <a:endParaRPr lang="ru-RU" sz="2800" b="1" i="1" dirty="0" smtClean="0">
              <a:solidFill>
                <a:srgbClr val="0070C0"/>
              </a:solidFill>
            </a:endParaRPr>
          </a:p>
          <a:p>
            <a:pPr algn="ctr"/>
            <a:r>
              <a:rPr lang="ru-RU" sz="2800" b="1" i="1" dirty="0" err="1" smtClean="0">
                <a:solidFill>
                  <a:srgbClr val="0070C0"/>
                </a:solidFill>
              </a:rPr>
              <a:t>к.пед.н</a:t>
            </a:r>
            <a:r>
              <a:rPr lang="ru-RU" sz="2800" b="1" i="1" dirty="0" smtClean="0">
                <a:solidFill>
                  <a:srgbClr val="0070C0"/>
                </a:solidFill>
              </a:rPr>
              <a:t>., доцент кафедры дошкольной педагогики РГПУ им. А.И. Герцена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 соответствие документов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38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3800" dirty="0" smtClean="0"/>
              <a:t>ФГОС ДО и ФОП </a:t>
            </a:r>
            <a:r>
              <a:rPr lang="ru-RU" sz="3800" b="1" dirty="0" smtClean="0"/>
              <a:t>являются основой</a:t>
            </a:r>
            <a:r>
              <a:rPr lang="ru-RU" sz="3800" dirty="0" smtClean="0"/>
              <a:t> для самостоятельной разработки и утверждения дошкольной образовательной организацией образовательных программ дошкольного образования (далее — Программа), </a:t>
            </a:r>
            <a:r>
              <a:rPr lang="ru-RU" sz="3800" b="1" dirty="0" smtClean="0"/>
              <a:t>обязательная часть которых должна соответствовать ФОП и оформляется в виде ссылки на нее</a:t>
            </a:r>
            <a:r>
              <a:rPr lang="ru-RU" sz="3800" dirty="0" smtClean="0"/>
              <a:t>.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67200" y="1371600"/>
            <a:ext cx="4572000" cy="5257800"/>
          </a:xfrm>
        </p:spPr>
        <p:txBody>
          <a:bodyPr>
            <a:normAutofit fontScale="62500" lnSpcReduction="20000"/>
          </a:bodyPr>
          <a:lstStyle/>
          <a:p>
            <a:pPr marL="3240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" sz="3300" dirty="0" smtClean="0"/>
              <a:t>Федеральный закон от 29 декабря 2012 г. № 273-ФЗ «Об образовании</a:t>
            </a:r>
          </a:p>
          <a:p>
            <a:pPr marL="3240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" sz="3300" dirty="0" smtClean="0"/>
              <a:t>в Российской Федерации»</a:t>
            </a:r>
          </a:p>
          <a:p>
            <a:pPr marL="3240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" sz="3300" i="1" dirty="0" smtClean="0"/>
              <a:t>Статья 28. Компетенции</a:t>
            </a:r>
            <a:r>
              <a:rPr lang="ru" sz="3300" dirty="0" smtClean="0"/>
              <a:t>, </a:t>
            </a:r>
            <a:r>
              <a:rPr lang="ru" sz="3300" i="1" dirty="0" smtClean="0"/>
              <a:t>права, обязанности и ответственность образовательной организации</a:t>
            </a:r>
          </a:p>
          <a:p>
            <a:pPr marL="3240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" sz="3300" i="1" dirty="0" smtClean="0"/>
              <a:t>2.</a:t>
            </a:r>
            <a:r>
              <a:rPr lang="ru" sz="3300" dirty="0" smtClean="0"/>
              <a:t> Образовательные организации при реализации образовательных программ </a:t>
            </a:r>
            <a:r>
              <a:rPr lang="ru" sz="3300" b="1" dirty="0" smtClean="0">
                <a:solidFill>
                  <a:srgbClr val="FF0000"/>
                </a:solidFill>
              </a:rPr>
              <a:t>свободны в определении содержания образования</a:t>
            </a:r>
            <a:r>
              <a:rPr lang="ru" sz="3300" dirty="0" smtClean="0">
                <a:solidFill>
                  <a:srgbClr val="C00000"/>
                </a:solidFill>
              </a:rPr>
              <a:t>, </a:t>
            </a:r>
            <a:r>
              <a:rPr lang="ru" sz="3300" dirty="0" smtClean="0"/>
              <a:t>выборе </a:t>
            </a:r>
            <a:r>
              <a:rPr lang="ru" sz="3300" b="1" dirty="0" smtClean="0">
                <a:solidFill>
                  <a:srgbClr val="FF0000"/>
                </a:solidFill>
              </a:rPr>
              <a:t>образовательных технологий, а также в выборе учебно-методического обеспечения</a:t>
            </a:r>
            <a:r>
              <a:rPr lang="ru" sz="3300" dirty="0" smtClean="0">
                <a:solidFill>
                  <a:srgbClr val="3334FD"/>
                </a:solidFill>
              </a:rPr>
              <a:t>, </a:t>
            </a:r>
            <a:r>
              <a:rPr lang="ru" sz="3300" dirty="0" smtClean="0"/>
              <a:t>если иное не установлено настоящим Федеральным законом.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Объем обязательной части Программы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ФОП определяет </a:t>
            </a:r>
            <a:r>
              <a:rPr lang="ru-RU" b="1" dirty="0" smtClean="0">
                <a:solidFill>
                  <a:srgbClr val="FF0000"/>
                </a:solidFill>
              </a:rPr>
              <a:t>объем обязательной части </a:t>
            </a:r>
            <a:r>
              <a:rPr lang="ru-RU" dirty="0" smtClean="0"/>
              <a:t>этих Программ в соответствии с ФГОС ДО — </a:t>
            </a:r>
            <a:r>
              <a:rPr lang="ru-RU" b="1" dirty="0" smtClean="0">
                <a:solidFill>
                  <a:srgbClr val="FF0000"/>
                </a:solidFill>
              </a:rPr>
              <a:t>не менее 60% </a:t>
            </a:r>
            <a:r>
              <a:rPr lang="ru-RU" dirty="0" smtClean="0"/>
              <a:t>от общего объема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Часть, формируемая участниками образовательных отношений</a:t>
            </a:r>
            <a:r>
              <a:rPr lang="ru-RU" sz="3200" b="1" dirty="0" smtClean="0"/>
              <a:t>, — не более </a:t>
            </a:r>
            <a:r>
              <a:rPr lang="ru-RU" sz="3200" b="1" dirty="0" smtClean="0">
                <a:solidFill>
                  <a:srgbClr val="FF0000"/>
                </a:solidFill>
              </a:rPr>
              <a:t>40%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u="sng" dirty="0" smtClean="0"/>
              <a:t>И может быть ориентирована на: </a:t>
            </a:r>
          </a:p>
          <a:p>
            <a:r>
              <a:rPr lang="ru-RU" dirty="0" smtClean="0"/>
              <a:t>специфику национальных, </a:t>
            </a:r>
            <a:r>
              <a:rPr lang="ru-RU" dirty="0" err="1" smtClean="0"/>
              <a:t>социокультурных</a:t>
            </a:r>
            <a:r>
              <a:rPr lang="ru-RU" dirty="0" smtClean="0"/>
              <a:t> и иных условий, в том числе региональных, в которых осуществляется образовательная деятельность; </a:t>
            </a:r>
          </a:p>
          <a:p>
            <a:r>
              <a:rPr lang="ru-RU" dirty="0" smtClean="0"/>
              <a:t>сложившиеся традиции ДОО; </a:t>
            </a:r>
          </a:p>
          <a:p>
            <a:r>
              <a:rPr lang="ru-RU" dirty="0" smtClean="0"/>
              <a:t>выбор парциальных образовательных программ и форм организации работы с детьми, которые в наибольшей степени соответствуют потребностям и интересам детей, а также возможностям педагогического коллектива и ДОО в целом.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4206</Words>
  <Application>Microsoft Office PowerPoint</Application>
  <PresentationFormat>Экран (4:3)</PresentationFormat>
  <Paragraphs>300</Paragraphs>
  <Slides>66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66</vt:i4>
      </vt:variant>
    </vt:vector>
  </HeadingPairs>
  <TitlesOfParts>
    <vt:vector size="71" baseType="lpstr">
      <vt:lpstr>Arial</vt:lpstr>
      <vt:lpstr>Calibri</vt:lpstr>
      <vt:lpstr>Times New Roman</vt:lpstr>
      <vt:lpstr>Wingdings</vt:lpstr>
      <vt:lpstr>Office Theme</vt:lpstr>
      <vt:lpstr>Федеральная программа дошкольного образования: как ее понимать и что делать ДОО</vt:lpstr>
      <vt:lpstr>Федеральная программа дошкольного образования: как ее понимать и что делать ДОО </vt:lpstr>
      <vt:lpstr>Министерство  просвещения РФ</vt:lpstr>
      <vt:lpstr>Объективные причины появления ФОП </vt:lpstr>
      <vt:lpstr>ФОП позволяет реализовать несколько основополагающих функций дошкольного уровня образования (п.2):</vt:lpstr>
      <vt:lpstr>ОЧЕНЬ ВАЖНО!</vt:lpstr>
      <vt:lpstr>Не соответствие документов</vt:lpstr>
      <vt:lpstr>Объем обязательной части Программы</vt:lpstr>
      <vt:lpstr>Часть, формируемая участниками образовательных отношений, — не более 40%</vt:lpstr>
      <vt:lpstr>ВАЖНО!</vt:lpstr>
      <vt:lpstr>ФОП включает в себя учебно-методическую документацию, в состав которой входят:</vt:lpstr>
      <vt:lpstr>ФОП включает три раздела — целевой, содержательный и организационный.</vt:lpstr>
      <vt:lpstr>ЧТО ИЗМЕНИЛОСЬ?</vt:lpstr>
      <vt:lpstr>Цели и ценности в обновленных документах</vt:lpstr>
      <vt:lpstr>Содержательный раздел ФОП</vt:lpstr>
      <vt:lpstr>Содержательный раздел включает:</vt:lpstr>
      <vt:lpstr>5 образовательных областей в ФОП </vt:lpstr>
      <vt:lpstr>Социально-коммуникативное развитие </vt:lpstr>
      <vt:lpstr>Познавательное развитие</vt:lpstr>
      <vt:lpstr>Речевое развитие</vt:lpstr>
      <vt:lpstr>Художественно-эстетическое развитие</vt:lpstr>
      <vt:lpstr>ФИЗИЧЕСКОЕ РАЗВИТИЕ</vt:lpstr>
      <vt:lpstr>В ФОП выделены задачи и результаты воспитания по ОО </vt:lpstr>
      <vt:lpstr>Вариативные формы, способы, методы и средства реализации Федеральной программы (п.23)</vt:lpstr>
      <vt:lpstr>Сетевая форма реализации ОП</vt:lpstr>
      <vt:lpstr>ВОЗМОЖНОСТЬ ИСПОЛЬЗОВАНИЯ ДОТ</vt:lpstr>
      <vt:lpstr>Содержание задано, технологии реализации выбираем!</vt:lpstr>
      <vt:lpstr>Для достижения задач воспитания в ходе реализации Федеральной программы педагог может использовать следующие методы:</vt:lpstr>
      <vt:lpstr>ВАЖНО!</vt:lpstr>
      <vt:lpstr>ОБ ИГРЕ в ФОП</vt:lpstr>
      <vt:lpstr>Презентация PowerPoint</vt:lpstr>
      <vt:lpstr>Образовательная деятельность, осуществляемая в утренний отрезок времени, может включать:</vt:lpstr>
      <vt:lpstr>ЗАНЯТИЯ (п.24.12)</vt:lpstr>
      <vt:lpstr>ВАЖНО!</vt:lpstr>
      <vt:lpstr> Образовательная деятельность, осуществляемая во время прогулки, включает:  </vt:lpstr>
      <vt:lpstr>Презентация PowerPoint</vt:lpstr>
      <vt:lpstr>Во вторую половину дня педагог может организовывать культурные практики</vt:lpstr>
      <vt:lpstr>Способы и направления поддержки детской инициативы (п.25)</vt:lpstr>
      <vt:lpstr>Любая деятельность ребёнка в ДОО может протекать в форме самостоятельной инициативной деятельности, например:</vt:lpstr>
      <vt:lpstr>Задачи взаимодействия с семьями обучающихся</vt:lpstr>
      <vt:lpstr>Направления и задачи коррекционно-развивающей работы (п.27)</vt:lpstr>
      <vt:lpstr>Задачи КРР на уровне ДО:</vt:lpstr>
      <vt:lpstr>КРР организуется:</vt:lpstr>
      <vt:lpstr>В образовательной практике определяются нижеследующие категории целевых групп обучающихся для оказания им адресной психологической помощи и включения их в программы психолого-педагогического сопровождения:</vt:lpstr>
      <vt:lpstr>продолжение</vt:lpstr>
      <vt:lpstr>продолжение</vt:lpstr>
      <vt:lpstr>Содержание коррекционной работы представлено по направлениям:</vt:lpstr>
      <vt:lpstr>Педагогическая диагностика достижения планируемых образовательных результатов</vt:lpstr>
      <vt:lpstr>Федеральная программа воспитания (п.29)</vt:lpstr>
      <vt:lpstr>Целевые ориентиры воспитания представлены к 3 годам и на этапе завершения программы </vt:lpstr>
      <vt:lpstr>Презентация PowerPoint</vt:lpstr>
      <vt:lpstr>Из новых терминов в федеральной программе воспитания</vt:lpstr>
      <vt:lpstr>Основные характеристики (целесообразно учитывать в описании):</vt:lpstr>
      <vt:lpstr>Разработчикам рабочей программы воспитания необходимо описать:</vt:lpstr>
      <vt:lpstr>Организационный раздел ФОП</vt:lpstr>
      <vt:lpstr>В организационном разделе ФОП представлены:</vt:lpstr>
      <vt:lpstr>Федеральный календарь план воспитательной работы 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ДЕЛАТЬ?</vt:lpstr>
      <vt:lpstr>В ситуации выбора</vt:lpstr>
      <vt:lpstr>Подлежат приведению в соответствие – это…</vt:lpstr>
      <vt:lpstr>Подлежат приведению в соответствие – это…</vt:lpstr>
      <vt:lpstr>БЛАГОДАРЮ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образовательная программа</dc:title>
  <dc:creator>sergey kamov</dc:creator>
  <cp:lastModifiedBy>Pasha</cp:lastModifiedBy>
  <cp:revision>69</cp:revision>
  <dcterms:created xsi:type="dcterms:W3CDTF">2023-01-26T16:14:15Z</dcterms:created>
  <dcterms:modified xsi:type="dcterms:W3CDTF">2023-01-30T05:27:01Z</dcterms:modified>
</cp:coreProperties>
</file>