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Lato Bold" panose="020B0604020202020204" charset="0"/>
      <p:regular r:id="rId11"/>
    </p:embeddedFont>
    <p:embeddedFont>
      <p:font typeface="Fira San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 Light Bold" panose="020B0604020202020204" charset="0"/>
      <p:regular r:id="rId17"/>
    </p:embeddedFont>
    <p:embeddedFont>
      <p:font typeface="Evolventa Bold" panose="020B0604020202020204" charset="0"/>
      <p:regular r:id="rId18"/>
    </p:embeddedFont>
    <p:embeddedFont>
      <p:font typeface="Arimo Bold Italics" panose="020B0604020202020204" charset="0"/>
      <p:regular r:id="rId19"/>
    </p:embeddedFont>
    <p:embeddedFont>
      <p:font typeface="Fira Sans 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6.svg"/><Relationship Id="rId4" Type="http://schemas.openxmlformats.org/officeDocument/2006/relationships/image" Target="../media/image12.png"/><Relationship Id="rId9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2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4.sv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2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27.png"/><Relationship Id="rId17" Type="http://schemas.openxmlformats.org/officeDocument/2006/relationships/image" Target="../media/image76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68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0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58681" y="1595014"/>
            <a:ext cx="9370639" cy="7768497"/>
            <a:chOff x="0" y="0"/>
            <a:chExt cx="2159023" cy="17898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9023" cy="1789885"/>
            </a:xfrm>
            <a:custGeom>
              <a:avLst/>
              <a:gdLst/>
              <a:ahLst/>
              <a:cxnLst/>
              <a:rect l="l" t="t" r="r" b="b"/>
              <a:pathLst>
                <a:path w="2159023" h="1789885">
                  <a:moveTo>
                    <a:pt x="0" y="0"/>
                  </a:moveTo>
                  <a:lnTo>
                    <a:pt x="2159023" y="0"/>
                  </a:lnTo>
                  <a:lnTo>
                    <a:pt x="2159023" y="1789885"/>
                  </a:lnTo>
                  <a:lnTo>
                    <a:pt x="0" y="1789885"/>
                  </a:lnTo>
                  <a:close/>
                </a:path>
              </a:pathLst>
            </a:custGeom>
            <a:solidFill>
              <a:srgbClr val="90AC8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58681" y="3310845"/>
            <a:ext cx="8628491" cy="4253332"/>
            <a:chOff x="0" y="-170815"/>
            <a:chExt cx="11504654" cy="567111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70815"/>
              <a:ext cx="11504654" cy="480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2"/>
                </a:lnSpc>
              </a:pPr>
              <a:r>
                <a:rPr lang="en-US" sz="8075" spc="-161">
                  <a:solidFill>
                    <a:srgbClr val="3B4C42"/>
                  </a:solidFill>
                  <a:latin typeface="Evolventa Bold"/>
                </a:rPr>
                <a:t>Правила поведения на природе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75159" y="4910903"/>
              <a:ext cx="9154335" cy="589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</a:pPr>
              <a:endParaRPr lang="en-US" sz="2725" dirty="0">
                <a:solidFill>
                  <a:srgbClr val="3B4C42"/>
                </a:solidFill>
                <a:latin typeface="Arimo Bold Itali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7836" y="-1709702"/>
            <a:ext cx="8845026" cy="119967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13321" y="7911922"/>
            <a:ext cx="6935998" cy="2673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22404"/>
          <a:stretch>
            <a:fillRect/>
          </a:stretch>
        </p:blipFill>
        <p:spPr>
          <a:xfrm>
            <a:off x="9913828" y="-137433"/>
            <a:ext cx="10487950" cy="80493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02748" y="7033948"/>
            <a:ext cx="9213760" cy="35514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70128">
            <a:off x="1869198" y="7141552"/>
            <a:ext cx="2886474" cy="42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7405" y="4665691"/>
            <a:ext cx="8305648" cy="5043794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143728" y="-1221068"/>
            <a:ext cx="11792078" cy="12153912"/>
            <a:chOff x="0" y="0"/>
            <a:chExt cx="1614170" cy="1663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8DA88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2680" y="2207183"/>
            <a:ext cx="3995097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4207403" y="-514350"/>
            <a:ext cx="8414806" cy="5657850"/>
            <a:chOff x="0" y="0"/>
            <a:chExt cx="1930400" cy="1297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8DA88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993967" y="431762"/>
            <a:ext cx="12417177" cy="9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7"/>
              </a:lnSpc>
              <a:spcBef>
                <a:spcPct val="0"/>
              </a:spcBef>
            </a:pPr>
            <a:r>
              <a:rPr lang="en-US" sz="4873">
                <a:solidFill>
                  <a:srgbClr val="3B4C42"/>
                </a:solidFill>
                <a:latin typeface="Fira Sans Bold Bold"/>
              </a:rPr>
              <a:t>Сохраняя ПРИРОДУ, мы сохраняем ЖИЗНЬ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75658" y="2476520"/>
            <a:ext cx="7245732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B4C42"/>
                </a:solidFill>
                <a:latin typeface="Evolventa Bold"/>
              </a:rPr>
              <a:t>Ежедневно</a:t>
            </a:r>
            <a:r>
              <a:rPr lang="en-US" sz="4000" dirty="0" smtClean="0">
                <a:solidFill>
                  <a:srgbClr val="3B4C42"/>
                </a:solidFill>
                <a:latin typeface="Evolventa Bold"/>
              </a:rPr>
              <a:t> </a:t>
            </a:r>
            <a:r>
              <a:rPr lang="en-US" sz="4000" dirty="0" err="1" smtClean="0">
                <a:solidFill>
                  <a:srgbClr val="3B4C42"/>
                </a:solidFill>
                <a:latin typeface="Evolventa Bold"/>
              </a:rPr>
              <a:t>сама</a:t>
            </a:r>
            <a:r>
              <a:rPr lang="en-US" sz="4000" dirty="0" smtClean="0">
                <a:solidFill>
                  <a:srgbClr val="3B4C42"/>
                </a:solidFill>
                <a:latin typeface="Evolventa Bold"/>
              </a:rPr>
              <a:t> </a:t>
            </a: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природа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 </a:t>
            </a:r>
          </a:p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напоминает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 </a:t>
            </a: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нам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, в </a:t>
            </a: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сколь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 </a:t>
            </a:r>
          </a:p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немногих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, в </a:t>
            </a: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сколь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 </a:t>
            </a: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малых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 </a:t>
            </a:r>
          </a:p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вещах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 </a:t>
            </a:r>
            <a:r>
              <a:rPr lang="en-US" sz="4000" dirty="0" err="1">
                <a:solidFill>
                  <a:srgbClr val="3B4C42"/>
                </a:solidFill>
                <a:latin typeface="Evolventa Bold"/>
              </a:rPr>
              <a:t>она</a:t>
            </a:r>
            <a:r>
              <a:rPr lang="en-US" sz="4000" dirty="0">
                <a:solidFill>
                  <a:srgbClr val="3B4C42"/>
                </a:solidFill>
                <a:latin typeface="Evolventa Bold"/>
              </a:rPr>
              <a:t> </a:t>
            </a:r>
            <a:r>
              <a:rPr lang="en-US" sz="4000" dirty="0" err="1" smtClean="0">
                <a:solidFill>
                  <a:srgbClr val="3B4C42"/>
                </a:solidFill>
                <a:latin typeface="Evolventa Bold"/>
              </a:rPr>
              <a:t>нуждается</a:t>
            </a:r>
            <a:endParaRPr lang="en-US" sz="4000" dirty="0">
              <a:solidFill>
                <a:srgbClr val="3B4C42"/>
              </a:solidFill>
              <a:latin typeface="Evolvent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266781">
            <a:off x="9700469" y="-2411924"/>
            <a:ext cx="11823872" cy="7825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31369" y="875803"/>
            <a:ext cx="3953605" cy="36013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05914" flipH="1">
            <a:off x="238419" y="429321"/>
            <a:ext cx="7554530" cy="4494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334081" y="2170643"/>
            <a:ext cx="5493599" cy="83236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28946" y="4229528"/>
            <a:ext cx="9130159" cy="526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6"/>
              </a:lnSpc>
              <a:spcBef>
                <a:spcPct val="0"/>
              </a:spcBef>
            </a:pPr>
            <a:r>
              <a:rPr lang="en-US" sz="3679">
                <a:solidFill>
                  <a:srgbClr val="231F1F"/>
                </a:solidFill>
                <a:latin typeface="Evolventa Bold"/>
              </a:rPr>
              <a:t>Человек – часть природы, природа – </a:t>
            </a:r>
          </a:p>
          <a:p>
            <a:pPr>
              <a:lnSpc>
                <a:spcPts val="5886"/>
              </a:lnSpc>
              <a:spcBef>
                <a:spcPct val="0"/>
              </a:spcBef>
            </a:pPr>
            <a:r>
              <a:rPr lang="en-US" sz="3679">
                <a:solidFill>
                  <a:srgbClr val="231F1F"/>
                </a:solidFill>
                <a:latin typeface="Evolventa Bold"/>
              </a:rPr>
              <a:t>дом человека, </a:t>
            </a:r>
          </a:p>
          <a:p>
            <a:pPr>
              <a:lnSpc>
                <a:spcPts val="5886"/>
              </a:lnSpc>
              <a:spcBef>
                <a:spcPct val="0"/>
              </a:spcBef>
            </a:pPr>
            <a:r>
              <a:rPr lang="en-US" sz="3679">
                <a:solidFill>
                  <a:srgbClr val="231F1F"/>
                </a:solidFill>
                <a:latin typeface="Evolventa Bold"/>
              </a:rPr>
              <a:t>который мы должны защищать.</a:t>
            </a:r>
          </a:p>
          <a:p>
            <a:pPr>
              <a:lnSpc>
                <a:spcPts val="5886"/>
              </a:lnSpc>
              <a:spcBef>
                <a:spcPct val="0"/>
              </a:spcBef>
            </a:pPr>
            <a:r>
              <a:rPr lang="en-US" sz="3679">
                <a:solidFill>
                  <a:srgbClr val="231F1F"/>
                </a:solidFill>
                <a:latin typeface="Evolventa Bold"/>
              </a:rPr>
              <a:t>Правила нужны, чтобы:</a:t>
            </a:r>
          </a:p>
          <a:p>
            <a:pPr>
              <a:lnSpc>
                <a:spcPts val="5886"/>
              </a:lnSpc>
              <a:spcBef>
                <a:spcPct val="0"/>
              </a:spcBef>
            </a:pPr>
            <a:r>
              <a:rPr lang="en-US" sz="3679">
                <a:solidFill>
                  <a:srgbClr val="231F1F"/>
                </a:solidFill>
                <a:latin typeface="Evolventa Bold"/>
              </a:rPr>
              <a:t>не пострадать самому;</a:t>
            </a:r>
          </a:p>
          <a:p>
            <a:pPr>
              <a:lnSpc>
                <a:spcPts val="5886"/>
              </a:lnSpc>
              <a:spcBef>
                <a:spcPct val="0"/>
              </a:spcBef>
            </a:pPr>
            <a:r>
              <a:rPr lang="en-US" sz="3679">
                <a:solidFill>
                  <a:srgbClr val="231F1F"/>
                </a:solidFill>
                <a:latin typeface="Evolventa Bold"/>
              </a:rPr>
              <a:t>не нанести вред окружающей среде;</a:t>
            </a:r>
          </a:p>
          <a:p>
            <a:pPr>
              <a:lnSpc>
                <a:spcPts val="5886"/>
              </a:lnSpc>
              <a:spcBef>
                <a:spcPct val="0"/>
              </a:spcBef>
            </a:pPr>
            <a:r>
              <a:rPr lang="en-US" sz="3679">
                <a:solidFill>
                  <a:srgbClr val="231F1F"/>
                </a:solidFill>
                <a:latin typeface="Evolventa Bold"/>
              </a:rPr>
              <a:t>не нанести вред другим людям.</a:t>
            </a:r>
          </a:p>
        </p:txBody>
      </p:sp>
      <p:sp>
        <p:nvSpPr>
          <p:cNvPr id="7" name="TextBox 7"/>
          <p:cNvSpPr txBox="1"/>
          <p:nvPr/>
        </p:nvSpPr>
        <p:spPr>
          <a:xfrm rot="-405914">
            <a:off x="276926" y="1149599"/>
            <a:ext cx="7484486" cy="210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5"/>
              </a:lnSpc>
            </a:pPr>
            <a:r>
              <a:rPr lang="en-US" sz="7522">
                <a:solidFill>
                  <a:srgbClr val="293731"/>
                </a:solidFill>
                <a:latin typeface="Fira Sans Bold"/>
              </a:rPr>
              <a:t>ЗАЧЕМ НУЖНЫ ПРАВИЛА?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5880" y="460223"/>
            <a:ext cx="7880152" cy="1733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85"/>
              </a:lnSpc>
            </a:pPr>
            <a:r>
              <a:rPr lang="en-US" sz="5985">
                <a:solidFill>
                  <a:srgbClr val="293731"/>
                </a:solidFill>
                <a:latin typeface="Evolventa Bold"/>
              </a:rPr>
              <a:t>Что НЕ НУЖНО </a:t>
            </a:r>
          </a:p>
          <a:p>
            <a:pPr algn="r">
              <a:lnSpc>
                <a:spcPts val="5985"/>
              </a:lnSpc>
            </a:pPr>
            <a:r>
              <a:rPr lang="en-US" sz="5985">
                <a:solidFill>
                  <a:srgbClr val="293731"/>
                </a:solidFill>
                <a:latin typeface="Evolventa Bold"/>
              </a:rPr>
              <a:t>делать на природе?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79795">
            <a:off x="4064447" y="-3446497"/>
            <a:ext cx="6892994" cy="68929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245" t="7367" r="22" b="10716"/>
          <a:stretch>
            <a:fillRect/>
          </a:stretch>
        </p:blipFill>
        <p:spPr>
          <a:xfrm rot="5400000">
            <a:off x="495228" y="555463"/>
            <a:ext cx="4046489" cy="42594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69652">
            <a:off x="-4372341" y="4871866"/>
            <a:ext cx="9522165" cy="9522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5008" t="6399" r="1070" b="11311"/>
          <a:stretch>
            <a:fillRect/>
          </a:stretch>
        </p:blipFill>
        <p:spPr>
          <a:xfrm rot="5400000">
            <a:off x="5275061" y="2376838"/>
            <a:ext cx="3367433" cy="35951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764486">
            <a:off x="13005805" y="5185552"/>
            <a:ext cx="9522165" cy="9522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15836" t="6586" b="11497"/>
          <a:stretch>
            <a:fillRect/>
          </a:stretch>
        </p:blipFill>
        <p:spPr>
          <a:xfrm rot="5400000">
            <a:off x="1135520" y="6008990"/>
            <a:ext cx="3575950" cy="37895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836" t="6586" b="11497"/>
          <a:stretch>
            <a:fillRect/>
          </a:stretch>
        </p:blipFill>
        <p:spPr>
          <a:xfrm rot="5400000">
            <a:off x="5632856" y="6338873"/>
            <a:ext cx="3681105" cy="39010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15836" t="6586" b="11497"/>
          <a:stretch>
            <a:fillRect/>
          </a:stretch>
        </p:blipFill>
        <p:spPr>
          <a:xfrm rot="5400000">
            <a:off x="9263816" y="2800647"/>
            <a:ext cx="4011011" cy="42506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836" t="6586" b="11497"/>
          <a:stretch>
            <a:fillRect/>
          </a:stretch>
        </p:blipFill>
        <p:spPr>
          <a:xfrm rot="5400000">
            <a:off x="14084117" y="3248705"/>
            <a:ext cx="3575950" cy="37895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5836" t="6586" b="11497"/>
          <a:stretch>
            <a:fillRect/>
          </a:stretch>
        </p:blipFill>
        <p:spPr>
          <a:xfrm rot="5400000">
            <a:off x="10557745" y="6824655"/>
            <a:ext cx="3575950" cy="37895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-267277" y="1928290"/>
            <a:ext cx="5571499" cy="145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6"/>
              </a:lnSpc>
            </a:pPr>
            <a:r>
              <a:rPr lang="en-US" sz="5066">
                <a:solidFill>
                  <a:srgbClr val="231F1F"/>
                </a:solidFill>
                <a:latin typeface="Evolventa Bold"/>
              </a:rPr>
              <a:t>Шуметь на природе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23922" y="4061674"/>
            <a:ext cx="3678269" cy="148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6"/>
              </a:lnSpc>
              <a:spcBef>
                <a:spcPct val="0"/>
              </a:spcBef>
            </a:pPr>
            <a:r>
              <a:rPr lang="en-US" sz="3472">
                <a:solidFill>
                  <a:srgbClr val="231F1F"/>
                </a:solidFill>
                <a:latin typeface="Evolventa Bold"/>
              </a:rPr>
              <a:t>Причинять вред деревьям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06974" y="7057845"/>
            <a:ext cx="2807940" cy="212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4"/>
              </a:lnSpc>
              <a:spcBef>
                <a:spcPct val="0"/>
              </a:spcBef>
            </a:pPr>
            <a:r>
              <a:rPr lang="en-US" sz="3377">
                <a:solidFill>
                  <a:srgbClr val="231F1F"/>
                </a:solidFill>
                <a:latin typeface="Evolventa Bold"/>
              </a:rPr>
              <a:t>Оставлять </a:t>
            </a:r>
          </a:p>
          <a:p>
            <a:pPr algn="ctr">
              <a:lnSpc>
                <a:spcPts val="5404"/>
              </a:lnSpc>
              <a:spcBef>
                <a:spcPct val="0"/>
              </a:spcBef>
            </a:pPr>
            <a:r>
              <a:rPr lang="en-US" sz="3377">
                <a:solidFill>
                  <a:srgbClr val="231F1F"/>
                </a:solidFill>
                <a:latin typeface="Evolventa Bold"/>
              </a:rPr>
              <a:t>костёр</a:t>
            </a:r>
          </a:p>
          <a:p>
            <a:pPr algn="ctr">
              <a:lnSpc>
                <a:spcPts val="5404"/>
              </a:lnSpc>
              <a:spcBef>
                <a:spcPct val="0"/>
              </a:spcBef>
            </a:pPr>
            <a:r>
              <a:rPr lang="en-US" sz="3377">
                <a:solidFill>
                  <a:srgbClr val="231F1F"/>
                </a:solidFill>
                <a:latin typeface="Evolventa Bold"/>
              </a:rPr>
              <a:t> непотухшим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233699" y="7222927"/>
            <a:ext cx="6314388" cy="101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4"/>
              </a:lnSpc>
              <a:spcBef>
                <a:spcPct val="0"/>
              </a:spcBef>
            </a:pPr>
            <a:r>
              <a:rPr lang="en-US" sz="4621">
                <a:solidFill>
                  <a:srgbClr val="231F1F"/>
                </a:solidFill>
                <a:latin typeface="Evolventa Bold"/>
              </a:rPr>
              <a:t>Мусорить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96776" y="4315138"/>
            <a:ext cx="4691224" cy="145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3"/>
              </a:lnSpc>
              <a:spcBef>
                <a:spcPct val="0"/>
              </a:spcBef>
            </a:pPr>
            <a:r>
              <a:rPr lang="en-US" sz="3433">
                <a:solidFill>
                  <a:srgbClr val="231F1F"/>
                </a:solidFill>
                <a:latin typeface="Evolventa Bold"/>
              </a:rPr>
              <a:t>Разрушать муравейники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73918" y="8051262"/>
            <a:ext cx="4343606" cy="1420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  <a:spcBef>
                <a:spcPct val="0"/>
              </a:spcBef>
            </a:pPr>
            <a:r>
              <a:rPr lang="en-US" sz="3350">
                <a:solidFill>
                  <a:srgbClr val="231F1F"/>
                </a:solidFill>
                <a:latin typeface="Evolventa Bold"/>
              </a:rPr>
              <a:t>Трогать птичьи гнёзда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05281" y="3310592"/>
            <a:ext cx="4506994" cy="148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477">
                <a:solidFill>
                  <a:srgbClr val="231F1F"/>
                </a:solidFill>
                <a:latin typeface="Evolventa Bold"/>
              </a:rPr>
              <a:t>Вытаптывать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477">
                <a:solidFill>
                  <a:srgbClr val="231F1F"/>
                </a:solidFill>
                <a:latin typeface="Evolventa Bold"/>
              </a:rPr>
              <a:t>траву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607580">
            <a:off x="-5198538" y="1230873"/>
            <a:ext cx="11823872" cy="7825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4963" y="1903350"/>
            <a:ext cx="6829059" cy="8459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662144" y="806557"/>
            <a:ext cx="4336943" cy="4336943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B776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4320" t="24506" r="32407" b="9137"/>
          <a:stretch>
            <a:fillRect/>
          </a:stretch>
        </p:blipFill>
        <p:spPr>
          <a:xfrm>
            <a:off x="7824927" y="931979"/>
            <a:ext cx="3992500" cy="407394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62144" y="5624763"/>
            <a:ext cx="4336943" cy="4336943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4555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922357" y="806557"/>
            <a:ext cx="4336943" cy="4336943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4555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922357" y="5624763"/>
            <a:ext cx="4336943" cy="4336943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B776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l="11694" r="28664"/>
          <a:stretch>
            <a:fillRect/>
          </a:stretch>
        </p:blipFill>
        <p:spPr>
          <a:xfrm>
            <a:off x="12982341" y="986415"/>
            <a:ext cx="4216975" cy="3977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l="5117" t="9485" r="6328"/>
          <a:stretch>
            <a:fillRect/>
          </a:stretch>
        </p:blipFill>
        <p:spPr>
          <a:xfrm>
            <a:off x="7662144" y="5798757"/>
            <a:ext cx="4340147" cy="39889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l="15725" t="6959" r="17431" b="2838"/>
          <a:stretch>
            <a:fillRect/>
          </a:stretch>
        </p:blipFill>
        <p:spPr>
          <a:xfrm>
            <a:off x="13043813" y="5749115"/>
            <a:ext cx="4094030" cy="408823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14963" y="191281"/>
            <a:ext cx="9318231" cy="147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3"/>
              </a:lnSpc>
            </a:pPr>
            <a:r>
              <a:rPr lang="en-US" sz="5481">
                <a:solidFill>
                  <a:srgbClr val="FEB8A5"/>
                </a:solidFill>
                <a:latin typeface="Evolventa Bold"/>
              </a:rPr>
              <a:t>Что НЕ</a:t>
            </a:r>
            <a:r>
              <a:rPr lang="en-US" sz="5481">
                <a:solidFill>
                  <a:srgbClr val="231F1F"/>
                </a:solidFill>
                <a:latin typeface="Evolventa Bold"/>
              </a:rPr>
              <a:t> НУЖНО </a:t>
            </a:r>
          </a:p>
          <a:p>
            <a:pPr>
              <a:lnSpc>
                <a:spcPts val="4933"/>
              </a:lnSpc>
            </a:pPr>
            <a:r>
              <a:rPr lang="en-US" sz="5481">
                <a:solidFill>
                  <a:srgbClr val="FEB8A5"/>
                </a:solidFill>
                <a:latin typeface="Evolventa Bold"/>
              </a:rPr>
              <a:t>делать </a:t>
            </a:r>
            <a:r>
              <a:rPr lang="en-US" sz="5481">
                <a:solidFill>
                  <a:srgbClr val="231F1F"/>
                </a:solidFill>
                <a:latin typeface="Evolventa Bold"/>
              </a:rPr>
              <a:t>на природе?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89608" y="230178"/>
            <a:ext cx="4108784" cy="410878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373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3183085"/>
            <a:ext cx="4108784" cy="410878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373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499400" y="3183085"/>
            <a:ext cx="4108784" cy="410878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373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43001" y="6178216"/>
            <a:ext cx="4108784" cy="410878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373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02043">
            <a:off x="3439817" y="1424394"/>
            <a:ext cx="3395334" cy="12138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523865" y="4415212"/>
            <a:ext cx="7147056" cy="176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en-US" sz="6777">
                <a:solidFill>
                  <a:srgbClr val="293731"/>
                </a:solidFill>
                <a:latin typeface="Evolventa Bold"/>
              </a:rPr>
              <a:t>Как тушить костёр?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96394" y="1157455"/>
            <a:ext cx="4201998" cy="202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  <a:spcBef>
                <a:spcPct val="0"/>
              </a:spcBef>
            </a:pPr>
            <a:r>
              <a:rPr lang="en-US" sz="3218">
                <a:solidFill>
                  <a:srgbClr val="CED8BE"/>
                </a:solidFill>
                <a:latin typeface="Evolventa Bold"/>
              </a:rPr>
              <a:t>Залить костёр водой (землёй или песком)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99400" y="4399351"/>
            <a:ext cx="4108784" cy="143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4"/>
              </a:lnSpc>
              <a:spcBef>
                <a:spcPct val="0"/>
              </a:spcBef>
            </a:pPr>
            <a:r>
              <a:rPr lang="en-US" sz="3377">
                <a:solidFill>
                  <a:srgbClr val="CED8BE"/>
                </a:solidFill>
                <a:latin typeface="Evolventa Bold"/>
              </a:rPr>
              <a:t>Затопчите место костра ногами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0749" y="7447612"/>
            <a:ext cx="3893289" cy="135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7"/>
              </a:lnSpc>
              <a:spcBef>
                <a:spcPct val="0"/>
              </a:spcBef>
            </a:pPr>
            <a:r>
              <a:rPr lang="en-US" sz="3186">
                <a:solidFill>
                  <a:srgbClr val="CED8BE"/>
                </a:solidFill>
                <a:latin typeface="Evolventa Bold"/>
              </a:rPr>
              <a:t>Разбейте крупные </a:t>
            </a:r>
          </a:p>
          <a:p>
            <a:pPr algn="ctr">
              <a:lnSpc>
                <a:spcPts val="5097"/>
              </a:lnSpc>
              <a:spcBef>
                <a:spcPct val="0"/>
              </a:spcBef>
            </a:pPr>
            <a:r>
              <a:rPr lang="en-US" sz="3186">
                <a:solidFill>
                  <a:srgbClr val="CED8BE"/>
                </a:solidFill>
                <a:latin typeface="Evolventa Bold"/>
              </a:rPr>
              <a:t>угли и дрова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8935" y="3744857"/>
            <a:ext cx="3568314" cy="241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3"/>
              </a:lnSpc>
              <a:spcBef>
                <a:spcPct val="0"/>
              </a:spcBef>
            </a:pPr>
            <a:r>
              <a:rPr lang="en-US" sz="2933">
                <a:solidFill>
                  <a:srgbClr val="CED8BE"/>
                </a:solidFill>
                <a:latin typeface="Evolventa Bold"/>
              </a:rPr>
              <a:t>Перемешайте костёр лопатой</a:t>
            </a:r>
          </a:p>
          <a:p>
            <a:pPr algn="ctr">
              <a:lnSpc>
                <a:spcPts val="4693"/>
              </a:lnSpc>
              <a:spcBef>
                <a:spcPct val="0"/>
              </a:spcBef>
            </a:pPr>
            <a:r>
              <a:rPr lang="en-US" sz="2933">
                <a:solidFill>
                  <a:srgbClr val="CED8BE"/>
                </a:solidFill>
                <a:latin typeface="Evolventa Bold"/>
              </a:rPr>
              <a:t>и ещё раз присыпьте песком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9045">
            <a:off x="11259885" y="1699841"/>
            <a:ext cx="3395334" cy="121383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281421">
            <a:off x="3169582" y="7959381"/>
            <a:ext cx="3395334" cy="12138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08862" flipH="1">
            <a:off x="11498856" y="7625692"/>
            <a:ext cx="3395334" cy="12138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20144">
            <a:off x="-5695856" y="984368"/>
            <a:ext cx="13449112" cy="134491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664374"/>
            <a:ext cx="3774348" cy="76226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58183" y="1531176"/>
            <a:ext cx="9971635" cy="486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9"/>
              </a:lnSpc>
            </a:pPr>
            <a:r>
              <a:rPr lang="en-US" sz="4607">
                <a:solidFill>
                  <a:srgbClr val="293731"/>
                </a:solidFill>
                <a:latin typeface="Fira Sans Light Bold"/>
              </a:rPr>
              <a:t>Не стоит срывать незнакомые вам ягоды и грибы, так как они могут остаться ядовитыми и опасными для человека. Но если вы увидели ядовитые грибы, то не стоит его трогать, так как для некоторых животных они являются пищей.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6713">
            <a:off x="14581970" y="1488439"/>
            <a:ext cx="5354661" cy="7193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58183" y="6713276"/>
            <a:ext cx="33441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88888" y="6713276"/>
            <a:ext cx="216880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2444" y="6713276"/>
            <a:ext cx="3377953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545969" y="7461993"/>
            <a:ext cx="3713331" cy="35926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100000">
            <a:off x="-1049879" y="-1726938"/>
            <a:ext cx="3314947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74348" y="282052"/>
            <a:ext cx="12325468" cy="74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6"/>
              </a:lnSpc>
            </a:pPr>
            <a:r>
              <a:rPr lang="en-US" sz="4354">
                <a:solidFill>
                  <a:srgbClr val="293731"/>
                </a:solidFill>
                <a:latin typeface="Fira Sans Bold Bold"/>
              </a:rPr>
              <a:t>Не собирайте незнакомые грибы и ягоды!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8DA8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265838" y="4055060"/>
            <a:ext cx="5668907" cy="5653649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8DA8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44437" y="4447630"/>
            <a:ext cx="4911709" cy="491170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38203" r="-3820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309546" y="4055060"/>
            <a:ext cx="5668907" cy="5653649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8DA88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666546" y="4404430"/>
            <a:ext cx="4954908" cy="495490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t="-11416" b="-1141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50745F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306805" y="4055060"/>
            <a:ext cx="5668907" cy="5653649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8DA881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63805" y="4447630"/>
            <a:ext cx="4954908" cy="495490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22468" r="-22468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0" y="8704604"/>
            <a:ext cx="5121259" cy="1582396"/>
            <a:chOff x="0" y="0"/>
            <a:chExt cx="11673029" cy="3606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73029" cy="3606800"/>
            </a:xfrm>
            <a:custGeom>
              <a:avLst/>
              <a:gdLst/>
              <a:ahLst/>
              <a:cxnLst/>
              <a:rect l="l" t="t" r="r" b="b"/>
              <a:pathLst>
                <a:path w="11673029" h="3606800">
                  <a:moveTo>
                    <a:pt x="11673029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1673029" y="3606800"/>
                  </a:lnTo>
                  <a:lnTo>
                    <a:pt x="10631629" y="1803400"/>
                  </a:lnTo>
                  <a:close/>
                </a:path>
              </a:pathLst>
            </a:custGeom>
            <a:solidFill>
              <a:srgbClr val="CEE1CC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121259" y="1692433"/>
            <a:ext cx="10726273" cy="91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4"/>
              </a:lnSpc>
            </a:pPr>
            <a:r>
              <a:rPr lang="en-US" sz="4899">
                <a:solidFill>
                  <a:srgbClr val="231F1F"/>
                </a:solidFill>
                <a:latin typeface="Fira Sans Bold"/>
              </a:rPr>
              <a:t>КАК МЫ МОЖЕМ ПОМОЧЬ ПРИРОДЕ?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975713" y="8704604"/>
            <a:ext cx="5331812" cy="1582396"/>
            <a:chOff x="0" y="0"/>
            <a:chExt cx="12152948" cy="3606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52948" cy="3606800"/>
            </a:xfrm>
            <a:custGeom>
              <a:avLst/>
              <a:gdLst/>
              <a:ahLst/>
              <a:cxnLst/>
              <a:rect l="l" t="t" r="r" b="b"/>
              <a:pathLst>
                <a:path w="12152948" h="3606800">
                  <a:moveTo>
                    <a:pt x="12152948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2152948" y="3606800"/>
                  </a:lnTo>
                  <a:lnTo>
                    <a:pt x="11111548" y="1803400"/>
                  </a:lnTo>
                  <a:close/>
                </a:path>
              </a:pathLst>
            </a:custGeom>
            <a:solidFill>
              <a:srgbClr val="CEE1CC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1978454" y="8704604"/>
            <a:ext cx="5577692" cy="1582396"/>
            <a:chOff x="0" y="0"/>
            <a:chExt cx="12713390" cy="3606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713390" cy="3606800"/>
            </a:xfrm>
            <a:custGeom>
              <a:avLst/>
              <a:gdLst/>
              <a:ahLst/>
              <a:cxnLst/>
              <a:rect l="l" t="t" r="r" b="b"/>
              <a:pathLst>
                <a:path w="12713390" h="3606800">
                  <a:moveTo>
                    <a:pt x="1271339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2713390" y="3606800"/>
                  </a:lnTo>
                  <a:lnTo>
                    <a:pt x="11671990" y="1803400"/>
                  </a:lnTo>
                  <a:close/>
                </a:path>
              </a:pathLst>
            </a:custGeom>
            <a:solidFill>
              <a:srgbClr val="CEE1CC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575634" y="9000576"/>
            <a:ext cx="3969990" cy="752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4"/>
              </a:lnSpc>
              <a:spcBef>
                <a:spcPct val="0"/>
              </a:spcBef>
            </a:pPr>
            <a:r>
              <a:rPr lang="en-US" sz="3377">
                <a:solidFill>
                  <a:srgbClr val="293731"/>
                </a:solidFill>
                <a:latin typeface="Evolventa Bold"/>
              </a:rPr>
              <a:t>Собирайте мусор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09546" y="8956382"/>
            <a:ext cx="4385402" cy="752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4"/>
              </a:lnSpc>
              <a:spcBef>
                <a:spcPct val="0"/>
              </a:spcBef>
            </a:pPr>
            <a:r>
              <a:rPr lang="en-US" sz="3377">
                <a:solidFill>
                  <a:srgbClr val="293731"/>
                </a:solidFill>
                <a:latin typeface="Evolventa Bold"/>
              </a:rPr>
              <a:t>Сажайте деревья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67025" y="9063820"/>
            <a:ext cx="4400550" cy="68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  <a:spcBef>
                <a:spcPct val="0"/>
              </a:spcBef>
            </a:pPr>
            <a:r>
              <a:rPr lang="en-US" sz="3087">
                <a:solidFill>
                  <a:srgbClr val="293731"/>
                </a:solidFill>
                <a:latin typeface="Evolventa Bold"/>
              </a:rPr>
              <a:t>Защищайте животных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9948" y="2059566"/>
            <a:ext cx="8086931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212147"/>
                </a:solidFill>
                <a:latin typeface="Lato Bold"/>
              </a:rPr>
              <a:t>Вы дозвонились до спасателей и уверены, что вас ищут, лучше оставаться на одном месте и развести огонь. Дым покажет ваше местоположение.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212147"/>
              </a:solidFill>
              <a:latin typeface="Lat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9948" y="3675006"/>
            <a:ext cx="9105515" cy="501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212147"/>
                </a:solidFill>
                <a:latin typeface="Lato Bold"/>
              </a:rPr>
              <a:t>Если ваш сотовый оказался разряженным, и приходится искать путь самостоятельно, старайтесь ориентироваться по солнцу: для этого необходимо помнить, в каком направлении ближайший населенный пункт или откуда вы пришли. Ранним утром солнце находится на востоке, ближе к полудню перебирается на юг, к 19 часам опускается к западу.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12147"/>
                </a:solidFill>
                <a:latin typeface="Lato Bold"/>
              </a:rPr>
              <a:t>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212147"/>
                </a:solidFill>
                <a:latin typeface="Lato Bold"/>
              </a:rPr>
              <a:t>Также требуется оставлять свидетельства пребывания в том или ином месте: привязанный к дереву носовой платок, упаковка от шоколада, зарубки на деревьях, выложенная из камней стрела и т.п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47474" y="724161"/>
            <a:ext cx="8313405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>
                <a:solidFill>
                  <a:srgbClr val="433C43"/>
                </a:solidFill>
                <a:latin typeface="Fira Sans Bold"/>
              </a:rPr>
              <a:t>Что делать если ты потерялся в лесу?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6150" y="2564475"/>
            <a:ext cx="17331623" cy="113443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16879" y="3478372"/>
            <a:ext cx="7883674" cy="68086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9948" y="333173"/>
            <a:ext cx="8086931" cy="185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7482" lvl="1" indent="-283741">
              <a:lnSpc>
                <a:spcPts val="3679"/>
              </a:lnSpc>
              <a:buFont typeface="Arial"/>
              <a:buChar char="•"/>
            </a:pPr>
            <a:r>
              <a:rPr lang="en-US" sz="2628">
                <a:solidFill>
                  <a:srgbClr val="212147"/>
                </a:solidFill>
                <a:latin typeface="Lato Bold"/>
              </a:rPr>
              <a:t>Если вы поняли, что заблудились, остановитесь и спокойно осмотрите все, что видите вокруг себя. Вслушайтесь в звуки леса. </a:t>
            </a:r>
          </a:p>
          <a:p>
            <a:pPr>
              <a:lnSpc>
                <a:spcPts val="3679"/>
              </a:lnSpc>
            </a:pPr>
            <a:endParaRPr lang="en-US" sz="2628">
              <a:solidFill>
                <a:srgbClr val="212147"/>
              </a:solidFill>
              <a:latin typeface="Lat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330</Words>
  <Application>Microsoft Office PowerPoint</Application>
  <PresentationFormat>Произвольный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Lato Bold</vt:lpstr>
      <vt:lpstr>Fira Sans Bold</vt:lpstr>
      <vt:lpstr>Calibri</vt:lpstr>
      <vt:lpstr>Fira Sans Light Bold</vt:lpstr>
      <vt:lpstr>Evolventa Bold</vt:lpstr>
      <vt:lpstr>Arimo Bold Italics</vt:lpstr>
      <vt:lpstr>Fira Sans Bold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природе</dc:title>
  <cp:lastModifiedBy>inet</cp:lastModifiedBy>
  <cp:revision>3</cp:revision>
  <dcterms:created xsi:type="dcterms:W3CDTF">2006-08-16T00:00:00Z</dcterms:created>
  <dcterms:modified xsi:type="dcterms:W3CDTF">2023-03-22T08:45:54Z</dcterms:modified>
  <dc:identifier>DAE4vABYmXw</dc:identifier>
</cp:coreProperties>
</file>