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wav" ContentType="audio/wav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90" r:id="rId2"/>
    <p:sldId id="258" r:id="rId3"/>
    <p:sldId id="260" r:id="rId4"/>
    <p:sldId id="261" r:id="rId5"/>
    <p:sldId id="262" r:id="rId6"/>
    <p:sldId id="263" r:id="rId7"/>
    <p:sldId id="264" r:id="rId8"/>
    <p:sldId id="269" r:id="rId9"/>
    <p:sldId id="270" r:id="rId10"/>
    <p:sldId id="271" r:id="rId11"/>
    <p:sldId id="272" r:id="rId12"/>
    <p:sldId id="273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7" r:id="rId25"/>
    <p:sldId id="289" r:id="rId26"/>
    <p:sldId id="274" r:id="rId27"/>
    <p:sldId id="292" r:id="rId28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092" autoAdjust="0"/>
    <p:restoredTop sz="94660"/>
  </p:normalViewPr>
  <p:slideViewPr>
    <p:cSldViewPr snapToGrid="0">
      <p:cViewPr>
        <p:scale>
          <a:sx n="76" d="100"/>
          <a:sy n="76" d="100"/>
        </p:scale>
        <p:origin x="-1854" y="-8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FA1C0E-4706-4931-A105-BF0605712258}" type="doc">
      <dgm:prSet loTypeId="urn:microsoft.com/office/officeart/2005/8/layout/radial1" loCatId="relationship" qsTypeId="urn:microsoft.com/office/officeart/2005/8/quickstyle/simple1" qsCatId="simple" csTypeId="urn:microsoft.com/office/officeart/2005/8/colors/accent2_3" csCatId="accent2" phldr="1"/>
      <dgm:spPr/>
    </dgm:pt>
    <dgm:pt modelId="{305C224E-64A0-4A77-A38A-83C69782834B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Сегодня на игре</a:t>
          </a:r>
          <a:endParaRPr kumimoji="0" lang="ru-RU" sz="1800" b="0" i="0" u="none" strike="noStrike" cap="none" normalizeH="0" baseline="0" dirty="0" smtClean="0">
            <a:ln/>
            <a:effectLst/>
            <a:latin typeface="Times New Roman" pitchFamily="18" charset="0"/>
            <a:cs typeface="Times New Roman" pitchFamily="18" charset="0"/>
          </a:endParaRPr>
        </a:p>
      </dgm:t>
    </dgm:pt>
    <dgm:pt modelId="{A7A615F3-23EB-4F36-AF84-5D811A582C84}" type="parTrans" cxnId="{9E74A070-412C-427C-9312-5ED65E021A41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D85129D6-D78E-404E-BFCC-29AC49AF935A}" type="sibTrans" cxnId="{9E74A070-412C-427C-9312-5ED65E021A41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4AE01DF8-DBF6-4357-B44F-8FE831DDCCE3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smtClean="0">
              <a:ln/>
              <a:effectLst/>
              <a:latin typeface="Times New Roman" pitchFamily="18" charset="0"/>
              <a:cs typeface="Times New Roman" pitchFamily="18" charset="0"/>
            </a:rPr>
            <a:t>Мне удалось …</a:t>
          </a:r>
          <a:endParaRPr kumimoji="0" lang="ru-RU" sz="1800" b="0" i="0" u="none" strike="noStrike" cap="none" normalizeH="0" baseline="0" dirty="0" smtClean="0">
            <a:ln/>
            <a:effectLst/>
            <a:latin typeface="Times New Roman" pitchFamily="18" charset="0"/>
            <a:cs typeface="Times New Roman" pitchFamily="18" charset="0"/>
          </a:endParaRPr>
        </a:p>
      </dgm:t>
    </dgm:pt>
    <dgm:pt modelId="{0EE19610-5F56-4FC2-B3A9-D97689B4A54F}" type="parTrans" cxnId="{C037AC0F-F5F7-4173-A625-D58335C4C8D4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18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BC2B8AC-E1D6-4866-A480-5BEF6926C65F}" type="sibTrans" cxnId="{C037AC0F-F5F7-4173-A625-D58335C4C8D4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89E87DE0-1731-4576-AD64-42A7255E6CE6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smtClean="0">
              <a:ln/>
              <a:effectLst/>
              <a:latin typeface="Times New Roman" pitchFamily="18" charset="0"/>
              <a:cs typeface="Times New Roman" pitchFamily="18" charset="0"/>
            </a:rPr>
            <a:t>Мне было интересно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smtClean="0">
              <a:ln/>
              <a:effectLst/>
              <a:latin typeface="Times New Roman" pitchFamily="18" charset="0"/>
              <a:cs typeface="Times New Roman" pitchFamily="18" charset="0"/>
            </a:rPr>
            <a:t>…</a:t>
          </a:r>
          <a:endParaRPr kumimoji="0" lang="ru-RU" sz="1800" b="0" i="0" u="none" strike="noStrike" cap="none" normalizeH="0" baseline="0" dirty="0" smtClean="0">
            <a:ln/>
            <a:effectLst/>
            <a:latin typeface="Times New Roman" pitchFamily="18" charset="0"/>
            <a:cs typeface="Times New Roman" pitchFamily="18" charset="0"/>
          </a:endParaRPr>
        </a:p>
      </dgm:t>
    </dgm:pt>
    <dgm:pt modelId="{03EA0AD1-F66B-4929-823E-D7C67DF2A538}" type="parTrans" cxnId="{564A0676-77A0-4771-BC17-A5934DAEA47B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1800">
            <a:ln>
              <a:solidFill>
                <a:schemeClr val="tx1"/>
              </a:solidFill>
            </a:ln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D1C60AE-DADC-4FC5-A474-51096546B12D}" type="sibTrans" cxnId="{564A0676-77A0-4771-BC17-A5934DAEA47B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87CF7226-32BF-40AE-8DFC-95CE7212F024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smtClean="0">
              <a:ln/>
              <a:effectLst/>
              <a:latin typeface="Times New Roman" pitchFamily="18" charset="0"/>
              <a:cs typeface="Times New Roman" pitchFamily="18" charset="0"/>
            </a:rPr>
            <a:t>Я для себя сделал выводы …</a:t>
          </a:r>
          <a:endParaRPr kumimoji="0" lang="ru-RU" sz="1800" b="0" i="0" u="none" strike="noStrike" cap="none" normalizeH="0" baseline="0" dirty="0" smtClean="0">
            <a:ln/>
            <a:effectLst/>
            <a:latin typeface="Times New Roman" pitchFamily="18" charset="0"/>
            <a:cs typeface="Times New Roman" pitchFamily="18" charset="0"/>
          </a:endParaRPr>
        </a:p>
      </dgm:t>
    </dgm:pt>
    <dgm:pt modelId="{8FFB00DE-DD8D-4DC2-9005-D341D08F46E7}" type="parTrans" cxnId="{A49F10F3-E3C6-40B3-AB17-64F641C54972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18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401F498-53EF-4262-900F-EF12076A0547}" type="sibTrans" cxnId="{A49F10F3-E3C6-40B3-AB17-64F641C54972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651A912E-E683-490C-ADC0-27A4E8463D9F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smtClean="0">
              <a:ln/>
              <a:effectLst/>
              <a:latin typeface="Times New Roman" pitchFamily="18" charset="0"/>
              <a:cs typeface="Times New Roman" pitchFamily="18" charset="0"/>
            </a:rPr>
            <a:t>Мне понравилось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smtClean="0">
              <a:ln/>
              <a:effectLst/>
              <a:latin typeface="Times New Roman" pitchFamily="18" charset="0"/>
              <a:cs typeface="Times New Roman" pitchFamily="18" charset="0"/>
            </a:rPr>
            <a:t>…</a:t>
          </a:r>
          <a:endParaRPr kumimoji="0" lang="ru-RU" sz="1800" b="0" i="0" u="none" strike="noStrike" cap="none" normalizeH="0" baseline="0" dirty="0" smtClean="0">
            <a:ln/>
            <a:effectLst/>
            <a:latin typeface="Times New Roman" pitchFamily="18" charset="0"/>
            <a:cs typeface="Times New Roman" pitchFamily="18" charset="0"/>
          </a:endParaRPr>
        </a:p>
      </dgm:t>
    </dgm:pt>
    <dgm:pt modelId="{0DE1B3DD-F8A2-41B6-B1D5-19F8136AA76D}" type="parTrans" cxnId="{FF94A9BA-1F7C-4EC1-B4FE-55A69B3F2109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18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22C0467-A1CE-4E06-85D4-C97325FA970D}" type="sibTrans" cxnId="{FF94A9BA-1F7C-4EC1-B4FE-55A69B3F2109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20D26C1D-4994-4D93-8798-DFCA7CFEF85E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smtClean="0">
              <a:ln/>
              <a:effectLst/>
              <a:latin typeface="Times New Roman" pitchFamily="18" charset="0"/>
              <a:cs typeface="Times New Roman" pitchFamily="18" charset="0"/>
            </a:rPr>
            <a:t>Показалось странным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smtClean="0">
              <a:ln/>
              <a:effectLst/>
              <a:latin typeface="Times New Roman" pitchFamily="18" charset="0"/>
              <a:cs typeface="Times New Roman" pitchFamily="18" charset="0"/>
            </a:rPr>
            <a:t>…</a:t>
          </a:r>
          <a:endParaRPr kumimoji="0" lang="ru-RU" sz="1800" b="0" i="0" u="none" strike="noStrike" cap="none" normalizeH="0" baseline="0" dirty="0" smtClean="0">
            <a:ln/>
            <a:effectLst/>
            <a:latin typeface="Times New Roman" pitchFamily="18" charset="0"/>
            <a:cs typeface="Times New Roman" pitchFamily="18" charset="0"/>
          </a:endParaRPr>
        </a:p>
      </dgm:t>
    </dgm:pt>
    <dgm:pt modelId="{489EDAE6-CCD9-45BF-9AA3-3D1AF814D49E}" type="parTrans" cxnId="{B1A66452-2974-45D9-B03F-8ED095C92332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18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902EBC4-7B36-4CAB-9543-317E5D284446}" type="sibTrans" cxnId="{B1A66452-2974-45D9-B03F-8ED095C92332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C21AD074-168D-4ECF-B9E2-0E7AB19D4404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Меня удивило …</a:t>
          </a:r>
          <a:endParaRPr kumimoji="0" lang="ru-RU" sz="1800" b="0" i="0" u="none" strike="noStrike" cap="none" normalizeH="0" baseline="0" dirty="0" smtClean="0">
            <a:ln/>
            <a:effectLst/>
            <a:latin typeface="Times New Roman" pitchFamily="18" charset="0"/>
            <a:cs typeface="Times New Roman" pitchFamily="18" charset="0"/>
          </a:endParaRPr>
        </a:p>
      </dgm:t>
    </dgm:pt>
    <dgm:pt modelId="{48EEFF64-6FDC-4DEB-9CF9-992E3855A909}" type="parTrans" cxnId="{404F9A84-ABD8-48F0-9F74-9E0C2F2D41B7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sz="18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864F09D-E374-43F6-8C87-BF50BC4C49C3}" type="sibTrans" cxnId="{404F9A84-ABD8-48F0-9F74-9E0C2F2D41B7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2B045280-D79E-4BAD-9E26-0E101587CF16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smtClean="0">
              <a:ln/>
              <a:effectLst/>
              <a:latin typeface="Times New Roman" pitchFamily="18" charset="0"/>
              <a:cs typeface="Times New Roman" pitchFamily="18" charset="0"/>
            </a:rPr>
            <a:t>Хочу отметить …</a:t>
          </a:r>
          <a:endParaRPr kumimoji="0" lang="ru-RU" sz="1800" b="0" i="0" u="none" strike="noStrike" cap="none" normalizeH="0" baseline="0" dirty="0" smtClean="0">
            <a:ln/>
            <a:effectLst/>
            <a:latin typeface="Times New Roman" pitchFamily="18" charset="0"/>
            <a:cs typeface="Times New Roman" pitchFamily="18" charset="0"/>
          </a:endParaRPr>
        </a:p>
      </dgm:t>
    </dgm:pt>
    <dgm:pt modelId="{13C38954-47B5-490A-89DC-C2CD48EC9E98}" type="parTrans" cxnId="{3DEE39C6-B8F2-4E51-86A7-C1F9844F816D}">
      <dgm:prSet custT="1">
        <dgm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80CBFFCF-DD5E-486C-AC6A-9B79A6440B5C}" type="sibTrans" cxnId="{3DEE39C6-B8F2-4E51-86A7-C1F9844F816D}">
      <dgm:prSet/>
      <dgm:spPr/>
      <dgm:t>
        <a:bodyPr/>
        <a:lstStyle/>
        <a:p>
          <a:endParaRPr lang="ru-RU" sz="1800">
            <a:latin typeface="Times New Roman" pitchFamily="18" charset="0"/>
            <a:cs typeface="Times New Roman" pitchFamily="18" charset="0"/>
          </a:endParaRPr>
        </a:p>
      </dgm:t>
    </dgm:pt>
    <dgm:pt modelId="{4979E913-956C-45C5-A2E6-FB7D01E17B16}" type="pres">
      <dgm:prSet presAssocID="{2FFA1C0E-4706-4931-A105-BF060571225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58A2AE1-D80E-442C-AE6C-3F36C321E198}" type="pres">
      <dgm:prSet presAssocID="{305C224E-64A0-4A77-A38A-83C69782834B}" presName="centerShape" presStyleLbl="node0" presStyleIdx="0" presStyleCnt="1" custScaleX="142214"/>
      <dgm:spPr/>
      <dgm:t>
        <a:bodyPr/>
        <a:lstStyle/>
        <a:p>
          <a:endParaRPr lang="ru-RU"/>
        </a:p>
      </dgm:t>
    </dgm:pt>
    <dgm:pt modelId="{D25FC867-3148-4519-8833-575E480C72B6}" type="pres">
      <dgm:prSet presAssocID="{0EE19610-5F56-4FC2-B3A9-D97689B4A54F}" presName="Name9" presStyleLbl="parChTrans1D2" presStyleIdx="0" presStyleCnt="7"/>
      <dgm:spPr/>
      <dgm:t>
        <a:bodyPr/>
        <a:lstStyle/>
        <a:p>
          <a:endParaRPr lang="ru-RU"/>
        </a:p>
      </dgm:t>
    </dgm:pt>
    <dgm:pt modelId="{B8C30814-C49F-49A5-B668-D6D0574A0426}" type="pres">
      <dgm:prSet presAssocID="{0EE19610-5F56-4FC2-B3A9-D97689B4A54F}" presName="connTx" presStyleLbl="parChTrans1D2" presStyleIdx="0" presStyleCnt="7"/>
      <dgm:spPr/>
      <dgm:t>
        <a:bodyPr/>
        <a:lstStyle/>
        <a:p>
          <a:endParaRPr lang="ru-RU"/>
        </a:p>
      </dgm:t>
    </dgm:pt>
    <dgm:pt modelId="{C02DF5AF-DA99-4B1F-BEAB-F5A362782669}" type="pres">
      <dgm:prSet presAssocID="{4AE01DF8-DBF6-4357-B44F-8FE831DDCCE3}" presName="node" presStyleLbl="node1" presStyleIdx="0" presStyleCnt="7" custScaleX="1308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711F41-25AE-4537-9672-930D8F05BB2C}" type="pres">
      <dgm:prSet presAssocID="{03EA0AD1-F66B-4929-823E-D7C67DF2A538}" presName="Name9" presStyleLbl="parChTrans1D2" presStyleIdx="1" presStyleCnt="7"/>
      <dgm:spPr/>
      <dgm:t>
        <a:bodyPr/>
        <a:lstStyle/>
        <a:p>
          <a:endParaRPr lang="ru-RU"/>
        </a:p>
      </dgm:t>
    </dgm:pt>
    <dgm:pt modelId="{BE671495-BB94-465C-A26D-9D9070A30405}" type="pres">
      <dgm:prSet presAssocID="{03EA0AD1-F66B-4929-823E-D7C67DF2A538}" presName="connTx" presStyleLbl="parChTrans1D2" presStyleIdx="1" presStyleCnt="7"/>
      <dgm:spPr/>
      <dgm:t>
        <a:bodyPr/>
        <a:lstStyle/>
        <a:p>
          <a:endParaRPr lang="ru-RU"/>
        </a:p>
      </dgm:t>
    </dgm:pt>
    <dgm:pt modelId="{F03A072F-3731-48EC-9660-A9EC225BF96A}" type="pres">
      <dgm:prSet presAssocID="{89E87DE0-1731-4576-AD64-42A7255E6CE6}" presName="node" presStyleLbl="node1" presStyleIdx="1" presStyleCnt="7" custScaleX="1238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231D0A-3349-448E-B632-909FA7BE0765}" type="pres">
      <dgm:prSet presAssocID="{8FFB00DE-DD8D-4DC2-9005-D341D08F46E7}" presName="Name9" presStyleLbl="parChTrans1D2" presStyleIdx="2" presStyleCnt="7"/>
      <dgm:spPr/>
      <dgm:t>
        <a:bodyPr/>
        <a:lstStyle/>
        <a:p>
          <a:endParaRPr lang="ru-RU"/>
        </a:p>
      </dgm:t>
    </dgm:pt>
    <dgm:pt modelId="{93E219F4-44EC-4D6D-B449-EEE56D8585B0}" type="pres">
      <dgm:prSet presAssocID="{8FFB00DE-DD8D-4DC2-9005-D341D08F46E7}" presName="connTx" presStyleLbl="parChTrans1D2" presStyleIdx="2" presStyleCnt="7"/>
      <dgm:spPr/>
      <dgm:t>
        <a:bodyPr/>
        <a:lstStyle/>
        <a:p>
          <a:endParaRPr lang="ru-RU"/>
        </a:p>
      </dgm:t>
    </dgm:pt>
    <dgm:pt modelId="{229190B2-A1FB-41D2-BDB8-5F7F986E347F}" type="pres">
      <dgm:prSet presAssocID="{87CF7226-32BF-40AE-8DFC-95CE7212F024}" presName="node" presStyleLbl="node1" presStyleIdx="2" presStyleCnt="7" custScaleX="127538" custRadScaleRad="116047" custRadScaleInc="-181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0CF36D-B909-43FF-8B27-78753051DB80}" type="pres">
      <dgm:prSet presAssocID="{0DE1B3DD-F8A2-41B6-B1D5-19F8136AA76D}" presName="Name9" presStyleLbl="parChTrans1D2" presStyleIdx="3" presStyleCnt="7"/>
      <dgm:spPr/>
      <dgm:t>
        <a:bodyPr/>
        <a:lstStyle/>
        <a:p>
          <a:endParaRPr lang="ru-RU"/>
        </a:p>
      </dgm:t>
    </dgm:pt>
    <dgm:pt modelId="{C3CFF7D4-0263-4532-9C34-0298141A5E76}" type="pres">
      <dgm:prSet presAssocID="{0DE1B3DD-F8A2-41B6-B1D5-19F8136AA76D}" presName="connTx" presStyleLbl="parChTrans1D2" presStyleIdx="3" presStyleCnt="7"/>
      <dgm:spPr/>
      <dgm:t>
        <a:bodyPr/>
        <a:lstStyle/>
        <a:p>
          <a:endParaRPr lang="ru-RU"/>
        </a:p>
      </dgm:t>
    </dgm:pt>
    <dgm:pt modelId="{0E21F5CA-3C5C-48FD-B74F-278A6FD36A6C}" type="pres">
      <dgm:prSet presAssocID="{651A912E-E683-490C-ADC0-27A4E8463D9F}" presName="node" presStyleLbl="node1" presStyleIdx="3" presStyleCnt="7" custScaleX="158622" custRadScaleRad="108330" custRadScaleInc="-366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A7F563-99CB-400A-948D-6FDAE6B05159}" type="pres">
      <dgm:prSet presAssocID="{489EDAE6-CCD9-45BF-9AA3-3D1AF814D49E}" presName="Name9" presStyleLbl="parChTrans1D2" presStyleIdx="4" presStyleCnt="7"/>
      <dgm:spPr/>
      <dgm:t>
        <a:bodyPr/>
        <a:lstStyle/>
        <a:p>
          <a:endParaRPr lang="ru-RU"/>
        </a:p>
      </dgm:t>
    </dgm:pt>
    <dgm:pt modelId="{57D5EA2A-8115-4444-AB84-6144350ED0D1}" type="pres">
      <dgm:prSet presAssocID="{489EDAE6-CCD9-45BF-9AA3-3D1AF814D49E}" presName="connTx" presStyleLbl="parChTrans1D2" presStyleIdx="4" presStyleCnt="7"/>
      <dgm:spPr/>
      <dgm:t>
        <a:bodyPr/>
        <a:lstStyle/>
        <a:p>
          <a:endParaRPr lang="ru-RU"/>
        </a:p>
      </dgm:t>
    </dgm:pt>
    <dgm:pt modelId="{6C39BD06-CC2C-4D02-A549-186D66C369B8}" type="pres">
      <dgm:prSet presAssocID="{20D26C1D-4994-4D93-8798-DFCA7CFEF85E}" presName="node" presStyleLbl="node1" presStyleIdx="4" presStyleCnt="7" custScaleX="148567" custRadScaleRad="102207" custRadScaleInc="163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91C4CD-F16A-4F19-8C9B-0A0C9FC8E8E2}" type="pres">
      <dgm:prSet presAssocID="{48EEFF64-6FDC-4DEB-9CF9-992E3855A909}" presName="Name9" presStyleLbl="parChTrans1D2" presStyleIdx="5" presStyleCnt="7"/>
      <dgm:spPr/>
      <dgm:t>
        <a:bodyPr/>
        <a:lstStyle/>
        <a:p>
          <a:endParaRPr lang="ru-RU"/>
        </a:p>
      </dgm:t>
    </dgm:pt>
    <dgm:pt modelId="{D50CA50B-90FF-4844-BA47-5A65FA021B64}" type="pres">
      <dgm:prSet presAssocID="{48EEFF64-6FDC-4DEB-9CF9-992E3855A909}" presName="connTx" presStyleLbl="parChTrans1D2" presStyleIdx="5" presStyleCnt="7"/>
      <dgm:spPr/>
      <dgm:t>
        <a:bodyPr/>
        <a:lstStyle/>
        <a:p>
          <a:endParaRPr lang="ru-RU"/>
        </a:p>
      </dgm:t>
    </dgm:pt>
    <dgm:pt modelId="{BA40BCBF-4299-4D34-AAC7-A59F138B7194}" type="pres">
      <dgm:prSet presAssocID="{C21AD074-168D-4ECF-B9E2-0E7AB19D4404}" presName="node" presStyleLbl="node1" presStyleIdx="5" presStyleCnt="7" custScaleX="122766" custRadScaleRad="107811" custRadScaleInc="-2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D59188-6677-4819-BA61-968BD9E96114}" type="pres">
      <dgm:prSet presAssocID="{13C38954-47B5-490A-89DC-C2CD48EC9E98}" presName="Name9" presStyleLbl="parChTrans1D2" presStyleIdx="6" presStyleCnt="7"/>
      <dgm:spPr/>
      <dgm:t>
        <a:bodyPr/>
        <a:lstStyle/>
        <a:p>
          <a:endParaRPr lang="ru-RU"/>
        </a:p>
      </dgm:t>
    </dgm:pt>
    <dgm:pt modelId="{DBB65657-C301-479B-9646-C80B369A0FB9}" type="pres">
      <dgm:prSet presAssocID="{13C38954-47B5-490A-89DC-C2CD48EC9E98}" presName="connTx" presStyleLbl="parChTrans1D2" presStyleIdx="6" presStyleCnt="7"/>
      <dgm:spPr/>
      <dgm:t>
        <a:bodyPr/>
        <a:lstStyle/>
        <a:p>
          <a:endParaRPr lang="ru-RU"/>
        </a:p>
      </dgm:t>
    </dgm:pt>
    <dgm:pt modelId="{5401AC7B-CE3D-4572-9A3E-2E592B97FCD8}" type="pres">
      <dgm:prSet presAssocID="{2B045280-D79E-4BAD-9E26-0E101587CF16}" presName="node" presStyleLbl="node1" presStyleIdx="6" presStyleCnt="7" custScaleX="1238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04F9A84-ABD8-48F0-9F74-9E0C2F2D41B7}" srcId="{305C224E-64A0-4A77-A38A-83C69782834B}" destId="{C21AD074-168D-4ECF-B9E2-0E7AB19D4404}" srcOrd="5" destOrd="0" parTransId="{48EEFF64-6FDC-4DEB-9CF9-992E3855A909}" sibTransId="{F864F09D-E374-43F6-8C87-BF50BC4C49C3}"/>
    <dgm:cxn modelId="{8C14115F-E420-4CDA-B699-2DA739BDC48C}" type="presOf" srcId="{20D26C1D-4994-4D93-8798-DFCA7CFEF85E}" destId="{6C39BD06-CC2C-4D02-A549-186D66C369B8}" srcOrd="0" destOrd="0" presId="urn:microsoft.com/office/officeart/2005/8/layout/radial1"/>
    <dgm:cxn modelId="{B70DDC68-AFCD-4E31-9DC1-FC212012E94C}" type="presOf" srcId="{0DE1B3DD-F8A2-41B6-B1D5-19F8136AA76D}" destId="{470CF36D-B909-43FF-8B27-78753051DB80}" srcOrd="0" destOrd="0" presId="urn:microsoft.com/office/officeart/2005/8/layout/radial1"/>
    <dgm:cxn modelId="{B0DF4516-9E2F-41FC-8CBE-3722379903F4}" type="presOf" srcId="{C21AD074-168D-4ECF-B9E2-0E7AB19D4404}" destId="{BA40BCBF-4299-4D34-AAC7-A59F138B7194}" srcOrd="0" destOrd="0" presId="urn:microsoft.com/office/officeart/2005/8/layout/radial1"/>
    <dgm:cxn modelId="{FF94A9BA-1F7C-4EC1-B4FE-55A69B3F2109}" srcId="{305C224E-64A0-4A77-A38A-83C69782834B}" destId="{651A912E-E683-490C-ADC0-27A4E8463D9F}" srcOrd="3" destOrd="0" parTransId="{0DE1B3DD-F8A2-41B6-B1D5-19F8136AA76D}" sibTransId="{022C0467-A1CE-4E06-85D4-C97325FA970D}"/>
    <dgm:cxn modelId="{4741B875-7A3F-48C4-A3BA-8BF72E1B7701}" type="presOf" srcId="{87CF7226-32BF-40AE-8DFC-95CE7212F024}" destId="{229190B2-A1FB-41D2-BDB8-5F7F986E347F}" srcOrd="0" destOrd="0" presId="urn:microsoft.com/office/officeart/2005/8/layout/radial1"/>
    <dgm:cxn modelId="{F70E4FEB-845C-4079-B790-0D251EB68CC5}" type="presOf" srcId="{8FFB00DE-DD8D-4DC2-9005-D341D08F46E7}" destId="{93E219F4-44EC-4D6D-B449-EEE56D8585B0}" srcOrd="1" destOrd="0" presId="urn:microsoft.com/office/officeart/2005/8/layout/radial1"/>
    <dgm:cxn modelId="{D0EC518B-300F-4278-9DAE-F6C8E14D850A}" type="presOf" srcId="{13C38954-47B5-490A-89DC-C2CD48EC9E98}" destId="{5BD59188-6677-4819-BA61-968BD9E96114}" srcOrd="0" destOrd="0" presId="urn:microsoft.com/office/officeart/2005/8/layout/radial1"/>
    <dgm:cxn modelId="{B7BC4F13-E887-4019-83C7-9BDA3B07C72A}" type="presOf" srcId="{2B045280-D79E-4BAD-9E26-0E101587CF16}" destId="{5401AC7B-CE3D-4572-9A3E-2E592B97FCD8}" srcOrd="0" destOrd="0" presId="urn:microsoft.com/office/officeart/2005/8/layout/radial1"/>
    <dgm:cxn modelId="{E7178071-98DE-45F8-A44C-790253DAE050}" type="presOf" srcId="{03EA0AD1-F66B-4929-823E-D7C67DF2A538}" destId="{BE671495-BB94-465C-A26D-9D9070A30405}" srcOrd="1" destOrd="0" presId="urn:microsoft.com/office/officeart/2005/8/layout/radial1"/>
    <dgm:cxn modelId="{5DE8D628-AE6C-4162-B4E4-041D45BFE030}" type="presOf" srcId="{89E87DE0-1731-4576-AD64-42A7255E6CE6}" destId="{F03A072F-3731-48EC-9660-A9EC225BF96A}" srcOrd="0" destOrd="0" presId="urn:microsoft.com/office/officeart/2005/8/layout/radial1"/>
    <dgm:cxn modelId="{9E74A070-412C-427C-9312-5ED65E021A41}" srcId="{2FFA1C0E-4706-4931-A105-BF0605712258}" destId="{305C224E-64A0-4A77-A38A-83C69782834B}" srcOrd="0" destOrd="0" parTransId="{A7A615F3-23EB-4F36-AF84-5D811A582C84}" sibTransId="{D85129D6-D78E-404E-BFCC-29AC49AF935A}"/>
    <dgm:cxn modelId="{C037AC0F-F5F7-4173-A625-D58335C4C8D4}" srcId="{305C224E-64A0-4A77-A38A-83C69782834B}" destId="{4AE01DF8-DBF6-4357-B44F-8FE831DDCCE3}" srcOrd="0" destOrd="0" parTransId="{0EE19610-5F56-4FC2-B3A9-D97689B4A54F}" sibTransId="{5BC2B8AC-E1D6-4866-A480-5BEF6926C65F}"/>
    <dgm:cxn modelId="{E32A2ADA-1EB3-4B21-AE01-2F6DB281A3D7}" type="presOf" srcId="{4AE01DF8-DBF6-4357-B44F-8FE831DDCCE3}" destId="{C02DF5AF-DA99-4B1F-BEAB-F5A362782669}" srcOrd="0" destOrd="0" presId="urn:microsoft.com/office/officeart/2005/8/layout/radial1"/>
    <dgm:cxn modelId="{0D824024-79B0-4110-9004-BCE49C90DCCB}" type="presOf" srcId="{305C224E-64A0-4A77-A38A-83C69782834B}" destId="{758A2AE1-D80E-442C-AE6C-3F36C321E198}" srcOrd="0" destOrd="0" presId="urn:microsoft.com/office/officeart/2005/8/layout/radial1"/>
    <dgm:cxn modelId="{04602D37-FF86-475D-8198-88E64E813370}" type="presOf" srcId="{48EEFF64-6FDC-4DEB-9CF9-992E3855A909}" destId="{D50CA50B-90FF-4844-BA47-5A65FA021B64}" srcOrd="1" destOrd="0" presId="urn:microsoft.com/office/officeart/2005/8/layout/radial1"/>
    <dgm:cxn modelId="{3DEE39C6-B8F2-4E51-86A7-C1F9844F816D}" srcId="{305C224E-64A0-4A77-A38A-83C69782834B}" destId="{2B045280-D79E-4BAD-9E26-0E101587CF16}" srcOrd="6" destOrd="0" parTransId="{13C38954-47B5-490A-89DC-C2CD48EC9E98}" sibTransId="{80CBFFCF-DD5E-486C-AC6A-9B79A6440B5C}"/>
    <dgm:cxn modelId="{8066AE3A-3A56-4CEF-BBDE-D4AFB63846AD}" type="presOf" srcId="{0EE19610-5F56-4FC2-B3A9-D97689B4A54F}" destId="{B8C30814-C49F-49A5-B668-D6D0574A0426}" srcOrd="1" destOrd="0" presId="urn:microsoft.com/office/officeart/2005/8/layout/radial1"/>
    <dgm:cxn modelId="{3B2BA4C6-3E8A-46CF-87E6-EFE9F3254AC4}" type="presOf" srcId="{0DE1B3DD-F8A2-41B6-B1D5-19F8136AA76D}" destId="{C3CFF7D4-0263-4532-9C34-0298141A5E76}" srcOrd="1" destOrd="0" presId="urn:microsoft.com/office/officeart/2005/8/layout/radial1"/>
    <dgm:cxn modelId="{2EE53FC8-44F1-4797-B6F0-7397B1AA8C16}" type="presOf" srcId="{489EDAE6-CCD9-45BF-9AA3-3D1AF814D49E}" destId="{57D5EA2A-8115-4444-AB84-6144350ED0D1}" srcOrd="1" destOrd="0" presId="urn:microsoft.com/office/officeart/2005/8/layout/radial1"/>
    <dgm:cxn modelId="{F7560E10-5C59-47DF-9F5E-174BD4AC9B34}" type="presOf" srcId="{13C38954-47B5-490A-89DC-C2CD48EC9E98}" destId="{DBB65657-C301-479B-9646-C80B369A0FB9}" srcOrd="1" destOrd="0" presId="urn:microsoft.com/office/officeart/2005/8/layout/radial1"/>
    <dgm:cxn modelId="{D9355E68-5C43-4DB8-8D9D-3D8C07EF7641}" type="presOf" srcId="{2FFA1C0E-4706-4931-A105-BF0605712258}" destId="{4979E913-956C-45C5-A2E6-FB7D01E17B16}" srcOrd="0" destOrd="0" presId="urn:microsoft.com/office/officeart/2005/8/layout/radial1"/>
    <dgm:cxn modelId="{B1A66452-2974-45D9-B03F-8ED095C92332}" srcId="{305C224E-64A0-4A77-A38A-83C69782834B}" destId="{20D26C1D-4994-4D93-8798-DFCA7CFEF85E}" srcOrd="4" destOrd="0" parTransId="{489EDAE6-CCD9-45BF-9AA3-3D1AF814D49E}" sibTransId="{C902EBC4-7B36-4CAB-9543-317E5D284446}"/>
    <dgm:cxn modelId="{DEDAC3AF-37EC-4721-8F30-935A910476B2}" type="presOf" srcId="{489EDAE6-CCD9-45BF-9AA3-3D1AF814D49E}" destId="{AAA7F563-99CB-400A-948D-6FDAE6B05159}" srcOrd="0" destOrd="0" presId="urn:microsoft.com/office/officeart/2005/8/layout/radial1"/>
    <dgm:cxn modelId="{564A0676-77A0-4771-BC17-A5934DAEA47B}" srcId="{305C224E-64A0-4A77-A38A-83C69782834B}" destId="{89E87DE0-1731-4576-AD64-42A7255E6CE6}" srcOrd="1" destOrd="0" parTransId="{03EA0AD1-F66B-4929-823E-D7C67DF2A538}" sibTransId="{7D1C60AE-DADC-4FC5-A474-51096546B12D}"/>
    <dgm:cxn modelId="{F7D3829E-D01C-4BB6-8DB5-AA7266DA25D8}" type="presOf" srcId="{8FFB00DE-DD8D-4DC2-9005-D341D08F46E7}" destId="{BF231D0A-3349-448E-B632-909FA7BE0765}" srcOrd="0" destOrd="0" presId="urn:microsoft.com/office/officeart/2005/8/layout/radial1"/>
    <dgm:cxn modelId="{E54CA68F-13A1-48BE-A5F9-2E8E30C0FAF7}" type="presOf" srcId="{48EEFF64-6FDC-4DEB-9CF9-992E3855A909}" destId="{3091C4CD-F16A-4F19-8C9B-0A0C9FC8E8E2}" srcOrd="0" destOrd="0" presId="urn:microsoft.com/office/officeart/2005/8/layout/radial1"/>
    <dgm:cxn modelId="{A49F10F3-E3C6-40B3-AB17-64F641C54972}" srcId="{305C224E-64A0-4A77-A38A-83C69782834B}" destId="{87CF7226-32BF-40AE-8DFC-95CE7212F024}" srcOrd="2" destOrd="0" parTransId="{8FFB00DE-DD8D-4DC2-9005-D341D08F46E7}" sibTransId="{B401F498-53EF-4262-900F-EF12076A0547}"/>
    <dgm:cxn modelId="{7822686F-1190-4F09-8DDB-4E8C5AFBF8E6}" type="presOf" srcId="{03EA0AD1-F66B-4929-823E-D7C67DF2A538}" destId="{71711F41-25AE-4537-9672-930D8F05BB2C}" srcOrd="0" destOrd="0" presId="urn:microsoft.com/office/officeart/2005/8/layout/radial1"/>
    <dgm:cxn modelId="{93894B53-7EF0-423C-BCB6-A31671EF8A4C}" type="presOf" srcId="{0EE19610-5F56-4FC2-B3A9-D97689B4A54F}" destId="{D25FC867-3148-4519-8833-575E480C72B6}" srcOrd="0" destOrd="0" presId="urn:microsoft.com/office/officeart/2005/8/layout/radial1"/>
    <dgm:cxn modelId="{353A0858-15D5-4F7D-8895-A6A53B9A1F30}" type="presOf" srcId="{651A912E-E683-490C-ADC0-27A4E8463D9F}" destId="{0E21F5CA-3C5C-48FD-B74F-278A6FD36A6C}" srcOrd="0" destOrd="0" presId="urn:microsoft.com/office/officeart/2005/8/layout/radial1"/>
    <dgm:cxn modelId="{38E1E723-161A-415D-8D17-0A52A425D2F1}" type="presParOf" srcId="{4979E913-956C-45C5-A2E6-FB7D01E17B16}" destId="{758A2AE1-D80E-442C-AE6C-3F36C321E198}" srcOrd="0" destOrd="0" presId="urn:microsoft.com/office/officeart/2005/8/layout/radial1"/>
    <dgm:cxn modelId="{BFB6BA8F-DA48-4174-9F56-B6F84F08801A}" type="presParOf" srcId="{4979E913-956C-45C5-A2E6-FB7D01E17B16}" destId="{D25FC867-3148-4519-8833-575E480C72B6}" srcOrd="1" destOrd="0" presId="urn:microsoft.com/office/officeart/2005/8/layout/radial1"/>
    <dgm:cxn modelId="{BC75A06B-1481-4517-AE42-381BC2CA3FBF}" type="presParOf" srcId="{D25FC867-3148-4519-8833-575E480C72B6}" destId="{B8C30814-C49F-49A5-B668-D6D0574A0426}" srcOrd="0" destOrd="0" presId="urn:microsoft.com/office/officeart/2005/8/layout/radial1"/>
    <dgm:cxn modelId="{4816A05C-6E65-4D93-8EB7-8799B66CC1AB}" type="presParOf" srcId="{4979E913-956C-45C5-A2E6-FB7D01E17B16}" destId="{C02DF5AF-DA99-4B1F-BEAB-F5A362782669}" srcOrd="2" destOrd="0" presId="urn:microsoft.com/office/officeart/2005/8/layout/radial1"/>
    <dgm:cxn modelId="{7B985912-D143-469F-95F2-04B1312DBFE8}" type="presParOf" srcId="{4979E913-956C-45C5-A2E6-FB7D01E17B16}" destId="{71711F41-25AE-4537-9672-930D8F05BB2C}" srcOrd="3" destOrd="0" presId="urn:microsoft.com/office/officeart/2005/8/layout/radial1"/>
    <dgm:cxn modelId="{1D34634D-2F39-4D1D-9CFF-CFBA74889CCB}" type="presParOf" srcId="{71711F41-25AE-4537-9672-930D8F05BB2C}" destId="{BE671495-BB94-465C-A26D-9D9070A30405}" srcOrd="0" destOrd="0" presId="urn:microsoft.com/office/officeart/2005/8/layout/radial1"/>
    <dgm:cxn modelId="{2FB08DD4-7450-43BD-8A3C-B06C747D1B3B}" type="presParOf" srcId="{4979E913-956C-45C5-A2E6-FB7D01E17B16}" destId="{F03A072F-3731-48EC-9660-A9EC225BF96A}" srcOrd="4" destOrd="0" presId="urn:microsoft.com/office/officeart/2005/8/layout/radial1"/>
    <dgm:cxn modelId="{E2961F76-A524-4FA0-806A-E03AF1DEA863}" type="presParOf" srcId="{4979E913-956C-45C5-A2E6-FB7D01E17B16}" destId="{BF231D0A-3349-448E-B632-909FA7BE0765}" srcOrd="5" destOrd="0" presId="urn:microsoft.com/office/officeart/2005/8/layout/radial1"/>
    <dgm:cxn modelId="{1C021AC4-159D-4CF9-9D9D-E1B3C0273D6A}" type="presParOf" srcId="{BF231D0A-3349-448E-B632-909FA7BE0765}" destId="{93E219F4-44EC-4D6D-B449-EEE56D8585B0}" srcOrd="0" destOrd="0" presId="urn:microsoft.com/office/officeart/2005/8/layout/radial1"/>
    <dgm:cxn modelId="{46EC20F7-93E5-466F-9D33-138220372FAA}" type="presParOf" srcId="{4979E913-956C-45C5-A2E6-FB7D01E17B16}" destId="{229190B2-A1FB-41D2-BDB8-5F7F986E347F}" srcOrd="6" destOrd="0" presId="urn:microsoft.com/office/officeart/2005/8/layout/radial1"/>
    <dgm:cxn modelId="{31280D70-623F-4397-9EC7-8D03D272312D}" type="presParOf" srcId="{4979E913-956C-45C5-A2E6-FB7D01E17B16}" destId="{470CF36D-B909-43FF-8B27-78753051DB80}" srcOrd="7" destOrd="0" presId="urn:microsoft.com/office/officeart/2005/8/layout/radial1"/>
    <dgm:cxn modelId="{05EB7B41-0A3B-4D1F-BFE1-620867A67DD7}" type="presParOf" srcId="{470CF36D-B909-43FF-8B27-78753051DB80}" destId="{C3CFF7D4-0263-4532-9C34-0298141A5E76}" srcOrd="0" destOrd="0" presId="urn:microsoft.com/office/officeart/2005/8/layout/radial1"/>
    <dgm:cxn modelId="{2F901DDC-5EAA-4532-89A5-6BA7DCA2627B}" type="presParOf" srcId="{4979E913-956C-45C5-A2E6-FB7D01E17B16}" destId="{0E21F5CA-3C5C-48FD-B74F-278A6FD36A6C}" srcOrd="8" destOrd="0" presId="urn:microsoft.com/office/officeart/2005/8/layout/radial1"/>
    <dgm:cxn modelId="{773CBFA5-D48F-4EA5-9D7D-5B309C33C274}" type="presParOf" srcId="{4979E913-956C-45C5-A2E6-FB7D01E17B16}" destId="{AAA7F563-99CB-400A-948D-6FDAE6B05159}" srcOrd="9" destOrd="0" presId="urn:microsoft.com/office/officeart/2005/8/layout/radial1"/>
    <dgm:cxn modelId="{66416866-A5D6-4684-90E5-4708338E710F}" type="presParOf" srcId="{AAA7F563-99CB-400A-948D-6FDAE6B05159}" destId="{57D5EA2A-8115-4444-AB84-6144350ED0D1}" srcOrd="0" destOrd="0" presId="urn:microsoft.com/office/officeart/2005/8/layout/radial1"/>
    <dgm:cxn modelId="{C3D2398A-A096-4586-A4A0-785703F3F52E}" type="presParOf" srcId="{4979E913-956C-45C5-A2E6-FB7D01E17B16}" destId="{6C39BD06-CC2C-4D02-A549-186D66C369B8}" srcOrd="10" destOrd="0" presId="urn:microsoft.com/office/officeart/2005/8/layout/radial1"/>
    <dgm:cxn modelId="{6C71917A-49EB-46F9-9F75-CEB669E7531A}" type="presParOf" srcId="{4979E913-956C-45C5-A2E6-FB7D01E17B16}" destId="{3091C4CD-F16A-4F19-8C9B-0A0C9FC8E8E2}" srcOrd="11" destOrd="0" presId="urn:microsoft.com/office/officeart/2005/8/layout/radial1"/>
    <dgm:cxn modelId="{BF855402-0B8D-4A9E-9C07-0EDB97F01E82}" type="presParOf" srcId="{3091C4CD-F16A-4F19-8C9B-0A0C9FC8E8E2}" destId="{D50CA50B-90FF-4844-BA47-5A65FA021B64}" srcOrd="0" destOrd="0" presId="urn:microsoft.com/office/officeart/2005/8/layout/radial1"/>
    <dgm:cxn modelId="{6C0864F0-ACD3-45B3-8BE0-8E4CD00CF671}" type="presParOf" srcId="{4979E913-956C-45C5-A2E6-FB7D01E17B16}" destId="{BA40BCBF-4299-4D34-AAC7-A59F138B7194}" srcOrd="12" destOrd="0" presId="urn:microsoft.com/office/officeart/2005/8/layout/radial1"/>
    <dgm:cxn modelId="{66F4036A-A4A3-44B4-A7C9-C47909526C2C}" type="presParOf" srcId="{4979E913-956C-45C5-A2E6-FB7D01E17B16}" destId="{5BD59188-6677-4819-BA61-968BD9E96114}" srcOrd="13" destOrd="0" presId="urn:microsoft.com/office/officeart/2005/8/layout/radial1"/>
    <dgm:cxn modelId="{CCA3FFFD-9655-4DA3-A9FE-EAF0E821E868}" type="presParOf" srcId="{5BD59188-6677-4819-BA61-968BD9E96114}" destId="{DBB65657-C301-479B-9646-C80B369A0FB9}" srcOrd="0" destOrd="0" presId="urn:microsoft.com/office/officeart/2005/8/layout/radial1"/>
    <dgm:cxn modelId="{6089CA14-20BD-422F-8651-3DC8E52C84B7}" type="presParOf" srcId="{4979E913-956C-45C5-A2E6-FB7D01E17B16}" destId="{5401AC7B-CE3D-4572-9A3E-2E592B97FCD8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86E8C5-7AA9-4851-8BBC-0F04ED16A905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8F6A71-E8CD-4813-A09C-EDBDAA7B23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9670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868C4-9B21-4ACB-B095-835C707DE4AD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5B42D-6996-482F-A7E3-0038E05F60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46103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868C4-9B21-4ACB-B095-835C707DE4AD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5B42D-6996-482F-A7E3-0038E05F60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21631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868C4-9B21-4ACB-B095-835C707DE4AD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5B42D-6996-482F-A7E3-0038E05F60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98001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868C4-9B21-4ACB-B095-835C707DE4AD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5B42D-6996-482F-A7E3-0038E05F60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82661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868C4-9B21-4ACB-B095-835C707DE4AD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5B42D-6996-482F-A7E3-0038E05F60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82732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868C4-9B21-4ACB-B095-835C707DE4AD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5B42D-6996-482F-A7E3-0038E05F60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60321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868C4-9B21-4ACB-B095-835C707DE4AD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5B42D-6996-482F-A7E3-0038E05F60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3199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868C4-9B21-4ACB-B095-835C707DE4AD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5B42D-6996-482F-A7E3-0038E05F60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8462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868C4-9B21-4ACB-B095-835C707DE4AD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5B42D-6996-482F-A7E3-0038E05F60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2964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868C4-9B21-4ACB-B095-835C707DE4AD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5B42D-6996-482F-A7E3-0038E05F60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7129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868C4-9B21-4ACB-B095-835C707DE4AD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5B42D-6996-482F-A7E3-0038E05F60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82611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868C4-9B21-4ACB-B095-835C707DE4AD}" type="datetimeFigureOut">
              <a:rPr lang="ru-RU" smtClean="0"/>
              <a:pPr/>
              <a:t>03.04.2023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5B42D-6996-482F-A7E3-0038E05F603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00243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9.xml"/><Relationship Id="rId18" Type="http://schemas.openxmlformats.org/officeDocument/2006/relationships/slide" Target="slide19.xml"/><Relationship Id="rId26" Type="http://schemas.openxmlformats.org/officeDocument/2006/relationships/slide" Target="slide17.xml"/><Relationship Id="rId3" Type="http://schemas.openxmlformats.org/officeDocument/2006/relationships/image" Target="../media/image3.png"/><Relationship Id="rId21" Type="http://schemas.openxmlformats.org/officeDocument/2006/relationships/slide" Target="slide22.xml"/><Relationship Id="rId7" Type="http://schemas.openxmlformats.org/officeDocument/2006/relationships/slide" Target="slide3.xml"/><Relationship Id="rId12" Type="http://schemas.openxmlformats.org/officeDocument/2006/relationships/slide" Target="slide8.xml"/><Relationship Id="rId17" Type="http://schemas.openxmlformats.org/officeDocument/2006/relationships/slide" Target="slide18.xml"/><Relationship Id="rId25" Type="http://schemas.openxmlformats.org/officeDocument/2006/relationships/slide" Target="slide26.xml"/><Relationship Id="rId2" Type="http://schemas.openxmlformats.org/officeDocument/2006/relationships/image" Target="../media/image2.png"/><Relationship Id="rId16" Type="http://schemas.openxmlformats.org/officeDocument/2006/relationships/slide" Target="slide12.xml"/><Relationship Id="rId20" Type="http://schemas.openxmlformats.org/officeDocument/2006/relationships/slide" Target="slide21.xml"/><Relationship Id="rId29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slide" Target="slide7.xml"/><Relationship Id="rId24" Type="http://schemas.openxmlformats.org/officeDocument/2006/relationships/slide" Target="slide25.xml"/><Relationship Id="rId5" Type="http://schemas.openxmlformats.org/officeDocument/2006/relationships/image" Target="../media/image5.png"/><Relationship Id="rId15" Type="http://schemas.openxmlformats.org/officeDocument/2006/relationships/slide" Target="slide11.xml"/><Relationship Id="rId23" Type="http://schemas.openxmlformats.org/officeDocument/2006/relationships/slide" Target="slide24.xml"/><Relationship Id="rId28" Type="http://schemas.openxmlformats.org/officeDocument/2006/relationships/slide" Target="slide14.xml"/><Relationship Id="rId10" Type="http://schemas.openxmlformats.org/officeDocument/2006/relationships/slide" Target="slide6.xml"/><Relationship Id="rId19" Type="http://schemas.openxmlformats.org/officeDocument/2006/relationships/slide" Target="slide20.xml"/><Relationship Id="rId4" Type="http://schemas.openxmlformats.org/officeDocument/2006/relationships/image" Target="../media/image4.png"/><Relationship Id="rId9" Type="http://schemas.openxmlformats.org/officeDocument/2006/relationships/slide" Target="slide5.xml"/><Relationship Id="rId14" Type="http://schemas.openxmlformats.org/officeDocument/2006/relationships/slide" Target="slide10.xml"/><Relationship Id="rId22" Type="http://schemas.openxmlformats.org/officeDocument/2006/relationships/slide" Target="slide23.xml"/><Relationship Id="rId27" Type="http://schemas.openxmlformats.org/officeDocument/2006/relationships/slide" Target="slide13.xml"/><Relationship Id="rId30" Type="http://schemas.openxmlformats.org/officeDocument/2006/relationships/slide" Target="slide1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29.jpeg"/><Relationship Id="rId5" Type="http://schemas.openxmlformats.org/officeDocument/2006/relationships/image" Target="../media/image24.jpeg"/><Relationship Id="rId10" Type="http://schemas.openxmlformats.org/officeDocument/2006/relationships/image" Target="../media/image28.jpeg"/><Relationship Id="rId4" Type="http://schemas.openxmlformats.org/officeDocument/2006/relationships/image" Target="../media/image23.jpeg"/><Relationship Id="rId9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10" Type="http://schemas.openxmlformats.org/officeDocument/2006/relationships/image" Target="../media/image37.png"/><Relationship Id="rId4" Type="http://schemas.openxmlformats.org/officeDocument/2006/relationships/image" Target="../media/image32.jpeg"/><Relationship Id="rId9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7" Type="http://schemas.openxmlformats.org/officeDocument/2006/relationships/image" Target="../media/image4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audio" Target="NUL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6" name="Управляющая кнопка: настраиваемая 5">
            <a:hlinkClick r:id="rId2" action="ppaction://hlinksldjump" highlightClick="1"/>
          </p:cNvPr>
          <p:cNvSpPr/>
          <p:nvPr/>
        </p:nvSpPr>
        <p:spPr>
          <a:xfrm>
            <a:off x="10541875" y="5366048"/>
            <a:ext cx="1143008" cy="857256"/>
          </a:xfrm>
          <a:prstGeom prst="actionButtonBlank">
            <a:avLst/>
          </a:prstGeom>
          <a:ln w="3492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kern="0" dirty="0" smtClean="0">
                <a:solidFill>
                  <a:prstClr val="black"/>
                </a:solidFill>
                <a:latin typeface="Calibri"/>
                <a:hlinkClick r:id="rId3" action="ppaction://hlinksldjump"/>
              </a:rPr>
              <a:t>игра</a:t>
            </a:r>
            <a:endParaRPr lang="ru-RU" sz="2400" b="1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29605" y="2122759"/>
            <a:ext cx="2602507" cy="203132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altLang="ru-RU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ИГРА</a:t>
            </a:r>
            <a:r>
              <a:rPr lang="ru-RU" alt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/>
            </a:r>
            <a:br>
              <a:rPr lang="ru-RU" alt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</a:b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4842" y="3387872"/>
            <a:ext cx="11134138" cy="1107996"/>
          </a:xfrm>
          <a:prstGeom prst="rect">
            <a:avLst/>
          </a:prstGeom>
          <a:noFill/>
        </p:spPr>
        <p:txBody>
          <a:bodyPr spcFirstLastPara="1"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altLang="ru-RU" sz="6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«Спешат на помощь!»</a:t>
            </a:r>
            <a:endParaRPr lang="ru-RU" sz="6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79992\Downloads\pngwing.com (3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482" y="141725"/>
            <a:ext cx="3294722" cy="31318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0856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260350"/>
            <a:ext cx="9144000" cy="316865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altLang="ru-RU" sz="2400" dirty="0"/>
              <a:t>		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960096" y="5853113"/>
            <a:ext cx="2592288" cy="71941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66FF">
                  <a:tint val="66000"/>
                  <a:satMod val="160000"/>
                </a:srgbClr>
              </a:gs>
              <a:gs pos="50000">
                <a:srgbClr val="0066FF">
                  <a:tint val="44500"/>
                  <a:satMod val="160000"/>
                </a:srgbClr>
              </a:gs>
              <a:gs pos="100000">
                <a:srgbClr val="0066FF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b="1" dirty="0">
                <a:ln w="50800"/>
                <a:solidFill>
                  <a:srgbClr val="002060"/>
                </a:solidFill>
              </a:rPr>
              <a:t>Правильный ответ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23782" y="5391448"/>
            <a:ext cx="22216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ОГОНЬ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Управляющая кнопка: возврат 8">
            <a:hlinkClick r:id="rId2" action="ppaction://hlinksldjump" highlightClick="1"/>
          </p:cNvPr>
          <p:cNvSpPr/>
          <p:nvPr/>
        </p:nvSpPr>
        <p:spPr>
          <a:xfrm>
            <a:off x="9744968" y="6021586"/>
            <a:ext cx="682376" cy="71941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428148" y="5062685"/>
            <a:ext cx="1656185" cy="65752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3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ru-RU" sz="2000" b="1" dirty="0">
                <a:solidFill>
                  <a:schemeClr val="tx1"/>
                </a:solidFill>
              </a:rPr>
              <a:t>балла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117971" y="191979"/>
            <a:ext cx="3976153" cy="1446550"/>
          </a:xfrm>
          <a:prstGeom prst="rect">
            <a:avLst/>
          </a:prstGeom>
          <a:noFill/>
        </p:spPr>
        <p:txBody>
          <a:bodyPr wrap="none" lIns="91440" tIns="45720" rIns="91440" bIns="45720" numCol="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РЕБУС</a:t>
            </a:r>
          </a:p>
        </p:txBody>
      </p:sp>
      <p:pic>
        <p:nvPicPr>
          <p:cNvPr id="2050" name="Picture 2" descr="C:\Users\79992\Downloads\2023-04-01_15-05-4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0826" y="1527228"/>
            <a:ext cx="6834817" cy="33764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8570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631504" y="188640"/>
            <a:ext cx="8856984" cy="172819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941" name="Picture 4" descr="G:\морской бой\КАРТИНКИ\телефон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7529" y="2391132"/>
            <a:ext cx="5426075" cy="323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2695" y="459946"/>
            <a:ext cx="9144000" cy="1680353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altLang="ru-RU" sz="2400" dirty="0"/>
              <a:t>		</a:t>
            </a:r>
            <a:r>
              <a:rPr lang="ru-RU" alt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 какому номеру телефона следует позвонить в случае пожара?</a:t>
            </a:r>
          </a:p>
        </p:txBody>
      </p:sp>
      <p:sp>
        <p:nvSpPr>
          <p:cNvPr id="39939" name="TextBox 1"/>
          <p:cNvSpPr txBox="1">
            <a:spLocks noChangeArrowheads="1"/>
          </p:cNvSpPr>
          <p:nvPr/>
        </p:nvSpPr>
        <p:spPr bwMode="auto">
          <a:xfrm>
            <a:off x="8186045" y="2948348"/>
            <a:ext cx="112082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01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04112" y="5949280"/>
            <a:ext cx="2592288" cy="71941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66FF">
                  <a:tint val="66000"/>
                  <a:satMod val="160000"/>
                </a:srgbClr>
              </a:gs>
              <a:gs pos="50000">
                <a:srgbClr val="0066FF">
                  <a:tint val="44500"/>
                  <a:satMod val="160000"/>
                </a:srgbClr>
              </a:gs>
              <a:gs pos="100000">
                <a:srgbClr val="0066FF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b="1" dirty="0">
                <a:ln w="50800"/>
                <a:solidFill>
                  <a:srgbClr val="002060"/>
                </a:solidFill>
              </a:rPr>
              <a:t>Правильный ответ</a:t>
            </a:r>
          </a:p>
        </p:txBody>
      </p:sp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9812918" y="5949280"/>
            <a:ext cx="682376" cy="71941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457685" y="4999031"/>
            <a:ext cx="1656185" cy="65752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1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ru-RU" sz="2000" b="1" dirty="0">
                <a:solidFill>
                  <a:schemeClr val="tx1"/>
                </a:solidFill>
              </a:rPr>
              <a:t>балл</a:t>
            </a:r>
          </a:p>
        </p:txBody>
      </p:sp>
    </p:spTree>
    <p:extLst>
      <p:ext uri="{BB962C8B-B14F-4D97-AF65-F5344CB8AC3E}">
        <p14:creationId xmlns="" xmlns:p14="http://schemas.microsoft.com/office/powerpoint/2010/main" val="118630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99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260350"/>
            <a:ext cx="9144000" cy="316865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altLang="ru-RU" sz="2400" dirty="0"/>
              <a:t>		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960096" y="5853113"/>
            <a:ext cx="2592288" cy="719410"/>
          </a:xfrm>
          <a:prstGeom prst="roundRect">
            <a:avLst>
              <a:gd name="adj" fmla="val 5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b="1" dirty="0">
                <a:ln w="50800"/>
                <a:solidFill>
                  <a:srgbClr val="002060"/>
                </a:solidFill>
              </a:rPr>
              <a:t>Правильный ответ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22216" y="332656"/>
            <a:ext cx="10354374" cy="923330"/>
          </a:xfrm>
          <a:prstGeom prst="rect">
            <a:avLst/>
          </a:prstGeom>
          <a:noFill/>
        </p:spPr>
        <p:txBody>
          <a:bodyPr wrap="none" lIns="91440" tIns="45720" rIns="91440" bIns="45720" numCol="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Продолжите выражение: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08704" y="4293096"/>
            <a:ext cx="31135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Потушить</a:t>
            </a:r>
          </a:p>
        </p:txBody>
      </p:sp>
      <p:sp>
        <p:nvSpPr>
          <p:cNvPr id="9" name="Управляющая кнопка: возврат 8">
            <a:hlinkClick r:id="rId2" action="ppaction://hlinksldjump" highlightClick="1"/>
          </p:cNvPr>
          <p:cNvSpPr/>
          <p:nvPr/>
        </p:nvSpPr>
        <p:spPr>
          <a:xfrm>
            <a:off x="9812918" y="5949280"/>
            <a:ext cx="682376" cy="71941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958943" y="1988841"/>
            <a:ext cx="828092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Любой пожар легче предупредить, </a:t>
            </a:r>
            <a:r>
              <a:rPr lang="ru-RU" sz="6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чем</a:t>
            </a:r>
            <a:r>
              <a:rPr lang="ru-RU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C0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…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428148" y="4869161"/>
            <a:ext cx="1656185" cy="65752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2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ru-RU" sz="2000" b="1" dirty="0">
                <a:solidFill>
                  <a:schemeClr val="tx1"/>
                </a:solidFill>
              </a:rPr>
              <a:t>балла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057" y="1666875"/>
            <a:ext cx="3021206" cy="23988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0709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1703512" y="188640"/>
            <a:ext cx="8784976" cy="194421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43672" y="0"/>
            <a:ext cx="7524328" cy="68580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altLang="ru-RU" sz="2400" dirty="0"/>
              <a:t>   </a:t>
            </a:r>
            <a:endParaRPr lang="ru-RU" altLang="ru-RU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88088" y="5938373"/>
            <a:ext cx="2592288" cy="71941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66FF">
                  <a:tint val="66000"/>
                  <a:satMod val="160000"/>
                </a:srgbClr>
              </a:gs>
              <a:gs pos="50000">
                <a:srgbClr val="0066FF">
                  <a:tint val="44500"/>
                  <a:satMod val="160000"/>
                </a:srgbClr>
              </a:gs>
              <a:gs pos="100000">
                <a:srgbClr val="0066FF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b="1" dirty="0">
                <a:ln w="50800"/>
                <a:solidFill>
                  <a:srgbClr val="0070C0"/>
                </a:solidFill>
              </a:rPr>
              <a:t>Правильный ответ</a:t>
            </a:r>
          </a:p>
        </p:txBody>
      </p:sp>
      <p:sp>
        <p:nvSpPr>
          <p:cNvPr id="6" name="Управляющая кнопка: возврат 5">
            <a:hlinkClick r:id="rId2" action="ppaction://hlinksldjump" highlightClick="1"/>
          </p:cNvPr>
          <p:cNvSpPr/>
          <p:nvPr/>
        </p:nvSpPr>
        <p:spPr>
          <a:xfrm>
            <a:off x="9696400" y="5938373"/>
            <a:ext cx="682376" cy="71941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644116" y="2175004"/>
            <a:ext cx="46433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rgbClr val="FFCC00"/>
              </a:buClr>
              <a:buSzPct val="120000"/>
              <a:defRPr/>
            </a:pPr>
            <a:r>
              <a:rPr lang="ru-RU" altLang="ru-RU" sz="4400" b="1" kern="0" dirty="0">
                <a:ln w="1905"/>
                <a:gradFill>
                  <a:gsLst>
                    <a:gs pos="0">
                      <a:srgbClr val="00B300">
                        <a:shade val="20000"/>
                        <a:satMod val="200000"/>
                      </a:srgbClr>
                    </a:gs>
                    <a:gs pos="78000">
                      <a:srgbClr val="00B30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00B30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/>
                <a:cs typeface="Arial"/>
              </a:rPr>
              <a:t>Огнетушитель</a:t>
            </a:r>
            <a:r>
              <a:rPr lang="en-US" altLang="ru-RU" sz="4400" b="1" kern="0" dirty="0">
                <a:ln w="1905"/>
                <a:gradFill>
                  <a:gsLst>
                    <a:gs pos="0">
                      <a:srgbClr val="00B300">
                        <a:shade val="20000"/>
                        <a:satMod val="200000"/>
                      </a:srgbClr>
                    </a:gs>
                    <a:gs pos="78000">
                      <a:srgbClr val="00B300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00B300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/>
                <a:cs typeface="Arial"/>
              </a:rPr>
              <a:t>.</a:t>
            </a:r>
            <a:endParaRPr lang="ru-RU" altLang="ru-RU" sz="4400" b="1" kern="0" dirty="0">
              <a:ln w="1905"/>
              <a:gradFill>
                <a:gsLst>
                  <a:gs pos="0">
                    <a:srgbClr val="00B300">
                      <a:shade val="20000"/>
                      <a:satMod val="200000"/>
                    </a:srgbClr>
                  </a:gs>
                  <a:gs pos="78000">
                    <a:srgbClr val="00B300">
                      <a:tint val="90000"/>
                      <a:shade val="89000"/>
                      <a:satMod val="220000"/>
                    </a:srgbClr>
                  </a:gs>
                  <a:gs pos="100000">
                    <a:srgbClr val="00B300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/>
              <a:cs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24000" y="188640"/>
            <a:ext cx="888359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FFCC00"/>
              </a:buClr>
              <a:buSzPct val="120000"/>
              <a:defRPr/>
            </a:pPr>
            <a:r>
              <a:rPr lang="ru-RU" altLang="ru-RU" sz="2800" b="1" kern="0" spc="50" dirty="0">
                <a:ln w="13500">
                  <a:solidFill>
                    <a:srgbClr val="33CCCC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3CCCC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ahoma"/>
                <a:cs typeface="Arial"/>
              </a:rPr>
              <a:t>   Первоначально это средство для тушения пожара выглядело следующим образом: деревянная бочка</a:t>
            </a:r>
            <a:r>
              <a:rPr lang="en-US" altLang="ru-RU" sz="2800" b="1" kern="0" spc="50" dirty="0">
                <a:ln w="13500">
                  <a:solidFill>
                    <a:srgbClr val="33CCCC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3CCCC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ahoma"/>
                <a:cs typeface="Arial"/>
              </a:rPr>
              <a:t>,</a:t>
            </a:r>
            <a:r>
              <a:rPr lang="ru-RU" altLang="ru-RU" sz="2800" b="1" kern="0" spc="50" dirty="0">
                <a:ln w="13500">
                  <a:solidFill>
                    <a:srgbClr val="33CCCC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3CCCC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ahoma"/>
                <a:cs typeface="Arial"/>
              </a:rPr>
              <a:t> заполненная водой и оснащённая залпом с чёрным порохом</a:t>
            </a:r>
            <a:r>
              <a:rPr lang="en-US" altLang="ru-RU" sz="2800" b="1" kern="0" spc="50" dirty="0">
                <a:ln w="13500">
                  <a:solidFill>
                    <a:srgbClr val="33CCCC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33CCCC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ahoma"/>
                <a:cs typeface="Arial"/>
              </a:rPr>
              <a:t>.</a:t>
            </a:r>
            <a:endParaRPr lang="ru-RU" altLang="ru-RU" sz="2800" b="1" kern="0" spc="50" dirty="0">
              <a:ln w="13500">
                <a:solidFill>
                  <a:srgbClr val="33CCCC">
                    <a:shade val="2500"/>
                    <a:alpha val="6500"/>
                  </a:srgbClr>
                </a:solidFill>
                <a:prstDash val="solid"/>
              </a:ln>
              <a:solidFill>
                <a:srgbClr val="33CCCC">
                  <a:tint val="3000"/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ahoma"/>
              <a:cs typeface="Arial"/>
            </a:endParaRPr>
          </a:p>
        </p:txBody>
      </p:sp>
      <p:pic>
        <p:nvPicPr>
          <p:cNvPr id="1026" name="Picture 2" descr="L:\морской бой\КАРТИНКИ\первые огнетушители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287" b="9621"/>
          <a:stretch/>
        </p:blipFill>
        <p:spPr bwMode="auto">
          <a:xfrm>
            <a:off x="1963089" y="3026140"/>
            <a:ext cx="4315156" cy="34992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7356140" y="4446979"/>
            <a:ext cx="1656185" cy="65752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2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ru-RU" sz="2000" b="1" dirty="0">
                <a:solidFill>
                  <a:schemeClr val="tx1"/>
                </a:solidFill>
              </a:rPr>
              <a:t>балла</a:t>
            </a:r>
          </a:p>
        </p:txBody>
      </p:sp>
    </p:spTree>
    <p:extLst>
      <p:ext uri="{BB962C8B-B14F-4D97-AF65-F5344CB8AC3E}">
        <p14:creationId xmlns="" xmlns:p14="http://schemas.microsoft.com/office/powerpoint/2010/main" val="405224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1631504" y="188640"/>
            <a:ext cx="8856984" cy="187220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66988" y="1"/>
            <a:ext cx="8101012" cy="184467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altLang="ru-RU" sz="2400" dirty="0"/>
              <a:t>		</a:t>
            </a:r>
          </a:p>
        </p:txBody>
      </p:sp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7465778" y="2564905"/>
            <a:ext cx="237336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Спички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960096" y="6017886"/>
            <a:ext cx="2592288" cy="71941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66FF">
                  <a:tint val="66000"/>
                  <a:satMod val="160000"/>
                </a:srgbClr>
              </a:gs>
              <a:gs pos="50000">
                <a:srgbClr val="0066FF">
                  <a:tint val="44500"/>
                  <a:satMod val="160000"/>
                </a:srgbClr>
              </a:gs>
              <a:gs pos="100000">
                <a:srgbClr val="0066FF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b="1" dirty="0">
                <a:ln w="50800"/>
                <a:solidFill>
                  <a:srgbClr val="002060"/>
                </a:solidFill>
              </a:rPr>
              <a:t>Правильный ответ</a:t>
            </a:r>
          </a:p>
        </p:txBody>
      </p:sp>
      <p:sp>
        <p:nvSpPr>
          <p:cNvPr id="6" name="Управляющая кнопка: возврат 5">
            <a:hlinkClick r:id="rId2" action="ppaction://hlinksldjump" highlightClick="1"/>
          </p:cNvPr>
          <p:cNvSpPr/>
          <p:nvPr/>
        </p:nvSpPr>
        <p:spPr>
          <a:xfrm>
            <a:off x="9806112" y="5909187"/>
            <a:ext cx="682376" cy="828109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524000" y="332656"/>
            <a:ext cx="89644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FFCC00"/>
              </a:buClr>
              <a:buSzPct val="120000"/>
              <a:defRPr/>
            </a:pPr>
            <a:r>
              <a:rPr lang="ru-RU" altLang="ru-RU" sz="3200" b="1" kern="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ahoma"/>
                <a:cs typeface="Arial"/>
              </a:rPr>
              <a:t>   Они бывают штормовые, сигнальные, декоративные, фотографические, каминные, хозяйственные. Что это?</a:t>
            </a:r>
          </a:p>
        </p:txBody>
      </p:sp>
      <p:pic>
        <p:nvPicPr>
          <p:cNvPr id="2050" name="Picture 2" descr="L:\морской бой\КАРТИНКИ\спички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2060848"/>
            <a:ext cx="4384184" cy="43841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7428148" y="4869161"/>
            <a:ext cx="1656185" cy="65752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3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ru-RU" sz="2000" b="1" dirty="0">
                <a:solidFill>
                  <a:schemeClr val="tx1"/>
                </a:solidFill>
              </a:rPr>
              <a:t>балла</a:t>
            </a:r>
          </a:p>
        </p:txBody>
      </p:sp>
    </p:spTree>
    <p:extLst>
      <p:ext uri="{BB962C8B-B14F-4D97-AF65-F5344CB8AC3E}">
        <p14:creationId xmlns="" xmlns:p14="http://schemas.microsoft.com/office/powerpoint/2010/main" val="244692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631504" y="188640"/>
            <a:ext cx="8856984" cy="129614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0723" y="202332"/>
            <a:ext cx="9251504" cy="706388"/>
          </a:xfrm>
        </p:spPr>
        <p:txBody>
          <a:bodyPr>
            <a:noAutofit/>
          </a:bodyPr>
          <a:lstStyle/>
          <a:p>
            <a:pPr algn="ctr" eaLnBrk="1" hangingPunct="1">
              <a:buFontTx/>
              <a:buNone/>
              <a:defRPr/>
            </a:pPr>
            <a:r>
              <a:rPr lang="ru-RU" alt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alt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такое каланча? </a:t>
            </a:r>
            <a:endParaRPr lang="ru-RU" altLang="ru-RU" sz="36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ru-RU" alt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alt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чего она нужна?</a:t>
            </a:r>
          </a:p>
        </p:txBody>
      </p:sp>
      <p:sp>
        <p:nvSpPr>
          <p:cNvPr id="44035" name="TextBox 1"/>
          <p:cNvSpPr txBox="1">
            <a:spLocks noChangeArrowheads="1"/>
          </p:cNvSpPr>
          <p:nvPr/>
        </p:nvSpPr>
        <p:spPr bwMode="auto">
          <a:xfrm>
            <a:off x="6528049" y="2060849"/>
            <a:ext cx="396724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Это наблюдательная вышка. С неё можно было увидеть пожар.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032104" y="5949280"/>
            <a:ext cx="2592288" cy="71941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66FF">
                  <a:tint val="66000"/>
                  <a:satMod val="160000"/>
                </a:srgbClr>
              </a:gs>
              <a:gs pos="50000">
                <a:srgbClr val="0066FF">
                  <a:tint val="44500"/>
                  <a:satMod val="160000"/>
                </a:srgbClr>
              </a:gs>
              <a:gs pos="100000">
                <a:srgbClr val="0066FF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b="1" dirty="0">
                <a:ln w="50800"/>
                <a:solidFill>
                  <a:srgbClr val="002060"/>
                </a:solidFill>
              </a:rPr>
              <a:t>Правильный ответ</a:t>
            </a:r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9812918" y="5949280"/>
            <a:ext cx="682376" cy="71941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E:\морской бой\КАРТИНКИ\каланч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7" y="1916832"/>
            <a:ext cx="4442435" cy="47518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7428148" y="4869161"/>
            <a:ext cx="1656185" cy="65752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3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ru-RU" sz="2000" b="1" dirty="0">
                <a:solidFill>
                  <a:schemeClr val="tx1"/>
                </a:solidFill>
              </a:rPr>
              <a:t>балла</a:t>
            </a:r>
          </a:p>
        </p:txBody>
      </p:sp>
    </p:spTree>
    <p:extLst>
      <p:ext uri="{BB962C8B-B14F-4D97-AF65-F5344CB8AC3E}">
        <p14:creationId xmlns="" xmlns:p14="http://schemas.microsoft.com/office/powerpoint/2010/main" val="170957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40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631504" y="188640"/>
            <a:ext cx="8856984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260350"/>
            <a:ext cx="9144000" cy="316865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altLang="ru-RU" sz="2400" dirty="0"/>
              <a:t>	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altLang="ru-RU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Для чего требуется, чтобы дымоходы были всегда побелены?</a:t>
            </a:r>
            <a:endParaRPr lang="ru-RU" alt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3" name="TextBox 1"/>
          <p:cNvSpPr txBox="1">
            <a:spLocks noChangeArrowheads="1"/>
          </p:cNvSpPr>
          <p:nvPr/>
        </p:nvSpPr>
        <p:spPr bwMode="auto">
          <a:xfrm>
            <a:off x="2567609" y="4379620"/>
            <a:ext cx="622458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Так можно обнаружить трещины </a:t>
            </a:r>
          </a:p>
          <a:p>
            <a:r>
              <a:rPr lang="ru-RU" alt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дымоходах и своевременно </a:t>
            </a:r>
          </a:p>
          <a:p>
            <a:r>
              <a:rPr lang="ru-RU" alt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их удалить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16080" y="5949280"/>
            <a:ext cx="2592288" cy="71941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66FF">
                  <a:tint val="66000"/>
                  <a:satMod val="160000"/>
                </a:srgbClr>
              </a:gs>
              <a:gs pos="50000">
                <a:srgbClr val="0066FF">
                  <a:tint val="44500"/>
                  <a:satMod val="160000"/>
                </a:srgbClr>
              </a:gs>
              <a:gs pos="100000">
                <a:srgbClr val="0066FF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b="1" dirty="0">
                <a:ln w="50800"/>
                <a:solidFill>
                  <a:srgbClr val="002060"/>
                </a:solidFill>
              </a:rPr>
              <a:t>Правильный ответ</a:t>
            </a:r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9812918" y="5949280"/>
            <a:ext cx="682376" cy="71941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L:\морской бой\КАРТИНКИ\побеленная печк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784" y="1734211"/>
            <a:ext cx="3456384" cy="25456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4871865" y="5949281"/>
            <a:ext cx="1656185" cy="65752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3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ru-RU" sz="2000" b="1" dirty="0">
                <a:solidFill>
                  <a:schemeClr val="tx1"/>
                </a:solidFill>
              </a:rPr>
              <a:t>балла</a:t>
            </a:r>
          </a:p>
        </p:txBody>
      </p:sp>
    </p:spTree>
    <p:extLst>
      <p:ext uri="{BB962C8B-B14F-4D97-AF65-F5344CB8AC3E}">
        <p14:creationId xmlns="" xmlns:p14="http://schemas.microsoft.com/office/powerpoint/2010/main" val="429305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608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260350"/>
            <a:ext cx="9144000" cy="316865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altLang="ru-RU" sz="2400" dirty="0"/>
              <a:t>		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960096" y="5853113"/>
            <a:ext cx="2592288" cy="71941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66FF">
                  <a:tint val="66000"/>
                  <a:satMod val="160000"/>
                </a:srgbClr>
              </a:gs>
              <a:gs pos="50000">
                <a:srgbClr val="0066FF">
                  <a:tint val="44500"/>
                  <a:satMod val="160000"/>
                </a:srgbClr>
              </a:gs>
              <a:gs pos="100000">
                <a:srgbClr val="0066FF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b="1" dirty="0">
                <a:ln w="50800"/>
                <a:solidFill>
                  <a:srgbClr val="0070C0"/>
                </a:solidFill>
              </a:rPr>
              <a:t>Правильный ответ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25397" y="4077072"/>
            <a:ext cx="5280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Пожарное 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ведро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Управляющая кнопка: возврат 8">
            <a:hlinkClick r:id="rId2" action="ppaction://hlinksldjump" highlightClick="1"/>
          </p:cNvPr>
          <p:cNvSpPr/>
          <p:nvPr/>
        </p:nvSpPr>
        <p:spPr>
          <a:xfrm>
            <a:off x="9812918" y="5949280"/>
            <a:ext cx="682376" cy="71941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657872" y="1628800"/>
            <a:ext cx="73265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Красная макушка,</a:t>
            </a:r>
          </a:p>
          <a:p>
            <a:r>
              <a:rPr lang="ru-RU" sz="36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Два ушка, два дужка,</a:t>
            </a:r>
          </a:p>
          <a:p>
            <a:r>
              <a:rPr lang="ru-RU" sz="36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Пусто так бренчит,</a:t>
            </a:r>
          </a:p>
          <a:p>
            <a:r>
              <a:rPr lang="ru-RU" sz="3600" b="1" i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 наполнишь - молчит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91745" y="5973326"/>
            <a:ext cx="1656185" cy="65752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1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ru-RU" sz="2000" b="1" dirty="0">
                <a:solidFill>
                  <a:schemeClr val="tx1"/>
                </a:solidFill>
              </a:rPr>
              <a:t>балл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91893" y="1122610"/>
            <a:ext cx="3724425" cy="37244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3475102" y="130629"/>
            <a:ext cx="4463530" cy="1200329"/>
          </a:xfrm>
          <a:prstGeom prst="rect">
            <a:avLst/>
          </a:prstGeom>
          <a:noFill/>
        </p:spPr>
        <p:txBody>
          <a:bodyPr wrap="none" lIns="91440" tIns="45720" rIns="91440" bIns="45720" numCol="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ЗАГАДКА</a:t>
            </a:r>
          </a:p>
        </p:txBody>
      </p:sp>
    </p:spTree>
    <p:extLst>
      <p:ext uri="{BB962C8B-B14F-4D97-AF65-F5344CB8AC3E}">
        <p14:creationId xmlns="" xmlns:p14="http://schemas.microsoft.com/office/powerpoint/2010/main" val="381182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1775520" y="47906"/>
            <a:ext cx="8712968" cy="137458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3994" y="215884"/>
            <a:ext cx="9144000" cy="1010016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buFontTx/>
              <a:buNone/>
              <a:defRPr/>
            </a:pPr>
            <a:r>
              <a:rPr lang="ru-RU" alt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ОГОНЬ НА ПОЖАРЕ ИЗМЕНИЛ ПОРЯДОК БУКВ </a:t>
            </a:r>
          </a:p>
          <a:p>
            <a:pPr algn="ctr" eaLnBrk="1" hangingPunct="1">
              <a:lnSpc>
                <a:spcPct val="100000"/>
              </a:lnSpc>
              <a:buFontTx/>
              <a:buNone/>
              <a:defRPr/>
            </a:pPr>
            <a:r>
              <a:rPr lang="ru-RU" alt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СЛОВАХ. ВОССТАНОВИТЕ НАПИСАНИЕ СЛОВ.</a:t>
            </a:r>
            <a:endParaRPr lang="ru-RU" altLang="ru-RU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622676" y="4368801"/>
            <a:ext cx="412266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4400" b="1" dirty="0"/>
              <a:t>ОГНЕТУШИТЕЛЬ</a:t>
            </a:r>
            <a:endParaRPr lang="ru-RU" altLang="ru-RU" sz="2400" b="1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608389" y="1341439"/>
            <a:ext cx="375872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4400" b="1" dirty="0"/>
              <a:t>ТШОТЬНЕИУЕГ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851833" y="2699885"/>
            <a:ext cx="325217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4400" b="1" dirty="0"/>
              <a:t>РЖОФПНЫЙ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006206" y="5190063"/>
            <a:ext cx="319504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4400" b="1" dirty="0"/>
              <a:t>ПОЖАРНЫЙ</a:t>
            </a:r>
            <a:endParaRPr lang="ru-RU" altLang="ru-RU" sz="2400" b="1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061437" y="3369339"/>
            <a:ext cx="281647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4400" b="1" dirty="0"/>
              <a:t>СНЕЦТИЛА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198938" y="5621932"/>
            <a:ext cx="281532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4400" b="1" dirty="0"/>
              <a:t>ЛЕСТНИЦА</a:t>
            </a:r>
            <a:endParaRPr lang="ru-RU" altLang="ru-RU" sz="2400" b="1" dirty="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605460" y="2020383"/>
            <a:ext cx="175881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4400" b="1" dirty="0" smtClean="0"/>
              <a:t>ВУКАР</a:t>
            </a:r>
            <a:endParaRPr lang="ru-RU" altLang="ru-RU" sz="4400" b="1" dirty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640384" y="4784709"/>
            <a:ext cx="176542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4400" b="1" dirty="0" smtClean="0"/>
              <a:t>РУКАВ</a:t>
            </a:r>
            <a:endParaRPr lang="ru-RU" alt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879481" y="5998823"/>
            <a:ext cx="2592288" cy="71941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66FF">
                  <a:tint val="66000"/>
                  <a:satMod val="160000"/>
                </a:srgbClr>
              </a:gs>
              <a:gs pos="50000">
                <a:srgbClr val="0066FF">
                  <a:tint val="44500"/>
                  <a:satMod val="160000"/>
                </a:srgbClr>
              </a:gs>
              <a:gs pos="100000">
                <a:srgbClr val="0066FF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b="1" dirty="0">
                <a:ln w="50800"/>
                <a:solidFill>
                  <a:srgbClr val="002060"/>
                </a:solidFill>
              </a:rPr>
              <a:t>Правильный ответ</a:t>
            </a:r>
          </a:p>
        </p:txBody>
      </p:sp>
      <p:sp>
        <p:nvSpPr>
          <p:cNvPr id="13" name="Управляющая кнопка: возврат 12">
            <a:hlinkClick r:id="rId2" action="ppaction://hlinksldjump" highlightClick="1"/>
          </p:cNvPr>
          <p:cNvSpPr/>
          <p:nvPr/>
        </p:nvSpPr>
        <p:spPr>
          <a:xfrm>
            <a:off x="9670787" y="6026286"/>
            <a:ext cx="682376" cy="71941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75520" y="4866036"/>
            <a:ext cx="1832868" cy="1732854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1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ru-RU" sz="2000" b="1" dirty="0">
                <a:solidFill>
                  <a:schemeClr val="tx1"/>
                </a:solidFill>
              </a:rPr>
              <a:t>балл за каждое верно названное слово</a:t>
            </a:r>
          </a:p>
        </p:txBody>
      </p:sp>
    </p:spTree>
    <p:extLst>
      <p:ext uri="{BB962C8B-B14F-4D97-AF65-F5344CB8AC3E}">
        <p14:creationId xmlns="" xmlns:p14="http://schemas.microsoft.com/office/powerpoint/2010/main" val="353691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3108E-6 L 0.00468 -0.4340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" y="-217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39593E-6 L 0.00556 -0.3959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" y="-19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2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0444E-6 L -0.00747 -0.3739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" y="-187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1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4798E-6 L -0.00121 -0.349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174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6" grpId="0"/>
      <p:bldP spid="7" grpId="0"/>
      <p:bldP spid="7" grpId="1"/>
      <p:bldP spid="8" grpId="0"/>
      <p:bldP spid="9" grpId="0"/>
      <p:bldP spid="9" grpId="1"/>
      <p:bldP spid="10" grpId="0"/>
      <p:bldP spid="11" grpId="0"/>
      <p:bldP spid="11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"/>
            <a:ext cx="9144000" cy="184467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altLang="ru-RU" sz="2400" dirty="0"/>
              <a:t>		</a:t>
            </a:r>
            <a:r>
              <a:rPr lang="ru-RU" altLang="ru-RU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Разгадайте</a:t>
            </a:r>
            <a:r>
              <a:rPr lang="ru-RU" altLang="ru-RU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altLang="ru-RU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кроссворд</a:t>
            </a:r>
            <a:endParaRPr lang="ru-RU" alt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Управляющая кнопка: возврат 2">
            <a:hlinkClick r:id="rId2" action="ppaction://hlinksldjump" highlightClick="1"/>
          </p:cNvPr>
          <p:cNvSpPr/>
          <p:nvPr/>
        </p:nvSpPr>
        <p:spPr>
          <a:xfrm>
            <a:off x="9702304" y="6309320"/>
            <a:ext cx="570161" cy="51492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879976" y="1268760"/>
            <a:ext cx="457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п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344497" y="1268760"/>
            <a:ext cx="457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о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01697" y="1268836"/>
            <a:ext cx="457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ж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879976" y="1726036"/>
            <a:ext cx="457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р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752608" y="1258843"/>
            <a:ext cx="457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р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278794" y="1258843"/>
            <a:ext cx="457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344497" y="1725672"/>
            <a:ext cx="457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м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08133" y="1725672"/>
            <a:ext cx="457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286012" y="1729655"/>
            <a:ext cx="457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ч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756628" y="1725672"/>
            <a:ext cx="457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е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706147" y="1732855"/>
            <a:ext cx="457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к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239845" y="1735413"/>
            <a:ext cx="457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с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950216" y="1743971"/>
            <a:ext cx="457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т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407416" y="1729655"/>
            <a:ext cx="457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е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9630791" y="1729655"/>
            <a:ext cx="457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й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9173591" y="1729655"/>
            <a:ext cx="457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и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818745" y="2195292"/>
            <a:ext cx="457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т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299428" y="2186855"/>
            <a:ext cx="457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ё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775807" y="2184203"/>
            <a:ext cx="457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р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344497" y="2192613"/>
            <a:ext cx="457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с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887297" y="2192613"/>
            <a:ext cx="457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о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407416" y="2190055"/>
            <a:ext cx="457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к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885644" y="2664029"/>
            <a:ext cx="457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т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361545" y="2664029"/>
            <a:ext cx="457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ю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828812" y="2675857"/>
            <a:ext cx="457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г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8734076" y="3144373"/>
            <a:ext cx="457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т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8252768" y="3144373"/>
            <a:ext cx="457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а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7782645" y="3144373"/>
            <a:ext cx="457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щ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5887297" y="3134848"/>
            <a:ext cx="457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и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7305834" y="3144373"/>
            <a:ext cx="457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е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6842228" y="3144373"/>
            <a:ext cx="457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в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6361545" y="3144373"/>
            <a:ext cx="457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з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10180860" y="3147796"/>
            <a:ext cx="457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ь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9696400" y="3147796"/>
            <a:ext cx="457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л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9215808" y="3147796"/>
            <a:ext cx="457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е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6361545" y="3622334"/>
            <a:ext cx="457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а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5879976" y="3613950"/>
            <a:ext cx="457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в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6842228" y="3624598"/>
            <a:ext cx="457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к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7318607" y="3622688"/>
            <a:ext cx="457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у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7795568" y="3624598"/>
            <a:ext cx="457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а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8267485" y="3624598"/>
            <a:ext cx="457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ц</a:t>
            </a: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8738416" y="3622334"/>
            <a:ext cx="457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и</a:t>
            </a: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9214965" y="3624598"/>
            <a:ext cx="457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я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5404632" y="3613950"/>
            <a:ext cx="457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э</a:t>
            </a: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5885644" y="4095633"/>
            <a:ext cx="457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о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6361545" y="4102577"/>
            <a:ext cx="457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ж</a:t>
            </a: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6841911" y="4102577"/>
            <a:ext cx="457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о</a:t>
            </a: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7325445" y="4102577"/>
            <a:ext cx="457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г</a:t>
            </a: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5885644" y="4581128"/>
            <a:ext cx="457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г</a:t>
            </a: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6361545" y="4581128"/>
            <a:ext cx="457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о</a:t>
            </a: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6841911" y="4581128"/>
            <a:ext cx="457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р</a:t>
            </a: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5407416" y="4581128"/>
            <a:ext cx="457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а</a:t>
            </a: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4943872" y="4585654"/>
            <a:ext cx="457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б</a:t>
            </a: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5407416" y="5061308"/>
            <a:ext cx="457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г</a:t>
            </a: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5892552" y="5061308"/>
            <a:ext cx="457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6361545" y="5061308"/>
            <a:ext cx="457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з</a:t>
            </a: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4952334" y="5544062"/>
            <a:ext cx="457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б</a:t>
            </a: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5409534" y="5544062"/>
            <a:ext cx="457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е</a:t>
            </a: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5893891" y="5544062"/>
            <a:ext cx="457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з</a:t>
            </a:r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6371612" y="5547595"/>
            <a:ext cx="457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о</a:t>
            </a:r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6842228" y="5536840"/>
            <a:ext cx="457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п</a:t>
            </a:r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7325445" y="5542155"/>
            <a:ext cx="457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а</a:t>
            </a: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7804351" y="5526533"/>
            <a:ext cx="457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с</a:t>
            </a:r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8281216" y="5517655"/>
            <a:ext cx="457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н</a:t>
            </a:r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8757765" y="5526533"/>
            <a:ext cx="457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о</a:t>
            </a:r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9245103" y="5517655"/>
            <a:ext cx="457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с</a:t>
            </a:r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9711108" y="5523072"/>
            <a:ext cx="457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т</a:t>
            </a:r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10180860" y="5523072"/>
            <a:ext cx="457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ь</a:t>
            </a:r>
          </a:p>
        </p:txBody>
      </p:sp>
      <p:sp>
        <p:nvSpPr>
          <p:cNvPr id="28673" name="Выноска со стрелкой вправо 28672"/>
          <p:cNvSpPr/>
          <p:nvPr/>
        </p:nvSpPr>
        <p:spPr>
          <a:xfrm>
            <a:off x="5240326" y="1268836"/>
            <a:ext cx="457200" cy="356284"/>
          </a:xfrm>
          <a:prstGeom prst="rightArrowCallou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1</a:t>
            </a:r>
          </a:p>
        </p:txBody>
      </p:sp>
      <p:sp>
        <p:nvSpPr>
          <p:cNvPr id="96" name="Выноска со стрелкой вправо 95"/>
          <p:cNvSpPr/>
          <p:nvPr/>
        </p:nvSpPr>
        <p:spPr>
          <a:xfrm>
            <a:off x="4486404" y="1803439"/>
            <a:ext cx="457200" cy="356284"/>
          </a:xfrm>
          <a:prstGeom prst="rightArrowCallou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2</a:t>
            </a:r>
          </a:p>
        </p:txBody>
      </p:sp>
      <p:sp>
        <p:nvSpPr>
          <p:cNvPr id="97" name="Выноска со стрелкой вправо 96"/>
          <p:cNvSpPr/>
          <p:nvPr/>
        </p:nvSpPr>
        <p:spPr>
          <a:xfrm>
            <a:off x="4952334" y="2278084"/>
            <a:ext cx="457200" cy="356284"/>
          </a:xfrm>
          <a:prstGeom prst="rightArrowCallou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3</a:t>
            </a:r>
          </a:p>
        </p:txBody>
      </p:sp>
      <p:sp>
        <p:nvSpPr>
          <p:cNvPr id="98" name="Выноска со стрелкой вправо 97"/>
          <p:cNvSpPr/>
          <p:nvPr/>
        </p:nvSpPr>
        <p:spPr>
          <a:xfrm>
            <a:off x="4886191" y="2731773"/>
            <a:ext cx="457200" cy="356284"/>
          </a:xfrm>
          <a:prstGeom prst="rightArrowCallou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4</a:t>
            </a:r>
          </a:p>
        </p:txBody>
      </p:sp>
      <p:sp>
        <p:nvSpPr>
          <p:cNvPr id="99" name="Выноска со стрелкой вправо 98"/>
          <p:cNvSpPr/>
          <p:nvPr/>
        </p:nvSpPr>
        <p:spPr>
          <a:xfrm>
            <a:off x="5422776" y="3194316"/>
            <a:ext cx="457200" cy="356284"/>
          </a:xfrm>
          <a:prstGeom prst="rightArrowCallou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5</a:t>
            </a:r>
          </a:p>
        </p:txBody>
      </p:sp>
      <p:sp>
        <p:nvSpPr>
          <p:cNvPr id="100" name="Выноска со стрелкой вправо 99"/>
          <p:cNvSpPr/>
          <p:nvPr/>
        </p:nvSpPr>
        <p:spPr>
          <a:xfrm>
            <a:off x="4905762" y="3664408"/>
            <a:ext cx="457200" cy="356284"/>
          </a:xfrm>
          <a:prstGeom prst="rightArrowCallou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6</a:t>
            </a:r>
          </a:p>
        </p:txBody>
      </p:sp>
      <p:sp>
        <p:nvSpPr>
          <p:cNvPr id="101" name="Выноска со стрелкой вправо 100"/>
          <p:cNvSpPr/>
          <p:nvPr/>
        </p:nvSpPr>
        <p:spPr>
          <a:xfrm>
            <a:off x="5392726" y="4146091"/>
            <a:ext cx="457200" cy="356284"/>
          </a:xfrm>
          <a:prstGeom prst="rightArrowCallou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7</a:t>
            </a:r>
          </a:p>
        </p:txBody>
      </p:sp>
      <p:sp>
        <p:nvSpPr>
          <p:cNvPr id="102" name="Выноска со стрелкой вправо 101"/>
          <p:cNvSpPr/>
          <p:nvPr/>
        </p:nvSpPr>
        <p:spPr>
          <a:xfrm>
            <a:off x="4486404" y="4631586"/>
            <a:ext cx="457200" cy="356284"/>
          </a:xfrm>
          <a:prstGeom prst="rightArrowCallou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8</a:t>
            </a:r>
          </a:p>
        </p:txBody>
      </p:sp>
      <p:sp>
        <p:nvSpPr>
          <p:cNvPr id="103" name="Выноска со стрелкой вправо 102"/>
          <p:cNvSpPr/>
          <p:nvPr/>
        </p:nvSpPr>
        <p:spPr>
          <a:xfrm>
            <a:off x="4486404" y="5054443"/>
            <a:ext cx="457200" cy="356284"/>
          </a:xfrm>
          <a:prstGeom prst="rightArrowCallou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9</a:t>
            </a:r>
          </a:p>
        </p:txBody>
      </p:sp>
      <p:sp>
        <p:nvSpPr>
          <p:cNvPr id="104" name="Выноска со стрелкой вправо 103"/>
          <p:cNvSpPr/>
          <p:nvPr/>
        </p:nvSpPr>
        <p:spPr>
          <a:xfrm>
            <a:off x="4079776" y="5545935"/>
            <a:ext cx="864096" cy="458860"/>
          </a:xfrm>
          <a:prstGeom prst="rightArrowCallou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10</a:t>
            </a:r>
          </a:p>
        </p:txBody>
      </p:sp>
      <p:sp>
        <p:nvSpPr>
          <p:cNvPr id="28676" name="Блок-схема: документ 28675"/>
          <p:cNvSpPr/>
          <p:nvPr/>
        </p:nvSpPr>
        <p:spPr>
          <a:xfrm>
            <a:off x="1774743" y="3254501"/>
            <a:ext cx="2435696" cy="2353502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1. Огонь, вышедший из под контроля человека.</a:t>
            </a:r>
          </a:p>
        </p:txBody>
      </p:sp>
      <p:sp>
        <p:nvSpPr>
          <p:cNvPr id="28677" name="Блок-схема: документ 28676"/>
          <p:cNvSpPr/>
          <p:nvPr/>
        </p:nvSpPr>
        <p:spPr>
          <a:xfrm>
            <a:off x="1760733" y="3345008"/>
            <a:ext cx="2449707" cy="2539927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2. Ожог, вызванный пламенем.</a:t>
            </a:r>
          </a:p>
        </p:txBody>
      </p:sp>
      <p:sp>
        <p:nvSpPr>
          <p:cNvPr id="28678" name="Блок-схема: документ 28677"/>
          <p:cNvSpPr/>
          <p:nvPr/>
        </p:nvSpPr>
        <p:spPr>
          <a:xfrm>
            <a:off x="1660443" y="3287413"/>
            <a:ext cx="2664296" cy="2467720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3. С помощью него можно подать сигнал бедствия.</a:t>
            </a:r>
          </a:p>
        </p:txBody>
      </p:sp>
      <p:sp>
        <p:nvSpPr>
          <p:cNvPr id="28679" name="Блок-схема: документ 28678"/>
          <p:cNvSpPr/>
          <p:nvPr/>
        </p:nvSpPr>
        <p:spPr>
          <a:xfrm>
            <a:off x="1583680" y="3197217"/>
            <a:ext cx="2664296" cy="2817627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4. На него плюют</a:t>
            </a:r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</a:t>
            </a:r>
            <a:r>
              <a:rPr 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а он шипит</a:t>
            </a:r>
            <a:endParaRPr lang="ru-RU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10" name="Скругленный прямоугольник 109"/>
          <p:cNvSpPr/>
          <p:nvPr/>
        </p:nvSpPr>
        <p:spPr>
          <a:xfrm>
            <a:off x="5404632" y="2657960"/>
            <a:ext cx="457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у</a:t>
            </a:r>
          </a:p>
        </p:txBody>
      </p:sp>
      <p:sp>
        <p:nvSpPr>
          <p:cNvPr id="28680" name="Блок-схема: документ 28679"/>
          <p:cNvSpPr/>
          <p:nvPr/>
        </p:nvSpPr>
        <p:spPr>
          <a:xfrm>
            <a:off x="1573776" y="3254605"/>
            <a:ext cx="2664296" cy="2690618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5.Техническое средство, предназначенное для формирования сигнала о пожаре.</a:t>
            </a:r>
          </a:p>
        </p:txBody>
      </p:sp>
      <p:sp>
        <p:nvSpPr>
          <p:cNvPr id="28681" name="Блок-схема: документ 28680"/>
          <p:cNvSpPr/>
          <p:nvPr/>
        </p:nvSpPr>
        <p:spPr>
          <a:xfrm>
            <a:off x="1479573" y="3264621"/>
            <a:ext cx="2758354" cy="2539927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6. Экстренный выход из горящего здания.</a:t>
            </a:r>
          </a:p>
        </p:txBody>
      </p:sp>
      <p:sp>
        <p:nvSpPr>
          <p:cNvPr id="28682" name="Блок-схема: документ 28681"/>
          <p:cNvSpPr/>
          <p:nvPr/>
        </p:nvSpPr>
        <p:spPr>
          <a:xfrm>
            <a:off x="1499670" y="3264656"/>
            <a:ext cx="2778596" cy="2581879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7. Повреждение тканей тела из-за высокой температуры.</a:t>
            </a:r>
          </a:p>
        </p:txBody>
      </p:sp>
      <p:sp>
        <p:nvSpPr>
          <p:cNvPr id="28684" name="Блок-схема: документ 28683"/>
          <p:cNvSpPr/>
          <p:nvPr/>
        </p:nvSpPr>
        <p:spPr>
          <a:xfrm>
            <a:off x="1486408" y="3312363"/>
            <a:ext cx="2664296" cy="2458842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8. Металлический шест с крюком и остриём.</a:t>
            </a:r>
          </a:p>
        </p:txBody>
      </p:sp>
      <p:sp>
        <p:nvSpPr>
          <p:cNvPr id="28685" name="Блок-схема: документ 28684"/>
          <p:cNvSpPr/>
          <p:nvPr/>
        </p:nvSpPr>
        <p:spPr>
          <a:xfrm>
            <a:off x="1497204" y="3262123"/>
            <a:ext cx="2711325" cy="2683103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9. </a:t>
            </a:r>
            <a:r>
              <a:rPr lang="ru-RU" sz="2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Одно из агрегатных состояний вещества способное взрываться</a:t>
            </a:r>
            <a:endParaRPr lang="ru-RU" sz="2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28686" name="Блок-схема: документ 28685"/>
          <p:cNvSpPr/>
          <p:nvPr/>
        </p:nvSpPr>
        <p:spPr>
          <a:xfrm>
            <a:off x="1513340" y="3268378"/>
            <a:ext cx="2570238" cy="2737138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10. Состояние защищённости личности и имущества от пожаров.</a:t>
            </a:r>
          </a:p>
        </p:txBody>
      </p:sp>
      <p:sp>
        <p:nvSpPr>
          <p:cNvPr id="28687" name="Скругленный прямоугольник 28686"/>
          <p:cNvSpPr/>
          <p:nvPr/>
        </p:nvSpPr>
        <p:spPr>
          <a:xfrm>
            <a:off x="1660444" y="1052736"/>
            <a:ext cx="2664297" cy="1130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Разгадав кроссворд, прочитайте ключевое слово.</a:t>
            </a:r>
          </a:p>
        </p:txBody>
      </p:sp>
      <p:sp>
        <p:nvSpPr>
          <p:cNvPr id="28672" name="Прямоугольник 28671"/>
          <p:cNvSpPr/>
          <p:nvPr/>
        </p:nvSpPr>
        <p:spPr>
          <a:xfrm>
            <a:off x="5893891" y="1268760"/>
            <a:ext cx="467654" cy="47325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Скругленный прямоугольник 108"/>
          <p:cNvSpPr/>
          <p:nvPr/>
        </p:nvSpPr>
        <p:spPr>
          <a:xfrm>
            <a:off x="3503712" y="6385828"/>
            <a:ext cx="5984008" cy="36190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1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ru-RU" sz="2000" b="1" dirty="0">
                <a:solidFill>
                  <a:schemeClr val="tx1"/>
                </a:solidFill>
              </a:rPr>
              <a:t>балл за каждое верно отгаданное слово</a:t>
            </a:r>
          </a:p>
        </p:txBody>
      </p:sp>
    </p:spTree>
    <p:extLst>
      <p:ext uri="{BB962C8B-B14F-4D97-AF65-F5344CB8AC3E}">
        <p14:creationId xmlns="" xmlns:p14="http://schemas.microsoft.com/office/powerpoint/2010/main" val="260362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86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7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86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7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86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"/>
                            </p:stCondLst>
                            <p:childTnLst>
                              <p:par>
                                <p:cTn id="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500"/>
                            </p:stCondLst>
                            <p:childTnLst>
                              <p:par>
                                <p:cTn id="10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77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286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0"/>
                            </p:stCondLst>
                            <p:childTnLst>
                              <p:par>
                                <p:cTn id="1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500"/>
                            </p:stCondLst>
                            <p:childTnLst>
                              <p:par>
                                <p:cTn id="1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000"/>
                            </p:stCondLst>
                            <p:childTnLst>
                              <p:par>
                                <p:cTn id="1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500"/>
                            </p:stCondLst>
                            <p:childTnLst>
                              <p:par>
                                <p:cTn id="1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7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00"/>
                            </p:stCondLst>
                            <p:childTnLst>
                              <p:par>
                                <p:cTn id="1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286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00"/>
                            </p:stCondLst>
                            <p:childTnLst>
                              <p:par>
                                <p:cTn id="20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00"/>
                            </p:stCondLst>
                            <p:childTnLst>
                              <p:par>
                                <p:cTn id="20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500"/>
                            </p:stCondLst>
                            <p:childTnLst>
                              <p:par>
                                <p:cTn id="2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79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500"/>
                            </p:stCondLst>
                            <p:childTnLst>
                              <p:par>
                                <p:cTn id="2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286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>
                      <p:stCondLst>
                        <p:cond delay="0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500"/>
                            </p:stCondLst>
                            <p:childTnLst>
                              <p:par>
                                <p:cTn id="2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1500"/>
                            </p:stCondLst>
                            <p:childTnLst>
                              <p:par>
                                <p:cTn id="2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000"/>
                            </p:stCondLst>
                            <p:childTnLst>
                              <p:par>
                                <p:cTn id="2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2500"/>
                            </p:stCondLst>
                            <p:childTnLst>
                              <p:par>
                                <p:cTn id="2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3000"/>
                            </p:stCondLst>
                            <p:childTnLst>
                              <p:par>
                                <p:cTn id="2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3500"/>
                            </p:stCondLst>
                            <p:childTnLst>
                              <p:par>
                                <p:cTn id="2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4000"/>
                            </p:stCondLst>
                            <p:childTnLst>
                              <p:par>
                                <p:cTn id="2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4500"/>
                            </p:stCondLst>
                            <p:childTnLst>
                              <p:par>
                                <p:cTn id="28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80"/>
                  </p:tgtEl>
                </p:cond>
              </p:nextCondLst>
            </p:seq>
            <p:seq concurrent="1" nextAc="seek">
              <p:cTn id="291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2" fill="hold">
                      <p:stCondLst>
                        <p:cond delay="0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500"/>
                            </p:stCondLst>
                            <p:childTnLst>
                              <p:par>
                                <p:cTn id="2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303" restart="whenNotActive" fill="hold" evtFilter="cancelBubble" nodeType="interactiveSeq">
                <p:stCondLst>
                  <p:cond evt="onClick" delay="0">
                    <p:tgtEl>
                      <p:spTgt spid="286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4" fill="hold">
                      <p:stCondLst>
                        <p:cond delay="0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500"/>
                            </p:stCondLst>
                            <p:childTnLst>
                              <p:par>
                                <p:cTn id="3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000"/>
                            </p:stCondLst>
                            <p:childTnLst>
                              <p:par>
                                <p:cTn id="3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500"/>
                            </p:stCondLst>
                            <p:childTnLst>
                              <p:par>
                                <p:cTn id="3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6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2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4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3000"/>
                            </p:stCondLst>
                            <p:childTnLst>
                              <p:par>
                                <p:cTn id="3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4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6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3500"/>
                            </p:stCondLst>
                            <p:childTnLst>
                              <p:par>
                                <p:cTn id="3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4000"/>
                            </p:stCondLst>
                            <p:childTnLst>
                              <p:par>
                                <p:cTn id="3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81"/>
                  </p:tgtEl>
                </p:cond>
              </p:nextCondLst>
            </p:seq>
            <p:seq concurrent="1" nextAc="seek">
              <p:cTn id="359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0" fill="hold">
                      <p:stCondLst>
                        <p:cond delay="0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3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500"/>
                            </p:stCondLst>
                            <p:childTnLst>
                              <p:par>
                                <p:cTn id="3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8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0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371" restart="whenNotActive" fill="hold" evtFilter="cancelBubble" nodeType="interactiveSeq">
                <p:stCondLst>
                  <p:cond evt="onClick" delay="0">
                    <p:tgtEl>
                      <p:spTgt spid="286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2" fill="hold">
                      <p:stCondLst>
                        <p:cond delay="0"/>
                      </p:stCondLst>
                      <p:childTnLst>
                        <p:par>
                          <p:cTn id="373" fill="hold">
                            <p:stCondLst>
                              <p:cond delay="0"/>
                            </p:stCondLst>
                            <p:childTnLst>
                              <p:par>
                                <p:cTn id="3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8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500"/>
                            </p:stCondLst>
                            <p:childTnLst>
                              <p:par>
                                <p:cTn id="3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2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1000"/>
                            </p:stCondLst>
                            <p:childTnLst>
                              <p:par>
                                <p:cTn id="38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8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1500"/>
                            </p:stCondLst>
                            <p:childTnLst>
                              <p:par>
                                <p:cTn id="39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4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82"/>
                  </p:tgtEl>
                </p:cond>
              </p:nextCondLst>
            </p:seq>
            <p:seq concurrent="1" nextAc="seek">
              <p:cTn id="397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8" fill="hold">
                      <p:stCondLst>
                        <p:cond delay="0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1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500"/>
                            </p:stCondLst>
                            <p:childTnLst>
                              <p:par>
                                <p:cTn id="4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6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5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8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409" restart="whenNotActive" fill="hold" evtFilter="cancelBubble" nodeType="interactiveSeq">
                <p:stCondLst>
                  <p:cond evt="onClick" delay="0">
                    <p:tgtEl>
                      <p:spTgt spid="286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0" fill="hold">
                      <p:stCondLst>
                        <p:cond delay="0"/>
                      </p:stCondLst>
                      <p:childTnLst>
                        <p:par>
                          <p:cTn id="411" fill="hold">
                            <p:stCondLst>
                              <p:cond delay="0"/>
                            </p:stCondLst>
                            <p:childTnLst>
                              <p:par>
                                <p:cTn id="4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4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6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500"/>
                            </p:stCondLst>
                            <p:childTnLst>
                              <p:par>
                                <p:cTn id="4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0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2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1000"/>
                            </p:stCondLst>
                            <p:childTnLst>
                              <p:par>
                                <p:cTn id="4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6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8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1500"/>
                            </p:stCondLst>
                            <p:childTnLst>
                              <p:par>
                                <p:cTn id="4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4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2000"/>
                            </p:stCondLst>
                            <p:childTnLst>
                              <p:par>
                                <p:cTn id="4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8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0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84"/>
                  </p:tgtEl>
                </p:cond>
              </p:nextCondLst>
            </p:seq>
            <p:seq concurrent="1" nextAc="seek">
              <p:cTn id="441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2" fill="hold">
                      <p:stCondLst>
                        <p:cond delay="0"/>
                      </p:stCondLst>
                      <p:childTnLst>
                        <p:par>
                          <p:cTn id="443" fill="hold">
                            <p:stCondLst>
                              <p:cond delay="0"/>
                            </p:stCondLst>
                            <p:childTnLst>
                              <p:par>
                                <p:cTn id="4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5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500"/>
                            </p:stCondLst>
                            <p:childTnLst>
                              <p:par>
                                <p:cTn id="4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0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5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2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453" restart="whenNotActive" fill="hold" evtFilter="cancelBubble" nodeType="interactiveSeq">
                <p:stCondLst>
                  <p:cond evt="onClick" delay="0">
                    <p:tgtEl>
                      <p:spTgt spid="286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4" fill="hold">
                      <p:stCondLst>
                        <p:cond delay="0"/>
                      </p:stCondLst>
                      <p:childTnLst>
                        <p:par>
                          <p:cTn id="455" fill="hold">
                            <p:stCondLst>
                              <p:cond delay="0"/>
                            </p:stCondLst>
                            <p:childTnLst>
                              <p:par>
                                <p:cTn id="4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8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0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500"/>
                            </p:stCondLst>
                            <p:childTnLst>
                              <p:par>
                                <p:cTn id="4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4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6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1000"/>
                            </p:stCondLst>
                            <p:childTnLst>
                              <p:par>
                                <p:cTn id="4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0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2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85"/>
                  </p:tgtEl>
                </p:cond>
              </p:nextCondLst>
            </p:seq>
            <p:seq concurrent="1" nextAc="seek">
              <p:cTn id="473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4" fill="hold">
                      <p:stCondLst>
                        <p:cond delay="0"/>
                      </p:stCondLst>
                      <p:childTnLst>
                        <p:par>
                          <p:cTn id="475" fill="hold">
                            <p:stCondLst>
                              <p:cond delay="0"/>
                            </p:stCondLst>
                            <p:childTnLst>
                              <p:par>
                                <p:cTn id="47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7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500"/>
                            </p:stCondLst>
                            <p:childTnLst>
                              <p:par>
                                <p:cTn id="4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2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500" fill="hold"/>
                                        <p:tgtEl>
                                          <p:spTgt spid="28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4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485" restart="whenNotActive" fill="hold" evtFilter="cancelBubble" nodeType="interactiveSeq">
                <p:stCondLst>
                  <p:cond evt="onClick" delay="0">
                    <p:tgtEl>
                      <p:spTgt spid="286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6" fill="hold">
                      <p:stCondLst>
                        <p:cond delay="0"/>
                      </p:stCondLst>
                      <p:childTnLst>
                        <p:par>
                          <p:cTn id="487" fill="hold">
                            <p:stCondLst>
                              <p:cond delay="0"/>
                            </p:stCondLst>
                            <p:childTnLst>
                              <p:par>
                                <p:cTn id="4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0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1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2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500"/>
                            </p:stCondLst>
                            <p:childTnLst>
                              <p:par>
                                <p:cTn id="4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6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7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8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2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4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5" fill="hold">
                            <p:stCondLst>
                              <p:cond delay="1500"/>
                            </p:stCondLst>
                            <p:childTnLst>
                              <p:par>
                                <p:cTn id="50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8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0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1" fill="hold">
                            <p:stCondLst>
                              <p:cond delay="2000"/>
                            </p:stCondLst>
                            <p:childTnLst>
                              <p:par>
                                <p:cTn id="5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4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5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6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7" fill="hold">
                            <p:stCondLst>
                              <p:cond delay="2500"/>
                            </p:stCondLst>
                            <p:childTnLst>
                              <p:par>
                                <p:cTn id="5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0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1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2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3" fill="hold">
                            <p:stCondLst>
                              <p:cond delay="3000"/>
                            </p:stCondLst>
                            <p:childTnLst>
                              <p:par>
                                <p:cTn id="5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6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7" dur="5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8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>
                            <p:stCondLst>
                              <p:cond delay="3500"/>
                            </p:stCondLst>
                            <p:childTnLst>
                              <p:par>
                                <p:cTn id="5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2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3" dur="5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4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4000"/>
                            </p:stCondLst>
                            <p:childTnLst>
                              <p:par>
                                <p:cTn id="5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8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9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0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1" fill="hold">
                            <p:stCondLst>
                              <p:cond delay="4500"/>
                            </p:stCondLst>
                            <p:childTnLst>
                              <p:par>
                                <p:cTn id="5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4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5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6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7" fill="hold">
                            <p:stCondLst>
                              <p:cond delay="5000"/>
                            </p:stCondLst>
                            <p:childTnLst>
                              <p:par>
                                <p:cTn id="5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0" dur="5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1" dur="5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2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6" dur="5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7" dur="5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8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86"/>
                  </p:tgtEl>
                </p:cond>
              </p:nextCondLst>
            </p:seq>
          </p:childTnLst>
        </p:cTn>
      </p:par>
    </p:tnLst>
    <p:bldLst>
      <p:bldP spid="28676" grpId="0" animBg="1"/>
      <p:bldP spid="28676" grpId="1" animBg="1"/>
      <p:bldP spid="28677" grpId="0" animBg="1"/>
      <p:bldP spid="28677" grpId="1" animBg="1"/>
      <p:bldP spid="28678" grpId="0" animBg="1"/>
      <p:bldP spid="28678" grpId="1" animBg="1"/>
      <p:bldP spid="28679" grpId="0" animBg="1"/>
      <p:bldP spid="28679" grpId="1" animBg="1"/>
      <p:bldP spid="28680" grpId="0" animBg="1"/>
      <p:bldP spid="28680" grpId="1" animBg="1"/>
      <p:bldP spid="28681" grpId="0" animBg="1"/>
      <p:bldP spid="28681" grpId="1" animBg="1"/>
      <p:bldP spid="28682" grpId="0" animBg="1"/>
      <p:bldP spid="28682" grpId="1" animBg="1"/>
      <p:bldP spid="28684" grpId="0" animBg="1"/>
      <p:bldP spid="28684" grpId="1" animBg="1"/>
      <p:bldP spid="28685" grpId="0" animBg="1"/>
      <p:bldP spid="28685" grpId="1" animBg="1"/>
      <p:bldP spid="28686" grpId="0" animBg="1"/>
      <p:bldP spid="2867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Скругленный прямоугольник 35"/>
          <p:cNvSpPr/>
          <p:nvPr/>
        </p:nvSpPr>
        <p:spPr>
          <a:xfrm>
            <a:off x="4533195" y="554556"/>
            <a:ext cx="4374954" cy="1199072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Спешим на помощь!</a:t>
            </a:r>
            <a:endParaRPr lang="ru-RU" sz="40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C:\Users\79992\Downloads\pngwing.com (8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1727" y="3749814"/>
            <a:ext cx="3543683" cy="2519338"/>
          </a:xfrm>
          <a:prstGeom prst="rect">
            <a:avLst/>
          </a:prstGeom>
          <a:noFill/>
        </p:spPr>
      </p:pic>
      <p:pic>
        <p:nvPicPr>
          <p:cNvPr id="2053" name="Picture 5" descr="C:\Users\79992\Downloads\pngwing.com (5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46935"/>
            <a:ext cx="4511065" cy="4511065"/>
          </a:xfrm>
          <a:prstGeom prst="rect">
            <a:avLst/>
          </a:prstGeom>
          <a:noFill/>
        </p:spPr>
      </p:pic>
      <p:pic>
        <p:nvPicPr>
          <p:cNvPr id="2052" name="Picture 4" descr="C:\Users\79992\Downloads\pngwing.com (6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31183" y="2489933"/>
            <a:ext cx="3328063" cy="3328063"/>
          </a:xfrm>
          <a:prstGeom prst="rect">
            <a:avLst/>
          </a:prstGeom>
          <a:noFill/>
        </p:spPr>
      </p:pic>
      <p:pic>
        <p:nvPicPr>
          <p:cNvPr id="2051" name="Picture 3" descr="C:\Users\79992\Downloads\pngwing.com (7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18068" y="0"/>
            <a:ext cx="3409809" cy="3409809"/>
          </a:xfrm>
          <a:prstGeom prst="rect">
            <a:avLst/>
          </a:prstGeom>
          <a:noFill/>
        </p:spPr>
      </p:pic>
      <p:pic>
        <p:nvPicPr>
          <p:cNvPr id="2050" name="Picture 2" descr="C:\Users\79992\Downloads\pngwing.com (4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418" y="305335"/>
            <a:ext cx="4208748" cy="2805545"/>
          </a:xfrm>
          <a:prstGeom prst="rect">
            <a:avLst/>
          </a:prstGeom>
          <a:noFill/>
        </p:spPr>
      </p:pic>
      <p:sp>
        <p:nvSpPr>
          <p:cNvPr id="7" name="Овал 6">
            <a:hlinkClick r:id="rId7" action="ppaction://hlinksldjump"/>
          </p:cNvPr>
          <p:cNvSpPr/>
          <p:nvPr/>
        </p:nvSpPr>
        <p:spPr>
          <a:xfrm>
            <a:off x="1048578" y="1717850"/>
            <a:ext cx="442451" cy="43261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hlinkClick r:id="rId8" action="ppaction://hlinksldjump"/>
          </p:cNvPr>
          <p:cNvSpPr/>
          <p:nvPr/>
        </p:nvSpPr>
        <p:spPr>
          <a:xfrm>
            <a:off x="1971314" y="1486737"/>
            <a:ext cx="491613" cy="432619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hlinkClick r:id="rId9" action="ppaction://hlinksldjump"/>
          </p:cNvPr>
          <p:cNvSpPr/>
          <p:nvPr/>
        </p:nvSpPr>
        <p:spPr>
          <a:xfrm>
            <a:off x="2942080" y="884903"/>
            <a:ext cx="361560" cy="371141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hlinkClick r:id="rId10" action="ppaction://hlinksldjump"/>
          </p:cNvPr>
          <p:cNvSpPr/>
          <p:nvPr/>
        </p:nvSpPr>
        <p:spPr>
          <a:xfrm>
            <a:off x="3037175" y="1823626"/>
            <a:ext cx="341647" cy="39706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hlinkClick r:id="rId11" action="ppaction://hlinksldjump"/>
          </p:cNvPr>
          <p:cNvSpPr/>
          <p:nvPr/>
        </p:nvSpPr>
        <p:spPr>
          <a:xfrm>
            <a:off x="3681539" y="1436495"/>
            <a:ext cx="457531" cy="55581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>
            <a:hlinkClick r:id="rId12" action="ppaction://hlinksldjump"/>
          </p:cNvPr>
          <p:cNvSpPr/>
          <p:nvPr/>
        </p:nvSpPr>
        <p:spPr>
          <a:xfrm>
            <a:off x="10677297" y="1225900"/>
            <a:ext cx="504704" cy="45288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17" name="Овал 16">
            <a:hlinkClick r:id="rId13" action="ppaction://hlinksldjump"/>
          </p:cNvPr>
          <p:cNvSpPr/>
          <p:nvPr/>
        </p:nvSpPr>
        <p:spPr>
          <a:xfrm>
            <a:off x="9238149" y="1005414"/>
            <a:ext cx="537675" cy="521935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>
            <a:hlinkClick r:id="rId14" action="ppaction://hlinksldjump"/>
          </p:cNvPr>
          <p:cNvSpPr/>
          <p:nvPr/>
        </p:nvSpPr>
        <p:spPr>
          <a:xfrm>
            <a:off x="9972515" y="1401668"/>
            <a:ext cx="466885" cy="4981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>
            <a:hlinkClick r:id="rId15" action="ppaction://hlinksldjump"/>
          </p:cNvPr>
          <p:cNvSpPr/>
          <p:nvPr/>
        </p:nvSpPr>
        <p:spPr>
          <a:xfrm>
            <a:off x="10540335" y="2013934"/>
            <a:ext cx="461639" cy="47805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hlinkClick r:id="rId16" action="ppaction://hlinksldjump"/>
          </p:cNvPr>
          <p:cNvSpPr/>
          <p:nvPr/>
        </p:nvSpPr>
        <p:spPr>
          <a:xfrm>
            <a:off x="10035101" y="510544"/>
            <a:ext cx="516306" cy="56214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hlinkClick r:id="rId17" action="ppaction://hlinksldjump"/>
          </p:cNvPr>
          <p:cNvSpPr/>
          <p:nvPr/>
        </p:nvSpPr>
        <p:spPr>
          <a:xfrm>
            <a:off x="8067207" y="5379739"/>
            <a:ext cx="639097" cy="629264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hlinkClick r:id="rId18" action="ppaction://hlinksldjump"/>
          </p:cNvPr>
          <p:cNvSpPr/>
          <p:nvPr/>
        </p:nvSpPr>
        <p:spPr>
          <a:xfrm>
            <a:off x="8485240" y="4689987"/>
            <a:ext cx="560438" cy="5753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>
            <a:hlinkClick r:id="rId19" action="ppaction://hlinksldjump"/>
          </p:cNvPr>
          <p:cNvSpPr/>
          <p:nvPr/>
        </p:nvSpPr>
        <p:spPr>
          <a:xfrm>
            <a:off x="9166993" y="5432596"/>
            <a:ext cx="619022" cy="67139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>
            <a:hlinkClick r:id="rId20" action="ppaction://hlinksldjump"/>
          </p:cNvPr>
          <p:cNvSpPr/>
          <p:nvPr/>
        </p:nvSpPr>
        <p:spPr>
          <a:xfrm>
            <a:off x="9806111" y="4458875"/>
            <a:ext cx="558750" cy="595446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hlinkClick r:id="rId21" action="ppaction://hlinksldjump"/>
          </p:cNvPr>
          <p:cNvSpPr/>
          <p:nvPr/>
        </p:nvSpPr>
        <p:spPr>
          <a:xfrm>
            <a:off x="10645311" y="5343903"/>
            <a:ext cx="614569" cy="665012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>
            <a:hlinkClick r:id="rId22" action="ppaction://hlinksldjump"/>
          </p:cNvPr>
          <p:cNvSpPr/>
          <p:nvPr/>
        </p:nvSpPr>
        <p:spPr>
          <a:xfrm>
            <a:off x="1285215" y="3353021"/>
            <a:ext cx="590924" cy="59598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>
            <a:hlinkClick r:id="rId23" action="ppaction://hlinksldjump"/>
          </p:cNvPr>
          <p:cNvSpPr/>
          <p:nvPr/>
        </p:nvSpPr>
        <p:spPr>
          <a:xfrm>
            <a:off x="2106446" y="4436748"/>
            <a:ext cx="608461" cy="62580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hlinkClick r:id="rId24" action="ppaction://hlinksldjump"/>
          </p:cNvPr>
          <p:cNvSpPr/>
          <p:nvPr/>
        </p:nvSpPr>
        <p:spPr>
          <a:xfrm>
            <a:off x="2357651" y="5706208"/>
            <a:ext cx="739814" cy="63109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355402" y="5972621"/>
            <a:ext cx="1401679" cy="598854"/>
          </a:xfrm>
          <a:prstGeom prst="rect">
            <a:avLst/>
          </a:prstGeom>
          <a:solidFill>
            <a:srgbClr val="0070C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Конец</a:t>
            </a:r>
            <a:r>
              <a:rPr lang="ru-RU" dirty="0" smtClean="0">
                <a:solidFill>
                  <a:srgbClr val="FF0000"/>
                </a:solidFill>
                <a:hlinkClick r:id="rId25" action="ppaction://hlinksldjump"/>
              </a:rPr>
              <a:t>Слайд 31</a:t>
            </a:r>
            <a:r>
              <a:rPr lang="ru-RU" dirty="0" smtClean="0">
                <a:solidFill>
                  <a:srgbClr val="FF0000"/>
                </a:solidFill>
              </a:rPr>
              <a:t> игры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Овал 1">
            <a:hlinkClick r:id="rId26" action="ppaction://hlinksldjump"/>
          </p:cNvPr>
          <p:cNvSpPr/>
          <p:nvPr/>
        </p:nvSpPr>
        <p:spPr>
          <a:xfrm>
            <a:off x="4569386" y="3286514"/>
            <a:ext cx="677733" cy="70362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7030A0"/>
              </a:solidFill>
            </a:endParaRPr>
          </a:p>
        </p:txBody>
      </p:sp>
      <p:sp>
        <p:nvSpPr>
          <p:cNvPr id="6" name="Овал 5">
            <a:hlinkClick r:id="rId27" action="ppaction://hlinksldjump"/>
          </p:cNvPr>
          <p:cNvSpPr/>
          <p:nvPr/>
        </p:nvSpPr>
        <p:spPr>
          <a:xfrm>
            <a:off x="5337554" y="4319791"/>
            <a:ext cx="706249" cy="6258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hlinkClick r:id="rId28" action="ppaction://hlinksldjump"/>
          </p:cNvPr>
          <p:cNvSpPr/>
          <p:nvPr/>
        </p:nvSpPr>
        <p:spPr>
          <a:xfrm>
            <a:off x="5663923" y="3227671"/>
            <a:ext cx="636393" cy="580347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hlinkClick r:id="rId29" action="ppaction://hlinksldjump"/>
          </p:cNvPr>
          <p:cNvSpPr/>
          <p:nvPr/>
        </p:nvSpPr>
        <p:spPr>
          <a:xfrm>
            <a:off x="6543531" y="4268142"/>
            <a:ext cx="646064" cy="63671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>
            <a:hlinkClick r:id="rId30" action="ppaction://hlinksldjump"/>
          </p:cNvPr>
          <p:cNvSpPr/>
          <p:nvPr/>
        </p:nvSpPr>
        <p:spPr>
          <a:xfrm>
            <a:off x="6716866" y="3241554"/>
            <a:ext cx="593309" cy="61456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9926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7" grpId="1" animBg="1"/>
      <p:bldP spid="8" grpId="0" animBg="1"/>
      <p:bldP spid="10" grpId="0" animBg="1"/>
      <p:bldP spid="10" grpId="1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0" grpId="1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2" grpId="0" animBg="1"/>
      <p:bldP spid="2" grpId="0" animBg="1"/>
      <p:bldP spid="6" grpId="0" animBg="1"/>
      <p:bldP spid="12" grpId="0" animBg="1"/>
      <p:bldP spid="13" grpId="0" animBg="1"/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2162" y="120576"/>
            <a:ext cx="9144000" cy="1844675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buFontTx/>
              <a:buNone/>
              <a:defRPr/>
            </a:pPr>
            <a:r>
              <a:rPr lang="ru-RU" alt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		</a:t>
            </a:r>
            <a:r>
              <a:rPr lang="ru-RU" alt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Назовите лишние предметы </a:t>
            </a:r>
          </a:p>
          <a:p>
            <a:pPr algn="ctr" eaLnBrk="1" hangingPunct="1">
              <a:buFontTx/>
              <a:buNone/>
              <a:defRPr/>
            </a:pPr>
            <a:r>
              <a:rPr lang="ru-RU" altLang="ru-RU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на пожарном щите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919537" y="1545924"/>
            <a:ext cx="7632848" cy="482441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152961" y="1752019"/>
            <a:ext cx="7166000" cy="432117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7653" name="Picture 2" descr="F:\морской бой\КАРТИНКИ\багор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2612" b="41968"/>
          <a:stretch>
            <a:fillRect/>
          </a:stretch>
        </p:blipFill>
        <p:spPr bwMode="auto">
          <a:xfrm>
            <a:off x="2345714" y="1959063"/>
            <a:ext cx="6517928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7" descr="ведро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rcRect l="10806" b="27873"/>
          <a:stretch/>
        </p:blipFill>
        <p:spPr bwMode="auto">
          <a:xfrm rot="3917002">
            <a:off x="2222135" y="4441641"/>
            <a:ext cx="1948354" cy="1379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8" descr="грабли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80" t="22298" b="25797"/>
          <a:stretch>
            <a:fillRect/>
          </a:stretch>
        </p:blipFill>
        <p:spPr bwMode="auto">
          <a:xfrm rot="10560649" flipV="1">
            <a:off x="3567322" y="2634226"/>
            <a:ext cx="4030289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0" descr="чайник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84638" y="4001671"/>
            <a:ext cx="16097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11" descr="веер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36106" y="2928671"/>
            <a:ext cx="124777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9" name="Picture 12" descr="топор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359" t="13489" r="11252" b="7597"/>
          <a:stretch>
            <a:fillRect/>
          </a:stretch>
        </p:blipFill>
        <p:spPr bwMode="auto">
          <a:xfrm>
            <a:off x="5876181" y="3740877"/>
            <a:ext cx="20066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Управляющая кнопка: возврат 11">
            <a:hlinkClick r:id="rId8" action="ppaction://hlinksldjump" highlightClick="1"/>
          </p:cNvPr>
          <p:cNvSpPr/>
          <p:nvPr/>
        </p:nvSpPr>
        <p:spPr>
          <a:xfrm>
            <a:off x="9875657" y="6002338"/>
            <a:ext cx="682376" cy="71941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L:\морской бой\КАРТИНКИ\лопата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0" y="3220176"/>
            <a:ext cx="3987800" cy="1041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L:\морской бой\КАРТИНКИ\песок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178" y="5229226"/>
            <a:ext cx="1905000" cy="1628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L:\морской бой\КАРТИНКИ\огнетушитель.jpg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631" t="8722" r="24737" b="8962"/>
          <a:stretch/>
        </p:blipFill>
        <p:spPr bwMode="auto">
          <a:xfrm>
            <a:off x="7965320" y="3894607"/>
            <a:ext cx="1353641" cy="18839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6960097" y="6030161"/>
            <a:ext cx="2592288" cy="71941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66FF">
                  <a:tint val="66000"/>
                  <a:satMod val="160000"/>
                </a:srgbClr>
              </a:gs>
              <a:gs pos="50000">
                <a:srgbClr val="0066FF">
                  <a:tint val="44500"/>
                  <a:satMod val="160000"/>
                </a:srgbClr>
              </a:gs>
              <a:gs pos="100000">
                <a:srgbClr val="0066FF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b="1" dirty="0">
                <a:ln w="50800"/>
                <a:solidFill>
                  <a:srgbClr val="002060"/>
                </a:solidFill>
              </a:rPr>
              <a:t>Правильный ответ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881769" y="692697"/>
            <a:ext cx="1656185" cy="65752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3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ru-RU" sz="2000" b="1" dirty="0">
                <a:solidFill>
                  <a:schemeClr val="tx1"/>
                </a:solidFill>
              </a:rPr>
              <a:t>балла</a:t>
            </a:r>
          </a:p>
        </p:txBody>
      </p:sp>
    </p:spTree>
    <p:extLst>
      <p:ext uri="{BB962C8B-B14F-4D97-AF65-F5344CB8AC3E}">
        <p14:creationId xmlns="" xmlns:p14="http://schemas.microsoft.com/office/powerpoint/2010/main" val="327939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1631504" y="188640"/>
            <a:ext cx="8856984" cy="136815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50915" y="365402"/>
            <a:ext cx="9144000" cy="3429000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  <a:defRPr/>
            </a:pPr>
            <a:r>
              <a:rPr lang="ru-RU" altLang="ru-RU" sz="32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Какие </a:t>
            </a:r>
            <a:r>
              <a:rPr lang="ru-RU" altLang="ru-RU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предметы одежды входят в комплект пожарного? А какие лишние?</a:t>
            </a:r>
          </a:p>
        </p:txBody>
      </p:sp>
      <p:pic>
        <p:nvPicPr>
          <p:cNvPr id="33795" name="Picture 4" descr="каска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132" r="15704"/>
          <a:stretch/>
        </p:blipFill>
        <p:spPr bwMode="auto">
          <a:xfrm>
            <a:off x="3677237" y="1802321"/>
            <a:ext cx="1910029" cy="1747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 descr="галстук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4079" y="3837946"/>
            <a:ext cx="153352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7" descr="перчатки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952" r="8239"/>
          <a:stretch/>
        </p:blipFill>
        <p:spPr bwMode="auto">
          <a:xfrm>
            <a:off x="5998242" y="3933057"/>
            <a:ext cx="1704289" cy="196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8" descr="маска пчеловода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67753" y="1810424"/>
            <a:ext cx="1704289" cy="203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9" descr="шорты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53495" y="1926144"/>
            <a:ext cx="1963737" cy="196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6924425" y="6021288"/>
            <a:ext cx="2592288" cy="71941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66FF">
                  <a:tint val="66000"/>
                  <a:satMod val="160000"/>
                </a:srgbClr>
              </a:gs>
              <a:gs pos="50000">
                <a:srgbClr val="0066FF">
                  <a:tint val="44500"/>
                  <a:satMod val="160000"/>
                </a:srgbClr>
              </a:gs>
              <a:gs pos="100000">
                <a:srgbClr val="0066FF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b="1" dirty="0">
                <a:ln w="50800"/>
                <a:solidFill>
                  <a:srgbClr val="002060"/>
                </a:solidFill>
              </a:rPr>
              <a:t>Правильный ответ</a:t>
            </a:r>
          </a:p>
        </p:txBody>
      </p:sp>
      <p:pic>
        <p:nvPicPr>
          <p:cNvPr id="6146" name="Picture 2" descr="L:\морской бой\КАРТИНКИ\обувь пожарного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419" y="1916832"/>
            <a:ext cx="1583185" cy="15071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L:\морской бой\КАРТИНКИ\кепка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581" y="4352480"/>
            <a:ext cx="1873651" cy="13935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Управляющая кнопка: возврат 13">
            <a:hlinkClick r:id="rId9" action="ppaction://hlinksldjump" highlightClick="1"/>
          </p:cNvPr>
          <p:cNvSpPr/>
          <p:nvPr/>
        </p:nvSpPr>
        <p:spPr>
          <a:xfrm>
            <a:off x="9768408" y="6009817"/>
            <a:ext cx="682376" cy="71941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759173" y="6081364"/>
            <a:ext cx="1656185" cy="65752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4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ru-RU" sz="2000" b="1" dirty="0">
                <a:solidFill>
                  <a:schemeClr val="tx1"/>
                </a:solidFill>
              </a:rPr>
              <a:t>балла</a:t>
            </a:r>
          </a:p>
        </p:txBody>
      </p:sp>
      <p:pic>
        <p:nvPicPr>
          <p:cNvPr id="3074" name="Picture 2" descr="C:\Users\79992\Downloads\pngwing.com (9)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53196" y="3730175"/>
            <a:ext cx="1793003" cy="23294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5823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631504" y="188640"/>
            <a:ext cx="8856984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58690"/>
            <a:ext cx="9144000" cy="1573873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 eaLnBrk="1" hangingPunct="1">
              <a:buFontTx/>
              <a:buNone/>
              <a:defRPr/>
            </a:pPr>
            <a:r>
              <a:rPr lang="ru-RU" alt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alt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чего пожарному </a:t>
            </a:r>
            <a:r>
              <a:rPr lang="ru-RU" alt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нужны диэлектрические </a:t>
            </a:r>
            <a:r>
              <a:rPr lang="ru-RU" alt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перчатки,  сапоги, </a:t>
            </a:r>
            <a:r>
              <a:rPr lang="ru-RU" alt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коврик</a:t>
            </a:r>
            <a:r>
              <a:rPr lang="ru-RU" alt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ножницы?</a:t>
            </a:r>
            <a:endParaRPr lang="ru-RU" alt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1" name="TextBox 1"/>
          <p:cNvSpPr txBox="1">
            <a:spLocks noChangeArrowheads="1"/>
          </p:cNvSpPr>
          <p:nvPr/>
        </p:nvSpPr>
        <p:spPr bwMode="auto">
          <a:xfrm>
            <a:off x="1634958" y="4748952"/>
            <a:ext cx="738740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Чтобы обесточить электроприборы </a:t>
            </a:r>
          </a:p>
          <a:p>
            <a:pPr algn="ctr"/>
            <a:r>
              <a:rPr lang="ru-RU" alt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провода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16080" y="5949280"/>
            <a:ext cx="2592288" cy="71941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66FF">
                  <a:tint val="66000"/>
                  <a:satMod val="160000"/>
                </a:srgbClr>
              </a:gs>
              <a:gs pos="50000">
                <a:srgbClr val="0066FF">
                  <a:tint val="44500"/>
                  <a:satMod val="160000"/>
                </a:srgbClr>
              </a:gs>
              <a:gs pos="100000">
                <a:srgbClr val="0066FF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b="1" dirty="0">
                <a:ln w="50800"/>
                <a:solidFill>
                  <a:srgbClr val="002060"/>
                </a:solidFill>
              </a:rPr>
              <a:t>Правильный ответ</a:t>
            </a:r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9812918" y="5949280"/>
            <a:ext cx="682376" cy="71941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E:\морской бой\КАРТИНКИ\216722_animaciya-pozharnyi.jpg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896" y="1771507"/>
            <a:ext cx="2304256" cy="30548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морской бой\КАРТИНКИ\обувь пожарного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09" y="3573017"/>
            <a:ext cx="1194319" cy="11369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F:\морской бой\КАРТИНКИ\100019624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297" y="2014514"/>
            <a:ext cx="1558503" cy="15585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F:\морской бой\КАРТИНКИ\aadb16266d97252ebfc8cbecf75d754e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56162">
            <a:off x="2274349" y="1551566"/>
            <a:ext cx="2030290" cy="20302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морской бой\КАРТИНКИ\i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3" y="2996953"/>
            <a:ext cx="2047875" cy="2047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2066184" y="6011164"/>
            <a:ext cx="1656185" cy="65752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3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ru-RU" sz="2000" b="1" dirty="0">
                <a:solidFill>
                  <a:schemeClr val="tx1"/>
                </a:solidFill>
              </a:rPr>
              <a:t>балла</a:t>
            </a:r>
          </a:p>
        </p:txBody>
      </p:sp>
    </p:spTree>
    <p:extLst>
      <p:ext uri="{BB962C8B-B14F-4D97-AF65-F5344CB8AC3E}">
        <p14:creationId xmlns="" xmlns:p14="http://schemas.microsoft.com/office/powerpoint/2010/main" val="91752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789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2450248" y="4892892"/>
            <a:ext cx="388337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ПОЖАРНЫЙ</a:t>
            </a:r>
            <a:endParaRPr lang="ru-RU" alt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032104" y="6021288"/>
            <a:ext cx="2592288" cy="71941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66FF">
                  <a:tint val="66000"/>
                  <a:satMod val="160000"/>
                </a:srgbClr>
              </a:gs>
              <a:gs pos="50000">
                <a:srgbClr val="0066FF">
                  <a:tint val="44500"/>
                  <a:satMod val="160000"/>
                </a:srgbClr>
              </a:gs>
              <a:gs pos="100000">
                <a:srgbClr val="0066FF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b="1" dirty="0">
                <a:ln w="50800"/>
                <a:solidFill>
                  <a:srgbClr val="002060"/>
                </a:solidFill>
              </a:rPr>
              <a:t>Правильный ответ</a:t>
            </a:r>
          </a:p>
        </p:txBody>
      </p:sp>
      <p:sp>
        <p:nvSpPr>
          <p:cNvPr id="6" name="Управляющая кнопка: возврат 5">
            <a:hlinkClick r:id="rId2" action="ppaction://hlinksldjump" highlightClick="1"/>
          </p:cNvPr>
          <p:cNvSpPr/>
          <p:nvPr/>
        </p:nvSpPr>
        <p:spPr>
          <a:xfrm>
            <a:off x="9799364" y="6021288"/>
            <a:ext cx="682376" cy="71941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500156" y="5085185"/>
            <a:ext cx="1656185" cy="65752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2 балла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55972" y="281354"/>
            <a:ext cx="4463530" cy="1200329"/>
          </a:xfrm>
          <a:prstGeom prst="rect">
            <a:avLst/>
          </a:prstGeom>
          <a:noFill/>
        </p:spPr>
        <p:txBody>
          <a:bodyPr wrap="none" lIns="91440" tIns="45720" rIns="91440" bIns="45720" numCol="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ЗАГАДКА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32585" y="1614717"/>
            <a:ext cx="9099539" cy="210568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815402" y="1725246"/>
            <a:ext cx="8936334" cy="1766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rgbClr val="FFCC00"/>
              </a:buClr>
              <a:buSzPct val="120000"/>
              <a:defRPr/>
            </a:pPr>
            <a:r>
              <a:rPr lang="ru-RU" altLang="ru-RU" sz="3200" b="1" kern="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ahoma"/>
                <a:cs typeface="Arial"/>
              </a:rPr>
              <a:t>Он чует беду и огонь за версту.</a:t>
            </a:r>
          </a:p>
          <a:p>
            <a:pPr marL="342900" indent="-342900" algn="ctr">
              <a:spcBef>
                <a:spcPct val="20000"/>
              </a:spcBef>
              <a:buClr>
                <a:srgbClr val="FFCC00"/>
              </a:buClr>
              <a:buSzPct val="120000"/>
              <a:defRPr/>
            </a:pPr>
            <a:r>
              <a:rPr lang="ru-RU" altLang="ru-RU" sz="3200" b="1" kern="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ahoma"/>
                <a:cs typeface="Arial"/>
              </a:rPr>
              <a:t>Неравный ведет со стихией он бой</a:t>
            </a:r>
            <a:r>
              <a:rPr lang="en-US" altLang="ru-RU" sz="3200" b="1" kern="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ahoma"/>
                <a:cs typeface="Arial"/>
              </a:rPr>
              <a:t>,</a:t>
            </a:r>
            <a:endParaRPr lang="ru-RU" altLang="ru-RU" sz="3200" b="1" kern="0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ahoma"/>
              <a:cs typeface="Arial"/>
            </a:endParaRPr>
          </a:p>
          <a:p>
            <a:pPr marL="342900" indent="-342900" algn="ctr">
              <a:spcBef>
                <a:spcPct val="20000"/>
              </a:spcBef>
              <a:buClr>
                <a:srgbClr val="FFCC00"/>
              </a:buClr>
              <a:buSzPct val="120000"/>
              <a:defRPr/>
            </a:pPr>
            <a:r>
              <a:rPr lang="ru-RU" altLang="ru-RU" sz="3200" b="1" kern="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ahoma"/>
                <a:cs typeface="Arial"/>
              </a:rPr>
              <a:t>Стремится всегда защитить нас с тобой</a:t>
            </a:r>
            <a:endParaRPr lang="ru-RU" altLang="ru-RU" sz="3200" b="1" kern="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ahoma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381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631504" y="188640"/>
            <a:ext cx="8856984" cy="16136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95191" y="347240"/>
            <a:ext cx="9144000" cy="342900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100000"/>
              </a:lnSpc>
              <a:buFontTx/>
              <a:buNone/>
              <a:defRPr/>
            </a:pPr>
            <a:r>
              <a:rPr lang="ru-RU" alt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каждой пожарной части есть свой Иван Иванович, он же Жора, он же Яша. Про него говорят не «принеси», а «позови». </a:t>
            </a:r>
            <a:r>
              <a:rPr lang="ru-RU" altLang="ru-RU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Кто </a:t>
            </a:r>
            <a:r>
              <a:rPr lang="ru-RU" altLang="ru-RU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же это?</a:t>
            </a:r>
          </a:p>
        </p:txBody>
      </p:sp>
      <p:sp>
        <p:nvSpPr>
          <p:cNvPr id="31747" name="TextBox 1"/>
          <p:cNvSpPr txBox="1">
            <a:spLocks noChangeArrowheads="1"/>
          </p:cNvSpPr>
          <p:nvPr/>
        </p:nvSpPr>
        <p:spPr bwMode="auto">
          <a:xfrm>
            <a:off x="2040930" y="5270497"/>
            <a:ext cx="627992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Манекен пострадавшего</a:t>
            </a:r>
          </a:p>
        </p:txBody>
      </p:sp>
      <p:pic>
        <p:nvPicPr>
          <p:cNvPr id="31748" name="Picture 5" descr="манекен иван иваныч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5760" y="1951208"/>
            <a:ext cx="3888432" cy="3457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6888088" y="6034255"/>
            <a:ext cx="2592288" cy="71941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66FF">
                  <a:tint val="66000"/>
                  <a:satMod val="160000"/>
                </a:srgbClr>
              </a:gs>
              <a:gs pos="50000">
                <a:srgbClr val="0066FF">
                  <a:tint val="44500"/>
                  <a:satMod val="160000"/>
                </a:srgbClr>
              </a:gs>
              <a:gs pos="100000">
                <a:srgbClr val="0066FF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b="1" dirty="0">
                <a:ln w="50800"/>
                <a:solidFill>
                  <a:srgbClr val="002060"/>
                </a:solidFill>
              </a:rPr>
              <a:t>Правильный ответ</a:t>
            </a:r>
          </a:p>
        </p:txBody>
      </p:sp>
      <p:sp>
        <p:nvSpPr>
          <p:cNvPr id="6" name="Управляющая кнопка: возврат 5">
            <a:hlinkClick r:id="rId3" action="ppaction://hlinksldjump" highlightClick="1"/>
          </p:cNvPr>
          <p:cNvSpPr/>
          <p:nvPr/>
        </p:nvSpPr>
        <p:spPr>
          <a:xfrm>
            <a:off x="9768408" y="6009817"/>
            <a:ext cx="682376" cy="71941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678343" y="2204865"/>
            <a:ext cx="1656185" cy="65752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5 баллов</a:t>
            </a:r>
          </a:p>
        </p:txBody>
      </p:sp>
    </p:spTree>
    <p:extLst>
      <p:ext uri="{BB962C8B-B14F-4D97-AF65-F5344CB8AC3E}">
        <p14:creationId xmlns="" xmlns:p14="http://schemas.microsoft.com/office/powerpoint/2010/main" val="74673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174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631504" y="188640"/>
            <a:ext cx="8856984" cy="136815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98044" y="258978"/>
            <a:ext cx="9144000" cy="3429000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  <a:defRPr/>
            </a:pPr>
            <a:r>
              <a:rPr lang="ru-RU" altLang="ru-RU" sz="2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ru-RU" sz="2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старых снимках практически у всех пожарных есть усы. Как вы думаете для чего они нужны были пожарному? </a:t>
            </a:r>
          </a:p>
        </p:txBody>
      </p:sp>
      <p:sp>
        <p:nvSpPr>
          <p:cNvPr id="41987" name="TextBox 1"/>
          <p:cNvSpPr txBox="1">
            <a:spLocks noChangeArrowheads="1"/>
          </p:cNvSpPr>
          <p:nvPr/>
        </p:nvSpPr>
        <p:spPr bwMode="auto">
          <a:xfrm>
            <a:off x="5375921" y="1896219"/>
            <a:ext cx="529208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 время тушения огня пожарные </a:t>
            </a:r>
          </a:p>
          <a:p>
            <a:r>
              <a:rPr lang="ru-RU" alt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мочили их водой и вставляли в нос,</a:t>
            </a:r>
          </a:p>
          <a:p>
            <a:r>
              <a:rPr lang="ru-RU" alt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таким образом, защищая себя от вдыхания </a:t>
            </a:r>
          </a:p>
          <a:p>
            <a:r>
              <a:rPr lang="ru-RU" alt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угарного газа.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960096" y="5949280"/>
            <a:ext cx="2592288" cy="71941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66FF">
                  <a:tint val="66000"/>
                  <a:satMod val="160000"/>
                </a:srgbClr>
              </a:gs>
              <a:gs pos="50000">
                <a:srgbClr val="0066FF">
                  <a:tint val="44500"/>
                  <a:satMod val="160000"/>
                </a:srgbClr>
              </a:gs>
              <a:gs pos="100000">
                <a:srgbClr val="0066FF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b="1" dirty="0">
                <a:ln w="50800"/>
                <a:solidFill>
                  <a:srgbClr val="002060"/>
                </a:solidFill>
              </a:rPr>
              <a:t>Правильный ответ</a:t>
            </a:r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9812918" y="5949280"/>
            <a:ext cx="682376" cy="71941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E:\морской бой\КАРТИНКИ\пожарный с усам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1772817"/>
            <a:ext cx="3181493" cy="48958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5375922" y="6011165"/>
            <a:ext cx="1440159" cy="65752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5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ru-RU" sz="2000" b="1" dirty="0">
                <a:solidFill>
                  <a:schemeClr val="tx1"/>
                </a:solidFill>
              </a:rPr>
              <a:t>баллов</a:t>
            </a:r>
          </a:p>
        </p:txBody>
      </p:sp>
    </p:spTree>
    <p:extLst>
      <p:ext uri="{BB962C8B-B14F-4D97-AF65-F5344CB8AC3E}">
        <p14:creationId xmlns="" xmlns:p14="http://schemas.microsoft.com/office/powerpoint/2010/main" val="347183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198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79992\Downloads\pngwing.com (10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8365" y="1607735"/>
            <a:ext cx="8420519" cy="541529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079755" y="590201"/>
            <a:ext cx="10022039" cy="1323439"/>
          </a:xfrm>
          <a:prstGeom prst="rect">
            <a:avLst/>
          </a:prstGeom>
          <a:noFill/>
        </p:spPr>
        <p:txBody>
          <a:bodyPr wrap="none" lIns="91440" tIns="45720" rIns="91440" bIns="45720" numCol="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8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Спасибо за игру</a:t>
            </a:r>
          </a:p>
        </p:txBody>
      </p:sp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9973982" y="5834881"/>
            <a:ext cx="521208" cy="72445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  <a:latin typeface="Tahoma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10941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  <p:sndAc>
          <p:stSnd>
            <p:snd r:embed="rId4" name="applause.wav"/>
          </p:stSnd>
        </p:sndAc>
      </p:transition>
    </mc:Choice>
    <mc:Fallback>
      <p:transition spd="slow">
        <p:circl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3165612576"/>
              </p:ext>
            </p:extLst>
          </p:nvPr>
        </p:nvGraphicFramePr>
        <p:xfrm>
          <a:off x="1881188" y="1571612"/>
          <a:ext cx="8786812" cy="4875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555" name="WordArt 21"/>
          <p:cNvSpPr>
            <a:spLocks noChangeArrowheads="1" noChangeShapeType="1" noTextEdit="1"/>
          </p:cNvSpPr>
          <p:nvPr/>
        </p:nvSpPr>
        <p:spPr bwMode="auto">
          <a:xfrm>
            <a:off x="3381357" y="285728"/>
            <a:ext cx="5603875" cy="1270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Impact"/>
              </a:rPr>
              <a:t>Подведём итоги</a:t>
            </a:r>
          </a:p>
        </p:txBody>
      </p:sp>
      <p:sp>
        <p:nvSpPr>
          <p:cNvPr id="6" name="Управляющая кнопка: настраиваемая 5">
            <a:hlinkClick r:id="" action="ppaction://hlinkshowjump?jump=endshow" highlightClick="1"/>
          </p:cNvPr>
          <p:cNvSpPr/>
          <p:nvPr/>
        </p:nvSpPr>
        <p:spPr>
          <a:xfrm>
            <a:off x="9239272" y="6286520"/>
            <a:ext cx="1428728" cy="571480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Завершить</a:t>
            </a:r>
          </a:p>
        </p:txBody>
      </p:sp>
    </p:spTree>
    <p:extLst>
      <p:ext uri="{BB962C8B-B14F-4D97-AF65-F5344CB8AC3E}">
        <p14:creationId xmlns="" xmlns:p14="http://schemas.microsoft.com/office/powerpoint/2010/main" val="259569581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5645700" y="1403321"/>
            <a:ext cx="4858105" cy="432048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44096" y="371792"/>
            <a:ext cx="9144000" cy="78491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t">
            <a:normAutofit fontScale="25000" lnSpcReduction="20000"/>
          </a:bodyPr>
          <a:lstStyle/>
          <a:p>
            <a:pPr algn="ctr" eaLnBrk="1" hangingPunct="1">
              <a:buFontTx/>
              <a:buNone/>
              <a:defRPr/>
            </a:pPr>
            <a:r>
              <a:rPr lang="ru-RU" altLang="ru-RU" sz="11200" b="1" dirty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называется произведение </a:t>
            </a:r>
          </a:p>
          <a:p>
            <a:pPr algn="ctr" eaLnBrk="1" hangingPunct="1">
              <a:buFontTx/>
              <a:buNone/>
              <a:defRPr/>
            </a:pPr>
            <a:r>
              <a:rPr lang="ru-RU" altLang="ru-RU" sz="11200" b="1" dirty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кто его автор?</a:t>
            </a:r>
          </a:p>
          <a:p>
            <a:pPr algn="r" eaLnBrk="1" hangingPunct="1">
              <a:buFontTx/>
              <a:buNone/>
              <a:defRPr/>
            </a:pPr>
            <a:endParaRPr lang="ru-RU" altLang="ru-RU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>
              <a:buNone/>
              <a:defRPr/>
            </a:pPr>
            <a:r>
              <a:rPr lang="ru-RU" altLang="ru-RU" sz="80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                                  </a:t>
            </a:r>
          </a:p>
          <a:p>
            <a:pPr algn="ctr">
              <a:buNone/>
              <a:defRPr/>
            </a:pPr>
            <a:endParaRPr lang="ru-RU" altLang="ru-RU" sz="80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>
              <a:buNone/>
              <a:defRPr/>
            </a:pPr>
            <a:r>
              <a:rPr lang="ru-RU" altLang="ru-RU" sz="80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                            </a:t>
            </a:r>
            <a:r>
              <a:rPr lang="ru-RU" altLang="ru-RU" sz="8000" dirty="0" smtClean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altLang="ru-RU" sz="8000" dirty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лисички взяли спички</a:t>
            </a:r>
            <a:r>
              <a:rPr lang="en-US" altLang="ru-RU" sz="8000" dirty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altLang="ru-RU" sz="8000" dirty="0">
              <a:ln w="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  <a:defRPr/>
            </a:pPr>
            <a:r>
              <a:rPr lang="ru-RU" altLang="ru-RU" sz="8000" dirty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К морю синему пошли</a:t>
            </a:r>
            <a:r>
              <a:rPr lang="en-US" altLang="ru-RU" sz="8000" dirty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altLang="ru-RU" sz="8000" dirty="0">
              <a:ln w="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  <a:defRPr/>
            </a:pPr>
            <a:r>
              <a:rPr lang="ru-RU" altLang="ru-RU" sz="8000" dirty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Море синие зажгли</a:t>
            </a:r>
            <a:r>
              <a:rPr lang="en-US" altLang="ru-RU" sz="8000" dirty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8000" dirty="0">
              <a:ln w="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  <a:defRPr/>
            </a:pPr>
            <a:r>
              <a:rPr lang="ru-RU" altLang="ru-RU" sz="8000" dirty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Море пламенем горит</a:t>
            </a:r>
          </a:p>
          <a:p>
            <a:pPr algn="ctr">
              <a:buNone/>
              <a:defRPr/>
            </a:pPr>
            <a:r>
              <a:rPr lang="ru-RU" altLang="ru-RU" sz="8000" dirty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Выбежал из моря кит:</a:t>
            </a:r>
          </a:p>
          <a:p>
            <a:pPr algn="ctr">
              <a:buNone/>
              <a:defRPr/>
            </a:pPr>
            <a:r>
              <a:rPr lang="ru-RU" altLang="ru-RU" sz="8000" dirty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en-US" altLang="ru-RU" sz="8000" dirty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altLang="ru-RU" sz="8000" dirty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Эй пожарные</a:t>
            </a:r>
            <a:r>
              <a:rPr lang="en-US" altLang="ru-RU" sz="8000" dirty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altLang="ru-RU" sz="8000" dirty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бегите!</a:t>
            </a:r>
          </a:p>
          <a:p>
            <a:pPr algn="ctr">
              <a:buNone/>
              <a:defRPr/>
            </a:pPr>
            <a:r>
              <a:rPr lang="ru-RU" altLang="ru-RU" sz="8000" dirty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Помогите</a:t>
            </a:r>
            <a:r>
              <a:rPr lang="en-US" altLang="ru-RU" sz="8000" dirty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altLang="ru-RU" sz="8000" dirty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помогите</a:t>
            </a:r>
          </a:p>
          <a:p>
            <a:pPr algn="ctr" eaLnBrk="1" hangingPunct="1">
              <a:buFontTx/>
              <a:buNone/>
              <a:defRPr/>
            </a:pPr>
            <a:r>
              <a:rPr lang="ru-RU" altLang="ru-RU" sz="8000" dirty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Помогите</a:t>
            </a:r>
            <a:r>
              <a:rPr lang="en-US" altLang="ru-RU" sz="8000" dirty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altLang="ru-RU" sz="8000" dirty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помогите!</a:t>
            </a:r>
            <a:r>
              <a:rPr lang="en-US" altLang="ru-RU" sz="8000" dirty="0">
                <a:ln w="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ru-RU" altLang="ru-RU" sz="8000" dirty="0">
              <a:ln w="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mqdefaul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3513" y="2465895"/>
            <a:ext cx="3744416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6624027" y="5940212"/>
            <a:ext cx="2592288" cy="71941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66FF">
                  <a:tint val="66000"/>
                  <a:satMod val="160000"/>
                </a:srgbClr>
              </a:gs>
              <a:gs pos="50000">
                <a:srgbClr val="0066FF">
                  <a:tint val="44500"/>
                  <a:satMod val="160000"/>
                </a:srgbClr>
              </a:gs>
              <a:gs pos="100000">
                <a:srgbClr val="0066FF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b="1" dirty="0">
                <a:ln w="50800"/>
                <a:solidFill>
                  <a:srgbClr val="0070C0"/>
                </a:solidFill>
              </a:rPr>
              <a:t>Правильный</a:t>
            </a:r>
            <a:r>
              <a:rPr lang="ru-RU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b="1" dirty="0">
                <a:ln w="50800"/>
                <a:solidFill>
                  <a:srgbClr val="0070C0"/>
                </a:solidFill>
              </a:rPr>
              <a:t>ответ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35561" y="5402050"/>
            <a:ext cx="3814763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rgbClr val="FFCC00"/>
              </a:buClr>
              <a:buSzPct val="120000"/>
              <a:defRPr/>
            </a:pPr>
            <a:r>
              <a:rPr lang="ru-RU" altLang="ru-RU" sz="32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  <a:cs typeface="Arial"/>
              </a:rPr>
              <a:t>   </a:t>
            </a:r>
            <a:r>
              <a:rPr lang="en-US" altLang="ru-RU" sz="36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/>
                <a:cs typeface="Arial"/>
              </a:rPr>
              <a:t>“</a:t>
            </a:r>
            <a:r>
              <a:rPr lang="ru-RU" altLang="ru-RU" sz="36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/>
                <a:cs typeface="Arial"/>
              </a:rPr>
              <a:t>Путаница</a:t>
            </a:r>
            <a:r>
              <a:rPr lang="en-US" altLang="ru-RU" sz="36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/>
                <a:cs typeface="Arial"/>
              </a:rPr>
              <a:t>”</a:t>
            </a:r>
            <a:r>
              <a:rPr lang="ru-RU" altLang="ru-RU" sz="36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/>
                <a:cs typeface="Arial"/>
              </a:rPr>
              <a:t>        К</a:t>
            </a:r>
            <a:r>
              <a:rPr lang="en-US" altLang="ru-RU" sz="36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/>
                <a:cs typeface="Arial"/>
              </a:rPr>
              <a:t>.</a:t>
            </a:r>
            <a:r>
              <a:rPr lang="ru-RU" altLang="ru-RU" sz="3600" b="1" kern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/>
                <a:cs typeface="Arial"/>
              </a:rPr>
              <a:t> Чуковский</a:t>
            </a:r>
          </a:p>
        </p:txBody>
      </p:sp>
      <p:sp>
        <p:nvSpPr>
          <p:cNvPr id="2" name="Управляющая кнопка: возврат 1">
            <a:hlinkClick r:id="rId3" action="ppaction://hlinksldjump" highlightClick="1"/>
          </p:cNvPr>
          <p:cNvSpPr/>
          <p:nvPr/>
        </p:nvSpPr>
        <p:spPr>
          <a:xfrm>
            <a:off x="9570184" y="5940212"/>
            <a:ext cx="682376" cy="71941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903871" y="1556793"/>
            <a:ext cx="1656185" cy="65752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2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ru-RU" sz="2000" b="1" dirty="0">
                <a:solidFill>
                  <a:schemeClr val="tx1"/>
                </a:solidFill>
              </a:rPr>
              <a:t>балла</a:t>
            </a:r>
          </a:p>
        </p:txBody>
      </p:sp>
      <p:sp>
        <p:nvSpPr>
          <p:cNvPr id="11" name="Управляющая кнопка: возврат 10">
            <a:hlinkClick r:id="rId3" action="ppaction://hlinksldjump" highlightClick="1"/>
          </p:cNvPr>
          <p:cNvSpPr/>
          <p:nvPr/>
        </p:nvSpPr>
        <p:spPr>
          <a:xfrm>
            <a:off x="9548662" y="5940212"/>
            <a:ext cx="682376" cy="71941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2723303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2054131" y="1323314"/>
            <a:ext cx="8002309" cy="210568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094691" y="5949280"/>
            <a:ext cx="2592288" cy="71941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66FF">
                  <a:tint val="66000"/>
                  <a:satMod val="160000"/>
                </a:srgbClr>
              </a:gs>
              <a:gs pos="50000">
                <a:srgbClr val="0066FF">
                  <a:tint val="44500"/>
                  <a:satMod val="160000"/>
                </a:srgbClr>
              </a:gs>
              <a:gs pos="100000">
                <a:srgbClr val="0066FF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b="1" dirty="0">
                <a:ln w="50800"/>
                <a:solidFill>
                  <a:srgbClr val="0070C0"/>
                </a:solidFill>
              </a:rPr>
              <a:t>Правильный ответ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458624" y="3933057"/>
            <a:ext cx="2459328" cy="10156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indent="-342900" algn="ctr">
              <a:spcBef>
                <a:spcPct val="20000"/>
              </a:spcBef>
              <a:buClr>
                <a:srgbClr val="FFCC00"/>
              </a:buClr>
              <a:buSzPct val="120000"/>
              <a:defRPr/>
            </a:pPr>
            <a:r>
              <a:rPr lang="ru-RU" altLang="ru-RU" sz="6000" b="1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/>
                <a:cs typeface="Arial"/>
              </a:rPr>
              <a:t>огонь</a:t>
            </a:r>
          </a:p>
        </p:txBody>
      </p:sp>
      <p:sp>
        <p:nvSpPr>
          <p:cNvPr id="6" name="Управляющая кнопка: возврат 5">
            <a:hlinkClick r:id="rId2" action="ppaction://hlinksldjump" highlightClick="1"/>
          </p:cNvPr>
          <p:cNvSpPr/>
          <p:nvPr/>
        </p:nvSpPr>
        <p:spPr>
          <a:xfrm>
            <a:off x="9888376" y="5949280"/>
            <a:ext cx="682376" cy="71941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475102" y="130629"/>
            <a:ext cx="4463530" cy="1200329"/>
          </a:xfrm>
          <a:prstGeom prst="rect">
            <a:avLst/>
          </a:prstGeom>
          <a:noFill/>
        </p:spPr>
        <p:txBody>
          <a:bodyPr wrap="none" lIns="91440" tIns="45720" rIns="91440" bIns="45720" numCol="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ЗАГАДКА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24001" y="1323313"/>
            <a:ext cx="9046751" cy="197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rgbClr val="FFCC00"/>
              </a:buClr>
              <a:buSzPct val="120000"/>
              <a:defRPr/>
            </a:pPr>
            <a:r>
              <a:rPr lang="ru-RU" altLang="ru-RU" sz="3600" b="1" kern="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ahoma"/>
                <a:cs typeface="Arial"/>
              </a:rPr>
              <a:t>Шипит и злится, воды боится</a:t>
            </a:r>
            <a:r>
              <a:rPr lang="en-US" altLang="ru-RU" sz="3600" b="1" kern="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ahoma"/>
                <a:cs typeface="Arial"/>
              </a:rPr>
              <a:t>.</a:t>
            </a:r>
            <a:r>
              <a:rPr lang="ru-RU" altLang="ru-RU" sz="3600" b="1" kern="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ahoma"/>
                <a:cs typeface="Arial"/>
              </a:rPr>
              <a:t> </a:t>
            </a:r>
          </a:p>
          <a:p>
            <a:pPr marL="342900" indent="-342900" algn="ctr">
              <a:spcBef>
                <a:spcPct val="20000"/>
              </a:spcBef>
              <a:buClr>
                <a:srgbClr val="FFCC00"/>
              </a:buClr>
              <a:buSzPct val="120000"/>
              <a:defRPr/>
            </a:pPr>
            <a:r>
              <a:rPr lang="ru-RU" altLang="ru-RU" sz="3600" b="1" kern="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ahoma"/>
                <a:cs typeface="Arial"/>
              </a:rPr>
              <a:t>	С языком</a:t>
            </a:r>
            <a:r>
              <a:rPr lang="en-US" altLang="ru-RU" sz="3600" b="1" kern="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ahoma"/>
                <a:cs typeface="Arial"/>
              </a:rPr>
              <a:t>,</a:t>
            </a:r>
            <a:r>
              <a:rPr lang="ru-RU" altLang="ru-RU" sz="3600" b="1" kern="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ahoma"/>
                <a:cs typeface="Arial"/>
              </a:rPr>
              <a:t> а не лает</a:t>
            </a:r>
            <a:r>
              <a:rPr lang="en-US" altLang="ru-RU" sz="3600" b="1" kern="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ahoma"/>
                <a:cs typeface="Arial"/>
              </a:rPr>
              <a:t>,</a:t>
            </a:r>
            <a:r>
              <a:rPr lang="ru-RU" altLang="ru-RU" sz="3600" b="1" kern="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ahoma"/>
                <a:cs typeface="Arial"/>
              </a:rPr>
              <a:t> </a:t>
            </a:r>
          </a:p>
          <a:p>
            <a:pPr marL="342900" indent="-342900" algn="ctr">
              <a:spcBef>
                <a:spcPct val="20000"/>
              </a:spcBef>
              <a:buClr>
                <a:srgbClr val="FFCC00"/>
              </a:buClr>
              <a:buSzPct val="120000"/>
              <a:defRPr/>
            </a:pPr>
            <a:r>
              <a:rPr lang="ru-RU" altLang="ru-RU" sz="3600" b="1" kern="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ahoma"/>
                <a:cs typeface="Arial"/>
              </a:rPr>
              <a:t>	Без зубов</a:t>
            </a:r>
            <a:r>
              <a:rPr lang="en-US" altLang="ru-RU" sz="3600" b="1" kern="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ahoma"/>
                <a:cs typeface="Arial"/>
              </a:rPr>
              <a:t>,</a:t>
            </a:r>
            <a:r>
              <a:rPr lang="ru-RU" altLang="ru-RU" sz="3600" b="1" kern="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ahoma"/>
                <a:cs typeface="Arial"/>
              </a:rPr>
              <a:t> а кусает!</a:t>
            </a:r>
          </a:p>
        </p:txBody>
      </p:sp>
      <p:pic>
        <p:nvPicPr>
          <p:cNvPr id="5122" name="Picture 2" descr="L:\морской бой\КАРТИНКИ\493062262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911" y="3673732"/>
            <a:ext cx="3743697" cy="29949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8914567" y="136795"/>
            <a:ext cx="1656185" cy="65752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1 балл</a:t>
            </a:r>
          </a:p>
        </p:txBody>
      </p:sp>
    </p:spTree>
    <p:extLst>
      <p:ext uri="{BB962C8B-B14F-4D97-AF65-F5344CB8AC3E}">
        <p14:creationId xmlns="" xmlns:p14="http://schemas.microsoft.com/office/powerpoint/2010/main" val="121065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631950" y="979908"/>
            <a:ext cx="3239914" cy="587968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altLang="ru-RU" sz="2400" dirty="0"/>
              <a:t>    </a:t>
            </a:r>
          </a:p>
          <a:p>
            <a:pPr eaLnBrk="1" hangingPunct="1">
              <a:buFontTx/>
              <a:buNone/>
              <a:defRPr/>
            </a:pPr>
            <a:r>
              <a:rPr lang="ru-RU" altLang="ru-RU" sz="2400" dirty="0"/>
              <a:t>		</a:t>
            </a:r>
          </a:p>
          <a:p>
            <a:pPr eaLnBrk="1" hangingPunct="1">
              <a:buFontTx/>
              <a:buNone/>
              <a:defRPr/>
            </a:pPr>
            <a:endParaRPr lang="ru-RU" altLang="ru-RU" sz="2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027290" y="5990296"/>
            <a:ext cx="2592288" cy="71941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66FF">
                  <a:tint val="66000"/>
                  <a:satMod val="160000"/>
                </a:srgbClr>
              </a:gs>
              <a:gs pos="50000">
                <a:srgbClr val="0066FF">
                  <a:tint val="44500"/>
                  <a:satMod val="160000"/>
                </a:srgbClr>
              </a:gs>
              <a:gs pos="100000">
                <a:srgbClr val="0066FF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b="1" dirty="0">
                <a:ln w="50800"/>
                <a:solidFill>
                  <a:srgbClr val="0070C0"/>
                </a:solidFill>
              </a:rPr>
              <a:t>Правильный ответ</a:t>
            </a:r>
          </a:p>
        </p:txBody>
      </p:sp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9742524" y="6024665"/>
            <a:ext cx="682376" cy="71941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626690" y="4550993"/>
            <a:ext cx="540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b="1" kern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/>
                <a:cs typeface="Arial"/>
              </a:rPr>
              <a:t>ОГНЕТУШИТЕЛЬ 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634482" y="4559072"/>
            <a:ext cx="1656185" cy="65752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1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балл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75102" y="130629"/>
            <a:ext cx="4463530" cy="1200329"/>
          </a:xfrm>
          <a:prstGeom prst="rect">
            <a:avLst/>
          </a:prstGeom>
          <a:noFill/>
        </p:spPr>
        <p:txBody>
          <a:bodyPr wrap="none" lIns="91440" tIns="45720" rIns="91440" bIns="45720" numCol="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ЗАГАДКА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054131" y="1323314"/>
            <a:ext cx="8002309" cy="210568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544097" y="1664957"/>
            <a:ext cx="9046751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rgbClr val="FFCC00"/>
              </a:buClr>
              <a:buSzPct val="120000"/>
              <a:defRPr/>
            </a:pPr>
            <a:r>
              <a:rPr lang="ru-RU" altLang="ru-RU" sz="3600" b="1" kern="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ahoma"/>
                <a:cs typeface="Arial"/>
              </a:rPr>
              <a:t>Висит – молчит</a:t>
            </a:r>
            <a:r>
              <a:rPr lang="en-US" altLang="ru-RU" sz="3600" b="1" kern="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ahoma"/>
                <a:cs typeface="Arial"/>
              </a:rPr>
              <a:t>,</a:t>
            </a:r>
            <a:r>
              <a:rPr lang="ru-RU" altLang="ru-RU" sz="3600" b="1" kern="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ahoma"/>
                <a:cs typeface="Arial"/>
              </a:rPr>
              <a:t> а перевернешь</a:t>
            </a:r>
            <a:r>
              <a:rPr lang="en-US" altLang="ru-RU" sz="3600" b="1" kern="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ahoma"/>
                <a:cs typeface="Arial"/>
              </a:rPr>
              <a:t>,</a:t>
            </a:r>
            <a:endParaRPr lang="ru-RU" altLang="ru-RU" sz="3600" b="1" kern="0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ahoma"/>
              <a:cs typeface="Arial"/>
            </a:endParaRPr>
          </a:p>
          <a:p>
            <a:pPr marL="342900" indent="-342900" algn="ctr">
              <a:spcBef>
                <a:spcPct val="20000"/>
              </a:spcBef>
              <a:buClr>
                <a:srgbClr val="FFCC00"/>
              </a:buClr>
              <a:buSzPct val="120000"/>
              <a:defRPr/>
            </a:pPr>
            <a:r>
              <a:rPr lang="ru-RU" altLang="ru-RU" sz="3600" b="1" kern="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ahoma"/>
                <a:cs typeface="Arial"/>
              </a:rPr>
              <a:t>Шипит</a:t>
            </a:r>
            <a:r>
              <a:rPr lang="en-US" altLang="ru-RU" sz="3600" b="1" kern="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ahoma"/>
                <a:cs typeface="Arial"/>
              </a:rPr>
              <a:t>,</a:t>
            </a:r>
            <a:r>
              <a:rPr lang="ru-RU" altLang="ru-RU" sz="3600" b="1" kern="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ahoma"/>
                <a:cs typeface="Arial"/>
              </a:rPr>
              <a:t> и пена летит</a:t>
            </a:r>
            <a:endParaRPr lang="ru-RU" altLang="ru-RU" sz="3600" b="1" kern="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ahoma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068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260350"/>
            <a:ext cx="9144000" cy="316865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altLang="ru-RU" sz="2400" dirty="0"/>
              <a:t>		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960096" y="5853113"/>
            <a:ext cx="2592288" cy="71941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66FF">
                  <a:tint val="66000"/>
                  <a:satMod val="160000"/>
                </a:srgbClr>
              </a:gs>
              <a:gs pos="50000">
                <a:srgbClr val="0066FF">
                  <a:tint val="44500"/>
                  <a:satMod val="160000"/>
                </a:srgbClr>
              </a:gs>
              <a:gs pos="100000">
                <a:srgbClr val="0066FF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b="1" dirty="0">
                <a:ln w="50800"/>
                <a:solidFill>
                  <a:srgbClr val="0070C0"/>
                </a:solidFill>
              </a:rPr>
              <a:t>Правильный ответ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68871" y="5391448"/>
            <a:ext cx="18101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ДЫМ</a:t>
            </a:r>
          </a:p>
        </p:txBody>
      </p:sp>
      <p:sp>
        <p:nvSpPr>
          <p:cNvPr id="9" name="Управляющая кнопка: возврат 8">
            <a:hlinkClick r:id="rId2" action="ppaction://hlinksldjump" highlightClick="1"/>
          </p:cNvPr>
          <p:cNvSpPr/>
          <p:nvPr/>
        </p:nvSpPr>
        <p:spPr>
          <a:xfrm>
            <a:off x="9812918" y="5949280"/>
            <a:ext cx="682376" cy="71941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85136" y="1628800"/>
            <a:ext cx="568304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  </a:t>
            </a:r>
            <a:r>
              <a:rPr lang="ru-RU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Я мохнатый, я кудлатый,</a:t>
            </a:r>
          </a:p>
          <a:p>
            <a:r>
              <a:rPr lang="ru-RU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  Я зимой над каждой хатой,</a:t>
            </a:r>
          </a:p>
          <a:p>
            <a:r>
              <a:rPr lang="ru-RU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  Над пожаром и заводом,</a:t>
            </a:r>
          </a:p>
          <a:p>
            <a:r>
              <a:rPr lang="ru-RU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  Над костром и пароходом.</a:t>
            </a:r>
          </a:p>
          <a:p>
            <a:r>
              <a:rPr lang="ru-RU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  Но нигде-нигде меня</a:t>
            </a:r>
          </a:p>
          <a:p>
            <a:r>
              <a:rPr lang="ru-RU" sz="3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2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  Не бывает без огня.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428148" y="4869161"/>
            <a:ext cx="1656185" cy="65752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1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ru-RU" sz="2000" b="1" dirty="0">
                <a:solidFill>
                  <a:schemeClr val="tx1"/>
                </a:solidFill>
              </a:rPr>
              <a:t>балл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634" y="1246574"/>
            <a:ext cx="5516876" cy="308945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475102" y="130629"/>
            <a:ext cx="4463530" cy="1200329"/>
          </a:xfrm>
          <a:prstGeom prst="rect">
            <a:avLst/>
          </a:prstGeom>
          <a:noFill/>
        </p:spPr>
        <p:txBody>
          <a:bodyPr wrap="none" lIns="91440" tIns="45720" rIns="91440" bIns="45720" numCol="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ЗАГАДКА</a:t>
            </a:r>
          </a:p>
        </p:txBody>
      </p:sp>
    </p:spTree>
    <p:extLst>
      <p:ext uri="{BB962C8B-B14F-4D97-AF65-F5344CB8AC3E}">
        <p14:creationId xmlns="" xmlns:p14="http://schemas.microsoft.com/office/powerpoint/2010/main" val="219679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03200" y="1549400"/>
            <a:ext cx="4648200" cy="3568700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Таять может, да не лед, </a:t>
            </a:r>
          </a:p>
          <a:p>
            <a:pPr algn="ctr"/>
            <a:r>
              <a:rPr lang="ru-RU" sz="5400" dirty="0" smtClean="0"/>
              <a:t>Не фонарь, а свет дает.</a:t>
            </a:r>
            <a:endParaRPr lang="ru-RU" sz="54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027290" y="5990296"/>
            <a:ext cx="2592288" cy="71941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66FF">
                  <a:tint val="66000"/>
                  <a:satMod val="160000"/>
                </a:srgbClr>
              </a:gs>
              <a:gs pos="50000">
                <a:srgbClr val="0066FF">
                  <a:tint val="44500"/>
                  <a:satMod val="160000"/>
                </a:srgbClr>
              </a:gs>
              <a:gs pos="100000">
                <a:srgbClr val="0066FF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b="1" dirty="0">
                <a:ln w="50800"/>
                <a:solidFill>
                  <a:srgbClr val="0070C0"/>
                </a:solidFill>
              </a:rPr>
              <a:t>Правильный ответ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049000" y="6108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Управляющая кнопка: возврат 7">
            <a:hlinkClick r:id="rId2" action="ppaction://hlinksldjump" highlightClick="1"/>
          </p:cNvPr>
          <p:cNvSpPr/>
          <p:nvPr/>
        </p:nvSpPr>
        <p:spPr>
          <a:xfrm>
            <a:off x="9812918" y="5949280"/>
            <a:ext cx="682376" cy="71941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428148" y="4869161"/>
            <a:ext cx="1656185" cy="65752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1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ru-RU" sz="2000" b="1" dirty="0">
                <a:solidFill>
                  <a:schemeClr val="tx1"/>
                </a:solidFill>
              </a:rPr>
              <a:t>балл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87422" y="5308480"/>
            <a:ext cx="35052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Свеча</a:t>
            </a:r>
            <a:endParaRPr lang="ru-RU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12493" y="1477915"/>
            <a:ext cx="4791551" cy="3631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3475102" y="130629"/>
            <a:ext cx="4463530" cy="1200329"/>
          </a:xfrm>
          <a:prstGeom prst="rect">
            <a:avLst/>
          </a:prstGeom>
          <a:noFill/>
        </p:spPr>
        <p:txBody>
          <a:bodyPr wrap="none" lIns="91440" tIns="45720" rIns="91440" bIns="45720" numCol="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ЗАГАДКА</a:t>
            </a:r>
          </a:p>
        </p:txBody>
      </p:sp>
    </p:spTree>
    <p:extLst>
      <p:ext uri="{BB962C8B-B14F-4D97-AF65-F5344CB8AC3E}">
        <p14:creationId xmlns="" xmlns:p14="http://schemas.microsoft.com/office/powerpoint/2010/main" val="26870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260350"/>
            <a:ext cx="9144000" cy="316865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altLang="ru-RU" sz="2400" dirty="0"/>
              <a:t>		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960096" y="5853113"/>
            <a:ext cx="2592288" cy="71941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66FF">
                  <a:tint val="66000"/>
                  <a:satMod val="160000"/>
                </a:srgbClr>
              </a:gs>
              <a:gs pos="50000">
                <a:srgbClr val="0066FF">
                  <a:tint val="44500"/>
                  <a:satMod val="160000"/>
                </a:srgbClr>
              </a:gs>
              <a:gs pos="100000">
                <a:srgbClr val="0066FF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b="1" dirty="0">
                <a:ln w="50800"/>
                <a:solidFill>
                  <a:srgbClr val="002060"/>
                </a:solidFill>
              </a:rPr>
              <a:t>Правильный ответ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117971" y="191979"/>
            <a:ext cx="3976153" cy="1446550"/>
          </a:xfrm>
          <a:prstGeom prst="rect">
            <a:avLst/>
          </a:prstGeom>
          <a:noFill/>
        </p:spPr>
        <p:txBody>
          <a:bodyPr wrap="none" lIns="91440" tIns="45720" rIns="91440" bIns="45720" numCol="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РЕБУС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14160" y="5300986"/>
            <a:ext cx="21434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ИСКРА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Управляющая кнопка: возврат 8">
            <a:hlinkClick r:id="rId2" action="ppaction://hlinksldjump" highlightClick="1"/>
          </p:cNvPr>
          <p:cNvSpPr/>
          <p:nvPr/>
        </p:nvSpPr>
        <p:spPr>
          <a:xfrm>
            <a:off x="9812918" y="5949280"/>
            <a:ext cx="682376" cy="71941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428148" y="5025951"/>
            <a:ext cx="1656185" cy="65752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3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ru-RU" sz="2000" b="1" dirty="0">
                <a:solidFill>
                  <a:schemeClr val="tx1"/>
                </a:solidFill>
              </a:rPr>
              <a:t>балла</a:t>
            </a:r>
          </a:p>
        </p:txBody>
      </p:sp>
      <p:pic>
        <p:nvPicPr>
          <p:cNvPr id="1026" name="Picture 2" descr="C:\Users\79992\Downloads\2023-04-02_17-21-1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4964" y="1695169"/>
            <a:ext cx="6993305" cy="31481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2006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260350"/>
            <a:ext cx="9144000" cy="316865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altLang="ru-RU" sz="2400" dirty="0"/>
              <a:t>		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960096" y="5853113"/>
            <a:ext cx="2592288" cy="71941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66FF">
                  <a:tint val="66000"/>
                  <a:satMod val="160000"/>
                </a:srgbClr>
              </a:gs>
              <a:gs pos="50000">
                <a:srgbClr val="0066FF">
                  <a:tint val="44500"/>
                  <a:satMod val="160000"/>
                </a:srgbClr>
              </a:gs>
              <a:gs pos="100000">
                <a:srgbClr val="0066FF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b="1" dirty="0">
                <a:ln w="50800"/>
                <a:solidFill>
                  <a:srgbClr val="002060"/>
                </a:solidFill>
              </a:rPr>
              <a:t>Правильный ответ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99012" y="5391448"/>
            <a:ext cx="24417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КОСТЕР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Управляющая кнопка: возврат 8">
            <a:hlinkClick r:id="rId2" action="ppaction://hlinksldjump" highlightClick="1"/>
          </p:cNvPr>
          <p:cNvSpPr/>
          <p:nvPr/>
        </p:nvSpPr>
        <p:spPr>
          <a:xfrm>
            <a:off x="9812918" y="5955073"/>
            <a:ext cx="682376" cy="71941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428148" y="4869161"/>
            <a:ext cx="1656185" cy="65752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3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ru-RU" sz="2000" b="1" dirty="0">
                <a:solidFill>
                  <a:schemeClr val="tx1"/>
                </a:solidFill>
              </a:rPr>
              <a:t>балла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117971" y="191979"/>
            <a:ext cx="3976153" cy="1446550"/>
          </a:xfrm>
          <a:prstGeom prst="rect">
            <a:avLst/>
          </a:prstGeom>
          <a:noFill/>
        </p:spPr>
        <p:txBody>
          <a:bodyPr wrap="none" lIns="91440" tIns="45720" rIns="91440" bIns="45720" numCol="1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РЕБУС</a:t>
            </a:r>
          </a:p>
        </p:txBody>
      </p:sp>
      <p:pic>
        <p:nvPicPr>
          <p:cNvPr id="1026" name="Picture 2" descr="C:\Users\79992\Downloads\2023-04-01_15-01-3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3679" y="1637570"/>
            <a:ext cx="6020080" cy="30952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30747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897</TotalTime>
  <Words>727</Words>
  <Application>Microsoft Office PowerPoint</Application>
  <PresentationFormat>Произвольный</PresentationFormat>
  <Paragraphs>256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khatsanovskaya_ya</cp:lastModifiedBy>
  <cp:revision>116</cp:revision>
  <dcterms:created xsi:type="dcterms:W3CDTF">2018-12-21T10:48:29Z</dcterms:created>
  <dcterms:modified xsi:type="dcterms:W3CDTF">2023-04-03T08:04:43Z</dcterms:modified>
</cp:coreProperties>
</file>