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85800" y="2292120"/>
            <a:ext cx="77713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88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85800" y="2292120"/>
            <a:ext cx="77713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388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85800" y="2292120"/>
            <a:ext cx="77713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85800" y="2292120"/>
            <a:ext cx="77713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85800" y="2292120"/>
            <a:ext cx="77713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85800" y="2292120"/>
            <a:ext cx="77713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85800" y="2292120"/>
            <a:ext cx="77713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85800" y="2292120"/>
            <a:ext cx="7771320" cy="5309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85800" y="2292120"/>
            <a:ext cx="77713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85800" y="2292120"/>
            <a:ext cx="77713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3880" y="368208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85800" y="2292120"/>
            <a:ext cx="77713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88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85800" y="2292120"/>
            <a:ext cx="777132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5.png"/><Relationship Id="rId7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0.png"/><Relationship Id="rId7" Type="http://schemas.openxmlformats.org/officeDocument/2006/relationships/image" Target="../media/image4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2.png"/><Relationship Id="rId7" Type="http://schemas.openxmlformats.org/officeDocument/2006/relationships/image" Target="../media/image5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5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ustomShape 1"/>
          <p:cNvSpPr/>
          <p:nvPr/>
        </p:nvSpPr>
        <p:spPr>
          <a:xfrm>
            <a:off x="1475640" y="396000"/>
            <a:ext cx="7771320" cy="1468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800" b="1" strike="noStrike" spc="-1">
                <a:solidFill>
                  <a:srgbClr val="F37C19"/>
                </a:solidFill>
                <a:latin typeface="Calibri"/>
                <a:ea typeface="DejaVu Sans"/>
              </a:rPr>
              <a:t>АЗБУКА ПОЖАРНОЙ БЕЗОПАСНОСТИ</a:t>
            </a:r>
            <a:endParaRPr lang="ru-RU" sz="4800" b="0" strike="noStrike" spc="-1">
              <a:latin typeface="Arial"/>
            </a:endParaRPr>
          </a:p>
        </p:txBody>
      </p:sp>
      <p:pic>
        <p:nvPicPr>
          <p:cNvPr id="39" name="Picture 3"/>
          <p:cNvPicPr/>
          <p:nvPr/>
        </p:nvPicPr>
        <p:blipFill>
          <a:blip r:embed="rId2"/>
          <a:stretch/>
        </p:blipFill>
        <p:spPr>
          <a:xfrm flipH="1">
            <a:off x="432720" y="1787760"/>
            <a:ext cx="4679280" cy="5069520"/>
          </a:xfrm>
          <a:prstGeom prst="rect">
            <a:avLst/>
          </a:prstGeom>
          <a:ln>
            <a:noFill/>
          </a:ln>
        </p:spPr>
      </p:pic>
      <p:pic>
        <p:nvPicPr>
          <p:cNvPr id="40" name="Picture 4"/>
          <p:cNvPicPr/>
          <p:nvPr/>
        </p:nvPicPr>
        <p:blipFill>
          <a:blip r:embed="rId3"/>
          <a:stretch/>
        </p:blipFill>
        <p:spPr>
          <a:xfrm>
            <a:off x="5616000" y="2880000"/>
            <a:ext cx="3191040" cy="2591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CustomShape 1"/>
          <p:cNvSpPr/>
          <p:nvPr/>
        </p:nvSpPr>
        <p:spPr>
          <a:xfrm>
            <a:off x="611640" y="260640"/>
            <a:ext cx="7487640" cy="100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lang="ru-RU" sz="3200" b="1" strike="noStrike" spc="-1">
                <a:solidFill>
                  <a:srgbClr val="0070C0"/>
                </a:solidFill>
                <a:latin typeface="Calibri"/>
                <a:ea typeface="DejaVu Sans"/>
              </a:rPr>
              <a:t>ГЕРОИ ЛЕГЕНДАРНЫЕ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93" name="CustomShape 2"/>
          <p:cNvSpPr/>
          <p:nvPr/>
        </p:nvSpPr>
        <p:spPr>
          <a:xfrm>
            <a:off x="-900720" y="1052640"/>
            <a:ext cx="8640000" cy="1582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70000" lnSpcReduction="10000"/>
          </a:bodyPr>
          <a:lstStyle/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lang="ru-RU" sz="3200" b="0" strike="noStrike" spc="-1">
                <a:solidFill>
                  <a:srgbClr val="0070C0"/>
                </a:solidFill>
                <a:latin typeface="Calibri"/>
                <a:ea typeface="DejaVu Sans"/>
              </a:rPr>
              <a:t>Если вдруг пожар случится,</a:t>
            </a:r>
            <a:endParaRPr lang="ru-RU" sz="32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lang="ru-RU" sz="3200" b="0" strike="noStrike" spc="-1">
                <a:solidFill>
                  <a:srgbClr val="0070C0"/>
                </a:solidFill>
                <a:latin typeface="Calibri"/>
                <a:ea typeface="DejaVu Sans"/>
              </a:rPr>
              <a:t>Кто быстрее всех примчится. </a:t>
            </a:r>
            <a:endParaRPr lang="ru-RU" sz="32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lang="ru-RU" sz="3200" b="0" strike="noStrike" spc="-1">
                <a:solidFill>
                  <a:srgbClr val="0070C0"/>
                </a:solidFill>
                <a:latin typeface="Calibri"/>
                <a:ea typeface="DejaVu Sans"/>
              </a:rPr>
              <a:t>На машине ярко-красной,</a:t>
            </a:r>
            <a:endParaRPr lang="ru-RU" sz="32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lang="ru-RU" sz="3200" b="0" strike="noStrike" spc="-1">
                <a:solidFill>
                  <a:srgbClr val="0070C0"/>
                </a:solidFill>
                <a:latin typeface="Calibri"/>
                <a:ea typeface="DejaVu Sans"/>
              </a:rPr>
              <a:t>Чтоб залить огонь опасный?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94" name="Picture 4"/>
          <p:cNvPicPr/>
          <p:nvPr/>
        </p:nvPicPr>
        <p:blipFill>
          <a:blip r:embed="rId3"/>
          <a:stretch/>
        </p:blipFill>
        <p:spPr>
          <a:xfrm>
            <a:off x="-120600" y="44640"/>
            <a:ext cx="1595160" cy="1294920"/>
          </a:xfrm>
          <a:prstGeom prst="rect">
            <a:avLst/>
          </a:prstGeom>
          <a:ln>
            <a:noFill/>
          </a:ln>
        </p:spPr>
      </p:pic>
      <p:pic>
        <p:nvPicPr>
          <p:cNvPr id="95" name="Picture 3"/>
          <p:cNvPicPr/>
          <p:nvPr/>
        </p:nvPicPr>
        <p:blipFill>
          <a:blip r:embed="rId4"/>
          <a:stretch/>
        </p:blipFill>
        <p:spPr>
          <a:xfrm>
            <a:off x="4265280" y="2756520"/>
            <a:ext cx="2053080" cy="2053080"/>
          </a:xfrm>
          <a:prstGeom prst="rect">
            <a:avLst/>
          </a:prstGeom>
          <a:ln>
            <a:noFill/>
          </a:ln>
        </p:spPr>
      </p:pic>
      <p:pic>
        <p:nvPicPr>
          <p:cNvPr id="96" name="Picture 4"/>
          <p:cNvPicPr/>
          <p:nvPr/>
        </p:nvPicPr>
        <p:blipFill>
          <a:blip r:embed="rId5"/>
          <a:stretch/>
        </p:blipFill>
        <p:spPr>
          <a:xfrm>
            <a:off x="3859560" y="5105880"/>
            <a:ext cx="2518560" cy="1678680"/>
          </a:xfrm>
          <a:prstGeom prst="rect">
            <a:avLst/>
          </a:prstGeom>
          <a:ln>
            <a:noFill/>
          </a:ln>
        </p:spPr>
      </p:pic>
      <p:pic>
        <p:nvPicPr>
          <p:cNvPr id="97" name="Picture 5"/>
          <p:cNvPicPr/>
          <p:nvPr/>
        </p:nvPicPr>
        <p:blipFill>
          <a:blip r:embed="rId6"/>
          <a:stretch/>
        </p:blipFill>
        <p:spPr>
          <a:xfrm>
            <a:off x="5816880" y="1052640"/>
            <a:ext cx="2118960" cy="1412280"/>
          </a:xfrm>
          <a:prstGeom prst="rect">
            <a:avLst/>
          </a:prstGeom>
          <a:ln>
            <a:noFill/>
          </a:ln>
        </p:spPr>
      </p:pic>
      <p:pic>
        <p:nvPicPr>
          <p:cNvPr id="98" name="Picture 6"/>
          <p:cNvPicPr/>
          <p:nvPr/>
        </p:nvPicPr>
        <p:blipFill>
          <a:blip r:embed="rId7"/>
          <a:stretch/>
        </p:blipFill>
        <p:spPr>
          <a:xfrm>
            <a:off x="6379560" y="2708280"/>
            <a:ext cx="2720880" cy="1923120"/>
          </a:xfrm>
          <a:prstGeom prst="rect">
            <a:avLst/>
          </a:prstGeom>
          <a:ln>
            <a:noFill/>
          </a:ln>
        </p:spPr>
      </p:pic>
      <p:pic>
        <p:nvPicPr>
          <p:cNvPr id="99" name="Picture 7"/>
          <p:cNvPicPr/>
          <p:nvPr/>
        </p:nvPicPr>
        <p:blipFill>
          <a:blip r:embed="rId8"/>
          <a:stretch/>
        </p:blipFill>
        <p:spPr>
          <a:xfrm>
            <a:off x="1965600" y="2925000"/>
            <a:ext cx="1944000" cy="1294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 additive="repl">
                                        <p:cTn id="7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CustomShape 1"/>
          <p:cNvSpPr/>
          <p:nvPr/>
        </p:nvSpPr>
        <p:spPr>
          <a:xfrm>
            <a:off x="720000" y="116640"/>
            <a:ext cx="8099280" cy="100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  <a:spcBef>
                <a:spcPts val="479"/>
              </a:spcBef>
            </a:pPr>
            <a:r>
              <a:rPr lang="ru-RU" sz="2400" b="1" strike="noStrike" spc="-1">
                <a:solidFill>
                  <a:srgbClr val="0070C0"/>
                </a:solidFill>
                <a:latin typeface="Calibri"/>
                <a:ea typeface="DejaVu Sans"/>
              </a:rPr>
              <a:t>КАК ЖЕ ВЫЗВАТЬ ПОЖАРНЫХ В СЛУЧАЕ ПОЖАРА? 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101" name="CustomShape 2"/>
          <p:cNvSpPr/>
          <p:nvPr/>
        </p:nvSpPr>
        <p:spPr>
          <a:xfrm>
            <a:off x="323640" y="1115280"/>
            <a:ext cx="8640000" cy="1582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lang="ru-RU" sz="2800" b="0" strike="noStrike" spc="-1">
                <a:solidFill>
                  <a:srgbClr val="0070C0"/>
                </a:solidFill>
                <a:latin typeface="Calibri"/>
                <a:ea typeface="DejaVu Sans"/>
              </a:rPr>
              <a:t>Знает каждый гражданин этот номер </a:t>
            </a:r>
            <a:endParaRPr lang="ru-RU" sz="2800" b="0" strike="noStrike" spc="-1">
              <a:latin typeface="Arial"/>
            </a:endParaRPr>
          </a:p>
        </p:txBody>
      </p:sp>
      <p:pic>
        <p:nvPicPr>
          <p:cNvPr id="102" name="Picture 2"/>
          <p:cNvPicPr/>
          <p:nvPr/>
        </p:nvPicPr>
        <p:blipFill>
          <a:blip r:embed="rId3"/>
          <a:stretch/>
        </p:blipFill>
        <p:spPr>
          <a:xfrm>
            <a:off x="2114640" y="1878480"/>
            <a:ext cx="2701440" cy="1350720"/>
          </a:xfrm>
          <a:prstGeom prst="rect">
            <a:avLst/>
          </a:prstGeom>
          <a:ln>
            <a:noFill/>
          </a:ln>
        </p:spPr>
      </p:pic>
      <p:pic>
        <p:nvPicPr>
          <p:cNvPr id="103" name="Picture 3"/>
          <p:cNvPicPr/>
          <p:nvPr/>
        </p:nvPicPr>
        <p:blipFill>
          <a:blip r:embed="rId4"/>
          <a:stretch/>
        </p:blipFill>
        <p:spPr>
          <a:xfrm>
            <a:off x="5004000" y="1878480"/>
            <a:ext cx="3087000" cy="1350720"/>
          </a:xfrm>
          <a:prstGeom prst="rect">
            <a:avLst/>
          </a:prstGeom>
          <a:ln>
            <a:noFill/>
          </a:ln>
        </p:spPr>
      </p:pic>
      <p:sp>
        <p:nvSpPr>
          <p:cNvPr id="104" name="CustomShape 3"/>
          <p:cNvSpPr/>
          <p:nvPr/>
        </p:nvSpPr>
        <p:spPr>
          <a:xfrm>
            <a:off x="971640" y="3429000"/>
            <a:ext cx="8640000" cy="1582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lang="ru-RU" sz="2800" b="0" strike="noStrike" spc="-1">
                <a:solidFill>
                  <a:srgbClr val="0070C0"/>
                </a:solidFill>
                <a:latin typeface="Calibri"/>
                <a:ea typeface="DejaVu Sans"/>
              </a:rPr>
              <a:t>Если к вам придет беда – позвони скорей туда</a:t>
            </a:r>
            <a:endParaRPr lang="ru-RU" sz="2800" b="0" strike="noStrike" spc="-1">
              <a:latin typeface="Arial"/>
            </a:endParaRPr>
          </a:p>
        </p:txBody>
      </p:sp>
      <p:pic>
        <p:nvPicPr>
          <p:cNvPr id="105" name="Picture 4"/>
          <p:cNvPicPr/>
          <p:nvPr/>
        </p:nvPicPr>
        <p:blipFill>
          <a:blip r:embed="rId5"/>
          <a:stretch/>
        </p:blipFill>
        <p:spPr>
          <a:xfrm>
            <a:off x="3924000" y="4200120"/>
            <a:ext cx="3311280" cy="2341080"/>
          </a:xfrm>
          <a:prstGeom prst="rect">
            <a:avLst/>
          </a:prstGeom>
          <a:ln>
            <a:noFill/>
          </a:ln>
        </p:spPr>
      </p:pic>
      <p:pic>
        <p:nvPicPr>
          <p:cNvPr id="106" name="Picture 4"/>
          <p:cNvPicPr/>
          <p:nvPr/>
        </p:nvPicPr>
        <p:blipFill>
          <a:blip r:embed="rId6"/>
          <a:stretch/>
        </p:blipFill>
        <p:spPr>
          <a:xfrm>
            <a:off x="-120600" y="44640"/>
            <a:ext cx="1595160" cy="1294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CustomShape 1"/>
          <p:cNvSpPr/>
          <p:nvPr/>
        </p:nvSpPr>
        <p:spPr>
          <a:xfrm>
            <a:off x="1296000" y="116640"/>
            <a:ext cx="7019280" cy="100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  <a:spcBef>
                <a:spcPts val="479"/>
              </a:spcBef>
            </a:pPr>
            <a:r>
              <a:rPr lang="ru-RU" sz="2400" b="1" strike="noStrike" spc="-1">
                <a:solidFill>
                  <a:srgbClr val="0070C0"/>
                </a:solidFill>
                <a:latin typeface="Calibri"/>
                <a:ea typeface="DejaVu Sans"/>
              </a:rPr>
              <a:t> ПОЖАРНЫЕ УСЛЫШАВ ТРЕВОЖНЫЙ ЗВОНОК,  ДОЛЖНЫ БЫСТРО СОБРАТЬСЯ И В ТЕЧЕНИЕ ОДНОЙ МИНУТЫ ВЫЕХАТЬ НА ВЫЗОВ.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108" name="CustomShape 2"/>
          <p:cNvSpPr/>
          <p:nvPr/>
        </p:nvSpPr>
        <p:spPr>
          <a:xfrm>
            <a:off x="1907640" y="1628640"/>
            <a:ext cx="3167280" cy="280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ru-RU" sz="2000" b="0" strike="noStrike" spc="-1">
                <a:solidFill>
                  <a:srgbClr val="0070C0"/>
                </a:solidFill>
                <a:latin typeface="Calibri"/>
                <a:ea typeface="DejaVu Sans"/>
              </a:rPr>
              <a:t>Звук сирены за окном:</a:t>
            </a:r>
            <a:r>
              <a:t/>
            </a:r>
            <a:br/>
            <a:r>
              <a:rPr lang="ru-RU" sz="2000" b="0" strike="noStrike" spc="-1">
                <a:solidFill>
                  <a:srgbClr val="0070C0"/>
                </a:solidFill>
                <a:latin typeface="Calibri"/>
                <a:ea typeface="DejaVu Sans"/>
              </a:rPr>
              <a:t>Загорелся чей — то дом.</a:t>
            </a:r>
            <a:r>
              <a:t/>
            </a:r>
            <a:br/>
            <a:r>
              <a:rPr lang="ru-RU" sz="2000" b="0" strike="noStrike" spc="-1">
                <a:solidFill>
                  <a:srgbClr val="0070C0"/>
                </a:solidFill>
                <a:latin typeface="Calibri"/>
                <a:ea typeface="DejaVu Sans"/>
              </a:rPr>
              <a:t>Тут машина подъезжает,</a:t>
            </a:r>
            <a:r>
              <a:t/>
            </a:r>
            <a:br/>
            <a:r>
              <a:rPr lang="ru-RU" sz="2000" b="0" strike="noStrike" spc="-1">
                <a:solidFill>
                  <a:srgbClr val="0070C0"/>
                </a:solidFill>
                <a:latin typeface="Calibri"/>
                <a:ea typeface="DejaVu Sans"/>
              </a:rPr>
              <a:t>Дом водою поливает.</a:t>
            </a:r>
            <a:r>
              <a:t/>
            </a:r>
            <a:br/>
            <a:r>
              <a:rPr lang="ru-RU" sz="2000" b="0" strike="noStrike" spc="-1">
                <a:solidFill>
                  <a:srgbClr val="0070C0"/>
                </a:solidFill>
                <a:latin typeface="Calibri"/>
                <a:ea typeface="DejaVu Sans"/>
              </a:rPr>
              <a:t>И… закончился пожар,</a:t>
            </a:r>
            <a:r>
              <a:t/>
            </a:r>
            <a:br/>
            <a:r>
              <a:rPr lang="ru-RU" sz="2000" b="0" strike="noStrike" spc="-1">
                <a:solidFill>
                  <a:srgbClr val="0070C0"/>
                </a:solidFill>
                <a:latin typeface="Calibri"/>
                <a:ea typeface="DejaVu Sans"/>
              </a:rPr>
              <a:t>Что так страшно бушевал.</a:t>
            </a:r>
            <a:r>
              <a:t/>
            </a:r>
            <a:br/>
            <a:r>
              <a:rPr lang="ru-RU" sz="2000" b="0" strike="noStrike" spc="-1">
                <a:solidFill>
                  <a:srgbClr val="0070C0"/>
                </a:solidFill>
                <a:latin typeface="Calibri"/>
                <a:ea typeface="DejaVu Sans"/>
              </a:rPr>
              <a:t>Всё так быстро потушила</a:t>
            </a:r>
            <a:r>
              <a:t/>
            </a:r>
            <a:br/>
            <a:r>
              <a:rPr lang="ru-RU" sz="2000" b="0" strike="noStrike" spc="-1">
                <a:solidFill>
                  <a:srgbClr val="0070C0"/>
                </a:solidFill>
                <a:latin typeface="Calibri"/>
                <a:ea typeface="DejaVu Sans"/>
              </a:rPr>
              <a:t>Та …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109" name="Picture 4"/>
          <p:cNvPicPr/>
          <p:nvPr/>
        </p:nvPicPr>
        <p:blipFill>
          <a:blip r:embed="rId3"/>
          <a:stretch/>
        </p:blipFill>
        <p:spPr>
          <a:xfrm>
            <a:off x="9144000" y="5616000"/>
            <a:ext cx="1762560" cy="1321560"/>
          </a:xfrm>
          <a:prstGeom prst="rect">
            <a:avLst/>
          </a:prstGeom>
          <a:ln>
            <a:noFill/>
          </a:ln>
        </p:spPr>
      </p:pic>
      <p:pic>
        <p:nvPicPr>
          <p:cNvPr id="110" name="Picture 5"/>
          <p:cNvPicPr/>
          <p:nvPr/>
        </p:nvPicPr>
        <p:blipFill>
          <a:blip r:embed="rId4"/>
          <a:stretch/>
        </p:blipFill>
        <p:spPr>
          <a:xfrm>
            <a:off x="4134240" y="4149000"/>
            <a:ext cx="4253400" cy="3189600"/>
          </a:xfrm>
          <a:prstGeom prst="rect">
            <a:avLst/>
          </a:prstGeom>
          <a:ln>
            <a:noFill/>
          </a:ln>
        </p:spPr>
      </p:pic>
      <p:pic>
        <p:nvPicPr>
          <p:cNvPr id="111" name="Picture 6"/>
          <p:cNvPicPr/>
          <p:nvPr/>
        </p:nvPicPr>
        <p:blipFill>
          <a:blip r:embed="rId5"/>
          <a:stretch/>
        </p:blipFill>
        <p:spPr>
          <a:xfrm flipH="1">
            <a:off x="5221080" y="1989000"/>
            <a:ext cx="3599280" cy="2267280"/>
          </a:xfrm>
          <a:prstGeom prst="rect">
            <a:avLst/>
          </a:prstGeom>
          <a:ln>
            <a:noFill/>
          </a:ln>
        </p:spPr>
      </p:pic>
      <p:pic>
        <p:nvPicPr>
          <p:cNvPr id="112" name="Picture 4"/>
          <p:cNvPicPr/>
          <p:nvPr/>
        </p:nvPicPr>
        <p:blipFill>
          <a:blip r:embed="rId6"/>
          <a:stretch/>
        </p:blipFill>
        <p:spPr>
          <a:xfrm>
            <a:off x="-120600" y="44640"/>
            <a:ext cx="1595160" cy="1294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path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017 -3.2948E-006 C -0.04063 0.00231 -0.07292 0.0037 -0.11476 0.00208 C -0.12135 -0.00069 -0.12465 -0.00439 -0.12951 -0.01087 C -0.13142 -0.02058 -0.13316 -0.02936 -0.13455 -0.03931 C -0.13715 -0.07977 -0.14462 -0.12254 -0.13281 -0.16162 C -0.12865 -0.19006 -0.13438 -0.1563 -0.12795 -0.18127 C -0.12552 -0.19052 -0.12517 -0.20046 -0.12309 -0.20971 C -0.12049 -0.2326 -0.11701 -0.2578 -0.11146 -0.27954 C -0.11042 -0.29179 -0.10955 -0.29919 -0.1066 -0.31006 C -0.10556 -0.32855 -0.10503 -0.34659 -0.10174 -0.36462 C -0.10226 -0.41919 -0.10226 -0.47376 -0.1033 -0.52832 C -0.10382 -0.55352 -0.11701 -0.59792 -0.13611 -0.60694 C -0.14514 -0.61133 -0.15278 -0.61387 -0.16233 -0.61572 C -0.17292 -0.62011 -0.19514 -0.6222 -0.19514 -0.6222 C -0.22101 -0.63121 -0.24913 -0.62312 -0.27552 -0.62011 C -0.29323 -0.61503 -0.30938 -0.6148 -0.32795 -0.61341 C -0.34045 -0.60809 -0.3276 -0.61295 -0.35417 -0.60925 C -0.3658 -0.60763 -0.37708 -0.60139 -0.38854 -0.59815 C -0.39635 -0.58821 -0.40781 -0.58011 -0.41146 -0.56555 C -0.4125 -0.56116 -0.41476 -0.55237 -0.41476 -0.55237 C -0.41823 -0.51722 -0.41858 -0.51006 -0.41979 -0.46289 C -0.42153 -0.39237 -0.41563 -0.41642 -0.42309 -0.38867 C -0.42517 -0.36578 -0.42865 -0.34358 -0.43125 -0.32092 C -0.43281 -0.30751 -0.43229 -0.29919 -0.43785 -0.28832 C -0.44323 -0.26497 -0.45399 -0.25919 -0.46892 -0.24902 C -0.47639 -0.24393 -0.48299 -0.23676 -0.49028 -0.23144 C -0.49444 -0.22844 -0.50052 -0.22682 -0.50503 -0.22497 C -0.52691 -0.22566 -0.54878 -0.2252 -0.57049 -0.22705 C -0.57569 -0.22751 -0.58316 -0.23399 -0.58854 -0.23584 C -0.60278 -0.24069 -0.61128 -0.24092 -0.62795 -0.24231 C -0.66233 -0.25433 -0.73455 -0.24231 -0.73455 -0.24231 E">
                                      <p:cBhvr>
                                        <p:cTn id="20" dur="3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CustomShape 1"/>
          <p:cNvSpPr/>
          <p:nvPr/>
        </p:nvSpPr>
        <p:spPr>
          <a:xfrm>
            <a:off x="576000" y="44640"/>
            <a:ext cx="8099280" cy="1582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lang="ru-RU" sz="2800" b="1" strike="noStrike" spc="-1">
                <a:solidFill>
                  <a:srgbClr val="0070C0"/>
                </a:solidFill>
                <a:latin typeface="Calibri"/>
                <a:ea typeface="DejaVu Sans"/>
              </a:rPr>
              <a:t>ИГРА «ПОЖАРНЫЙ ИНСПЕКТОР»</a:t>
            </a:r>
            <a:endParaRPr lang="ru-R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561"/>
              </a:spcBef>
            </a:pPr>
            <a:endParaRPr lang="ru-R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lang="ru-RU" sz="2800" b="0" strike="noStrike" spc="-1">
                <a:solidFill>
                  <a:srgbClr val="0070C0"/>
                </a:solidFill>
                <a:latin typeface="Calibri"/>
                <a:ea typeface="DejaVu Sans"/>
              </a:rPr>
              <a:t>Среди игрушек найди пожароопасный предмет</a:t>
            </a:r>
            <a:endParaRPr lang="ru-R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561"/>
              </a:spcBef>
            </a:pPr>
            <a:endParaRPr lang="ru-R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561"/>
              </a:spcBef>
            </a:pPr>
            <a:endParaRPr lang="ru-RU" sz="2800" b="0" strike="noStrike" spc="-1">
              <a:latin typeface="Arial"/>
            </a:endParaRPr>
          </a:p>
        </p:txBody>
      </p:sp>
      <p:sp>
        <p:nvSpPr>
          <p:cNvPr id="114" name="CustomShape 2"/>
          <p:cNvSpPr/>
          <p:nvPr/>
        </p:nvSpPr>
        <p:spPr>
          <a:xfrm>
            <a:off x="1907640" y="1628640"/>
            <a:ext cx="3167280" cy="280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15" name="Picture 2"/>
          <p:cNvPicPr/>
          <p:nvPr/>
        </p:nvPicPr>
        <p:blipFill>
          <a:blip r:embed="rId3" cstate="print"/>
          <a:stretch/>
        </p:blipFill>
        <p:spPr>
          <a:xfrm>
            <a:off x="3197160" y="4084200"/>
            <a:ext cx="2151720" cy="2151720"/>
          </a:xfrm>
          <a:prstGeom prst="rect">
            <a:avLst/>
          </a:prstGeom>
          <a:ln>
            <a:noFill/>
          </a:ln>
        </p:spPr>
      </p:pic>
      <p:pic>
        <p:nvPicPr>
          <p:cNvPr id="116" name="Picture 3"/>
          <p:cNvPicPr/>
          <p:nvPr/>
        </p:nvPicPr>
        <p:blipFill>
          <a:blip r:embed="rId4"/>
          <a:stretch/>
        </p:blipFill>
        <p:spPr>
          <a:xfrm>
            <a:off x="4716000" y="1341720"/>
            <a:ext cx="3994200" cy="2662200"/>
          </a:xfrm>
          <a:prstGeom prst="rect">
            <a:avLst/>
          </a:prstGeom>
          <a:ln>
            <a:noFill/>
          </a:ln>
        </p:spPr>
      </p:pic>
      <p:pic>
        <p:nvPicPr>
          <p:cNvPr id="117" name="Picture 4"/>
          <p:cNvPicPr/>
          <p:nvPr/>
        </p:nvPicPr>
        <p:blipFill>
          <a:blip r:embed="rId5"/>
          <a:stretch/>
        </p:blipFill>
        <p:spPr>
          <a:xfrm>
            <a:off x="1691640" y="1563120"/>
            <a:ext cx="2735280" cy="3016800"/>
          </a:xfrm>
          <a:prstGeom prst="rect">
            <a:avLst/>
          </a:prstGeom>
          <a:ln>
            <a:noFill/>
          </a:ln>
        </p:spPr>
      </p:pic>
      <p:pic>
        <p:nvPicPr>
          <p:cNvPr id="118" name="Picture 5"/>
          <p:cNvPicPr/>
          <p:nvPr/>
        </p:nvPicPr>
        <p:blipFill>
          <a:blip r:embed="rId6"/>
          <a:stretch/>
        </p:blipFill>
        <p:spPr>
          <a:xfrm>
            <a:off x="5389920" y="4601160"/>
            <a:ext cx="2289240" cy="1843920"/>
          </a:xfrm>
          <a:prstGeom prst="rect">
            <a:avLst/>
          </a:prstGeom>
          <a:ln>
            <a:noFill/>
          </a:ln>
        </p:spPr>
      </p:pic>
      <p:pic>
        <p:nvPicPr>
          <p:cNvPr id="119" name="Picture 6"/>
          <p:cNvPicPr/>
          <p:nvPr/>
        </p:nvPicPr>
        <p:blipFill>
          <a:blip r:embed="rId7"/>
          <a:stretch/>
        </p:blipFill>
        <p:spPr>
          <a:xfrm>
            <a:off x="7590240" y="4011840"/>
            <a:ext cx="1434240" cy="1058760"/>
          </a:xfrm>
          <a:prstGeom prst="rect">
            <a:avLst/>
          </a:prstGeom>
          <a:ln>
            <a:noFill/>
          </a:ln>
        </p:spPr>
      </p:pic>
      <p:pic>
        <p:nvPicPr>
          <p:cNvPr id="120" name="Picture 7"/>
          <p:cNvPicPr/>
          <p:nvPr/>
        </p:nvPicPr>
        <p:blipFill>
          <a:blip r:embed="rId8"/>
          <a:stretch/>
        </p:blipFill>
        <p:spPr>
          <a:xfrm>
            <a:off x="5075280" y="4042800"/>
            <a:ext cx="2840400" cy="2840400"/>
          </a:xfrm>
          <a:prstGeom prst="rect">
            <a:avLst/>
          </a:prstGeom>
          <a:ln>
            <a:noFill/>
          </a:ln>
        </p:spPr>
      </p:pic>
      <p:pic>
        <p:nvPicPr>
          <p:cNvPr id="121" name="Picture 4"/>
          <p:cNvPicPr/>
          <p:nvPr/>
        </p:nvPicPr>
        <p:blipFill>
          <a:blip r:embed="rId9"/>
          <a:stretch/>
        </p:blipFill>
        <p:spPr>
          <a:xfrm>
            <a:off x="-120600" y="44640"/>
            <a:ext cx="1595160" cy="1294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stomShape 1"/>
          <p:cNvSpPr/>
          <p:nvPr/>
        </p:nvSpPr>
        <p:spPr>
          <a:xfrm>
            <a:off x="648000" y="44640"/>
            <a:ext cx="8099280" cy="100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lang="ru-RU" sz="2800" b="1" strike="noStrike" spc="-1">
                <a:solidFill>
                  <a:srgbClr val="0070C0"/>
                </a:solidFill>
                <a:latin typeface="Calibri"/>
                <a:ea typeface="DejaVu Sans"/>
              </a:rPr>
              <a:t>ИГРА «ПОЖАРНЫЙ ИНСПЕКТОР»</a:t>
            </a:r>
            <a:endParaRPr lang="ru-R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561"/>
              </a:spcBef>
            </a:pPr>
            <a:endParaRPr lang="ru-R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lang="ru-RU" sz="2800" b="0" strike="noStrike" spc="-1">
                <a:solidFill>
                  <a:srgbClr val="0070C0"/>
                </a:solidFill>
                <a:latin typeface="Calibri"/>
                <a:ea typeface="DejaVu Sans"/>
              </a:rPr>
              <a:t>Среди игрушек найди пожароопасный предмет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123" name="CustomShape 2"/>
          <p:cNvSpPr/>
          <p:nvPr/>
        </p:nvSpPr>
        <p:spPr>
          <a:xfrm>
            <a:off x="1907640" y="1628640"/>
            <a:ext cx="3167280" cy="280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24" name="Picture 2"/>
          <p:cNvPicPr/>
          <p:nvPr/>
        </p:nvPicPr>
        <p:blipFill>
          <a:blip r:embed="rId3" cstate="print"/>
          <a:stretch/>
        </p:blipFill>
        <p:spPr>
          <a:xfrm>
            <a:off x="6455880" y="3740040"/>
            <a:ext cx="2151720" cy="2151720"/>
          </a:xfrm>
          <a:prstGeom prst="rect">
            <a:avLst/>
          </a:prstGeom>
          <a:ln>
            <a:noFill/>
          </a:ln>
        </p:spPr>
      </p:pic>
      <p:pic>
        <p:nvPicPr>
          <p:cNvPr id="125" name="Picture 6"/>
          <p:cNvPicPr/>
          <p:nvPr/>
        </p:nvPicPr>
        <p:blipFill>
          <a:blip r:embed="rId4" cstate="print"/>
          <a:stretch/>
        </p:blipFill>
        <p:spPr>
          <a:xfrm>
            <a:off x="3733560" y="4581000"/>
            <a:ext cx="2507400" cy="1851840"/>
          </a:xfrm>
          <a:prstGeom prst="rect">
            <a:avLst/>
          </a:prstGeom>
          <a:ln>
            <a:noFill/>
          </a:ln>
        </p:spPr>
      </p:pic>
      <p:pic>
        <p:nvPicPr>
          <p:cNvPr id="126" name="Picture 2"/>
          <p:cNvPicPr/>
          <p:nvPr/>
        </p:nvPicPr>
        <p:blipFill>
          <a:blip r:embed="rId5"/>
          <a:stretch/>
        </p:blipFill>
        <p:spPr>
          <a:xfrm>
            <a:off x="5940000" y="1188360"/>
            <a:ext cx="2959560" cy="2959560"/>
          </a:xfrm>
          <a:prstGeom prst="rect">
            <a:avLst/>
          </a:prstGeom>
          <a:ln>
            <a:noFill/>
          </a:ln>
        </p:spPr>
      </p:pic>
      <p:pic>
        <p:nvPicPr>
          <p:cNvPr id="127" name="Picture 3"/>
          <p:cNvPicPr/>
          <p:nvPr/>
        </p:nvPicPr>
        <p:blipFill>
          <a:blip r:embed="rId6"/>
          <a:stretch/>
        </p:blipFill>
        <p:spPr>
          <a:xfrm>
            <a:off x="3924000" y="1433520"/>
            <a:ext cx="1427040" cy="2649600"/>
          </a:xfrm>
          <a:prstGeom prst="rect">
            <a:avLst/>
          </a:prstGeom>
          <a:ln>
            <a:noFill/>
          </a:ln>
        </p:spPr>
      </p:pic>
      <p:pic>
        <p:nvPicPr>
          <p:cNvPr id="128" name="Picture 4"/>
          <p:cNvPicPr/>
          <p:nvPr/>
        </p:nvPicPr>
        <p:blipFill>
          <a:blip r:embed="rId7"/>
          <a:stretch/>
        </p:blipFill>
        <p:spPr>
          <a:xfrm>
            <a:off x="1911960" y="2386080"/>
            <a:ext cx="1521360" cy="2049840"/>
          </a:xfrm>
          <a:prstGeom prst="rect">
            <a:avLst/>
          </a:prstGeom>
          <a:ln>
            <a:noFill/>
          </a:ln>
        </p:spPr>
      </p:pic>
      <p:pic>
        <p:nvPicPr>
          <p:cNvPr id="129" name="Picture 7"/>
          <p:cNvPicPr/>
          <p:nvPr/>
        </p:nvPicPr>
        <p:blipFill>
          <a:blip r:embed="rId8"/>
          <a:stretch/>
        </p:blipFill>
        <p:spPr>
          <a:xfrm>
            <a:off x="3217320" y="1556640"/>
            <a:ext cx="2840400" cy="2840400"/>
          </a:xfrm>
          <a:prstGeom prst="rect">
            <a:avLst/>
          </a:prstGeom>
          <a:ln>
            <a:noFill/>
          </a:ln>
        </p:spPr>
      </p:pic>
      <p:pic>
        <p:nvPicPr>
          <p:cNvPr id="130" name="Picture 4"/>
          <p:cNvPicPr/>
          <p:nvPr/>
        </p:nvPicPr>
        <p:blipFill>
          <a:blip r:embed="rId9"/>
          <a:stretch/>
        </p:blipFill>
        <p:spPr>
          <a:xfrm>
            <a:off x="-120600" y="44640"/>
            <a:ext cx="1595160" cy="1294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delay="5000"/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CustomShape 1"/>
          <p:cNvSpPr/>
          <p:nvPr/>
        </p:nvSpPr>
        <p:spPr>
          <a:xfrm>
            <a:off x="576000" y="44640"/>
            <a:ext cx="8099280" cy="100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lang="ru-RU" sz="2800" b="1" strike="noStrike" spc="-1">
                <a:solidFill>
                  <a:srgbClr val="0070C0"/>
                </a:solidFill>
                <a:latin typeface="Calibri"/>
                <a:ea typeface="DejaVu Sans"/>
              </a:rPr>
              <a:t>ИГРА «ПОЖАРНЫЙ ИНСПЕКТОР»</a:t>
            </a:r>
            <a:endParaRPr lang="ru-R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561"/>
              </a:spcBef>
            </a:pPr>
            <a:endParaRPr lang="ru-R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lang="ru-RU" sz="2800" b="0" strike="noStrike" spc="-1">
                <a:solidFill>
                  <a:srgbClr val="0070C0"/>
                </a:solidFill>
                <a:latin typeface="Calibri"/>
                <a:ea typeface="DejaVu Sans"/>
              </a:rPr>
              <a:t>Среди игрушек найди пожароопасный предмет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132" name="CustomShape 2"/>
          <p:cNvSpPr/>
          <p:nvPr/>
        </p:nvSpPr>
        <p:spPr>
          <a:xfrm>
            <a:off x="1907640" y="1628640"/>
            <a:ext cx="3167280" cy="280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33" name="Picture 4"/>
          <p:cNvPicPr/>
          <p:nvPr/>
        </p:nvPicPr>
        <p:blipFill>
          <a:blip r:embed="rId3"/>
          <a:stretch/>
        </p:blipFill>
        <p:spPr>
          <a:xfrm>
            <a:off x="6228360" y="4405320"/>
            <a:ext cx="1552320" cy="2091600"/>
          </a:xfrm>
          <a:prstGeom prst="rect">
            <a:avLst/>
          </a:prstGeom>
          <a:ln>
            <a:noFill/>
          </a:ln>
        </p:spPr>
      </p:pic>
      <p:pic>
        <p:nvPicPr>
          <p:cNvPr id="134" name="Picture 2"/>
          <p:cNvPicPr/>
          <p:nvPr/>
        </p:nvPicPr>
        <p:blipFill>
          <a:blip r:embed="rId4"/>
          <a:stretch/>
        </p:blipFill>
        <p:spPr>
          <a:xfrm>
            <a:off x="1684440" y="1730880"/>
            <a:ext cx="3613680" cy="2345040"/>
          </a:xfrm>
          <a:prstGeom prst="rect">
            <a:avLst/>
          </a:prstGeom>
          <a:ln>
            <a:noFill/>
          </a:ln>
        </p:spPr>
      </p:pic>
      <p:pic>
        <p:nvPicPr>
          <p:cNvPr id="135" name="Picture 3"/>
          <p:cNvPicPr/>
          <p:nvPr/>
        </p:nvPicPr>
        <p:blipFill>
          <a:blip r:embed="rId5"/>
          <a:stretch/>
        </p:blipFill>
        <p:spPr>
          <a:xfrm rot="19955400">
            <a:off x="3509640" y="4308840"/>
            <a:ext cx="2018520" cy="2333880"/>
          </a:xfrm>
          <a:prstGeom prst="rect">
            <a:avLst/>
          </a:prstGeom>
          <a:ln>
            <a:noFill/>
          </a:ln>
        </p:spPr>
      </p:pic>
      <p:pic>
        <p:nvPicPr>
          <p:cNvPr id="136" name="Picture 4"/>
          <p:cNvPicPr/>
          <p:nvPr/>
        </p:nvPicPr>
        <p:blipFill>
          <a:blip r:embed="rId6"/>
          <a:stretch/>
        </p:blipFill>
        <p:spPr>
          <a:xfrm rot="15663600">
            <a:off x="5355360" y="2299320"/>
            <a:ext cx="1744920" cy="1041840"/>
          </a:xfrm>
          <a:prstGeom prst="rect">
            <a:avLst/>
          </a:prstGeom>
          <a:ln>
            <a:noFill/>
          </a:ln>
        </p:spPr>
      </p:pic>
      <p:pic>
        <p:nvPicPr>
          <p:cNvPr id="137" name="Picture 5"/>
          <p:cNvPicPr/>
          <p:nvPr/>
        </p:nvPicPr>
        <p:blipFill>
          <a:blip r:embed="rId7" cstate="print"/>
          <a:stretch/>
        </p:blipFill>
        <p:spPr>
          <a:xfrm>
            <a:off x="6876360" y="1549800"/>
            <a:ext cx="2238120" cy="2238120"/>
          </a:xfrm>
          <a:prstGeom prst="rect">
            <a:avLst/>
          </a:prstGeom>
          <a:ln>
            <a:noFill/>
          </a:ln>
        </p:spPr>
      </p:pic>
      <p:pic>
        <p:nvPicPr>
          <p:cNvPr id="138" name="Picture 7"/>
          <p:cNvPicPr/>
          <p:nvPr/>
        </p:nvPicPr>
        <p:blipFill>
          <a:blip r:embed="rId8"/>
          <a:stretch/>
        </p:blipFill>
        <p:spPr>
          <a:xfrm>
            <a:off x="3052080" y="4085280"/>
            <a:ext cx="2840400" cy="2840400"/>
          </a:xfrm>
          <a:prstGeom prst="rect">
            <a:avLst/>
          </a:prstGeom>
          <a:ln>
            <a:noFill/>
          </a:ln>
        </p:spPr>
      </p:pic>
      <p:pic>
        <p:nvPicPr>
          <p:cNvPr id="139" name="Picture 4"/>
          <p:cNvPicPr/>
          <p:nvPr/>
        </p:nvPicPr>
        <p:blipFill>
          <a:blip r:embed="rId9"/>
          <a:stretch/>
        </p:blipFill>
        <p:spPr>
          <a:xfrm>
            <a:off x="-120600" y="44640"/>
            <a:ext cx="1595160" cy="1294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delay="5000"/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CustomShape 1"/>
          <p:cNvSpPr/>
          <p:nvPr/>
        </p:nvSpPr>
        <p:spPr>
          <a:xfrm>
            <a:off x="648000" y="116640"/>
            <a:ext cx="8099280" cy="100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lang="ru-RU" sz="2800" b="1" strike="noStrike" spc="-1">
                <a:solidFill>
                  <a:srgbClr val="0070C0"/>
                </a:solidFill>
                <a:latin typeface="Calibri"/>
                <a:ea typeface="DejaVu Sans"/>
              </a:rPr>
              <a:t>ИГРА «ПОЖАРНЫЙ ИНСПЕКТОР»</a:t>
            </a:r>
            <a:endParaRPr lang="ru-R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561"/>
              </a:spcBef>
            </a:pPr>
            <a:endParaRPr lang="ru-R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lang="ru-RU" sz="2800" b="0" strike="noStrike" spc="-1">
                <a:solidFill>
                  <a:srgbClr val="0070C0"/>
                </a:solidFill>
                <a:latin typeface="Calibri"/>
                <a:ea typeface="DejaVu Sans"/>
              </a:rPr>
              <a:t>Среди игрушек найди пожароопасный предмет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141" name="CustomShape 2"/>
          <p:cNvSpPr/>
          <p:nvPr/>
        </p:nvSpPr>
        <p:spPr>
          <a:xfrm>
            <a:off x="1907640" y="1628640"/>
            <a:ext cx="3167280" cy="280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42" name="Picture 2"/>
          <p:cNvPicPr/>
          <p:nvPr/>
        </p:nvPicPr>
        <p:blipFill>
          <a:blip r:embed="rId3"/>
          <a:stretch/>
        </p:blipFill>
        <p:spPr>
          <a:xfrm>
            <a:off x="3835440" y="1556280"/>
            <a:ext cx="2480040" cy="2735640"/>
          </a:xfrm>
          <a:prstGeom prst="rect">
            <a:avLst/>
          </a:prstGeom>
          <a:ln>
            <a:noFill/>
          </a:ln>
        </p:spPr>
      </p:pic>
      <p:pic>
        <p:nvPicPr>
          <p:cNvPr id="143" name="Picture 3"/>
          <p:cNvPicPr/>
          <p:nvPr/>
        </p:nvPicPr>
        <p:blipFill>
          <a:blip r:embed="rId4"/>
          <a:stretch/>
        </p:blipFill>
        <p:spPr>
          <a:xfrm>
            <a:off x="3348000" y="3576600"/>
            <a:ext cx="3008880" cy="3008880"/>
          </a:xfrm>
          <a:prstGeom prst="rect">
            <a:avLst/>
          </a:prstGeom>
          <a:ln>
            <a:noFill/>
          </a:ln>
        </p:spPr>
      </p:pic>
      <p:pic>
        <p:nvPicPr>
          <p:cNvPr id="144" name="Picture 4"/>
          <p:cNvPicPr/>
          <p:nvPr/>
        </p:nvPicPr>
        <p:blipFill>
          <a:blip r:embed="rId5"/>
          <a:stretch/>
        </p:blipFill>
        <p:spPr>
          <a:xfrm>
            <a:off x="6156000" y="3998160"/>
            <a:ext cx="2165760" cy="2165760"/>
          </a:xfrm>
          <a:prstGeom prst="rect">
            <a:avLst/>
          </a:prstGeom>
          <a:ln>
            <a:noFill/>
          </a:ln>
        </p:spPr>
      </p:pic>
      <p:pic>
        <p:nvPicPr>
          <p:cNvPr id="145" name="Picture 5"/>
          <p:cNvPicPr/>
          <p:nvPr/>
        </p:nvPicPr>
        <p:blipFill>
          <a:blip r:embed="rId6"/>
          <a:stretch/>
        </p:blipFill>
        <p:spPr>
          <a:xfrm>
            <a:off x="2320200" y="2349000"/>
            <a:ext cx="1376640" cy="2552040"/>
          </a:xfrm>
          <a:prstGeom prst="rect">
            <a:avLst/>
          </a:prstGeom>
          <a:ln>
            <a:noFill/>
          </a:ln>
        </p:spPr>
      </p:pic>
      <p:pic>
        <p:nvPicPr>
          <p:cNvPr id="146" name="Picture 6"/>
          <p:cNvPicPr/>
          <p:nvPr/>
        </p:nvPicPr>
        <p:blipFill>
          <a:blip r:embed="rId7"/>
          <a:stretch/>
        </p:blipFill>
        <p:spPr>
          <a:xfrm>
            <a:off x="6359400" y="1580040"/>
            <a:ext cx="2397960" cy="2397960"/>
          </a:xfrm>
          <a:prstGeom prst="rect">
            <a:avLst/>
          </a:prstGeom>
          <a:ln>
            <a:noFill/>
          </a:ln>
        </p:spPr>
      </p:pic>
      <p:pic>
        <p:nvPicPr>
          <p:cNvPr id="147" name="Picture 7"/>
          <p:cNvPicPr/>
          <p:nvPr/>
        </p:nvPicPr>
        <p:blipFill>
          <a:blip r:embed="rId8"/>
          <a:stretch/>
        </p:blipFill>
        <p:spPr>
          <a:xfrm>
            <a:off x="6138360" y="1504080"/>
            <a:ext cx="2840400" cy="2840400"/>
          </a:xfrm>
          <a:prstGeom prst="rect">
            <a:avLst/>
          </a:prstGeom>
          <a:ln>
            <a:noFill/>
          </a:ln>
        </p:spPr>
      </p:pic>
      <p:pic>
        <p:nvPicPr>
          <p:cNvPr id="148" name="Picture 4"/>
          <p:cNvPicPr/>
          <p:nvPr/>
        </p:nvPicPr>
        <p:blipFill>
          <a:blip r:embed="rId9"/>
          <a:stretch/>
        </p:blipFill>
        <p:spPr>
          <a:xfrm>
            <a:off x="-120600" y="44640"/>
            <a:ext cx="1595160" cy="1294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stomShape 1"/>
          <p:cNvSpPr/>
          <p:nvPr/>
        </p:nvSpPr>
        <p:spPr>
          <a:xfrm>
            <a:off x="504000" y="260640"/>
            <a:ext cx="8099280" cy="100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lang="ru-RU" sz="2800" b="1" strike="noStrike" spc="-1">
                <a:solidFill>
                  <a:srgbClr val="0070C0"/>
                </a:solidFill>
                <a:latin typeface="Calibri"/>
                <a:ea typeface="DejaVu Sans"/>
              </a:rPr>
              <a:t>ПОРЯДОК ДЕЙСТВИЙ ПРИ ПОЖАРЕ :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150" name="CustomShape 2"/>
          <p:cNvSpPr/>
          <p:nvPr/>
        </p:nvSpPr>
        <p:spPr>
          <a:xfrm>
            <a:off x="2051640" y="1052640"/>
            <a:ext cx="4463280" cy="3743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ru-RU" sz="3200" b="0" strike="noStrike" spc="-1">
                <a:solidFill>
                  <a:srgbClr val="0070C0"/>
                </a:solidFill>
                <a:latin typeface="Times New Roman"/>
                <a:ea typeface="DejaVu Sans"/>
              </a:rPr>
              <a:t>1.Тревога. </a:t>
            </a: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ru-RU" sz="3200" b="0" strike="noStrike" spc="-1">
                <a:solidFill>
                  <a:srgbClr val="0070C0"/>
                </a:solidFill>
                <a:latin typeface="Times New Roman"/>
                <a:ea typeface="DejaVu Sans"/>
              </a:rPr>
              <a:t>2. Вызов пожарной охраны. </a:t>
            </a: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ru-RU" sz="3200" b="0" strike="noStrike" spc="-1">
                <a:solidFill>
                  <a:srgbClr val="0070C0"/>
                </a:solidFill>
                <a:latin typeface="Times New Roman"/>
                <a:ea typeface="DejaVu Sans"/>
              </a:rPr>
              <a:t>3. Эвакуация.  </a:t>
            </a: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ru-RU" sz="3200" b="0" strike="noStrike" spc="-1">
                <a:solidFill>
                  <a:srgbClr val="0070C0"/>
                </a:solidFill>
                <a:latin typeface="Times New Roman"/>
                <a:ea typeface="DejaVu Sans"/>
              </a:rPr>
              <a:t>4. Сбор.   </a:t>
            </a: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ru-RU" sz="3200" b="0" strike="noStrike" spc="-1">
                <a:solidFill>
                  <a:srgbClr val="0070C0"/>
                </a:solidFill>
                <a:latin typeface="Times New Roman"/>
                <a:ea typeface="DejaVu Sans"/>
              </a:rPr>
              <a:t>5. Перекличка.                                                         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151" name="Picture 2"/>
          <p:cNvPicPr/>
          <p:nvPr/>
        </p:nvPicPr>
        <p:blipFill>
          <a:blip r:embed="rId3"/>
          <a:stretch/>
        </p:blipFill>
        <p:spPr>
          <a:xfrm>
            <a:off x="3708000" y="3321000"/>
            <a:ext cx="4391280" cy="4391280"/>
          </a:xfrm>
          <a:prstGeom prst="rect">
            <a:avLst/>
          </a:prstGeom>
          <a:ln>
            <a:noFill/>
          </a:ln>
        </p:spPr>
      </p:pic>
      <p:pic>
        <p:nvPicPr>
          <p:cNvPr id="152" name="Picture 3"/>
          <p:cNvPicPr/>
          <p:nvPr/>
        </p:nvPicPr>
        <p:blipFill>
          <a:blip r:embed="rId4"/>
          <a:stretch/>
        </p:blipFill>
        <p:spPr>
          <a:xfrm>
            <a:off x="5652000" y="1700640"/>
            <a:ext cx="3402720" cy="2213640"/>
          </a:xfrm>
          <a:prstGeom prst="rect">
            <a:avLst/>
          </a:prstGeom>
          <a:ln>
            <a:noFill/>
          </a:ln>
        </p:spPr>
      </p:pic>
      <p:pic>
        <p:nvPicPr>
          <p:cNvPr id="153" name="Picture 4"/>
          <p:cNvPicPr/>
          <p:nvPr/>
        </p:nvPicPr>
        <p:blipFill>
          <a:blip r:embed="rId5"/>
          <a:stretch/>
        </p:blipFill>
        <p:spPr>
          <a:xfrm>
            <a:off x="-120600" y="44640"/>
            <a:ext cx="1595160" cy="1294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ustomShape 1"/>
          <p:cNvSpPr/>
          <p:nvPr/>
        </p:nvSpPr>
        <p:spPr>
          <a:xfrm>
            <a:off x="432000" y="260640"/>
            <a:ext cx="8099280" cy="100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lang="ru-RU" sz="2800" b="1" strike="noStrike" spc="-1">
                <a:solidFill>
                  <a:srgbClr val="0070C0"/>
                </a:solidFill>
                <a:latin typeface="Calibri"/>
                <a:ea typeface="DejaVu Sans"/>
              </a:rPr>
              <a:t>ПРАВИЛА ЭВАКУАЦИИ ПРИ ПОЖАРЕ :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155" name="CustomShape 2"/>
          <p:cNvSpPr/>
          <p:nvPr/>
        </p:nvSpPr>
        <p:spPr>
          <a:xfrm>
            <a:off x="2051640" y="1052640"/>
            <a:ext cx="4463280" cy="3743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ru-RU" sz="3200" b="0" strike="noStrike" spc="-1">
                <a:solidFill>
                  <a:srgbClr val="0070C0"/>
                </a:solidFill>
                <a:latin typeface="Times New Roman"/>
                <a:ea typeface="DejaVu Sans"/>
              </a:rPr>
              <a:t>Не допускаем паники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156" name="Picture 2"/>
          <p:cNvPicPr/>
          <p:nvPr/>
        </p:nvPicPr>
        <p:blipFill>
          <a:blip r:embed="rId3"/>
          <a:stretch/>
        </p:blipFill>
        <p:spPr>
          <a:xfrm>
            <a:off x="2123640" y="2269800"/>
            <a:ext cx="3852000" cy="2166120"/>
          </a:xfrm>
          <a:prstGeom prst="rect">
            <a:avLst/>
          </a:prstGeom>
          <a:ln>
            <a:noFill/>
          </a:ln>
        </p:spPr>
      </p:pic>
      <p:pic>
        <p:nvPicPr>
          <p:cNvPr id="157" name="Picture 3"/>
          <p:cNvPicPr/>
          <p:nvPr/>
        </p:nvPicPr>
        <p:blipFill>
          <a:blip r:embed="rId4"/>
          <a:stretch/>
        </p:blipFill>
        <p:spPr>
          <a:xfrm>
            <a:off x="6228360" y="2349000"/>
            <a:ext cx="2777040" cy="2777040"/>
          </a:xfrm>
          <a:prstGeom prst="rect">
            <a:avLst/>
          </a:prstGeom>
          <a:ln>
            <a:noFill/>
          </a:ln>
        </p:spPr>
      </p:pic>
      <p:pic>
        <p:nvPicPr>
          <p:cNvPr id="158" name="Picture 4"/>
          <p:cNvPicPr/>
          <p:nvPr/>
        </p:nvPicPr>
        <p:blipFill>
          <a:blip r:embed="rId5"/>
          <a:stretch/>
        </p:blipFill>
        <p:spPr>
          <a:xfrm>
            <a:off x="-120600" y="44640"/>
            <a:ext cx="1595160" cy="1294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CustomShape 1"/>
          <p:cNvSpPr/>
          <p:nvPr/>
        </p:nvSpPr>
        <p:spPr>
          <a:xfrm>
            <a:off x="432000" y="260640"/>
            <a:ext cx="8099280" cy="100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lang="ru-RU" sz="2800" b="1" strike="noStrike" spc="-1">
                <a:solidFill>
                  <a:srgbClr val="0070C0"/>
                </a:solidFill>
                <a:latin typeface="Calibri"/>
                <a:ea typeface="DejaVu Sans"/>
              </a:rPr>
              <a:t>ПРАВИЛА ЭВАКУАЦИИ ПРИ ПОЖАРЕ :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160" name="CustomShape 2"/>
          <p:cNvSpPr/>
          <p:nvPr/>
        </p:nvSpPr>
        <p:spPr>
          <a:xfrm>
            <a:off x="2051640" y="1052640"/>
            <a:ext cx="4463280" cy="3743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ru-RU" sz="3200" b="0" strike="noStrike" spc="-1">
                <a:solidFill>
                  <a:srgbClr val="0070C0"/>
                </a:solidFill>
                <a:latin typeface="Times New Roman"/>
                <a:ea typeface="DejaVu Sans"/>
              </a:rPr>
              <a:t>Эвакуируйся согласно плану эвакуации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161" name="Picture 2"/>
          <p:cNvPicPr/>
          <p:nvPr/>
        </p:nvPicPr>
        <p:blipFill>
          <a:blip r:embed="rId3"/>
          <a:stretch/>
        </p:blipFill>
        <p:spPr>
          <a:xfrm>
            <a:off x="3780000" y="2133000"/>
            <a:ext cx="4997880" cy="3527280"/>
          </a:xfrm>
          <a:prstGeom prst="rect">
            <a:avLst/>
          </a:prstGeom>
          <a:ln>
            <a:noFill/>
          </a:ln>
        </p:spPr>
      </p:pic>
      <p:pic>
        <p:nvPicPr>
          <p:cNvPr id="162" name="Picture 2"/>
          <p:cNvPicPr/>
          <p:nvPr/>
        </p:nvPicPr>
        <p:blipFill>
          <a:blip r:embed="rId4"/>
          <a:stretch/>
        </p:blipFill>
        <p:spPr>
          <a:xfrm>
            <a:off x="1799640" y="2354040"/>
            <a:ext cx="1907280" cy="1907280"/>
          </a:xfrm>
          <a:prstGeom prst="rect">
            <a:avLst/>
          </a:prstGeom>
          <a:ln>
            <a:noFill/>
          </a:ln>
        </p:spPr>
      </p:pic>
      <p:pic>
        <p:nvPicPr>
          <p:cNvPr id="163" name="Picture 4"/>
          <p:cNvPicPr/>
          <p:nvPr/>
        </p:nvPicPr>
        <p:blipFill>
          <a:blip r:embed="rId5"/>
          <a:stretch/>
        </p:blipFill>
        <p:spPr>
          <a:xfrm>
            <a:off x="-120600" y="44640"/>
            <a:ext cx="1595160" cy="1294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ustomShape 1"/>
          <p:cNvSpPr/>
          <p:nvPr/>
        </p:nvSpPr>
        <p:spPr>
          <a:xfrm>
            <a:off x="1475640" y="620640"/>
            <a:ext cx="6399720" cy="395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0" strike="noStrike" spc="-1">
                <a:solidFill>
                  <a:srgbClr val="0070C0"/>
                </a:solidFill>
                <a:latin typeface="Times New Roman"/>
                <a:ea typeface="DejaVu Sans"/>
              </a:rPr>
              <a:t>Рыжий зверь в печи сидит,</a:t>
            </a:r>
            <a:endParaRPr lang="ru-RU" sz="32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lang="ru-RU" sz="3200" b="0" strike="noStrike" spc="-1">
                <a:solidFill>
                  <a:srgbClr val="0070C0"/>
                </a:solidFill>
                <a:latin typeface="Times New Roman"/>
                <a:ea typeface="DejaVu Sans"/>
              </a:rPr>
              <a:t>Рыжий зверь на всё сердит.</a:t>
            </a:r>
            <a:endParaRPr lang="ru-RU" sz="32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lang="ru-RU" sz="3200" b="0" strike="noStrike" spc="-1">
                <a:solidFill>
                  <a:srgbClr val="0070C0"/>
                </a:solidFill>
                <a:latin typeface="Times New Roman"/>
                <a:ea typeface="DejaVu Sans"/>
              </a:rPr>
              <a:t>Он от злости ест дрова,</a:t>
            </a:r>
            <a:endParaRPr lang="ru-RU" sz="32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lang="ru-RU" sz="3200" b="0" strike="noStrike" spc="-1">
                <a:solidFill>
                  <a:srgbClr val="0070C0"/>
                </a:solidFill>
                <a:latin typeface="Times New Roman"/>
                <a:ea typeface="DejaVu Sans"/>
              </a:rPr>
              <a:t>Может час, а может два.</a:t>
            </a:r>
            <a:endParaRPr lang="ru-RU" sz="32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lang="ru-RU" sz="3200" b="0" strike="noStrike" spc="-1">
                <a:solidFill>
                  <a:srgbClr val="0070C0"/>
                </a:solidFill>
                <a:latin typeface="Times New Roman"/>
                <a:ea typeface="DejaVu Sans"/>
              </a:rPr>
              <a:t>Ты его рукой не тронь:</a:t>
            </a:r>
            <a:endParaRPr lang="ru-RU" sz="32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lang="ru-RU" sz="3200" b="0" strike="noStrike" spc="-1">
                <a:solidFill>
                  <a:srgbClr val="0070C0"/>
                </a:solidFill>
                <a:latin typeface="Times New Roman"/>
                <a:ea typeface="DejaVu Sans"/>
              </a:rPr>
              <a:t>Искусает всю ладонь.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42" name="CustomShape 2"/>
          <p:cNvSpPr/>
          <p:nvPr/>
        </p:nvSpPr>
        <p:spPr>
          <a:xfrm>
            <a:off x="2853000" y="4522680"/>
            <a:ext cx="1743840" cy="699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000" b="1" strike="noStrike" spc="-1">
                <a:solidFill>
                  <a:srgbClr val="0070C0"/>
                </a:solidFill>
                <a:latin typeface="Times New Roman"/>
                <a:ea typeface="DejaVu Sans"/>
              </a:rPr>
              <a:t>Ответ:</a:t>
            </a:r>
            <a:endParaRPr lang="ru-RU" sz="4000" b="0" strike="noStrike" spc="-1">
              <a:latin typeface="Arial"/>
            </a:endParaRPr>
          </a:p>
        </p:txBody>
      </p:sp>
      <p:pic>
        <p:nvPicPr>
          <p:cNvPr id="43" name="Picture 2"/>
          <p:cNvPicPr/>
          <p:nvPr/>
        </p:nvPicPr>
        <p:blipFill>
          <a:blip r:embed="rId3"/>
          <a:stretch/>
        </p:blipFill>
        <p:spPr>
          <a:xfrm>
            <a:off x="5364000" y="4321440"/>
            <a:ext cx="1582920" cy="2103120"/>
          </a:xfrm>
          <a:prstGeom prst="rect">
            <a:avLst/>
          </a:prstGeom>
          <a:ln>
            <a:noFill/>
          </a:ln>
        </p:spPr>
      </p:pic>
      <p:pic>
        <p:nvPicPr>
          <p:cNvPr id="44" name="Picture 4"/>
          <p:cNvPicPr/>
          <p:nvPr/>
        </p:nvPicPr>
        <p:blipFill>
          <a:blip r:embed="rId4"/>
          <a:stretch/>
        </p:blipFill>
        <p:spPr>
          <a:xfrm>
            <a:off x="-120600" y="44640"/>
            <a:ext cx="1595160" cy="1294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CustomShape 1"/>
          <p:cNvSpPr/>
          <p:nvPr/>
        </p:nvSpPr>
        <p:spPr>
          <a:xfrm>
            <a:off x="432000" y="260640"/>
            <a:ext cx="8099280" cy="100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lang="ru-RU" sz="2800" b="1" strike="noStrike" spc="-1">
                <a:solidFill>
                  <a:srgbClr val="0070C0"/>
                </a:solidFill>
                <a:latin typeface="Calibri"/>
                <a:ea typeface="DejaVu Sans"/>
              </a:rPr>
              <a:t>ПРАВИЛА ЭВАКУАЦИИ ПРИ ПОЖАРЕ :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165" name="CustomShape 2"/>
          <p:cNvSpPr/>
          <p:nvPr/>
        </p:nvSpPr>
        <p:spPr>
          <a:xfrm>
            <a:off x="1403640" y="1052640"/>
            <a:ext cx="7307280" cy="3743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561"/>
              </a:spcBef>
            </a:pPr>
            <a:r>
              <a:rPr lang="ru-RU" sz="2800" b="0" strike="noStrike" spc="-1">
                <a:solidFill>
                  <a:srgbClr val="0070C0"/>
                </a:solidFill>
                <a:latin typeface="Times New Roman"/>
                <a:ea typeface="DejaVu Sans"/>
              </a:rPr>
              <a:t>Если присутствует задымленность, прикрой нос и рот тканью (одежда, платок и т.д.)</a:t>
            </a:r>
            <a:endParaRPr lang="ru-RU" sz="2800" b="0" strike="noStrike" spc="-1">
              <a:latin typeface="Arial"/>
            </a:endParaRPr>
          </a:p>
        </p:txBody>
      </p:sp>
      <p:pic>
        <p:nvPicPr>
          <p:cNvPr id="166" name="Picture 2"/>
          <p:cNvPicPr/>
          <p:nvPr/>
        </p:nvPicPr>
        <p:blipFill>
          <a:blip r:embed="rId3"/>
          <a:stretch/>
        </p:blipFill>
        <p:spPr>
          <a:xfrm>
            <a:off x="3420000" y="2133000"/>
            <a:ext cx="4434840" cy="3599280"/>
          </a:xfrm>
          <a:prstGeom prst="rect">
            <a:avLst/>
          </a:prstGeom>
          <a:ln>
            <a:noFill/>
          </a:ln>
        </p:spPr>
      </p:pic>
      <p:pic>
        <p:nvPicPr>
          <p:cNvPr id="167" name="Picture 4"/>
          <p:cNvPicPr/>
          <p:nvPr/>
        </p:nvPicPr>
        <p:blipFill>
          <a:blip r:embed="rId4"/>
          <a:stretch/>
        </p:blipFill>
        <p:spPr>
          <a:xfrm>
            <a:off x="-120600" y="44640"/>
            <a:ext cx="1595160" cy="1294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CustomShape 1"/>
          <p:cNvSpPr/>
          <p:nvPr/>
        </p:nvSpPr>
        <p:spPr>
          <a:xfrm>
            <a:off x="720000" y="260640"/>
            <a:ext cx="8099280" cy="100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lang="ru-RU" sz="2800" b="1" strike="noStrike" spc="-1">
                <a:solidFill>
                  <a:srgbClr val="0070C0"/>
                </a:solidFill>
                <a:latin typeface="Calibri"/>
                <a:ea typeface="DejaVu Sans"/>
              </a:rPr>
              <a:t>ПРАВИЛА ЭВАКУАЦИИ ПРИ ПОЖАРЕ :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169" name="CustomShape 2"/>
          <p:cNvSpPr/>
          <p:nvPr/>
        </p:nvSpPr>
        <p:spPr>
          <a:xfrm>
            <a:off x="1403640" y="1052640"/>
            <a:ext cx="7307280" cy="3743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lang="ru-RU" sz="2800" b="0" strike="noStrike" spc="-1">
                <a:solidFill>
                  <a:srgbClr val="0070C0"/>
                </a:solidFill>
                <a:latin typeface="Times New Roman"/>
                <a:ea typeface="DejaVu Sans"/>
              </a:rPr>
              <a:t>Закрой все двери по пути</a:t>
            </a:r>
            <a:endParaRPr lang="ru-RU" sz="2800" b="0" strike="noStrike" spc="-1">
              <a:latin typeface="Arial"/>
            </a:endParaRPr>
          </a:p>
        </p:txBody>
      </p:sp>
      <p:pic>
        <p:nvPicPr>
          <p:cNvPr id="170" name="Объект 2"/>
          <p:cNvPicPr/>
          <p:nvPr/>
        </p:nvPicPr>
        <p:blipFill>
          <a:blip r:embed="rId3"/>
          <a:stretch/>
        </p:blipFill>
        <p:spPr>
          <a:xfrm>
            <a:off x="3753720" y="1989000"/>
            <a:ext cx="3967560" cy="3967560"/>
          </a:xfrm>
          <a:prstGeom prst="rect">
            <a:avLst/>
          </a:prstGeom>
          <a:ln>
            <a:noFill/>
          </a:ln>
        </p:spPr>
      </p:pic>
      <p:pic>
        <p:nvPicPr>
          <p:cNvPr id="171" name="Picture 4"/>
          <p:cNvPicPr/>
          <p:nvPr/>
        </p:nvPicPr>
        <p:blipFill>
          <a:blip r:embed="rId4"/>
          <a:stretch/>
        </p:blipFill>
        <p:spPr>
          <a:xfrm>
            <a:off x="-120600" y="44640"/>
            <a:ext cx="1595160" cy="1294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CustomShape 1"/>
          <p:cNvSpPr/>
          <p:nvPr/>
        </p:nvSpPr>
        <p:spPr>
          <a:xfrm>
            <a:off x="611640" y="571680"/>
            <a:ext cx="7775640" cy="175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lang="ru-RU" sz="3200" b="1" strike="noStrike" spc="-1">
                <a:solidFill>
                  <a:srgbClr val="0070C0"/>
                </a:solidFill>
                <a:latin typeface="Times New Roman"/>
                <a:ea typeface="DejaVu Sans"/>
              </a:rPr>
              <a:t>ЗНАЙТЕ И СОБЛЮДАЙТЕ ПРАВИЛА          ПОЖАРНОЙ БЕЗОПАСНОСТИ!</a:t>
            </a:r>
            <a:endParaRPr lang="ru-RU" sz="32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endParaRPr lang="ru-RU" sz="3200" b="0" strike="noStrike" spc="-1">
              <a:latin typeface="Arial"/>
            </a:endParaRPr>
          </a:p>
        </p:txBody>
      </p:sp>
      <p:pic>
        <p:nvPicPr>
          <p:cNvPr id="173" name="Picture 2"/>
          <p:cNvPicPr/>
          <p:nvPr/>
        </p:nvPicPr>
        <p:blipFill>
          <a:blip r:embed="rId2"/>
          <a:stretch/>
        </p:blipFill>
        <p:spPr>
          <a:xfrm>
            <a:off x="-36360" y="2349000"/>
            <a:ext cx="6680160" cy="4219920"/>
          </a:xfrm>
          <a:prstGeom prst="rect">
            <a:avLst/>
          </a:prstGeom>
          <a:ln>
            <a:noFill/>
          </a:ln>
        </p:spPr>
      </p:pic>
      <p:pic>
        <p:nvPicPr>
          <p:cNvPr id="174" name="Picture 4"/>
          <p:cNvPicPr/>
          <p:nvPr/>
        </p:nvPicPr>
        <p:blipFill>
          <a:blip r:embed="rId3"/>
          <a:stretch/>
        </p:blipFill>
        <p:spPr>
          <a:xfrm>
            <a:off x="6362280" y="4320000"/>
            <a:ext cx="2925000" cy="2375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CustomShape 1"/>
          <p:cNvSpPr/>
          <p:nvPr/>
        </p:nvSpPr>
        <p:spPr>
          <a:xfrm>
            <a:off x="2051640" y="260640"/>
            <a:ext cx="2015280" cy="718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lang="ru-RU" sz="3200" b="1" strike="noStrike" spc="-1">
                <a:solidFill>
                  <a:srgbClr val="0070C0"/>
                </a:solidFill>
                <a:latin typeface="Calibri"/>
                <a:ea typeface="DejaVu Sans"/>
              </a:rPr>
              <a:t>ДРУГ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46" name="Picture 2"/>
          <p:cNvPicPr/>
          <p:nvPr/>
        </p:nvPicPr>
        <p:blipFill>
          <a:blip r:embed="rId3"/>
          <a:stretch/>
        </p:blipFill>
        <p:spPr>
          <a:xfrm>
            <a:off x="4572000" y="4365000"/>
            <a:ext cx="1510920" cy="2344680"/>
          </a:xfrm>
          <a:prstGeom prst="rect">
            <a:avLst/>
          </a:prstGeom>
          <a:ln>
            <a:noFill/>
          </a:ln>
        </p:spPr>
      </p:pic>
      <p:sp>
        <p:nvSpPr>
          <p:cNvPr id="47" name="CustomShape 2"/>
          <p:cNvSpPr/>
          <p:nvPr/>
        </p:nvSpPr>
        <p:spPr>
          <a:xfrm>
            <a:off x="5748840" y="260640"/>
            <a:ext cx="2015280" cy="718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lang="ru-RU" sz="3200" b="1" strike="noStrike" spc="-1">
                <a:solidFill>
                  <a:srgbClr val="0070C0"/>
                </a:solidFill>
                <a:latin typeface="Calibri"/>
                <a:ea typeface="DejaVu Sans"/>
              </a:rPr>
              <a:t>ВРАГ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48" name="CustomShape 3"/>
          <p:cNvSpPr/>
          <p:nvPr/>
        </p:nvSpPr>
        <p:spPr>
          <a:xfrm>
            <a:off x="4428000" y="3057120"/>
            <a:ext cx="2015280" cy="718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  <a:spcBef>
                <a:spcPts val="1760"/>
              </a:spcBef>
            </a:pPr>
            <a:r>
              <a:rPr lang="ru-RU" sz="8800" b="1" strike="noStrike" spc="-1">
                <a:solidFill>
                  <a:srgbClr val="0070C0"/>
                </a:solidFill>
                <a:latin typeface="Calibri"/>
                <a:ea typeface="DejaVu Sans"/>
              </a:rPr>
              <a:t>?</a:t>
            </a:r>
            <a:endParaRPr lang="ru-RU" sz="8800" b="0" strike="noStrike" spc="-1">
              <a:latin typeface="Arial"/>
            </a:endParaRPr>
          </a:p>
        </p:txBody>
      </p:sp>
      <p:pic>
        <p:nvPicPr>
          <p:cNvPr id="49" name="Picture 3"/>
          <p:cNvPicPr/>
          <p:nvPr/>
        </p:nvPicPr>
        <p:blipFill>
          <a:blip r:embed="rId4"/>
          <a:stretch/>
        </p:blipFill>
        <p:spPr>
          <a:xfrm>
            <a:off x="6258240" y="1062000"/>
            <a:ext cx="996840" cy="1501920"/>
          </a:xfrm>
          <a:prstGeom prst="rect">
            <a:avLst/>
          </a:prstGeom>
          <a:ln>
            <a:noFill/>
          </a:ln>
        </p:spPr>
      </p:pic>
      <p:pic>
        <p:nvPicPr>
          <p:cNvPr id="50" name="Picture 4"/>
          <p:cNvPicPr/>
          <p:nvPr/>
        </p:nvPicPr>
        <p:blipFill>
          <a:blip r:embed="rId5"/>
          <a:stretch/>
        </p:blipFill>
        <p:spPr>
          <a:xfrm>
            <a:off x="2123640" y="761040"/>
            <a:ext cx="1799280" cy="1799280"/>
          </a:xfrm>
          <a:prstGeom prst="rect">
            <a:avLst/>
          </a:prstGeom>
          <a:ln>
            <a:noFill/>
          </a:ln>
        </p:spPr>
      </p:pic>
      <p:pic>
        <p:nvPicPr>
          <p:cNvPr id="51" name="Picture 3"/>
          <p:cNvPicPr/>
          <p:nvPr/>
        </p:nvPicPr>
        <p:blipFill>
          <a:blip r:embed="rId6"/>
          <a:stretch/>
        </p:blipFill>
        <p:spPr>
          <a:xfrm>
            <a:off x="1821960" y="2719800"/>
            <a:ext cx="1548000" cy="813960"/>
          </a:xfrm>
          <a:prstGeom prst="rect">
            <a:avLst/>
          </a:prstGeom>
          <a:ln>
            <a:noFill/>
          </a:ln>
        </p:spPr>
      </p:pic>
      <p:pic>
        <p:nvPicPr>
          <p:cNvPr id="52" name="Picture 4"/>
          <p:cNvPicPr/>
          <p:nvPr/>
        </p:nvPicPr>
        <p:blipFill>
          <a:blip r:embed="rId7"/>
          <a:stretch/>
        </p:blipFill>
        <p:spPr>
          <a:xfrm>
            <a:off x="2249280" y="4149000"/>
            <a:ext cx="881640" cy="976680"/>
          </a:xfrm>
          <a:prstGeom prst="rect">
            <a:avLst/>
          </a:prstGeom>
          <a:ln>
            <a:noFill/>
          </a:ln>
        </p:spPr>
      </p:pic>
      <p:pic>
        <p:nvPicPr>
          <p:cNvPr id="53" name="Picture 5"/>
          <p:cNvPicPr/>
          <p:nvPr/>
        </p:nvPicPr>
        <p:blipFill>
          <a:blip r:embed="rId8"/>
          <a:stretch/>
        </p:blipFill>
        <p:spPr>
          <a:xfrm>
            <a:off x="3371040" y="3158280"/>
            <a:ext cx="795960" cy="1478520"/>
          </a:xfrm>
          <a:prstGeom prst="rect">
            <a:avLst/>
          </a:prstGeom>
          <a:ln>
            <a:noFill/>
          </a:ln>
        </p:spPr>
      </p:pic>
      <p:pic>
        <p:nvPicPr>
          <p:cNvPr id="54" name="Picture 7"/>
          <p:cNvPicPr/>
          <p:nvPr/>
        </p:nvPicPr>
        <p:blipFill>
          <a:blip r:embed="rId9"/>
          <a:stretch/>
        </p:blipFill>
        <p:spPr>
          <a:xfrm>
            <a:off x="6660360" y="3535200"/>
            <a:ext cx="1943280" cy="1658520"/>
          </a:xfrm>
          <a:prstGeom prst="rect">
            <a:avLst/>
          </a:prstGeom>
          <a:ln>
            <a:noFill/>
          </a:ln>
        </p:spPr>
      </p:pic>
      <p:pic>
        <p:nvPicPr>
          <p:cNvPr id="55" name="Picture 8"/>
          <p:cNvPicPr/>
          <p:nvPr/>
        </p:nvPicPr>
        <p:blipFill>
          <a:blip r:embed="rId10"/>
          <a:stretch/>
        </p:blipFill>
        <p:spPr>
          <a:xfrm>
            <a:off x="7256160" y="1882800"/>
            <a:ext cx="1755360" cy="1608840"/>
          </a:xfrm>
          <a:prstGeom prst="rect">
            <a:avLst/>
          </a:prstGeom>
          <a:ln>
            <a:noFill/>
          </a:ln>
        </p:spPr>
      </p:pic>
      <p:pic>
        <p:nvPicPr>
          <p:cNvPr id="56" name="Picture 4"/>
          <p:cNvPicPr/>
          <p:nvPr/>
        </p:nvPicPr>
        <p:blipFill>
          <a:blip r:embed="rId11"/>
          <a:stretch/>
        </p:blipFill>
        <p:spPr>
          <a:xfrm>
            <a:off x="-120600" y="44640"/>
            <a:ext cx="1595160" cy="1294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6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CustomShape 1"/>
          <p:cNvSpPr/>
          <p:nvPr/>
        </p:nvSpPr>
        <p:spPr>
          <a:xfrm>
            <a:off x="1043640" y="260640"/>
            <a:ext cx="7487640" cy="100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lang="ru-RU" sz="3200" b="1" strike="noStrike" spc="-1">
                <a:solidFill>
                  <a:srgbClr val="0070C0"/>
                </a:solidFill>
                <a:latin typeface="Calibri"/>
                <a:ea typeface="DejaVu Sans"/>
              </a:rPr>
              <a:t>ПРИЧИНЫ ВОЗНИКНОВЕНИЯ ПОЖАРА: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58" name="CustomShape 2"/>
          <p:cNvSpPr/>
          <p:nvPr/>
        </p:nvSpPr>
        <p:spPr>
          <a:xfrm>
            <a:off x="251640" y="1196640"/>
            <a:ext cx="8640000" cy="1582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" name="CustomShape 3"/>
          <p:cNvSpPr/>
          <p:nvPr/>
        </p:nvSpPr>
        <p:spPr>
          <a:xfrm>
            <a:off x="403920" y="1124640"/>
            <a:ext cx="8640000" cy="1582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lang="ru-RU" sz="3200" b="0" strike="noStrike" spc="-1">
                <a:solidFill>
                  <a:srgbClr val="0070C0"/>
                </a:solidFill>
                <a:latin typeface="Calibri"/>
                <a:ea typeface="DejaVu Sans"/>
              </a:rPr>
              <a:t>Неосторожное обращение с огнём, игры со спичками, разведение костров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60" name="Picture 2"/>
          <p:cNvPicPr/>
          <p:nvPr/>
        </p:nvPicPr>
        <p:blipFill>
          <a:blip r:embed="rId3"/>
          <a:stretch/>
        </p:blipFill>
        <p:spPr>
          <a:xfrm rot="3311400">
            <a:off x="6136920" y="4342320"/>
            <a:ext cx="325440" cy="2068920"/>
          </a:xfrm>
          <a:prstGeom prst="rect">
            <a:avLst/>
          </a:prstGeom>
          <a:ln>
            <a:noFill/>
          </a:ln>
        </p:spPr>
      </p:pic>
      <p:pic>
        <p:nvPicPr>
          <p:cNvPr id="61" name="Picture 3"/>
          <p:cNvPicPr/>
          <p:nvPr/>
        </p:nvPicPr>
        <p:blipFill>
          <a:blip r:embed="rId4"/>
          <a:stretch/>
        </p:blipFill>
        <p:spPr>
          <a:xfrm>
            <a:off x="4724280" y="3991320"/>
            <a:ext cx="2879280" cy="2879280"/>
          </a:xfrm>
          <a:prstGeom prst="rect">
            <a:avLst/>
          </a:prstGeom>
          <a:ln>
            <a:noFill/>
          </a:ln>
        </p:spPr>
      </p:pic>
      <p:pic>
        <p:nvPicPr>
          <p:cNvPr id="62" name="Picture 4"/>
          <p:cNvPicPr/>
          <p:nvPr/>
        </p:nvPicPr>
        <p:blipFill>
          <a:blip r:embed="rId5"/>
          <a:stretch/>
        </p:blipFill>
        <p:spPr>
          <a:xfrm>
            <a:off x="7076520" y="2170800"/>
            <a:ext cx="1967400" cy="2179080"/>
          </a:xfrm>
          <a:prstGeom prst="rect">
            <a:avLst/>
          </a:prstGeom>
          <a:ln>
            <a:noFill/>
          </a:ln>
        </p:spPr>
      </p:pic>
      <p:pic>
        <p:nvPicPr>
          <p:cNvPr id="63" name="Picture 5"/>
          <p:cNvPicPr/>
          <p:nvPr/>
        </p:nvPicPr>
        <p:blipFill>
          <a:blip r:embed="rId6"/>
          <a:stretch/>
        </p:blipFill>
        <p:spPr>
          <a:xfrm>
            <a:off x="1907640" y="2277000"/>
            <a:ext cx="3448080" cy="1848960"/>
          </a:xfrm>
          <a:prstGeom prst="rect">
            <a:avLst/>
          </a:prstGeom>
          <a:ln>
            <a:noFill/>
          </a:ln>
        </p:spPr>
      </p:pic>
      <p:pic>
        <p:nvPicPr>
          <p:cNvPr id="64" name="Picture 4"/>
          <p:cNvPicPr/>
          <p:nvPr/>
        </p:nvPicPr>
        <p:blipFill>
          <a:blip r:embed="rId7"/>
          <a:stretch/>
        </p:blipFill>
        <p:spPr>
          <a:xfrm>
            <a:off x="-120600" y="44640"/>
            <a:ext cx="1595160" cy="1294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CustomShape 1"/>
          <p:cNvSpPr/>
          <p:nvPr/>
        </p:nvSpPr>
        <p:spPr>
          <a:xfrm>
            <a:off x="1043640" y="260640"/>
            <a:ext cx="7487640" cy="100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lang="ru-RU" sz="3200" b="1" strike="noStrike" spc="-1">
                <a:solidFill>
                  <a:srgbClr val="0070C0"/>
                </a:solidFill>
                <a:latin typeface="Calibri"/>
                <a:ea typeface="DejaVu Sans"/>
              </a:rPr>
              <a:t>ПРИЧИНЫ ВОЗНИКНОВЕНИЯ ПОЖАРА: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66" name="CustomShape 2"/>
          <p:cNvSpPr/>
          <p:nvPr/>
        </p:nvSpPr>
        <p:spPr>
          <a:xfrm>
            <a:off x="251640" y="1196640"/>
            <a:ext cx="8640000" cy="1582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lang="ru-RU" sz="3200" b="0" strike="noStrike" spc="-1">
                <a:solidFill>
                  <a:srgbClr val="0070C0"/>
                </a:solidFill>
                <a:latin typeface="Calibri"/>
                <a:ea typeface="DejaVu Sans"/>
              </a:rPr>
              <a:t>Нарушение правил пожарной безопасности при использовании электроприборов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67" name="Picture 2"/>
          <p:cNvPicPr/>
          <p:nvPr/>
        </p:nvPicPr>
        <p:blipFill>
          <a:blip r:embed="rId3"/>
          <a:stretch/>
        </p:blipFill>
        <p:spPr>
          <a:xfrm>
            <a:off x="2088000" y="2456280"/>
            <a:ext cx="2266920" cy="2051640"/>
          </a:xfrm>
          <a:prstGeom prst="rect">
            <a:avLst/>
          </a:prstGeom>
          <a:ln>
            <a:noFill/>
          </a:ln>
        </p:spPr>
      </p:pic>
      <p:pic>
        <p:nvPicPr>
          <p:cNvPr id="68" name="Picture 3"/>
          <p:cNvPicPr/>
          <p:nvPr/>
        </p:nvPicPr>
        <p:blipFill>
          <a:blip r:embed="rId4"/>
          <a:stretch/>
        </p:blipFill>
        <p:spPr>
          <a:xfrm>
            <a:off x="6732360" y="2507400"/>
            <a:ext cx="2246040" cy="2000520"/>
          </a:xfrm>
          <a:prstGeom prst="rect">
            <a:avLst/>
          </a:prstGeom>
          <a:ln>
            <a:noFill/>
          </a:ln>
        </p:spPr>
      </p:pic>
      <p:pic>
        <p:nvPicPr>
          <p:cNvPr id="69" name="Picture 4"/>
          <p:cNvPicPr/>
          <p:nvPr/>
        </p:nvPicPr>
        <p:blipFill>
          <a:blip r:embed="rId5"/>
          <a:stretch/>
        </p:blipFill>
        <p:spPr>
          <a:xfrm>
            <a:off x="4437000" y="2507400"/>
            <a:ext cx="2221920" cy="3368880"/>
          </a:xfrm>
          <a:prstGeom prst="rect">
            <a:avLst/>
          </a:prstGeom>
          <a:ln>
            <a:noFill/>
          </a:ln>
        </p:spPr>
      </p:pic>
      <p:pic>
        <p:nvPicPr>
          <p:cNvPr id="70" name="Picture 4"/>
          <p:cNvPicPr/>
          <p:nvPr/>
        </p:nvPicPr>
        <p:blipFill>
          <a:blip r:embed="rId6"/>
          <a:stretch/>
        </p:blipFill>
        <p:spPr>
          <a:xfrm>
            <a:off x="-120600" y="44640"/>
            <a:ext cx="1595160" cy="1294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CustomShape 1"/>
          <p:cNvSpPr/>
          <p:nvPr/>
        </p:nvSpPr>
        <p:spPr>
          <a:xfrm>
            <a:off x="1043640" y="260640"/>
            <a:ext cx="7487640" cy="100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lang="ru-RU" sz="3200" b="1" strike="noStrike" spc="-1">
                <a:solidFill>
                  <a:srgbClr val="0070C0"/>
                </a:solidFill>
                <a:latin typeface="Calibri"/>
                <a:ea typeface="DejaVu Sans"/>
              </a:rPr>
              <a:t>ПРИЧИНЫ ВОЗНИКНОВЕНИЯ ПОЖАРА: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72" name="CustomShape 2"/>
          <p:cNvSpPr/>
          <p:nvPr/>
        </p:nvSpPr>
        <p:spPr>
          <a:xfrm>
            <a:off x="251640" y="1196640"/>
            <a:ext cx="8640000" cy="1582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lang="ru-RU" sz="3200" b="0" strike="noStrike" spc="-1">
                <a:solidFill>
                  <a:srgbClr val="0070C0"/>
                </a:solidFill>
                <a:latin typeface="Calibri"/>
                <a:ea typeface="DejaVu Sans"/>
              </a:rPr>
              <a:t>Неисправность и перегрузка электросетей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73" name="Picture 2"/>
          <p:cNvPicPr/>
          <p:nvPr/>
        </p:nvPicPr>
        <p:blipFill>
          <a:blip r:embed="rId3"/>
          <a:stretch/>
        </p:blipFill>
        <p:spPr>
          <a:xfrm>
            <a:off x="2339640" y="2023920"/>
            <a:ext cx="2429640" cy="2709000"/>
          </a:xfrm>
          <a:prstGeom prst="rect">
            <a:avLst/>
          </a:prstGeom>
          <a:ln>
            <a:noFill/>
          </a:ln>
        </p:spPr>
      </p:pic>
      <p:pic>
        <p:nvPicPr>
          <p:cNvPr id="74" name="Picture 3"/>
          <p:cNvPicPr/>
          <p:nvPr/>
        </p:nvPicPr>
        <p:blipFill>
          <a:blip r:embed="rId4"/>
          <a:stretch/>
        </p:blipFill>
        <p:spPr>
          <a:xfrm>
            <a:off x="5076000" y="2023920"/>
            <a:ext cx="3932640" cy="2709000"/>
          </a:xfrm>
          <a:prstGeom prst="rect">
            <a:avLst/>
          </a:prstGeom>
          <a:ln>
            <a:noFill/>
          </a:ln>
        </p:spPr>
      </p:pic>
      <p:pic>
        <p:nvPicPr>
          <p:cNvPr id="75" name="Picture 4"/>
          <p:cNvPicPr/>
          <p:nvPr/>
        </p:nvPicPr>
        <p:blipFill>
          <a:blip r:embed="rId5"/>
          <a:stretch/>
        </p:blipFill>
        <p:spPr>
          <a:xfrm>
            <a:off x="-120600" y="44640"/>
            <a:ext cx="1595160" cy="1294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ustomShape 1"/>
          <p:cNvSpPr/>
          <p:nvPr/>
        </p:nvSpPr>
        <p:spPr>
          <a:xfrm>
            <a:off x="1043640" y="260640"/>
            <a:ext cx="7487640" cy="100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lang="ru-RU" sz="3200" b="1" strike="noStrike" spc="-1">
                <a:solidFill>
                  <a:srgbClr val="0070C0"/>
                </a:solidFill>
                <a:latin typeface="Calibri"/>
                <a:ea typeface="DejaVu Sans"/>
              </a:rPr>
              <a:t>ПРИЧИНЫ ВОЗНИКНОВЕНИЯ ПОЖАРА: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77" name="CustomShape 2"/>
          <p:cNvSpPr/>
          <p:nvPr/>
        </p:nvSpPr>
        <p:spPr>
          <a:xfrm>
            <a:off x="251640" y="1196640"/>
            <a:ext cx="8640000" cy="1582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lang="ru-RU" sz="3200" b="0" strike="noStrike" spc="-1">
                <a:solidFill>
                  <a:srgbClr val="0070C0"/>
                </a:solidFill>
                <a:latin typeface="Calibri"/>
                <a:ea typeface="DejaVu Sans"/>
              </a:rPr>
              <a:t>Нарушение правил пожарной безопасности при эксплуатации печей и каминов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78" name="Picture 3"/>
          <p:cNvPicPr/>
          <p:nvPr/>
        </p:nvPicPr>
        <p:blipFill>
          <a:blip r:embed="rId3"/>
          <a:stretch/>
        </p:blipFill>
        <p:spPr>
          <a:xfrm>
            <a:off x="4039200" y="2565000"/>
            <a:ext cx="2844720" cy="3584520"/>
          </a:xfrm>
          <a:prstGeom prst="rect">
            <a:avLst/>
          </a:prstGeom>
          <a:ln>
            <a:noFill/>
          </a:ln>
        </p:spPr>
      </p:pic>
      <p:pic>
        <p:nvPicPr>
          <p:cNvPr id="79" name="Picture 4"/>
          <p:cNvPicPr/>
          <p:nvPr/>
        </p:nvPicPr>
        <p:blipFill>
          <a:blip r:embed="rId4"/>
          <a:stretch/>
        </p:blipFill>
        <p:spPr>
          <a:xfrm>
            <a:off x="1907640" y="2241720"/>
            <a:ext cx="2015280" cy="2015280"/>
          </a:xfrm>
          <a:prstGeom prst="rect">
            <a:avLst/>
          </a:prstGeom>
          <a:ln>
            <a:noFill/>
          </a:ln>
        </p:spPr>
      </p:pic>
      <p:pic>
        <p:nvPicPr>
          <p:cNvPr id="80" name="Picture 5"/>
          <p:cNvPicPr/>
          <p:nvPr/>
        </p:nvPicPr>
        <p:blipFill>
          <a:blip r:embed="rId5"/>
          <a:stretch/>
        </p:blipFill>
        <p:spPr>
          <a:xfrm>
            <a:off x="7041240" y="2260440"/>
            <a:ext cx="1994040" cy="2171880"/>
          </a:xfrm>
          <a:prstGeom prst="rect">
            <a:avLst/>
          </a:prstGeom>
          <a:ln>
            <a:noFill/>
          </a:ln>
        </p:spPr>
      </p:pic>
      <p:pic>
        <p:nvPicPr>
          <p:cNvPr id="81" name="Picture 4"/>
          <p:cNvPicPr/>
          <p:nvPr/>
        </p:nvPicPr>
        <p:blipFill>
          <a:blip r:embed="rId6"/>
          <a:stretch/>
        </p:blipFill>
        <p:spPr>
          <a:xfrm>
            <a:off x="-120600" y="44640"/>
            <a:ext cx="1595160" cy="1294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ustomShape 1"/>
          <p:cNvSpPr/>
          <p:nvPr/>
        </p:nvSpPr>
        <p:spPr>
          <a:xfrm>
            <a:off x="1043640" y="260640"/>
            <a:ext cx="7487640" cy="100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lang="ru-RU" sz="3200" b="1" strike="noStrike" spc="-1">
                <a:solidFill>
                  <a:srgbClr val="0070C0"/>
                </a:solidFill>
                <a:latin typeface="Calibri"/>
                <a:ea typeface="DejaVu Sans"/>
              </a:rPr>
              <a:t>ПРИЧИНЫ ВОЗНИКНОВЕНИЯ ПОЖАРА: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83" name="CustomShape 2"/>
          <p:cNvSpPr/>
          <p:nvPr/>
        </p:nvSpPr>
        <p:spPr>
          <a:xfrm>
            <a:off x="251640" y="1196640"/>
            <a:ext cx="8640000" cy="1582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lang="ru-RU" sz="3200" b="0" strike="noStrike" spc="-1">
                <a:solidFill>
                  <a:srgbClr val="0070C0"/>
                </a:solidFill>
                <a:latin typeface="Calibri"/>
                <a:ea typeface="DejaVu Sans"/>
              </a:rPr>
              <a:t>Неосторожное обращение с хлопушками, петардами и бенгальскими огнями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84" name="Picture 2"/>
          <p:cNvPicPr/>
          <p:nvPr/>
        </p:nvPicPr>
        <p:blipFill>
          <a:blip r:embed="rId3"/>
          <a:stretch/>
        </p:blipFill>
        <p:spPr>
          <a:xfrm>
            <a:off x="2303640" y="2205000"/>
            <a:ext cx="4535280" cy="4206960"/>
          </a:xfrm>
          <a:prstGeom prst="rect">
            <a:avLst/>
          </a:prstGeom>
          <a:ln>
            <a:noFill/>
          </a:ln>
        </p:spPr>
      </p:pic>
      <p:pic>
        <p:nvPicPr>
          <p:cNvPr id="85" name="Picture 3"/>
          <p:cNvPicPr/>
          <p:nvPr/>
        </p:nvPicPr>
        <p:blipFill>
          <a:blip r:embed="rId4"/>
          <a:stretch/>
        </p:blipFill>
        <p:spPr>
          <a:xfrm>
            <a:off x="5868000" y="2064240"/>
            <a:ext cx="3297240" cy="3811680"/>
          </a:xfrm>
          <a:prstGeom prst="rect">
            <a:avLst/>
          </a:prstGeom>
          <a:ln>
            <a:noFill/>
          </a:ln>
        </p:spPr>
      </p:pic>
      <p:pic>
        <p:nvPicPr>
          <p:cNvPr id="86" name="Picture 4"/>
          <p:cNvPicPr/>
          <p:nvPr/>
        </p:nvPicPr>
        <p:blipFill>
          <a:blip r:embed="rId5"/>
          <a:stretch/>
        </p:blipFill>
        <p:spPr>
          <a:xfrm>
            <a:off x="-120600" y="44640"/>
            <a:ext cx="1595160" cy="1294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CustomShape 1"/>
          <p:cNvSpPr/>
          <p:nvPr/>
        </p:nvSpPr>
        <p:spPr>
          <a:xfrm>
            <a:off x="611640" y="260640"/>
            <a:ext cx="7487640" cy="100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lang="ru-RU" sz="3200" b="1" strike="noStrike" spc="-1">
                <a:solidFill>
                  <a:srgbClr val="0070C0"/>
                </a:solidFill>
                <a:latin typeface="Calibri"/>
                <a:ea typeface="DejaVu Sans"/>
              </a:rPr>
              <a:t>ДАВАЙТЕ ПОИГРАЕМ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88" name="CustomShape 2"/>
          <p:cNvSpPr/>
          <p:nvPr/>
        </p:nvSpPr>
        <p:spPr>
          <a:xfrm>
            <a:off x="2520" y="1268640"/>
            <a:ext cx="6839640" cy="57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ru-RU" sz="2000" b="0" strike="noStrike" spc="-1">
                <a:solidFill>
                  <a:srgbClr val="0070C0"/>
                </a:solidFill>
                <a:latin typeface="Calibri"/>
                <a:ea typeface="DejaVu Sans"/>
              </a:rPr>
              <a:t>           - Кто, услышав запах гари,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ru-RU" sz="2000" b="0" strike="noStrike" spc="-1">
                <a:solidFill>
                  <a:srgbClr val="0070C0"/>
                </a:solidFill>
                <a:latin typeface="Calibri"/>
                <a:ea typeface="DejaVu Sans"/>
              </a:rPr>
              <a:t>                       сообщает о пожаре?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ru-RU" sz="2000" b="0" strike="noStrike" spc="-1">
                <a:solidFill>
                  <a:srgbClr val="0070C0"/>
                </a:solidFill>
                <a:latin typeface="Calibri"/>
                <a:ea typeface="DejaVu Sans"/>
              </a:rPr>
              <a:t>                             - Кто из вас, заметив дым,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ru-RU" sz="2000" b="0" strike="noStrike" spc="-1">
                <a:solidFill>
                  <a:srgbClr val="0070C0"/>
                </a:solidFill>
                <a:latin typeface="Calibri"/>
                <a:ea typeface="DejaVu Sans"/>
              </a:rPr>
              <a:t> закричит: «Пожар! Горим!»?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t/>
            </a:r>
            <a:br/>
            <a:r>
              <a:rPr lang="ru-RU" sz="2000" b="0" strike="noStrike" spc="-1">
                <a:solidFill>
                  <a:srgbClr val="0070C0"/>
                </a:solidFill>
                <a:latin typeface="Calibri"/>
                <a:ea typeface="DejaVu Sans"/>
              </a:rPr>
              <a:t>- Кто из вас шалит с огнем 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ru-RU" sz="2000" b="0" strike="noStrike" spc="-1">
                <a:solidFill>
                  <a:srgbClr val="0070C0"/>
                </a:solidFill>
                <a:latin typeface="Calibri"/>
                <a:ea typeface="DejaVu Sans"/>
              </a:rPr>
              <a:t> утром, вечером, и днем?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t/>
            </a:r>
            <a:br/>
            <a:r>
              <a:rPr lang="ru-RU" sz="2000" b="0" strike="noStrike" spc="-1">
                <a:solidFill>
                  <a:srgbClr val="0070C0"/>
                </a:solidFill>
                <a:latin typeface="Calibri"/>
                <a:ea typeface="DejaVu Sans"/>
              </a:rPr>
              <a:t>          - Кто от маленькой сестрички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ru-RU" sz="2000" b="0" strike="noStrike" spc="-1">
                <a:solidFill>
                  <a:srgbClr val="0070C0"/>
                </a:solidFill>
                <a:latin typeface="Calibri"/>
                <a:ea typeface="DejaVu Sans"/>
              </a:rPr>
              <a:t>             незаметно спрячет спички?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t/>
            </a:r>
            <a:br/>
            <a:r>
              <a:rPr lang="ru-RU" sz="2000" b="0" strike="noStrike" spc="-1">
                <a:solidFill>
                  <a:srgbClr val="0070C0"/>
                </a:solidFill>
                <a:latin typeface="Calibri"/>
                <a:ea typeface="DejaVu Sans"/>
              </a:rPr>
              <a:t>                                               - Кто костров не разжигает 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ru-RU" sz="2000" b="0" strike="noStrike" spc="-1">
                <a:solidFill>
                  <a:srgbClr val="0070C0"/>
                </a:solidFill>
                <a:latin typeface="Calibri"/>
                <a:ea typeface="DejaVu Sans"/>
              </a:rPr>
              <a:t>                                               и другим не разрешает?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89" name="Picture 2"/>
          <p:cNvPicPr/>
          <p:nvPr/>
        </p:nvPicPr>
        <p:blipFill>
          <a:blip r:embed="rId3"/>
          <a:stretch/>
        </p:blipFill>
        <p:spPr>
          <a:xfrm>
            <a:off x="5742360" y="1772640"/>
            <a:ext cx="2554560" cy="4666680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4654440" y="1331640"/>
            <a:ext cx="436392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FF0000"/>
                </a:solidFill>
                <a:latin typeface="Calibri"/>
                <a:ea typeface="DejaVu Sans"/>
              </a:rPr>
              <a:t>«ЭТО Я, ЭТО Я, ЭТО ВСЕ МОИ ДРУЗЬЯ»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91" name="Picture 4"/>
          <p:cNvPicPr/>
          <p:nvPr/>
        </p:nvPicPr>
        <p:blipFill>
          <a:blip r:embed="rId4"/>
          <a:stretch/>
        </p:blipFill>
        <p:spPr>
          <a:xfrm>
            <a:off x="-120600" y="44640"/>
            <a:ext cx="1595160" cy="1294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4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5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352</TotalTime>
  <Words>333</Words>
  <Application>LibreOffice/6.2.7.1$Linux_X86_64 LibreOffice_project/20$Build-1</Application>
  <PresentationFormat>Экран (4:3)</PresentationFormat>
  <Paragraphs>71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inet</dc:creator>
  <dc:description/>
  <cp:lastModifiedBy>khatsanovskaya_ya</cp:lastModifiedBy>
  <cp:revision>38</cp:revision>
  <dcterms:created xsi:type="dcterms:W3CDTF">2023-02-27T06:46:45Z</dcterms:created>
  <dcterms:modified xsi:type="dcterms:W3CDTF">2024-04-17T12:15:24Z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22</vt:i4>
  </property>
</Properties>
</file>