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charts/chart6.xml" ContentType="application/vnd.openxmlformats-officedocument.drawingml.chart+xml"/>
  <Override PartName="/ppt/charts/chart7.xml" ContentType="application/vnd.openxmlformats-officedocument.drawingml.chart+xml"/>
  <Default Extension="xlsx" ContentType="application/vnd.openxmlformats-officedocument.spreadsheetml.sheet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rawings/drawing1.xml" ContentType="application/vnd.openxmlformats-officedocument.drawingml.chartshapes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36" r:id="rId1"/>
  </p:sldMasterIdLst>
  <p:notesMasterIdLst>
    <p:notesMasterId r:id="rId29"/>
  </p:notesMasterIdLst>
  <p:sldIdLst>
    <p:sldId id="341" r:id="rId2"/>
    <p:sldId id="342" r:id="rId3"/>
    <p:sldId id="257" r:id="rId4"/>
    <p:sldId id="258" r:id="rId5"/>
    <p:sldId id="259" r:id="rId6"/>
    <p:sldId id="264" r:id="rId7"/>
    <p:sldId id="347" r:id="rId8"/>
    <p:sldId id="337" r:id="rId9"/>
    <p:sldId id="265" r:id="rId10"/>
    <p:sldId id="266" r:id="rId11"/>
    <p:sldId id="333" r:id="rId12"/>
    <p:sldId id="325" r:id="rId13"/>
    <p:sldId id="336" r:id="rId14"/>
    <p:sldId id="338" r:id="rId15"/>
    <p:sldId id="339" r:id="rId16"/>
    <p:sldId id="267" r:id="rId17"/>
    <p:sldId id="269" r:id="rId18"/>
    <p:sldId id="332" r:id="rId19"/>
    <p:sldId id="340" r:id="rId20"/>
    <p:sldId id="329" r:id="rId21"/>
    <p:sldId id="330" r:id="rId22"/>
    <p:sldId id="334" r:id="rId23"/>
    <p:sldId id="335" r:id="rId24"/>
    <p:sldId id="346" r:id="rId25"/>
    <p:sldId id="322" r:id="rId26"/>
    <p:sldId id="348" r:id="rId27"/>
    <p:sldId id="282" r:id="rId28"/>
  </p:sldIdLst>
  <p:sldSz cx="9144000" cy="6858000" type="screen4x3"/>
  <p:notesSz cx="6735763" cy="9866313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BD8E1"/>
    <a:srgbClr val="EFE5EB"/>
    <a:srgbClr val="D1E0E7"/>
    <a:srgbClr val="A8E6F2"/>
    <a:srgbClr val="AEE0EC"/>
    <a:srgbClr val="CCCCFF"/>
    <a:srgbClr val="99CCFF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F5AB1C69-6EDB-4FF4-983F-18BD219EF322}" styleName="Средний стиль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60" autoAdjust="0"/>
  </p:normalViewPr>
  <p:slideViewPr>
    <p:cSldViewPr>
      <p:cViewPr varScale="1">
        <p:scale>
          <a:sx n="104" d="100"/>
          <a:sy n="104" d="100"/>
        </p:scale>
        <p:origin x="-174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4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5.xlsx"/></Relationships>
</file>

<file path=ppt/charts/_rels/chart6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_____Microsoft_Office_Excel6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7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view3D>
      <c:rAngAx val="1"/>
    </c:view3D>
    <c:plotArea>
      <c:layout/>
      <c:bar3D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Доходы</c:v>
                </c:pt>
              </c:strCache>
            </c:strRef>
          </c:tx>
          <c:cat>
            <c:strRef>
              <c:f>Лист1!$A$2:$A$4</c:f>
              <c:strCache>
                <c:ptCount val="3"/>
                <c:pt idx="0">
                  <c:v>2017 год</c:v>
                </c:pt>
                <c:pt idx="1">
                  <c:v>2018 год</c:v>
                </c:pt>
                <c:pt idx="2">
                  <c:v>2019 год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138331</c:v>
                </c:pt>
                <c:pt idx="1">
                  <c:v>135561.4</c:v>
                </c:pt>
                <c:pt idx="2">
                  <c:v>137044.5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Расходы</c:v>
                </c:pt>
              </c:strCache>
            </c:strRef>
          </c:tx>
          <c:cat>
            <c:strRef>
              <c:f>Лист1!$A$2:$A$4</c:f>
              <c:strCache>
                <c:ptCount val="3"/>
                <c:pt idx="0">
                  <c:v>2017 год</c:v>
                </c:pt>
                <c:pt idx="1">
                  <c:v>2018 год</c:v>
                </c:pt>
                <c:pt idx="2">
                  <c:v>2019 год</c:v>
                </c:pt>
              </c:strCache>
            </c:strRef>
          </c:cat>
          <c:val>
            <c:numRef>
              <c:f>Лист1!$C$2:$C$4</c:f>
              <c:numCache>
                <c:formatCode>General</c:formatCode>
                <c:ptCount val="3"/>
                <c:pt idx="0">
                  <c:v>143346.4</c:v>
                </c:pt>
                <c:pt idx="1">
                  <c:v>140664.5</c:v>
                </c:pt>
                <c:pt idx="2">
                  <c:v>142246.9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Дефицит (-)                                                      Профицит (+)</c:v>
                </c:pt>
              </c:strCache>
            </c:strRef>
          </c:tx>
          <c:cat>
            <c:strRef>
              <c:f>Лист1!$A$2:$A$4</c:f>
              <c:strCache>
                <c:ptCount val="3"/>
                <c:pt idx="0">
                  <c:v>2017 год</c:v>
                </c:pt>
                <c:pt idx="1">
                  <c:v>2018 год</c:v>
                </c:pt>
                <c:pt idx="2">
                  <c:v>2019 год</c:v>
                </c:pt>
              </c:strCache>
            </c:strRef>
          </c:cat>
          <c:val>
            <c:numRef>
              <c:f>Лист1!$D$2:$D$4</c:f>
              <c:numCache>
                <c:formatCode>General</c:formatCode>
                <c:ptCount val="3"/>
                <c:pt idx="0">
                  <c:v>-5015.4000000000005</c:v>
                </c:pt>
                <c:pt idx="1">
                  <c:v>-5103.1000000000004</c:v>
                </c:pt>
                <c:pt idx="2">
                  <c:v>-5202.3</c:v>
                </c:pt>
              </c:numCache>
            </c:numRef>
          </c:val>
        </c:ser>
        <c:shape val="cylinder"/>
        <c:axId val="37051776"/>
        <c:axId val="37078144"/>
        <c:axId val="0"/>
      </c:bar3DChart>
      <c:catAx>
        <c:axId val="37051776"/>
        <c:scaling>
          <c:orientation val="minMax"/>
        </c:scaling>
        <c:axPos val="b"/>
        <c:tickLblPos val="nextTo"/>
        <c:crossAx val="37078144"/>
        <c:crosses val="autoZero"/>
        <c:auto val="1"/>
        <c:lblAlgn val="ctr"/>
        <c:lblOffset val="100"/>
      </c:catAx>
      <c:valAx>
        <c:axId val="37078144"/>
        <c:scaling>
          <c:orientation val="minMax"/>
        </c:scaling>
        <c:axPos val="l"/>
        <c:majorGridlines/>
        <c:numFmt formatCode="General" sourceLinked="1"/>
        <c:tickLblPos val="nextTo"/>
        <c:crossAx val="37051776"/>
        <c:crosses val="autoZero"/>
        <c:crossBetween val="between"/>
      </c:valAx>
    </c:plotArea>
    <c:legend>
      <c:legendPos val="r"/>
      <c:layout/>
    </c:legend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view3D>
      <c:rAngAx val="1"/>
    </c:view3D>
    <c:plotArea>
      <c:layout/>
      <c:bar3DChart>
        <c:barDir val="col"/>
        <c:grouping val="stacked"/>
        <c:ser>
          <c:idx val="0"/>
          <c:order val="0"/>
          <c:tx>
            <c:strRef>
              <c:f>Лист1!$B$1</c:f>
              <c:strCache>
                <c:ptCount val="1"/>
                <c:pt idx="0">
                  <c:v>Налоговые</c:v>
                </c:pt>
              </c:strCache>
            </c:strRef>
          </c:tx>
          <c:cat>
            <c:strRef>
              <c:f>Лист1!$A$2:$A$4</c:f>
              <c:strCache>
                <c:ptCount val="3"/>
                <c:pt idx="0">
                  <c:v>2017 год</c:v>
                </c:pt>
                <c:pt idx="1">
                  <c:v>2018 год</c:v>
                </c:pt>
                <c:pt idx="2">
                  <c:v>2019 год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33661</c:v>
                </c:pt>
                <c:pt idx="1">
                  <c:v>34571</c:v>
                </c:pt>
                <c:pt idx="2">
                  <c:v>35596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Неналоговые</c:v>
                </c:pt>
              </c:strCache>
            </c:strRef>
          </c:tx>
          <c:cat>
            <c:strRef>
              <c:f>Лист1!$A$2:$A$4</c:f>
              <c:strCache>
                <c:ptCount val="3"/>
                <c:pt idx="0">
                  <c:v>2017 год</c:v>
                </c:pt>
                <c:pt idx="1">
                  <c:v>2018 год</c:v>
                </c:pt>
                <c:pt idx="2">
                  <c:v>2019 год</c:v>
                </c:pt>
              </c:strCache>
            </c:strRef>
          </c:cat>
          <c:val>
            <c:numRef>
              <c:f>Лист1!$C$2:$C$4</c:f>
              <c:numCache>
                <c:formatCode>General</c:formatCode>
                <c:ptCount val="3"/>
                <c:pt idx="0">
                  <c:v>16493.7</c:v>
                </c:pt>
                <c:pt idx="1">
                  <c:v>16460.2</c:v>
                </c:pt>
                <c:pt idx="2">
                  <c:v>16427.3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Безвозмездные</c:v>
                </c:pt>
              </c:strCache>
            </c:strRef>
          </c:tx>
          <c:cat>
            <c:strRef>
              <c:f>Лист1!$A$2:$A$4</c:f>
              <c:strCache>
                <c:ptCount val="3"/>
                <c:pt idx="0">
                  <c:v>2017 год</c:v>
                </c:pt>
                <c:pt idx="1">
                  <c:v>2018 год</c:v>
                </c:pt>
                <c:pt idx="2">
                  <c:v>2019 год</c:v>
                </c:pt>
              </c:strCache>
            </c:strRef>
          </c:cat>
          <c:val>
            <c:numRef>
              <c:f>Лист1!$D$2:$D$4</c:f>
              <c:numCache>
                <c:formatCode>General</c:formatCode>
                <c:ptCount val="3"/>
                <c:pt idx="0">
                  <c:v>88176.3</c:v>
                </c:pt>
                <c:pt idx="1">
                  <c:v>84530.2</c:v>
                </c:pt>
                <c:pt idx="2">
                  <c:v>85021.2</c:v>
                </c:pt>
              </c:numCache>
            </c:numRef>
          </c:val>
        </c:ser>
        <c:shape val="cylinder"/>
        <c:axId val="70562176"/>
        <c:axId val="70563712"/>
        <c:axId val="0"/>
      </c:bar3DChart>
      <c:catAx>
        <c:axId val="70562176"/>
        <c:scaling>
          <c:orientation val="minMax"/>
        </c:scaling>
        <c:axPos val="b"/>
        <c:tickLblPos val="nextTo"/>
        <c:crossAx val="70563712"/>
        <c:crosses val="autoZero"/>
        <c:auto val="1"/>
        <c:lblAlgn val="ctr"/>
        <c:lblOffset val="100"/>
      </c:catAx>
      <c:valAx>
        <c:axId val="70563712"/>
        <c:scaling>
          <c:orientation val="minMax"/>
        </c:scaling>
        <c:axPos val="l"/>
        <c:majorGridlines/>
        <c:numFmt formatCode="General" sourceLinked="1"/>
        <c:tickLblPos val="nextTo"/>
        <c:crossAx val="70562176"/>
        <c:crosses val="autoZero"/>
        <c:crossBetween val="between"/>
      </c:valAx>
    </c:plotArea>
    <c:legend>
      <c:legendPos val="r"/>
      <c:layout/>
    </c:legend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tx>
        <c:rich>
          <a:bodyPr/>
          <a:lstStyle/>
          <a:p>
            <a:pPr>
              <a:defRPr b="1" cap="all" spc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defRPr>
            </a:pPr>
            <a:r>
              <a:rPr lang="ru-RU" sz="1800" b="1" i="0" u="none" strike="noStrike" cap="none" spc="0" baseline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Структура налоговых доходов </a:t>
            </a:r>
          </a:p>
          <a:p>
            <a:pPr>
              <a:defRPr b="1" cap="all" spc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defRPr>
            </a:pPr>
            <a:r>
              <a:rPr lang="ru-RU" sz="1800" b="1" i="0" u="none" strike="noStrike" cap="none" spc="0" baseline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проекта бюджета ЗМР</a:t>
            </a:r>
          </a:p>
          <a:p>
            <a:pPr>
              <a:defRPr b="1" cap="all" spc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defRPr>
            </a:pPr>
            <a:r>
              <a:rPr lang="ru-RU" sz="1800" b="1" i="0" u="none" strike="noStrike" cap="none" spc="0" baseline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на 2017 год и на плановый период 2018 и 2019 годов </a:t>
            </a:r>
            <a:endParaRPr lang="ru-RU" sz="18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c:rich>
      </c:tx>
      <c:layout>
        <c:manualLayout>
          <c:xMode val="edge"/>
          <c:yMode val="edge"/>
          <c:x val="0.23529194588135227"/>
          <c:y val="1.130334377236193E-2"/>
        </c:manualLayout>
      </c:layout>
    </c:title>
    <c:view3D>
      <c:rAngAx val="1"/>
    </c:view3D>
    <c:plotArea>
      <c:layout/>
      <c:bar3DChart>
        <c:barDir val="bar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Налог на доходы физических лиц </c:v>
                </c:pt>
              </c:strCache>
            </c:strRef>
          </c:tx>
          <c:cat>
            <c:strRef>
              <c:f>Лист1!$A$2:$A$4</c:f>
              <c:strCache>
                <c:ptCount val="3"/>
                <c:pt idx="0">
                  <c:v>2017 год</c:v>
                </c:pt>
                <c:pt idx="1">
                  <c:v>2018 год</c:v>
                </c:pt>
                <c:pt idx="2">
                  <c:v>2019 год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41.1</c:v>
                </c:pt>
                <c:pt idx="1">
                  <c:v>41.9</c:v>
                </c:pt>
                <c:pt idx="2">
                  <c:v>42.1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Акцизы на нефтепродукты</c:v>
                </c:pt>
              </c:strCache>
            </c:strRef>
          </c:tx>
          <c:cat>
            <c:strRef>
              <c:f>Лист1!$A$2:$A$4</c:f>
              <c:strCache>
                <c:ptCount val="3"/>
                <c:pt idx="0">
                  <c:v>2017 год</c:v>
                </c:pt>
                <c:pt idx="1">
                  <c:v>2018 год</c:v>
                </c:pt>
                <c:pt idx="2">
                  <c:v>2019 год</c:v>
                </c:pt>
              </c:strCache>
            </c:strRef>
          </c:cat>
          <c:val>
            <c:numRef>
              <c:f>Лист1!$C$2:$C$4</c:f>
              <c:numCache>
                <c:formatCode>General</c:formatCode>
                <c:ptCount val="3"/>
                <c:pt idx="0">
                  <c:v>11</c:v>
                </c:pt>
                <c:pt idx="1">
                  <c:v>10.8</c:v>
                </c:pt>
                <c:pt idx="2">
                  <c:v>10.6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Единый налог на вменённый доход</c:v>
                </c:pt>
              </c:strCache>
            </c:strRef>
          </c:tx>
          <c:cat>
            <c:strRef>
              <c:f>Лист1!$A$2:$A$4</c:f>
              <c:strCache>
                <c:ptCount val="3"/>
                <c:pt idx="0">
                  <c:v>2017 год</c:v>
                </c:pt>
                <c:pt idx="1">
                  <c:v>2018 год</c:v>
                </c:pt>
                <c:pt idx="2">
                  <c:v>2019 год</c:v>
                </c:pt>
              </c:strCache>
            </c:strRef>
          </c:cat>
          <c:val>
            <c:numRef>
              <c:f>Лист1!$D$2:$D$4</c:f>
              <c:numCache>
                <c:formatCode>General</c:formatCode>
                <c:ptCount val="3"/>
                <c:pt idx="0">
                  <c:v>11</c:v>
                </c:pt>
                <c:pt idx="1">
                  <c:v>10.9</c:v>
                </c:pt>
                <c:pt idx="2">
                  <c:v>11.5</c:v>
                </c:pt>
              </c:numCache>
            </c:numRef>
          </c:val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Единый сельскохозяйственный налог</c:v>
                </c:pt>
              </c:strCache>
            </c:strRef>
          </c:tx>
          <c:cat>
            <c:strRef>
              <c:f>Лист1!$A$2:$A$4</c:f>
              <c:strCache>
                <c:ptCount val="3"/>
                <c:pt idx="0">
                  <c:v>2017 год</c:v>
                </c:pt>
                <c:pt idx="1">
                  <c:v>2018 год</c:v>
                </c:pt>
                <c:pt idx="2">
                  <c:v>2019 год</c:v>
                </c:pt>
              </c:strCache>
            </c:strRef>
          </c:cat>
          <c:val>
            <c:numRef>
              <c:f>Лист1!$E$2:$E$4</c:f>
              <c:numCache>
                <c:formatCode>General</c:formatCode>
                <c:ptCount val="3"/>
                <c:pt idx="0">
                  <c:v>0.2</c:v>
                </c:pt>
                <c:pt idx="1">
                  <c:v>0.30000000000000032</c:v>
                </c:pt>
                <c:pt idx="2">
                  <c:v>0.30000000000000032</c:v>
                </c:pt>
              </c:numCache>
            </c:numRef>
          </c:val>
        </c:ser>
        <c:ser>
          <c:idx val="4"/>
          <c:order val="4"/>
          <c:tx>
            <c:strRef>
              <c:f>Лист1!$F$1</c:f>
              <c:strCache>
                <c:ptCount val="1"/>
                <c:pt idx="0">
                  <c:v>Налог, взимаемый в связи с применением патентной системы</c:v>
                </c:pt>
              </c:strCache>
            </c:strRef>
          </c:tx>
          <c:cat>
            <c:strRef>
              <c:f>Лист1!$A$2:$A$4</c:f>
              <c:strCache>
                <c:ptCount val="3"/>
                <c:pt idx="0">
                  <c:v>2017 год</c:v>
                </c:pt>
                <c:pt idx="1">
                  <c:v>2018 год</c:v>
                </c:pt>
                <c:pt idx="2">
                  <c:v>2019 год</c:v>
                </c:pt>
              </c:strCache>
            </c:strRef>
          </c:cat>
          <c:val>
            <c:numRef>
              <c:f>Лист1!$F$2:$F$4</c:f>
              <c:numCache>
                <c:formatCode>General</c:formatCode>
                <c:ptCount val="3"/>
                <c:pt idx="0">
                  <c:v>0.30000000000000032</c:v>
                </c:pt>
                <c:pt idx="1">
                  <c:v>0.30000000000000032</c:v>
                </c:pt>
                <c:pt idx="2">
                  <c:v>0.30000000000000032</c:v>
                </c:pt>
              </c:numCache>
            </c:numRef>
          </c:val>
        </c:ser>
        <c:ser>
          <c:idx val="5"/>
          <c:order val="5"/>
          <c:tx>
            <c:strRef>
              <c:f>Лист1!$G$1</c:f>
              <c:strCache>
                <c:ptCount val="1"/>
                <c:pt idx="0">
                  <c:v>Налог на добычу полезных ископаемых</c:v>
                </c:pt>
              </c:strCache>
            </c:strRef>
          </c:tx>
          <c:cat>
            <c:strRef>
              <c:f>Лист1!$A$2:$A$4</c:f>
              <c:strCache>
                <c:ptCount val="3"/>
                <c:pt idx="0">
                  <c:v>2017 год</c:v>
                </c:pt>
                <c:pt idx="1">
                  <c:v>2018 год</c:v>
                </c:pt>
                <c:pt idx="2">
                  <c:v>2019 год</c:v>
                </c:pt>
              </c:strCache>
            </c:strRef>
          </c:cat>
          <c:val>
            <c:numRef>
              <c:f>Лист1!$G$2:$G$4</c:f>
              <c:numCache>
                <c:formatCode>General</c:formatCode>
                <c:ptCount val="3"/>
                <c:pt idx="0">
                  <c:v>0.2</c:v>
                </c:pt>
                <c:pt idx="1">
                  <c:v>0.2</c:v>
                </c:pt>
                <c:pt idx="2">
                  <c:v>0.2</c:v>
                </c:pt>
              </c:numCache>
            </c:numRef>
          </c:val>
        </c:ser>
        <c:ser>
          <c:idx val="6"/>
          <c:order val="6"/>
          <c:tx>
            <c:strRef>
              <c:f>Лист1!$H$1</c:f>
              <c:strCache>
                <c:ptCount val="1"/>
                <c:pt idx="0">
                  <c:v>Государственная пошлина</c:v>
                </c:pt>
              </c:strCache>
            </c:strRef>
          </c:tx>
          <c:cat>
            <c:strRef>
              <c:f>Лист1!$A$2:$A$4</c:f>
              <c:strCache>
                <c:ptCount val="3"/>
                <c:pt idx="0">
                  <c:v>2017 год</c:v>
                </c:pt>
                <c:pt idx="1">
                  <c:v>2018 год</c:v>
                </c:pt>
                <c:pt idx="2">
                  <c:v>2019 год</c:v>
                </c:pt>
              </c:strCache>
            </c:strRef>
          </c:cat>
          <c:val>
            <c:numRef>
              <c:f>Лист1!$H$2:$H$4</c:f>
              <c:numCache>
                <c:formatCode>General</c:formatCode>
                <c:ptCount val="3"/>
                <c:pt idx="0">
                  <c:v>3.3</c:v>
                </c:pt>
                <c:pt idx="1">
                  <c:v>3.3</c:v>
                </c:pt>
                <c:pt idx="2">
                  <c:v>3.4</c:v>
                </c:pt>
              </c:numCache>
            </c:numRef>
          </c:val>
        </c:ser>
        <c:gapWidth val="75"/>
        <c:shape val="cylinder"/>
        <c:axId val="73847936"/>
        <c:axId val="73849472"/>
        <c:axId val="0"/>
      </c:bar3DChart>
      <c:catAx>
        <c:axId val="73847936"/>
        <c:scaling>
          <c:orientation val="minMax"/>
        </c:scaling>
        <c:axPos val="l"/>
        <c:majorTickMark val="none"/>
        <c:tickLblPos val="nextTo"/>
        <c:txPr>
          <a:bodyPr/>
          <a:lstStyle/>
          <a:p>
            <a:pPr>
              <a:defRPr sz="1800"/>
            </a:pPr>
            <a:endParaRPr lang="ru-RU"/>
          </a:p>
        </c:txPr>
        <c:crossAx val="73849472"/>
        <c:crosses val="autoZero"/>
        <c:auto val="1"/>
        <c:lblAlgn val="ctr"/>
        <c:lblOffset val="100"/>
      </c:catAx>
      <c:valAx>
        <c:axId val="73849472"/>
        <c:scaling>
          <c:orientation val="minMax"/>
        </c:scaling>
        <c:axPos val="b"/>
        <c:majorGridlines/>
        <c:numFmt formatCode="General" sourceLinked="1"/>
        <c:majorTickMark val="none"/>
        <c:tickLblPos val="nextTo"/>
        <c:spPr>
          <a:ln w="9525">
            <a:noFill/>
          </a:ln>
        </c:spPr>
        <c:txPr>
          <a:bodyPr/>
          <a:lstStyle/>
          <a:p>
            <a:pPr>
              <a:defRPr sz="1200"/>
            </a:pPr>
            <a:endParaRPr lang="ru-RU"/>
          </a:p>
        </c:txPr>
        <c:crossAx val="73847936"/>
        <c:crosses val="autoZero"/>
        <c:crossBetween val="between"/>
      </c:valAx>
    </c:plotArea>
    <c:legend>
      <c:legendPos val="b"/>
      <c:legendEntry>
        <c:idx val="0"/>
        <c:txPr>
          <a:bodyPr/>
          <a:lstStyle/>
          <a:p>
            <a:pPr>
              <a:defRPr sz="1400"/>
            </a:pPr>
            <a:endParaRPr lang="ru-RU"/>
          </a:p>
        </c:txPr>
      </c:legendEntry>
      <c:legendEntry>
        <c:idx val="1"/>
        <c:txPr>
          <a:bodyPr/>
          <a:lstStyle/>
          <a:p>
            <a:pPr>
              <a:defRPr sz="1400"/>
            </a:pPr>
            <a:endParaRPr lang="ru-RU"/>
          </a:p>
        </c:txPr>
      </c:legendEntry>
      <c:legendEntry>
        <c:idx val="2"/>
        <c:txPr>
          <a:bodyPr/>
          <a:lstStyle/>
          <a:p>
            <a:pPr>
              <a:defRPr sz="1400"/>
            </a:pPr>
            <a:endParaRPr lang="ru-RU"/>
          </a:p>
        </c:txPr>
      </c:legendEntry>
      <c:legendEntry>
        <c:idx val="3"/>
        <c:txPr>
          <a:bodyPr/>
          <a:lstStyle/>
          <a:p>
            <a:pPr>
              <a:defRPr sz="1400"/>
            </a:pPr>
            <a:endParaRPr lang="ru-RU"/>
          </a:p>
        </c:txPr>
      </c:legendEntry>
      <c:legendEntry>
        <c:idx val="4"/>
        <c:txPr>
          <a:bodyPr/>
          <a:lstStyle/>
          <a:p>
            <a:pPr>
              <a:defRPr sz="1400"/>
            </a:pPr>
            <a:endParaRPr lang="ru-RU"/>
          </a:p>
        </c:txPr>
      </c:legendEntry>
      <c:legendEntry>
        <c:idx val="5"/>
        <c:txPr>
          <a:bodyPr/>
          <a:lstStyle/>
          <a:p>
            <a:pPr>
              <a:defRPr sz="1400"/>
            </a:pPr>
            <a:endParaRPr lang="ru-RU"/>
          </a:p>
        </c:txPr>
      </c:legendEntry>
      <c:legendEntry>
        <c:idx val="6"/>
        <c:txPr>
          <a:bodyPr/>
          <a:lstStyle/>
          <a:p>
            <a:pPr>
              <a:defRPr sz="1400"/>
            </a:pPr>
            <a:endParaRPr lang="ru-RU"/>
          </a:p>
        </c:txPr>
      </c:legendEntry>
      <c:layout/>
    </c:legend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tx>
        <c:rich>
          <a:bodyPr/>
          <a:lstStyle/>
          <a:p>
            <a:pPr>
              <a:defRPr b="1" cap="all" spc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defRPr>
            </a:pPr>
            <a:r>
              <a:rPr lang="ru-RU" sz="1800" b="1" i="0" cap="none" spc="0" baseline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Структура неналоговых доходов </a:t>
            </a:r>
          </a:p>
          <a:p>
            <a:pPr>
              <a:defRPr b="1" cap="all" spc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defRPr>
            </a:pPr>
            <a:r>
              <a:rPr lang="ru-RU" sz="1800" b="1" i="0" cap="none" spc="0" baseline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проекта бюджета ЗМР</a:t>
            </a:r>
            <a:br>
              <a:rPr lang="ru-RU" sz="1800" b="1" i="0" cap="none" spc="0" baseline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</a:br>
            <a:r>
              <a:rPr lang="ru-RU" sz="1800" b="1" i="0" cap="none" spc="0" baseline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на 2017 год и на плановый период 2018 и 2019 годов</a:t>
            </a:r>
            <a:endParaRPr lang="ru-RU" sz="18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c:rich>
      </c:tx>
      <c:layout/>
    </c:title>
    <c:view3D>
      <c:rAngAx val="1"/>
    </c:view3D>
    <c:sideWall>
      <c:spPr>
        <a:noFill/>
      </c:spPr>
    </c:sideWall>
    <c:backWall>
      <c:spPr>
        <a:noFill/>
        <a:ln w="25400">
          <a:noFill/>
        </a:ln>
      </c:spPr>
    </c:backWall>
    <c:plotArea>
      <c:layout/>
      <c:bar3DChart>
        <c:barDir val="bar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Доходы от использования имущества, находящегося в государственной и муниципальной собственности</c:v>
                </c:pt>
              </c:strCache>
            </c:strRef>
          </c:tx>
          <c:cat>
            <c:strRef>
              <c:f>Лист1!$A$2:$A$4</c:f>
              <c:strCache>
                <c:ptCount val="3"/>
                <c:pt idx="0">
                  <c:v>2017 год</c:v>
                </c:pt>
                <c:pt idx="1">
                  <c:v>2018 год</c:v>
                </c:pt>
                <c:pt idx="2">
                  <c:v>2019 год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5.6</c:v>
                </c:pt>
                <c:pt idx="1">
                  <c:v>5.5</c:v>
                </c:pt>
                <c:pt idx="2">
                  <c:v>5.4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Платежи при пользовании природными ресурсами</c:v>
                </c:pt>
              </c:strCache>
            </c:strRef>
          </c:tx>
          <c:cat>
            <c:strRef>
              <c:f>Лист1!$A$2:$A$4</c:f>
              <c:strCache>
                <c:ptCount val="3"/>
                <c:pt idx="0">
                  <c:v>2017 год</c:v>
                </c:pt>
                <c:pt idx="1">
                  <c:v>2018 год</c:v>
                </c:pt>
                <c:pt idx="2">
                  <c:v>2019 год</c:v>
                </c:pt>
              </c:strCache>
            </c:strRef>
          </c:cat>
          <c:val>
            <c:numRef>
              <c:f>Лист1!$C$2:$C$4</c:f>
              <c:numCache>
                <c:formatCode>General</c:formatCode>
                <c:ptCount val="3"/>
                <c:pt idx="0">
                  <c:v>0.5</c:v>
                </c:pt>
                <c:pt idx="1">
                  <c:v>0.5</c:v>
                </c:pt>
                <c:pt idx="2">
                  <c:v>0.5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Доходы от оказания платных услуг</c:v>
                </c:pt>
              </c:strCache>
            </c:strRef>
          </c:tx>
          <c:cat>
            <c:strRef>
              <c:f>Лист1!$A$2:$A$4</c:f>
              <c:strCache>
                <c:ptCount val="3"/>
                <c:pt idx="0">
                  <c:v>2017 год</c:v>
                </c:pt>
                <c:pt idx="1">
                  <c:v>2018 год</c:v>
                </c:pt>
                <c:pt idx="2">
                  <c:v>2019 год</c:v>
                </c:pt>
              </c:strCache>
            </c:strRef>
          </c:cat>
          <c:val>
            <c:numRef>
              <c:f>Лист1!$D$2:$D$4</c:f>
              <c:numCache>
                <c:formatCode>General</c:formatCode>
                <c:ptCount val="3"/>
                <c:pt idx="0">
                  <c:v>18.100000000000001</c:v>
                </c:pt>
                <c:pt idx="1">
                  <c:v>17.8</c:v>
                </c:pt>
                <c:pt idx="2">
                  <c:v>17.5</c:v>
                </c:pt>
              </c:numCache>
            </c:numRef>
          </c:val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Доходы от реализации имущества</c:v>
                </c:pt>
              </c:strCache>
            </c:strRef>
          </c:tx>
          <c:cat>
            <c:strRef>
              <c:f>Лист1!$A$2:$A$4</c:f>
              <c:strCache>
                <c:ptCount val="3"/>
                <c:pt idx="0">
                  <c:v>2017 год</c:v>
                </c:pt>
                <c:pt idx="1">
                  <c:v>2018 год</c:v>
                </c:pt>
                <c:pt idx="2">
                  <c:v>2019 год</c:v>
                </c:pt>
              </c:strCache>
            </c:strRef>
          </c:cat>
          <c:val>
            <c:numRef>
              <c:f>Лист1!$E$2:$E$4</c:f>
              <c:numCache>
                <c:formatCode>General</c:formatCode>
                <c:ptCount val="3"/>
                <c:pt idx="0">
                  <c:v>4.8</c:v>
                </c:pt>
                <c:pt idx="1">
                  <c:v>4.5999999999999996</c:v>
                </c:pt>
                <c:pt idx="2">
                  <c:v>4.4000000000000004</c:v>
                </c:pt>
              </c:numCache>
            </c:numRef>
          </c:val>
        </c:ser>
        <c:gapWidth val="75"/>
        <c:shape val="cylinder"/>
        <c:axId val="79880576"/>
        <c:axId val="79882112"/>
        <c:axId val="0"/>
      </c:bar3DChart>
      <c:catAx>
        <c:axId val="79880576"/>
        <c:scaling>
          <c:orientation val="minMax"/>
        </c:scaling>
        <c:axPos val="l"/>
        <c:majorTickMark val="none"/>
        <c:tickLblPos val="nextTo"/>
        <c:crossAx val="79882112"/>
        <c:crosses val="autoZero"/>
        <c:auto val="1"/>
        <c:lblAlgn val="ctr"/>
        <c:lblOffset val="100"/>
      </c:catAx>
      <c:valAx>
        <c:axId val="79882112"/>
        <c:scaling>
          <c:orientation val="minMax"/>
        </c:scaling>
        <c:axPos val="b"/>
        <c:majorGridlines/>
        <c:numFmt formatCode="General" sourceLinked="1"/>
        <c:majorTickMark val="none"/>
        <c:tickLblPos val="nextTo"/>
        <c:spPr>
          <a:ln w="9525">
            <a:noFill/>
          </a:ln>
        </c:spPr>
        <c:txPr>
          <a:bodyPr/>
          <a:lstStyle/>
          <a:p>
            <a:pPr>
              <a:defRPr sz="1200"/>
            </a:pPr>
            <a:endParaRPr lang="ru-RU"/>
          </a:p>
        </c:txPr>
        <c:crossAx val="79880576"/>
        <c:crosses val="autoZero"/>
        <c:crossBetween val="between"/>
      </c:valAx>
      <c:spPr>
        <a:ln w="25400">
          <a:noFill/>
        </a:ln>
      </c:spPr>
    </c:plotArea>
    <c:legend>
      <c:legendPos val="b"/>
      <c:layout/>
      <c:txPr>
        <a:bodyPr/>
        <a:lstStyle/>
        <a:p>
          <a:pPr>
            <a:defRPr sz="1200"/>
          </a:pPr>
          <a:endParaRPr lang="ru-RU"/>
        </a:p>
      </c:txPr>
    </c:legend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tx>
        <c:rich>
          <a:bodyPr/>
          <a:lstStyle/>
          <a:p>
            <a:pPr>
              <a:defRPr sz="1800" b="1" cap="all" spc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defRPr>
            </a:pPr>
            <a:r>
              <a:rPr lang="ru-RU" sz="18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Структура расходов</a:t>
            </a:r>
            <a:r>
              <a:rPr lang="ru-RU" sz="1800" b="1" cap="none" spc="0" baseline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проекта бюджета </a:t>
            </a:r>
          </a:p>
          <a:p>
            <a:pPr>
              <a:defRPr sz="1800" b="1" cap="all" spc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defRPr>
            </a:pPr>
            <a:r>
              <a:rPr lang="ru-RU" sz="1800" b="1" cap="none" spc="0" baseline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Заволжского муниципального района в 2017-2019 годах</a:t>
            </a:r>
            <a:endParaRPr lang="ru-RU" sz="18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c:rich>
      </c:tx>
      <c:layout/>
    </c:title>
    <c:view3D>
      <c:rAngAx val="1"/>
    </c:view3D>
    <c:plotArea>
      <c:layout/>
      <c:bar3D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Общегосударственные вопросы</c:v>
                </c:pt>
              </c:strCache>
            </c:strRef>
          </c:tx>
          <c:cat>
            <c:strRef>
              <c:f>Лист1!$A$2:$A$4</c:f>
              <c:strCache>
                <c:ptCount val="3"/>
                <c:pt idx="0">
                  <c:v>2017 год</c:v>
                </c:pt>
                <c:pt idx="1">
                  <c:v>2018 год</c:v>
                </c:pt>
                <c:pt idx="2">
                  <c:v>2019 год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24.01</c:v>
                </c:pt>
                <c:pt idx="1">
                  <c:v>24.959999999999987</c:v>
                </c:pt>
                <c:pt idx="2">
                  <c:v>25.2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Национальная безопасность и правоохранительная деятельность</c:v>
                </c:pt>
              </c:strCache>
            </c:strRef>
          </c:tx>
          <c:cat>
            <c:strRef>
              <c:f>Лист1!$A$2:$A$4</c:f>
              <c:strCache>
                <c:ptCount val="3"/>
                <c:pt idx="0">
                  <c:v>2017 год</c:v>
                </c:pt>
                <c:pt idx="1">
                  <c:v>2018 год</c:v>
                </c:pt>
                <c:pt idx="2">
                  <c:v>2019 год</c:v>
                </c:pt>
              </c:strCache>
            </c:strRef>
          </c:cat>
          <c:val>
            <c:numRef>
              <c:f>Лист1!$C$2:$C$4</c:f>
              <c:numCache>
                <c:formatCode>General</c:formatCode>
                <c:ptCount val="3"/>
                <c:pt idx="0">
                  <c:v>7.0000000000000021E-2</c:v>
                </c:pt>
                <c:pt idx="1">
                  <c:v>0.11</c:v>
                </c:pt>
                <c:pt idx="2">
                  <c:v>0.11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Национальная экономика</c:v>
                </c:pt>
              </c:strCache>
            </c:strRef>
          </c:tx>
          <c:cat>
            <c:strRef>
              <c:f>Лист1!$A$2:$A$4</c:f>
              <c:strCache>
                <c:ptCount val="3"/>
                <c:pt idx="0">
                  <c:v>2017 год</c:v>
                </c:pt>
                <c:pt idx="1">
                  <c:v>2018 год</c:v>
                </c:pt>
                <c:pt idx="2">
                  <c:v>2019 год</c:v>
                </c:pt>
              </c:strCache>
            </c:strRef>
          </c:cat>
          <c:val>
            <c:numRef>
              <c:f>Лист1!$D$2:$D$4</c:f>
              <c:numCache>
                <c:formatCode>General</c:formatCode>
                <c:ptCount val="3"/>
                <c:pt idx="0">
                  <c:v>4.17</c:v>
                </c:pt>
                <c:pt idx="1">
                  <c:v>4.3599999999999985</c:v>
                </c:pt>
                <c:pt idx="2">
                  <c:v>4.4300000000000024</c:v>
                </c:pt>
              </c:numCache>
            </c:numRef>
          </c:val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Жилищно-коммунальное хозяйство</c:v>
                </c:pt>
              </c:strCache>
            </c:strRef>
          </c:tx>
          <c:cat>
            <c:strRef>
              <c:f>Лист1!$A$2:$A$4</c:f>
              <c:strCache>
                <c:ptCount val="3"/>
                <c:pt idx="0">
                  <c:v>2017 год</c:v>
                </c:pt>
                <c:pt idx="1">
                  <c:v>2018 год</c:v>
                </c:pt>
                <c:pt idx="2">
                  <c:v>2019 год</c:v>
                </c:pt>
              </c:strCache>
            </c:strRef>
          </c:cat>
          <c:val>
            <c:numRef>
              <c:f>Лист1!$E$2:$E$4</c:f>
              <c:numCache>
                <c:formatCode>General</c:formatCode>
                <c:ptCount val="3"/>
                <c:pt idx="0">
                  <c:v>5.96</c:v>
                </c:pt>
                <c:pt idx="1">
                  <c:v>7.1199999999999966</c:v>
                </c:pt>
                <c:pt idx="2">
                  <c:v>6.85</c:v>
                </c:pt>
              </c:numCache>
            </c:numRef>
          </c:val>
        </c:ser>
        <c:ser>
          <c:idx val="4"/>
          <c:order val="4"/>
          <c:tx>
            <c:strRef>
              <c:f>Лист1!$F$1</c:f>
              <c:strCache>
                <c:ptCount val="1"/>
                <c:pt idx="0">
                  <c:v>Охрана окружающей среды</c:v>
                </c:pt>
              </c:strCache>
            </c:strRef>
          </c:tx>
          <c:cat>
            <c:strRef>
              <c:f>Лист1!$A$2:$A$4</c:f>
              <c:strCache>
                <c:ptCount val="3"/>
                <c:pt idx="0">
                  <c:v>2017 год</c:v>
                </c:pt>
                <c:pt idx="1">
                  <c:v>2018 год</c:v>
                </c:pt>
                <c:pt idx="2">
                  <c:v>2019 год</c:v>
                </c:pt>
              </c:strCache>
            </c:strRef>
          </c:cat>
          <c:val>
            <c:numRef>
              <c:f>Лист1!$F$2:$F$4</c:f>
              <c:numCache>
                <c:formatCode>General</c:formatCode>
                <c:ptCount val="3"/>
                <c:pt idx="0">
                  <c:v>4.0000000000000022E-2</c:v>
                </c:pt>
                <c:pt idx="1">
                  <c:v>7.0000000000000021E-2</c:v>
                </c:pt>
                <c:pt idx="2">
                  <c:v>7.0000000000000021E-2</c:v>
                </c:pt>
              </c:numCache>
            </c:numRef>
          </c:val>
        </c:ser>
        <c:ser>
          <c:idx val="5"/>
          <c:order val="5"/>
          <c:tx>
            <c:strRef>
              <c:f>Лист1!$G$1</c:f>
              <c:strCache>
                <c:ptCount val="1"/>
                <c:pt idx="0">
                  <c:v>Образование</c:v>
                </c:pt>
              </c:strCache>
            </c:strRef>
          </c:tx>
          <c:cat>
            <c:strRef>
              <c:f>Лист1!$A$2:$A$4</c:f>
              <c:strCache>
                <c:ptCount val="3"/>
                <c:pt idx="0">
                  <c:v>2017 год</c:v>
                </c:pt>
                <c:pt idx="1">
                  <c:v>2018 год</c:v>
                </c:pt>
                <c:pt idx="2">
                  <c:v>2019 год</c:v>
                </c:pt>
              </c:strCache>
            </c:strRef>
          </c:cat>
          <c:val>
            <c:numRef>
              <c:f>Лист1!$G$2:$G$4</c:f>
              <c:numCache>
                <c:formatCode>General</c:formatCode>
                <c:ptCount val="3"/>
                <c:pt idx="0">
                  <c:v>64</c:v>
                </c:pt>
                <c:pt idx="1">
                  <c:v>61.28</c:v>
                </c:pt>
                <c:pt idx="2">
                  <c:v>61.220000000000013</c:v>
                </c:pt>
              </c:numCache>
            </c:numRef>
          </c:val>
        </c:ser>
        <c:ser>
          <c:idx val="6"/>
          <c:order val="6"/>
          <c:tx>
            <c:strRef>
              <c:f>Лист1!$H$1</c:f>
              <c:strCache>
                <c:ptCount val="1"/>
                <c:pt idx="0">
                  <c:v>Культура</c:v>
                </c:pt>
              </c:strCache>
            </c:strRef>
          </c:tx>
          <c:cat>
            <c:strRef>
              <c:f>Лист1!$A$2:$A$4</c:f>
              <c:strCache>
                <c:ptCount val="3"/>
                <c:pt idx="0">
                  <c:v>2017 год</c:v>
                </c:pt>
                <c:pt idx="1">
                  <c:v>2018 год</c:v>
                </c:pt>
                <c:pt idx="2">
                  <c:v>2019 год</c:v>
                </c:pt>
              </c:strCache>
            </c:strRef>
          </c:cat>
          <c:val>
            <c:numRef>
              <c:f>Лист1!$H$2:$H$4</c:f>
              <c:numCache>
                <c:formatCode>General</c:formatCode>
                <c:ptCount val="3"/>
                <c:pt idx="0">
                  <c:v>0.28000000000000008</c:v>
                </c:pt>
                <c:pt idx="1">
                  <c:v>0.29000000000000031</c:v>
                </c:pt>
                <c:pt idx="2">
                  <c:v>0.29000000000000031</c:v>
                </c:pt>
              </c:numCache>
            </c:numRef>
          </c:val>
        </c:ser>
        <c:ser>
          <c:idx val="7"/>
          <c:order val="7"/>
          <c:tx>
            <c:strRef>
              <c:f>Лист1!$I$1</c:f>
              <c:strCache>
                <c:ptCount val="1"/>
                <c:pt idx="0">
                  <c:v>Социальная политика</c:v>
                </c:pt>
              </c:strCache>
            </c:strRef>
          </c:tx>
          <c:cat>
            <c:strRef>
              <c:f>Лист1!$A$2:$A$4</c:f>
              <c:strCache>
                <c:ptCount val="3"/>
                <c:pt idx="0">
                  <c:v>2017 год</c:v>
                </c:pt>
                <c:pt idx="1">
                  <c:v>2018 год</c:v>
                </c:pt>
                <c:pt idx="2">
                  <c:v>2019 год</c:v>
                </c:pt>
              </c:strCache>
            </c:strRef>
          </c:cat>
          <c:val>
            <c:numRef>
              <c:f>Лист1!$I$2:$I$4</c:f>
              <c:numCache>
                <c:formatCode>General</c:formatCode>
                <c:ptCount val="3"/>
                <c:pt idx="0">
                  <c:v>1.1599999999999984</c:v>
                </c:pt>
                <c:pt idx="1">
                  <c:v>1.46</c:v>
                </c:pt>
                <c:pt idx="2">
                  <c:v>1.48</c:v>
                </c:pt>
              </c:numCache>
            </c:numRef>
          </c:val>
        </c:ser>
        <c:ser>
          <c:idx val="8"/>
          <c:order val="8"/>
          <c:tx>
            <c:strRef>
              <c:f>Лист1!$J$1</c:f>
              <c:strCache>
                <c:ptCount val="1"/>
                <c:pt idx="0">
                  <c:v>Физическая культура и спорт</c:v>
                </c:pt>
              </c:strCache>
            </c:strRef>
          </c:tx>
          <c:cat>
            <c:strRef>
              <c:f>Лист1!$A$2:$A$4</c:f>
              <c:strCache>
                <c:ptCount val="3"/>
                <c:pt idx="0">
                  <c:v>2017 год</c:v>
                </c:pt>
                <c:pt idx="1">
                  <c:v>2018 год</c:v>
                </c:pt>
                <c:pt idx="2">
                  <c:v>2019 год</c:v>
                </c:pt>
              </c:strCache>
            </c:strRef>
          </c:cat>
          <c:val>
            <c:numRef>
              <c:f>Лист1!$J$2:$J$4</c:f>
              <c:numCache>
                <c:formatCode>General</c:formatCode>
                <c:ptCount val="3"/>
                <c:pt idx="0">
                  <c:v>0.14000000000000001</c:v>
                </c:pt>
                <c:pt idx="1">
                  <c:v>0.14000000000000001</c:v>
                </c:pt>
                <c:pt idx="2">
                  <c:v>0.14000000000000001</c:v>
                </c:pt>
              </c:numCache>
            </c:numRef>
          </c:val>
        </c:ser>
        <c:ser>
          <c:idx val="9"/>
          <c:order val="9"/>
          <c:tx>
            <c:strRef>
              <c:f>Лист1!$K$1</c:f>
              <c:strCache>
                <c:ptCount val="1"/>
                <c:pt idx="0">
                  <c:v>Обслуживание государственного и муниципального долга</c:v>
                </c:pt>
              </c:strCache>
            </c:strRef>
          </c:tx>
          <c:cat>
            <c:strRef>
              <c:f>Лист1!$A$2:$A$4</c:f>
              <c:strCache>
                <c:ptCount val="3"/>
                <c:pt idx="0">
                  <c:v>2017 год</c:v>
                </c:pt>
                <c:pt idx="1">
                  <c:v>2018 год</c:v>
                </c:pt>
                <c:pt idx="2">
                  <c:v>2019 год</c:v>
                </c:pt>
              </c:strCache>
            </c:strRef>
          </c:cat>
          <c:val>
            <c:numRef>
              <c:f>Лист1!$K$2:$K$4</c:f>
              <c:numCache>
                <c:formatCode>General</c:formatCode>
                <c:ptCount val="3"/>
                <c:pt idx="0">
                  <c:v>0.17</c:v>
                </c:pt>
                <c:pt idx="1">
                  <c:v>0.22</c:v>
                </c:pt>
                <c:pt idx="2">
                  <c:v>0.22</c:v>
                </c:pt>
              </c:numCache>
            </c:numRef>
          </c:val>
        </c:ser>
        <c:gapWidth val="75"/>
        <c:shape val="box"/>
        <c:axId val="74407936"/>
        <c:axId val="74409472"/>
        <c:axId val="0"/>
      </c:bar3DChart>
      <c:catAx>
        <c:axId val="74407936"/>
        <c:scaling>
          <c:orientation val="minMax"/>
        </c:scaling>
        <c:axPos val="b"/>
        <c:majorTickMark val="none"/>
        <c:tickLblPos val="nextTo"/>
        <c:txPr>
          <a:bodyPr/>
          <a:lstStyle/>
          <a:p>
            <a:pPr>
              <a:defRPr sz="1400"/>
            </a:pPr>
            <a:endParaRPr lang="ru-RU"/>
          </a:p>
        </c:txPr>
        <c:crossAx val="74409472"/>
        <c:crosses val="autoZero"/>
        <c:auto val="1"/>
        <c:lblAlgn val="ctr"/>
        <c:lblOffset val="100"/>
      </c:catAx>
      <c:valAx>
        <c:axId val="74409472"/>
        <c:scaling>
          <c:orientation val="minMax"/>
        </c:scaling>
        <c:axPos val="l"/>
        <c:majorGridlines/>
        <c:numFmt formatCode="General" sourceLinked="1"/>
        <c:majorTickMark val="none"/>
        <c:tickLblPos val="nextTo"/>
        <c:spPr>
          <a:ln w="9525">
            <a:noFill/>
          </a:ln>
        </c:spPr>
        <c:txPr>
          <a:bodyPr/>
          <a:lstStyle/>
          <a:p>
            <a:pPr>
              <a:defRPr sz="1200"/>
            </a:pPr>
            <a:endParaRPr lang="ru-RU"/>
          </a:p>
        </c:txPr>
        <c:crossAx val="74407936"/>
        <c:crosses val="autoZero"/>
        <c:crossBetween val="between"/>
      </c:valAx>
    </c:plotArea>
    <c:legend>
      <c:legendPos val="b"/>
      <c:layout>
        <c:manualLayout>
          <c:xMode val="edge"/>
          <c:yMode val="edge"/>
          <c:x val="0.18432491251093633"/>
          <c:y val="0.55104661249764164"/>
          <c:w val="0.6396833989501316"/>
          <c:h val="0.43765004372999688"/>
        </c:manualLayout>
      </c:layout>
      <c:txPr>
        <a:bodyPr/>
        <a:lstStyle/>
        <a:p>
          <a:pPr>
            <a:defRPr sz="1400"/>
          </a:pPr>
          <a:endParaRPr lang="ru-RU"/>
        </a:p>
      </c:txPr>
    </c:legend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plotArea>
      <c:layout>
        <c:manualLayout>
          <c:layoutTarget val="inner"/>
          <c:xMode val="edge"/>
          <c:yMode val="edge"/>
          <c:x val="5.1388888888888887E-2"/>
          <c:y val="0.14814814814814833"/>
          <c:w val="0.55277777777777781"/>
          <c:h val="0.85185185185185253"/>
        </c:manualLayout>
      </c:layout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cat>
            <c:strRef>
              <c:f>Лист1!$A$2:$A$15</c:f>
              <c:strCache>
                <c:ptCount val="14"/>
                <c:pt idx="0">
                  <c:v>Программа "Развитие образования в Заволжском муниципальном районе"</c:v>
                </c:pt>
                <c:pt idx="1">
                  <c:v>Программа "Развитие физической культуры и спорта в Заволжском муниципальном районе"</c:v>
                </c:pt>
                <c:pt idx="2">
                  <c:v>Программа "Развитие культуры и повышение эффективности реализации молодёжной политики в Заволжском муниципальном районе"</c:v>
                </c:pt>
                <c:pt idx="3">
                  <c:v>Программа "Социальная поддержка граждан Заволжского муниципального района"</c:v>
                </c:pt>
                <c:pt idx="4">
                  <c:v>Программа "Экономическое развитие Заволжского муниципального района"</c:v>
                </c:pt>
                <c:pt idx="5">
                  <c:v>Программа "Обеспечение качественным жильём и услугами жилищно-коммунального хозяйства населения Заволжского муниципального района"</c:v>
                </c:pt>
                <c:pt idx="6">
                  <c:v>Программа "Развитие транспортной системы Заволжского муниципального района</c:v>
                </c:pt>
                <c:pt idx="7">
                  <c:v>Программа "Энергоэффективность и энергосбережение Заволжского муниципального района"</c:v>
                </c:pt>
                <c:pt idx="8">
                  <c:v>Программа "Профилактика правонарушений, борьба с преступностью и обеспечение безопасности граждан Заволжского муниципального района"</c:v>
                </c:pt>
                <c:pt idx="9">
                  <c:v>Программа "Долгосрочная сбалансированность и устойчивость бюджетной системы Заволжского муниципального района"</c:v>
                </c:pt>
                <c:pt idx="10">
                  <c:v>Программа "Совершенствование местного самоуправления Заволжского муниципального района"</c:v>
                </c:pt>
                <c:pt idx="11">
                  <c:v>Программа "Управление муниципальным имуществом Заволжского муниципального района"</c:v>
                </c:pt>
                <c:pt idx="12">
                  <c:v>Программа "Улучшение условий и охраны труда в Заволжском муниципальном районе"</c:v>
                </c:pt>
                <c:pt idx="13">
                  <c:v>Программа "Развитие туризма в Заволжском муниципальном районе"</c:v>
                </c:pt>
              </c:strCache>
            </c:strRef>
          </c:cat>
          <c:val>
            <c:numRef>
              <c:f>Лист1!$B$2:$B$15</c:f>
              <c:numCache>
                <c:formatCode>General</c:formatCode>
                <c:ptCount val="14"/>
                <c:pt idx="0">
                  <c:v>84790.7</c:v>
                </c:pt>
                <c:pt idx="1">
                  <c:v>200</c:v>
                </c:pt>
                <c:pt idx="2">
                  <c:v>6157.5</c:v>
                </c:pt>
                <c:pt idx="3">
                  <c:v>141.1</c:v>
                </c:pt>
                <c:pt idx="4">
                  <c:v>422</c:v>
                </c:pt>
                <c:pt idx="5">
                  <c:v>8542.2000000000007</c:v>
                </c:pt>
                <c:pt idx="6">
                  <c:v>5553.5</c:v>
                </c:pt>
                <c:pt idx="7">
                  <c:v>649.79999999999995</c:v>
                </c:pt>
                <c:pt idx="8">
                  <c:v>173.6</c:v>
                </c:pt>
                <c:pt idx="9">
                  <c:v>5064.1000000000004</c:v>
                </c:pt>
                <c:pt idx="10">
                  <c:v>30230.1</c:v>
                </c:pt>
                <c:pt idx="11">
                  <c:v>761</c:v>
                </c:pt>
                <c:pt idx="12">
                  <c:v>160</c:v>
                </c:pt>
                <c:pt idx="13">
                  <c:v>50</c:v>
                </c:pt>
              </c:numCache>
            </c:numRef>
          </c:val>
        </c:ser>
        <c:firstSliceAng val="0"/>
      </c:pieChart>
    </c:plotArea>
    <c:legend>
      <c:legendPos val="r"/>
      <c:layout>
        <c:manualLayout>
          <c:xMode val="edge"/>
          <c:yMode val="edge"/>
          <c:x val="0.64861111111111214"/>
          <c:y val="4.8219014289880416E-2"/>
          <c:w val="0.33750000000000013"/>
          <c:h val="0.87393219597550309"/>
        </c:manualLayout>
      </c:layout>
      <c:txPr>
        <a:bodyPr/>
        <a:lstStyle/>
        <a:p>
          <a:pPr>
            <a:defRPr sz="1000"/>
          </a:pPr>
          <a:endParaRPr lang="ru-RU"/>
        </a:p>
      </c:txPr>
    </c:legend>
    <c:plotVisOnly val="1"/>
  </c:chart>
  <c:txPr>
    <a:bodyPr/>
    <a:lstStyle/>
    <a:p>
      <a:pPr>
        <a:defRPr sz="1800"/>
      </a:pPr>
      <a:endParaRPr lang="ru-RU"/>
    </a:p>
  </c:txPr>
  <c:externalData r:id="rId1"/>
  <c:userShapes r:id="rId2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explosion val="25"/>
          <c:cat>
            <c:strRef>
              <c:f>Лист1!$A$2:$A$5</c:f>
              <c:strCache>
                <c:ptCount val="4"/>
                <c:pt idx="0">
                  <c:v>Реконсрукция автомобильной дороги Патракейка-Доронжа-Ананьино-Мера в Заволжском районе Ивановской области</c:v>
                </c:pt>
                <c:pt idx="1">
                  <c:v>Реконструкция автомобильной дороги Воздвиженье-Копытово-Милитино на участке Воздвиженье-Копытово в Заволжском муниципальном районе</c:v>
                </c:pt>
                <c:pt idx="2">
                  <c:v>Капитальный ремонт и ремонт автомобильных дорог общего пользования местного значения между населёнными пунктами муниципального образования "Заволжский муниципальный район"</c:v>
                </c:pt>
                <c:pt idx="3">
                  <c:v>Оформление прав собственности на автомобильные дороги общего пользования местного значения муниципального образования "Заволжский муниципальный район" и земельные участки под ними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740000</c:v>
                </c:pt>
                <c:pt idx="1">
                  <c:v>150300</c:v>
                </c:pt>
                <c:pt idx="2">
                  <c:v>3813185.52</c:v>
                </c:pt>
                <c:pt idx="3">
                  <c:v>820000</c:v>
                </c:pt>
              </c:numCache>
            </c:numRef>
          </c:val>
        </c:ser>
        <c:firstSliceAng val="0"/>
      </c:pieChart>
    </c:plotArea>
    <c:legend>
      <c:legendPos val="r"/>
      <c:layout>
        <c:manualLayout>
          <c:xMode val="edge"/>
          <c:yMode val="edge"/>
          <c:x val="0.59567901234567944"/>
          <c:y val="6.5986694346955848E-3"/>
          <c:w val="0.39506172839506187"/>
          <c:h val="0.97827918509512002"/>
        </c:manualLayout>
      </c:layout>
      <c:txPr>
        <a:bodyPr/>
        <a:lstStyle/>
        <a:p>
          <a:pPr>
            <a:defRPr sz="1200"/>
          </a:pPr>
          <a:endParaRPr lang="ru-RU"/>
        </a:p>
      </c:txPr>
    </c:legend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0.07476</cdr:x>
      <cdr:y>0.02751</cdr:y>
    </cdr:from>
    <cdr:to>
      <cdr:x>0.58476</cdr:x>
      <cdr:y>0.17561</cdr:y>
    </cdr:to>
    <cdr:sp macro="" textlink="">
      <cdr:nvSpPr>
        <cdr:cNvPr id="4" name="Прямоугольник 3"/>
        <cdr:cNvSpPr/>
      </cdr:nvSpPr>
      <cdr:spPr>
        <a:xfrm xmlns:a="http://schemas.openxmlformats.org/drawingml/2006/main">
          <a:off x="683568" y="188640"/>
          <a:ext cx="4663440" cy="1015669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none" lIns="91440" tIns="45720" rIns="91440" bIns="45720">
          <a:spAutoFit/>
        </a:bodyPr>
        <a:lstStyle xmlns:a="http://schemas.openxmlformats.org/drawingml/2006/main"/>
        <a:p xmlns:a="http://schemas.openxmlformats.org/drawingml/2006/main">
          <a:pPr algn="ctr"/>
          <a:r>
            <a:rPr lang="ru-RU" sz="2000" b="1" dirty="0" smtClean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rPr>
            <a:t>Проект бюджета </a:t>
          </a:r>
        </a:p>
        <a:p xmlns:a="http://schemas.openxmlformats.org/drawingml/2006/main">
          <a:pPr algn="ctr"/>
          <a:r>
            <a:rPr lang="ru-RU" sz="2000" b="1" dirty="0" smtClean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rPr>
            <a:t>Заволжского муниципального района </a:t>
          </a:r>
        </a:p>
        <a:p xmlns:a="http://schemas.openxmlformats.org/drawingml/2006/main">
          <a:pPr algn="ctr"/>
          <a:r>
            <a:rPr lang="ru-RU" sz="2000" b="1" dirty="0" smtClean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rPr>
            <a:t>на 2017 год в разрезе программ </a:t>
          </a:r>
          <a:endParaRPr lang="ru-RU" sz="2000" b="1" dirty="0">
            <a:ln w="900" cmpd="sng">
              <a:solidFill>
                <a:schemeClr val="accent1">
                  <a:satMod val="190000"/>
                  <a:alpha val="55000"/>
                </a:schemeClr>
              </a:solidFill>
              <a:prstDash val="solid"/>
            </a:ln>
            <a:solidFill>
              <a:schemeClr val="accent1">
                <a:satMod val="200000"/>
                <a:tint val="3000"/>
              </a:schemeClr>
            </a:solidFill>
            <a:effectLst>
              <a:innerShdw blurRad="101600" dist="76200" dir="5400000">
                <a:schemeClr val="accent1">
                  <a:satMod val="190000"/>
                  <a:tint val="100000"/>
                  <a:alpha val="74000"/>
                </a:schemeClr>
              </a:innerShdw>
            </a:effectLst>
          </a:endParaRP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8831" cy="493316"/>
          </a:xfrm>
          <a:prstGeom prst="rect">
            <a:avLst/>
          </a:prstGeom>
        </p:spPr>
        <p:txBody>
          <a:bodyPr vert="horz" lIns="94858" tIns="47429" rIns="94858" bIns="47429" rtlCol="0"/>
          <a:lstStyle>
            <a:lvl1pPr algn="l">
              <a:defRPr sz="13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15374" y="0"/>
            <a:ext cx="2918831" cy="493316"/>
          </a:xfrm>
          <a:prstGeom prst="rect">
            <a:avLst/>
          </a:prstGeom>
        </p:spPr>
        <p:txBody>
          <a:bodyPr vert="horz" lIns="94858" tIns="47429" rIns="94858" bIns="47429" rtlCol="0"/>
          <a:lstStyle>
            <a:lvl1pPr algn="r">
              <a:defRPr sz="1300"/>
            </a:lvl1pPr>
          </a:lstStyle>
          <a:p>
            <a:fld id="{BB66EDA7-92B5-4C30-B312-F841F9A0ECF1}" type="datetimeFigureOut">
              <a:rPr lang="ru-RU" smtClean="0"/>
              <a:pPr/>
              <a:t>15.11.2016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03288" y="739775"/>
            <a:ext cx="4929187" cy="36988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4858" tIns="47429" rIns="94858" bIns="47429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3577" y="4686500"/>
            <a:ext cx="5388610" cy="4439841"/>
          </a:xfrm>
          <a:prstGeom prst="rect">
            <a:avLst/>
          </a:prstGeom>
        </p:spPr>
        <p:txBody>
          <a:bodyPr vert="horz" lIns="94858" tIns="47429" rIns="94858" bIns="47429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371285"/>
            <a:ext cx="2918831" cy="493316"/>
          </a:xfrm>
          <a:prstGeom prst="rect">
            <a:avLst/>
          </a:prstGeom>
        </p:spPr>
        <p:txBody>
          <a:bodyPr vert="horz" lIns="94858" tIns="47429" rIns="94858" bIns="47429" rtlCol="0" anchor="b"/>
          <a:lstStyle>
            <a:lvl1pPr algn="l">
              <a:defRPr sz="13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15374" y="9371285"/>
            <a:ext cx="2918831" cy="493316"/>
          </a:xfrm>
          <a:prstGeom prst="rect">
            <a:avLst/>
          </a:prstGeom>
        </p:spPr>
        <p:txBody>
          <a:bodyPr vert="horz" lIns="94858" tIns="47429" rIns="94858" bIns="47429" rtlCol="0" anchor="b"/>
          <a:lstStyle>
            <a:lvl1pPr algn="r">
              <a:defRPr sz="1300"/>
            </a:lvl1pPr>
          </a:lstStyle>
          <a:p>
            <a:fld id="{C18CC905-56D7-46A2-B35A-D87BDB804BDB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8CC905-56D7-46A2-B35A-D87BDB804BDB}" type="slidenum">
              <a:rPr lang="ru-RU" smtClean="0"/>
              <a:pPr/>
              <a:t>18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D7B5A6-280A-4B77-BAD8-C010C942CAD0}" type="slidenum">
              <a:rPr lang="ru-RU" smtClean="0"/>
              <a:pPr/>
              <a:t>20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defTabSz="948571">
              <a:defRPr/>
            </a:pPr>
            <a:r>
              <a:rPr lang="ru-RU" sz="1300" b="1" dirty="0" smtClean="0">
                <a:solidFill>
                  <a:schemeClr val="lt1"/>
                </a:solidFill>
                <a:latin typeface="Book Antiqua"/>
              </a:rPr>
              <a:t>04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8CC905-56D7-46A2-B35A-D87BDB804BDB}" type="slidenum">
              <a:rPr lang="ru-RU" smtClean="0"/>
              <a:pPr/>
              <a:t>21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15.11.2016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15.11.2016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15.11.2016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15.11.2016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15.11.2016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15.11.2016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15.11.2016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CCCCFF"/>
            </a:gs>
            <a:gs pos="17999">
              <a:srgbClr val="99CCFF"/>
            </a:gs>
            <a:gs pos="36000">
              <a:srgbClr val="9966FF"/>
            </a:gs>
            <a:gs pos="61000">
              <a:srgbClr val="CC99FF"/>
            </a:gs>
            <a:gs pos="82001">
              <a:srgbClr val="99CCFF"/>
            </a:gs>
            <a:gs pos="100000">
              <a:srgbClr val="CCCCFF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15.11.2016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37" r:id="rId1"/>
    <p:sldLayoutId id="2147483938" r:id="rId2"/>
    <p:sldLayoutId id="2147483939" r:id="rId3"/>
    <p:sldLayoutId id="2147483940" r:id="rId4"/>
    <p:sldLayoutId id="2147483941" r:id="rId5"/>
    <p:sldLayoutId id="2147483942" r:id="rId6"/>
    <p:sldLayoutId id="2147483943" r:id="rId7"/>
    <p:sldLayoutId id="2147483944" r:id="rId8"/>
    <p:sldLayoutId id="2147483945" r:id="rId9"/>
    <p:sldLayoutId id="2147483946" r:id="rId10"/>
    <p:sldLayoutId id="2147483947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6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3000372"/>
            <a:ext cx="91440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dirty="0" smtClean="0"/>
              <a:t>БЮДЖЕТ ДЛЯ ГРАЖДАН </a:t>
            </a:r>
            <a:endParaRPr lang="ru-RU" sz="40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0" y="3429000"/>
            <a:ext cx="9144000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dirty="0" smtClean="0"/>
          </a:p>
          <a:p>
            <a:pPr algn="ctr"/>
            <a:endParaRPr lang="ru-RU" dirty="0" smtClean="0"/>
          </a:p>
          <a:p>
            <a:pPr algn="ctr"/>
            <a:r>
              <a:rPr lang="ru-RU" dirty="0" smtClean="0"/>
              <a:t> </a:t>
            </a:r>
          </a:p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 проекту бюджета Заволжского муниципального района на 201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7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год и </a:t>
            </a: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на плановый период 201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8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и 201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9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годов </a:t>
            </a:r>
          </a:p>
          <a:p>
            <a:pPr algn="ctr"/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Заволжск 201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6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год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C:\Documents and Settings\den\Рабочий стол\109712982_2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14290"/>
            <a:ext cx="9144000" cy="2286016"/>
          </a:xfrm>
          <a:prstGeom prst="rect">
            <a:avLst/>
          </a:prstGeom>
          <a:noFill/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68610" name="Picture 2" descr="http://www.zavrayadm.ru/images/stories/gerb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00430" y="214290"/>
            <a:ext cx="1943102" cy="243446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5637" y="1838312"/>
            <a:ext cx="9159637" cy="5019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Прямоугольник 2"/>
          <p:cNvSpPr/>
          <p:nvPr/>
        </p:nvSpPr>
        <p:spPr>
          <a:xfrm>
            <a:off x="0" y="1"/>
            <a:ext cx="9144000" cy="16619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/>
              <a:t>Межбюджетные трансферты - основной вид </a:t>
            </a:r>
          </a:p>
          <a:p>
            <a:pPr algn="ctr"/>
            <a:r>
              <a:rPr lang="ru-RU" sz="2400" b="1" dirty="0" smtClean="0"/>
              <a:t>безвозмездных перечислений </a:t>
            </a:r>
          </a:p>
          <a:p>
            <a:pPr algn="ctr"/>
            <a:r>
              <a:rPr lang="ru-RU" dirty="0" smtClean="0"/>
              <a:t> </a:t>
            </a:r>
          </a:p>
          <a:p>
            <a:pPr algn="ctr"/>
            <a:r>
              <a:rPr lang="ru-RU" b="1" i="1" dirty="0" smtClean="0"/>
              <a:t>Межбюджетные трансферты – денежные средства, перечисляемые из одного бюджета бюджетной системы Российской Федерации другому. 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91440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/>
              <a:t>Нормативы зачислений налоговых и неналоговых доходов в бюджет </a:t>
            </a:r>
          </a:p>
          <a:p>
            <a:pPr algn="ctr"/>
            <a:r>
              <a:rPr lang="ru-RU" b="1" dirty="0" smtClean="0"/>
              <a:t>Заволжского муниципального района </a:t>
            </a:r>
            <a:endParaRPr lang="ru-RU" dirty="0" smtClean="0"/>
          </a:p>
          <a:p>
            <a:pPr algn="ctr"/>
            <a:r>
              <a:rPr lang="ru-RU" b="1" dirty="0" smtClean="0"/>
              <a:t>и бюджеты поселений Заволжского муниципального района на 201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7</a:t>
            </a:r>
            <a:r>
              <a:rPr lang="ru-RU" b="1" dirty="0" smtClean="0"/>
              <a:t> год</a:t>
            </a:r>
            <a:endParaRPr lang="ru-RU" dirty="0"/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142844" y="854108"/>
          <a:ext cx="8858312" cy="6003892"/>
        </p:xfrm>
        <a:graphic>
          <a:graphicData uri="http://schemas.openxmlformats.org/drawingml/2006/table">
            <a:tbl>
              <a:tblPr firstRow="1" bandRow="1">
                <a:tableStyleId>{3C2FFA5D-87B4-456A-9821-1D502468CF0F}</a:tableStyleId>
              </a:tblPr>
              <a:tblGrid>
                <a:gridCol w="4982804"/>
                <a:gridCol w="1946682"/>
                <a:gridCol w="1928826"/>
              </a:tblGrid>
              <a:tr h="71438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b="1" dirty="0"/>
                        <a:t>Виды налоговых и неналоговых доходов</a:t>
                      </a:r>
                      <a:endParaRPr lang="ru-RU" sz="1000" b="1" dirty="0">
                        <a:latin typeface="Times New Roman"/>
                        <a:ea typeface="Times New Roman"/>
                      </a:endParaRPr>
                    </a:p>
                  </a:txBody>
                  <a:tcPr marL="43751" marR="43751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b="1" dirty="0"/>
                        <a:t>Норматив (%)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b="1" dirty="0"/>
                        <a:t>зачисления в бюджет Заволжского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b="1" dirty="0"/>
                        <a:t>муниципального района</a:t>
                      </a:r>
                      <a:endParaRPr lang="ru-RU" sz="1000" b="1" dirty="0">
                        <a:latin typeface="Times New Roman"/>
                        <a:ea typeface="Times New Roman"/>
                      </a:endParaRPr>
                    </a:p>
                  </a:txBody>
                  <a:tcPr marL="43751" marR="43751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b="1" dirty="0"/>
                        <a:t>Норматив (%)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b="1" dirty="0"/>
                        <a:t>зачисления в бюджеты поселений Заволжского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b="1" dirty="0"/>
                        <a:t>муниципального района</a:t>
                      </a:r>
                      <a:endParaRPr lang="ru-RU" sz="1000" b="1" dirty="0">
                        <a:latin typeface="Times New Roman"/>
                        <a:ea typeface="Times New Roman"/>
                      </a:endParaRPr>
                    </a:p>
                  </a:txBody>
                  <a:tcPr marL="43751" marR="43751" marT="0" marB="0"/>
                </a:tc>
              </a:tr>
              <a:tr h="19460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/>
                        <a:t>Налог на доходы физических лиц</a:t>
                      </a:r>
                      <a:endParaRPr lang="ru-RU" sz="1000">
                        <a:latin typeface="Times New Roman"/>
                        <a:ea typeface="Times New Roman"/>
                      </a:endParaRPr>
                    </a:p>
                  </a:txBody>
                  <a:tcPr marL="43751" marR="43751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/>
                        <a:t>25</a:t>
                      </a:r>
                      <a:endParaRPr lang="ru-RU" sz="1000" dirty="0">
                        <a:latin typeface="Times New Roman"/>
                        <a:ea typeface="Times New Roman"/>
                      </a:endParaRPr>
                    </a:p>
                  </a:txBody>
                  <a:tcPr marL="43751" marR="43751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/>
                        <a:t>45</a:t>
                      </a:r>
                      <a:endParaRPr lang="ru-RU" sz="1000">
                        <a:latin typeface="Times New Roman"/>
                        <a:ea typeface="Times New Roman"/>
                      </a:endParaRPr>
                    </a:p>
                  </a:txBody>
                  <a:tcPr marL="43751" marR="43751" marT="0" marB="0"/>
                </a:tc>
              </a:tr>
              <a:tr h="19460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dirty="0"/>
                        <a:t>Акцизы на нефтепродукты (бензин)</a:t>
                      </a:r>
                      <a:endParaRPr lang="ru-RU" sz="1000" dirty="0">
                        <a:latin typeface="Times New Roman"/>
                        <a:ea typeface="Times New Roman"/>
                      </a:endParaRPr>
                    </a:p>
                  </a:txBody>
                  <a:tcPr marL="43751" marR="43751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/>
                        <a:t>6</a:t>
                      </a:r>
                      <a:endParaRPr lang="ru-RU" sz="1000">
                        <a:latin typeface="Times New Roman"/>
                        <a:ea typeface="Times New Roman"/>
                      </a:endParaRPr>
                    </a:p>
                  </a:txBody>
                  <a:tcPr marL="43751" marR="43751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/>
                        <a:t>4</a:t>
                      </a:r>
                      <a:endParaRPr lang="ru-RU" sz="1000">
                        <a:latin typeface="Times New Roman"/>
                        <a:ea typeface="Times New Roman"/>
                      </a:endParaRPr>
                    </a:p>
                  </a:txBody>
                  <a:tcPr marL="43751" marR="43751" marT="0" marB="0"/>
                </a:tc>
              </a:tr>
              <a:tr h="19460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/>
                        <a:t>Единый налог на вмененный доход</a:t>
                      </a:r>
                      <a:endParaRPr lang="ru-RU" sz="1000">
                        <a:latin typeface="Times New Roman"/>
                        <a:ea typeface="Times New Roman"/>
                      </a:endParaRPr>
                    </a:p>
                  </a:txBody>
                  <a:tcPr marL="43751" marR="43751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/>
                        <a:t>100</a:t>
                      </a:r>
                      <a:endParaRPr lang="ru-RU" sz="1000">
                        <a:latin typeface="Times New Roman"/>
                        <a:ea typeface="Times New Roman"/>
                      </a:endParaRPr>
                    </a:p>
                  </a:txBody>
                  <a:tcPr marL="43751" marR="43751" marT="0" marB="0"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43751" marR="43751" marT="0" marB="0"/>
                </a:tc>
              </a:tr>
              <a:tr h="19460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/>
                        <a:t>Единый сельскохозяйственный налог</a:t>
                      </a:r>
                      <a:endParaRPr lang="ru-RU" sz="1000">
                        <a:latin typeface="Times New Roman"/>
                        <a:ea typeface="Times New Roman"/>
                      </a:endParaRPr>
                    </a:p>
                  </a:txBody>
                  <a:tcPr marL="43751" marR="43751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/>
                        <a:t>50</a:t>
                      </a:r>
                      <a:endParaRPr lang="ru-RU" sz="1000">
                        <a:latin typeface="Times New Roman"/>
                        <a:ea typeface="Times New Roman"/>
                      </a:endParaRPr>
                    </a:p>
                  </a:txBody>
                  <a:tcPr marL="43751" marR="43751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/>
                        <a:t>50</a:t>
                      </a:r>
                      <a:endParaRPr lang="ru-RU" sz="1000">
                        <a:latin typeface="Times New Roman"/>
                        <a:ea typeface="Times New Roman"/>
                      </a:endParaRPr>
                    </a:p>
                  </a:txBody>
                  <a:tcPr marL="43751" marR="43751" marT="0" marB="0"/>
                </a:tc>
              </a:tr>
              <a:tr h="19460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/>
                        <a:t>Налог, взимаемый с применением патентной системы налогообложения</a:t>
                      </a:r>
                      <a:endParaRPr lang="ru-RU" sz="1000">
                        <a:latin typeface="Times New Roman"/>
                        <a:ea typeface="Times New Roman"/>
                      </a:endParaRPr>
                    </a:p>
                  </a:txBody>
                  <a:tcPr marL="43751" marR="43751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/>
                        <a:t>100</a:t>
                      </a:r>
                      <a:endParaRPr lang="ru-RU" sz="1000">
                        <a:latin typeface="Times New Roman"/>
                        <a:ea typeface="Times New Roman"/>
                      </a:endParaRPr>
                    </a:p>
                  </a:txBody>
                  <a:tcPr marL="43751" marR="43751" marT="0" marB="0"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43751" marR="43751" marT="0" marB="0"/>
                </a:tc>
              </a:tr>
              <a:tr h="19460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/>
                        <a:t>Налог на имущество физических лиц</a:t>
                      </a:r>
                      <a:endParaRPr lang="ru-RU" sz="1000">
                        <a:latin typeface="Times New Roman"/>
                        <a:ea typeface="Times New Roman"/>
                      </a:endParaRPr>
                    </a:p>
                  </a:txBody>
                  <a:tcPr marL="43751" marR="43751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>
                        <a:latin typeface="Times New Roman"/>
                        <a:ea typeface="Times New Roman"/>
                      </a:endParaRPr>
                    </a:p>
                  </a:txBody>
                  <a:tcPr marL="43751" marR="43751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/>
                        <a:t>100</a:t>
                      </a:r>
                      <a:endParaRPr lang="ru-RU" sz="1000">
                        <a:latin typeface="Times New Roman"/>
                        <a:ea typeface="Times New Roman"/>
                      </a:endParaRPr>
                    </a:p>
                  </a:txBody>
                  <a:tcPr marL="43751" marR="43751" marT="0" marB="0"/>
                </a:tc>
              </a:tr>
              <a:tr h="19460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/>
                        <a:t>Земельный налог</a:t>
                      </a:r>
                      <a:endParaRPr lang="ru-RU" sz="1000">
                        <a:latin typeface="Times New Roman"/>
                        <a:ea typeface="Times New Roman"/>
                      </a:endParaRPr>
                    </a:p>
                  </a:txBody>
                  <a:tcPr marL="43751" marR="43751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>
                        <a:latin typeface="Times New Roman"/>
                        <a:ea typeface="Times New Roman"/>
                      </a:endParaRPr>
                    </a:p>
                  </a:txBody>
                  <a:tcPr marL="43751" marR="43751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/>
                        <a:t>100</a:t>
                      </a:r>
                      <a:endParaRPr lang="ru-RU" sz="1000">
                        <a:latin typeface="Times New Roman"/>
                        <a:ea typeface="Times New Roman"/>
                      </a:endParaRPr>
                    </a:p>
                  </a:txBody>
                  <a:tcPr marL="43751" marR="43751" marT="0" marB="0"/>
                </a:tc>
              </a:tr>
              <a:tr h="38921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/>
                        <a:t>Транспортный налог</a:t>
                      </a:r>
                      <a:endParaRPr lang="ru-RU" sz="1000">
                        <a:latin typeface="Times New Roman"/>
                        <a:ea typeface="Times New Roman"/>
                      </a:endParaRPr>
                    </a:p>
                  </a:txBody>
                  <a:tcPr marL="43751" marR="43751" marT="0" marB="0"/>
                </a:tc>
                <a:tc grid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/>
                        <a:t>Зачисляется по нормативу 100 %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/>
                        <a:t> в областной бюджет</a:t>
                      </a:r>
                      <a:endParaRPr lang="ru-RU" sz="1000">
                        <a:latin typeface="Times New Roman"/>
                        <a:ea typeface="Times New Roman"/>
                      </a:endParaRPr>
                    </a:p>
                  </a:txBody>
                  <a:tcPr marL="43751" marR="43751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8921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/>
                        <a:t>Налог на имущество организаций </a:t>
                      </a:r>
                      <a:endParaRPr lang="ru-RU" sz="1000">
                        <a:latin typeface="Times New Roman"/>
                        <a:ea typeface="Times New Roman"/>
                      </a:endParaRPr>
                    </a:p>
                  </a:txBody>
                  <a:tcPr marL="43751" marR="43751" marT="0" marB="0"/>
                </a:tc>
                <a:tc grid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/>
                        <a:t>Зачисляется по нормативу 100 %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/>
                        <a:t> в областной бюджет</a:t>
                      </a:r>
                      <a:endParaRPr lang="ru-RU" sz="1000">
                        <a:latin typeface="Times New Roman"/>
                        <a:ea typeface="Times New Roman"/>
                      </a:endParaRPr>
                    </a:p>
                  </a:txBody>
                  <a:tcPr marL="43751" marR="43751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9460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dirty="0"/>
                        <a:t>Налог на добычу общераспространенных полезных ископаемых</a:t>
                      </a:r>
                      <a:endParaRPr lang="ru-RU" sz="1000" dirty="0">
                        <a:latin typeface="Times New Roman"/>
                        <a:ea typeface="Times New Roman"/>
                      </a:endParaRPr>
                    </a:p>
                  </a:txBody>
                  <a:tcPr marL="43751" marR="43751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/>
                        <a:t>100</a:t>
                      </a:r>
                      <a:endParaRPr lang="ru-RU" sz="1000">
                        <a:latin typeface="Times New Roman"/>
                        <a:ea typeface="Times New Roman"/>
                      </a:endParaRPr>
                    </a:p>
                  </a:txBody>
                  <a:tcPr marL="43751" marR="43751" marT="0" marB="0"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43751" marR="43751" marT="0" marB="0"/>
                </a:tc>
              </a:tr>
              <a:tr h="19460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/>
                        <a:t>Государственная пошлина за совершение нотариальных действий</a:t>
                      </a:r>
                      <a:endParaRPr lang="ru-RU" sz="1000">
                        <a:latin typeface="Times New Roman"/>
                        <a:ea typeface="Times New Roman"/>
                      </a:endParaRPr>
                    </a:p>
                  </a:txBody>
                  <a:tcPr marL="43751" marR="43751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>
                        <a:latin typeface="Times New Roman"/>
                        <a:ea typeface="Times New Roman"/>
                      </a:endParaRPr>
                    </a:p>
                  </a:txBody>
                  <a:tcPr marL="43751" marR="43751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/>
                        <a:t>100</a:t>
                      </a:r>
                      <a:endParaRPr lang="ru-RU" sz="1000">
                        <a:latin typeface="Times New Roman"/>
                        <a:ea typeface="Times New Roman"/>
                      </a:endParaRPr>
                    </a:p>
                  </a:txBody>
                  <a:tcPr marL="43751" marR="43751" marT="0" marB="0"/>
                </a:tc>
              </a:tr>
              <a:tr h="23449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dirty="0"/>
                        <a:t>Государственная пошлина за выдачу разрешения на установку рекламных конструкций</a:t>
                      </a:r>
                      <a:endParaRPr lang="ru-RU" sz="1000" dirty="0">
                        <a:latin typeface="Times New Roman"/>
                        <a:ea typeface="Times New Roman"/>
                      </a:endParaRPr>
                    </a:p>
                  </a:txBody>
                  <a:tcPr marL="43751" marR="43751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/>
                        <a:t>100</a:t>
                      </a:r>
                      <a:endParaRPr lang="ru-RU" sz="1000">
                        <a:latin typeface="Times New Roman"/>
                        <a:ea typeface="Times New Roman"/>
                      </a:endParaRPr>
                    </a:p>
                  </a:txBody>
                  <a:tcPr marL="43751" marR="43751" marT="0" marB="0"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43751" marR="43751" marT="0" marB="0"/>
                </a:tc>
              </a:tr>
              <a:tr h="38921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/>
                        <a:t>Государственная пошлина по делам, рассматриваемым в судах общей юрисдикции. Мировыми судьями</a:t>
                      </a:r>
                      <a:endParaRPr lang="ru-RU" sz="1000">
                        <a:latin typeface="Times New Roman"/>
                        <a:ea typeface="Times New Roman"/>
                      </a:endParaRPr>
                    </a:p>
                  </a:txBody>
                  <a:tcPr marL="43751" marR="43751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/>
                        <a:t>100</a:t>
                      </a:r>
                      <a:endParaRPr lang="ru-RU" sz="1000" dirty="0">
                        <a:latin typeface="Times New Roman"/>
                        <a:ea typeface="Times New Roman"/>
                      </a:endParaRPr>
                    </a:p>
                  </a:txBody>
                  <a:tcPr marL="43751" marR="43751" marT="0" marB="0"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43751" marR="43751" marT="0" marB="0"/>
                </a:tc>
              </a:tr>
              <a:tr h="19460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dirty="0" smtClean="0"/>
                        <a:t>Доходы от передачи</a:t>
                      </a:r>
                      <a:r>
                        <a:rPr lang="ru-RU" sz="1000" baseline="0" dirty="0" smtClean="0"/>
                        <a:t> в аренду земельных участков, расположенных в границах сельских поселений</a:t>
                      </a:r>
                      <a:endParaRPr lang="ru-RU" sz="1000" dirty="0">
                        <a:latin typeface="Times New Roman"/>
                        <a:ea typeface="Times New Roman"/>
                      </a:endParaRPr>
                    </a:p>
                  </a:txBody>
                  <a:tcPr marL="43751" marR="43751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 smtClean="0"/>
                        <a:t>100</a:t>
                      </a:r>
                      <a:endParaRPr lang="ru-RU" sz="1000" dirty="0">
                        <a:latin typeface="Times New Roman"/>
                        <a:ea typeface="Times New Roman"/>
                      </a:endParaRPr>
                    </a:p>
                  </a:txBody>
                  <a:tcPr marL="43751" marR="43751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 dirty="0">
                        <a:latin typeface="Times New Roman"/>
                        <a:ea typeface="Times New Roman"/>
                      </a:endParaRPr>
                    </a:p>
                  </a:txBody>
                  <a:tcPr marL="43751" marR="43751" marT="0" marB="0"/>
                </a:tc>
              </a:tr>
              <a:tr h="19460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dirty="0" smtClean="0"/>
                        <a:t>Доходы от передачи</a:t>
                      </a:r>
                      <a:r>
                        <a:rPr lang="ru-RU" sz="1000" baseline="0" dirty="0" smtClean="0"/>
                        <a:t> в аренду земельных участков, расположенных в границах городских поселений</a:t>
                      </a:r>
                      <a:endParaRPr lang="ru-RU" sz="1000" dirty="0">
                        <a:latin typeface="Times New Roman"/>
                        <a:ea typeface="Times New Roman"/>
                      </a:endParaRPr>
                    </a:p>
                  </a:txBody>
                  <a:tcPr marL="43751" marR="43751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latin typeface="Times New Roman"/>
                          <a:ea typeface="Times New Roman"/>
                        </a:rPr>
                        <a:t>50</a:t>
                      </a:r>
                      <a:endParaRPr lang="ru-RU" sz="1000" dirty="0">
                        <a:latin typeface="Times New Roman"/>
                        <a:ea typeface="Times New Roman"/>
                      </a:endParaRPr>
                    </a:p>
                  </a:txBody>
                  <a:tcPr marL="43751" marR="43751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latin typeface="Times New Roman"/>
                          <a:ea typeface="Times New Roman"/>
                        </a:rPr>
                        <a:t>50</a:t>
                      </a:r>
                      <a:endParaRPr lang="ru-RU" sz="1000" dirty="0">
                        <a:latin typeface="Times New Roman"/>
                        <a:ea typeface="Times New Roman"/>
                      </a:endParaRPr>
                    </a:p>
                  </a:txBody>
                  <a:tcPr marL="43751" marR="43751" marT="0" marB="0"/>
                </a:tc>
              </a:tr>
              <a:tr h="19460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/>
                        <a:t>Доходы от сдачи в аренду имущества</a:t>
                      </a:r>
                      <a:endParaRPr lang="ru-RU" sz="1000">
                        <a:latin typeface="Times New Roman"/>
                        <a:ea typeface="Times New Roman"/>
                      </a:endParaRPr>
                    </a:p>
                  </a:txBody>
                  <a:tcPr marL="43751" marR="43751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/>
                        <a:t>100</a:t>
                      </a:r>
                      <a:endParaRPr lang="ru-RU" sz="1000">
                        <a:latin typeface="Times New Roman"/>
                        <a:ea typeface="Times New Roman"/>
                      </a:endParaRPr>
                    </a:p>
                  </a:txBody>
                  <a:tcPr marL="43751" marR="43751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/>
                        <a:t>100</a:t>
                      </a:r>
                      <a:endParaRPr lang="ru-RU" sz="1000">
                        <a:latin typeface="Times New Roman"/>
                        <a:ea typeface="Times New Roman"/>
                      </a:endParaRPr>
                    </a:p>
                  </a:txBody>
                  <a:tcPr marL="43751" marR="43751" marT="0" marB="0"/>
                </a:tc>
              </a:tr>
              <a:tr h="38921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dirty="0"/>
                        <a:t>Доходы от продажи земельных участков, государственная собственность на которые не </a:t>
                      </a:r>
                      <a:r>
                        <a:rPr lang="ru-RU" sz="1000" dirty="0" smtClean="0"/>
                        <a:t>разграничена, расположенных в границах сельских поселений</a:t>
                      </a:r>
                      <a:endParaRPr lang="ru-RU" sz="1000" dirty="0">
                        <a:latin typeface="Times New Roman"/>
                        <a:ea typeface="Times New Roman"/>
                      </a:endParaRPr>
                    </a:p>
                  </a:txBody>
                  <a:tcPr marL="43751" marR="43751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 smtClean="0"/>
                        <a:t>100</a:t>
                      </a:r>
                      <a:endParaRPr lang="ru-RU" sz="1000" dirty="0">
                        <a:latin typeface="Times New Roman"/>
                        <a:ea typeface="Times New Roman"/>
                      </a:endParaRPr>
                    </a:p>
                  </a:txBody>
                  <a:tcPr marL="43751" marR="43751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 dirty="0">
                        <a:latin typeface="Times New Roman"/>
                        <a:ea typeface="Times New Roman"/>
                      </a:endParaRPr>
                    </a:p>
                  </a:txBody>
                  <a:tcPr marL="43751" marR="43751" marT="0" marB="0"/>
                </a:tc>
              </a:tr>
              <a:tr h="389213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dirty="0" smtClean="0"/>
                        <a:t>Доходы от продажи земельных участков, государственная собственность на которые не разграничена, расположенных в границах городских поселений</a:t>
                      </a:r>
                      <a:endParaRPr lang="ru-RU" sz="1000" dirty="0">
                        <a:latin typeface="Times New Roman"/>
                        <a:ea typeface="Times New Roman"/>
                      </a:endParaRPr>
                    </a:p>
                  </a:txBody>
                  <a:tcPr marL="43751" marR="43751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latin typeface="Times New Roman"/>
                          <a:ea typeface="Times New Roman"/>
                        </a:rPr>
                        <a:t>50</a:t>
                      </a:r>
                      <a:endParaRPr lang="ru-RU" sz="1000" dirty="0">
                        <a:latin typeface="Times New Roman"/>
                        <a:ea typeface="Times New Roman"/>
                      </a:endParaRPr>
                    </a:p>
                  </a:txBody>
                  <a:tcPr marL="43751" marR="43751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latin typeface="Times New Roman"/>
                          <a:ea typeface="Times New Roman"/>
                        </a:rPr>
                        <a:t>50</a:t>
                      </a:r>
                      <a:endParaRPr lang="ru-RU" sz="1000" dirty="0">
                        <a:latin typeface="Times New Roman"/>
                        <a:ea typeface="Times New Roman"/>
                      </a:endParaRPr>
                    </a:p>
                  </a:txBody>
                  <a:tcPr marL="43751" marR="43751" marT="0" marB="0"/>
                </a:tc>
              </a:tr>
              <a:tr h="19460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/>
                        <a:t>Плата за негативное воздействие на окружающую среду</a:t>
                      </a:r>
                      <a:endParaRPr lang="ru-RU" sz="1000">
                        <a:latin typeface="Times New Roman"/>
                        <a:ea typeface="Times New Roman"/>
                      </a:endParaRPr>
                    </a:p>
                  </a:txBody>
                  <a:tcPr marL="43751" marR="43751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 dirty="0" smtClean="0"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55</a:t>
                      </a:r>
                      <a:endParaRPr lang="ru-RU" sz="10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3751" marR="43751" marT="0" marB="0"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43751" marR="43751" marT="0" marB="0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85688" y="-99392"/>
            <a:ext cx="88583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Основные источники формирования налоговых и неналоговых доходов бюджета Заволжского муниципального района в 2017-2019 годах</a:t>
            </a:r>
            <a:endParaRPr lang="ru-RU" dirty="0"/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-2" y="465906"/>
          <a:ext cx="9144002" cy="639209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465870"/>
                <a:gridCol w="958646"/>
                <a:gridCol w="1147617"/>
                <a:gridCol w="695933"/>
                <a:gridCol w="1032388"/>
                <a:gridCol w="869186"/>
                <a:gridCol w="974362"/>
              </a:tblGrid>
              <a:tr h="289620">
                <a:tc rowSpan="2">
                  <a:txBody>
                    <a:bodyPr/>
                    <a:lstStyle/>
                    <a:p>
                      <a:pPr algn="ctr"/>
                      <a:endParaRPr lang="ru-RU" sz="1400" dirty="0" smtClean="0"/>
                    </a:p>
                    <a:p>
                      <a:pPr algn="ctr"/>
                      <a:r>
                        <a:rPr lang="ru-RU" sz="1400" dirty="0" smtClean="0"/>
                        <a:t>Наименование</a:t>
                      </a:r>
                    </a:p>
                    <a:p>
                      <a:pPr algn="ctr"/>
                      <a:endParaRPr lang="ru-RU" sz="1400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201</a:t>
                      </a:r>
                      <a:r>
                        <a:rPr lang="en-US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7</a:t>
                      </a:r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 год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201</a:t>
                      </a:r>
                      <a:r>
                        <a:rPr lang="en-US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8</a:t>
                      </a:r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 год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201</a:t>
                      </a:r>
                      <a:r>
                        <a:rPr lang="en-US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9</a:t>
                      </a:r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 год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1093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Сумма</a:t>
                      </a:r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/>
                        <a:t>% к общему объёму налоговых и неналоговых доходов</a:t>
                      </a:r>
                      <a:endParaRPr lang="ru-RU" sz="10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Сумма</a:t>
                      </a:r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/>
                        <a:t>% к общему объёму налоговых и неналоговых доходов</a:t>
                      </a:r>
                      <a:endParaRPr lang="ru-RU" sz="10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Сумма</a:t>
                      </a:r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/>
                        <a:t>% к общему объёму налоговых и неналоговых доходов</a:t>
                      </a:r>
                      <a:endParaRPr lang="ru-RU" sz="1000" b="0" dirty="0"/>
                    </a:p>
                  </a:txBody>
                  <a:tcPr/>
                </a:tc>
              </a:tr>
              <a:tr h="246177">
                <a:tc>
                  <a:txBody>
                    <a:bodyPr/>
                    <a:lstStyle/>
                    <a:p>
                      <a:r>
                        <a:rPr lang="ru-RU" sz="1000" dirty="0" smtClean="0"/>
                        <a:t>Налоговые и неналоговые доходы, всего</a:t>
                      </a:r>
                      <a:endParaRPr lang="ru-RU" sz="1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50 154,7</a:t>
                      </a:r>
                      <a:endParaRPr lang="ru-RU" sz="1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  <a:endParaRPr lang="ru-RU" sz="1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51 031,2</a:t>
                      </a:r>
                      <a:endParaRPr lang="ru-RU" sz="1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  <a:endParaRPr lang="ru-RU" sz="1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52 </a:t>
                      </a:r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023,</a:t>
                      </a:r>
                      <a:r>
                        <a:rPr lang="en-US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lang="ru-RU" sz="1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  <a:endParaRPr lang="ru-RU" sz="1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246177"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/>
                        <a:t>в том числе:</a:t>
                      </a:r>
                      <a:endParaRPr lang="ru-RU" sz="1000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00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246177">
                <a:tc>
                  <a:txBody>
                    <a:bodyPr/>
                    <a:lstStyle/>
                    <a:p>
                      <a:r>
                        <a:rPr lang="ru-RU" sz="1000" dirty="0" smtClean="0"/>
                        <a:t>НАЛОГОВЫЕ ДОХОДЫ</a:t>
                      </a:r>
                      <a:endParaRPr lang="ru-RU" sz="1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33 661,0</a:t>
                      </a:r>
                      <a:endParaRPr lang="ru-RU" sz="1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67</a:t>
                      </a:r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,1</a:t>
                      </a:r>
                      <a:endParaRPr lang="ru-RU" sz="1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34 571,0</a:t>
                      </a:r>
                      <a:endParaRPr lang="ru-RU" sz="1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67,7</a:t>
                      </a:r>
                      <a:endParaRPr lang="ru-RU" sz="1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35 596,0</a:t>
                      </a:r>
                      <a:endParaRPr lang="ru-RU" sz="1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68,4</a:t>
                      </a:r>
                      <a:endParaRPr lang="ru-RU" sz="1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246177"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/>
                        <a:t>из них:</a:t>
                      </a:r>
                      <a:endParaRPr lang="ru-RU" sz="1000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246177">
                <a:tc>
                  <a:txBody>
                    <a:bodyPr/>
                    <a:lstStyle/>
                    <a:p>
                      <a:r>
                        <a:rPr lang="ru-RU" sz="1000" dirty="0" smtClean="0"/>
                        <a:t>Налог</a:t>
                      </a:r>
                      <a:r>
                        <a:rPr lang="ru-RU" sz="1000" baseline="0" dirty="0" smtClean="0"/>
                        <a:t> на доходы физических лиц</a:t>
                      </a:r>
                      <a:endParaRPr lang="ru-RU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20 617</a:t>
                      </a:r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,</a:t>
                      </a:r>
                      <a:r>
                        <a:rPr lang="en-US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41</a:t>
                      </a:r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,1</a:t>
                      </a:r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21 382,5</a:t>
                      </a:r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41,9</a:t>
                      </a:r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21 890,0</a:t>
                      </a:r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42,1</a:t>
                      </a:r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246177">
                <a:tc>
                  <a:txBody>
                    <a:bodyPr/>
                    <a:lstStyle/>
                    <a:p>
                      <a:r>
                        <a:rPr lang="ru-RU" sz="1000" dirty="0" smtClean="0"/>
                        <a:t>Акцизы на нефтепродукты</a:t>
                      </a:r>
                      <a:endParaRPr lang="ru-RU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5 523,5</a:t>
                      </a:r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11</a:t>
                      </a:r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,0</a:t>
                      </a:r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5 523,5</a:t>
                      </a:r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10,8</a:t>
                      </a:r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5 523,5</a:t>
                      </a:r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10,6</a:t>
                      </a:r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246177">
                <a:tc>
                  <a:txBody>
                    <a:bodyPr/>
                    <a:lstStyle/>
                    <a:p>
                      <a:r>
                        <a:rPr lang="ru-RU" sz="1000" dirty="0" smtClean="0"/>
                        <a:t>Единый налог на вменённый доход</a:t>
                      </a:r>
                      <a:endParaRPr lang="ru-RU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5 500,0</a:t>
                      </a:r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11</a:t>
                      </a:r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,0</a:t>
                      </a:r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5 550,0</a:t>
                      </a:r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10,9</a:t>
                      </a:r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6 000,0</a:t>
                      </a:r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11,5</a:t>
                      </a:r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251460">
                <a:tc>
                  <a:txBody>
                    <a:bodyPr/>
                    <a:lstStyle/>
                    <a:p>
                      <a:r>
                        <a:rPr lang="ru-RU" sz="1000" dirty="0" smtClean="0"/>
                        <a:t>Единый сельскохозяйственный налог</a:t>
                      </a:r>
                      <a:endParaRPr lang="ru-RU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100,0</a:t>
                      </a:r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,2</a:t>
                      </a:r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125,0</a:t>
                      </a:r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0,3</a:t>
                      </a:r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137,5</a:t>
                      </a:r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0,3</a:t>
                      </a:r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246177">
                <a:tc>
                  <a:txBody>
                    <a:bodyPr/>
                    <a:lstStyle/>
                    <a:p>
                      <a:r>
                        <a:rPr lang="ru-RU" sz="1000" dirty="0" smtClean="0"/>
                        <a:t>Налог, взимаемый в связи с применением патентной системы</a:t>
                      </a:r>
                      <a:endParaRPr lang="ru-RU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150,0</a:t>
                      </a:r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0,3</a:t>
                      </a:r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170,0</a:t>
                      </a:r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0,3</a:t>
                      </a:r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170,0</a:t>
                      </a:r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0,3</a:t>
                      </a:r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246177">
                <a:tc>
                  <a:txBody>
                    <a:bodyPr/>
                    <a:lstStyle/>
                    <a:p>
                      <a:r>
                        <a:rPr lang="ru-RU" sz="1000" dirty="0" smtClean="0"/>
                        <a:t>Налог на добычу</a:t>
                      </a:r>
                      <a:r>
                        <a:rPr lang="ru-RU" sz="1000" baseline="0" dirty="0" smtClean="0"/>
                        <a:t> общераспространённых полезных ископаемых</a:t>
                      </a:r>
                      <a:endParaRPr lang="ru-RU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120,0</a:t>
                      </a:r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0,2</a:t>
                      </a:r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120,0</a:t>
                      </a:r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0,2</a:t>
                      </a:r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125,0</a:t>
                      </a:r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0,2</a:t>
                      </a:r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246177">
                <a:tc>
                  <a:txBody>
                    <a:bodyPr/>
                    <a:lstStyle/>
                    <a:p>
                      <a:r>
                        <a:rPr lang="ru-RU" sz="1000" dirty="0" smtClean="0"/>
                        <a:t>Государственная пошлина</a:t>
                      </a:r>
                      <a:endParaRPr lang="ru-RU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1 650,0</a:t>
                      </a:r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3,3</a:t>
                      </a:r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1 700,0</a:t>
                      </a:r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3,3</a:t>
                      </a:r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1 750,0</a:t>
                      </a:r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3,4</a:t>
                      </a:r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246177">
                <a:tc>
                  <a:txBody>
                    <a:bodyPr/>
                    <a:lstStyle/>
                    <a:p>
                      <a:r>
                        <a:rPr lang="ru-RU" sz="1000" dirty="0" smtClean="0"/>
                        <a:t>НЕНАЛОГОВЫЕ ДОХОДЫ</a:t>
                      </a:r>
                      <a:endParaRPr lang="ru-RU" sz="1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16 493,7</a:t>
                      </a:r>
                      <a:endParaRPr lang="ru-RU" sz="1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32,9</a:t>
                      </a:r>
                      <a:endParaRPr lang="ru-RU" sz="1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16 460,2</a:t>
                      </a:r>
                      <a:endParaRPr lang="ru-RU" sz="1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32,3</a:t>
                      </a:r>
                      <a:endParaRPr lang="ru-RU" sz="1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16 427,4</a:t>
                      </a:r>
                      <a:endParaRPr lang="ru-RU" sz="1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31,6</a:t>
                      </a:r>
                      <a:endParaRPr lang="ru-RU" sz="1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246177"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/>
                        <a:t>из</a:t>
                      </a:r>
                      <a:r>
                        <a:rPr lang="ru-RU" sz="1000" baseline="0" dirty="0" smtClean="0"/>
                        <a:t> них:</a:t>
                      </a:r>
                      <a:endParaRPr lang="ru-RU" sz="1000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6610">
                <a:tc>
                  <a:txBody>
                    <a:bodyPr/>
                    <a:lstStyle/>
                    <a:p>
                      <a:r>
                        <a:rPr lang="ru-RU" sz="1000" dirty="0" smtClean="0"/>
                        <a:t>Доходы от использования имущества, находящегося в государственной и муниципальной собственности</a:t>
                      </a:r>
                      <a:endParaRPr lang="ru-RU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2 796,0</a:t>
                      </a:r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5,6</a:t>
                      </a:r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2 796,0</a:t>
                      </a:r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5,5</a:t>
                      </a:r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2 796,0</a:t>
                      </a:r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5,4</a:t>
                      </a:r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274791">
                <a:tc>
                  <a:txBody>
                    <a:bodyPr/>
                    <a:lstStyle/>
                    <a:p>
                      <a:r>
                        <a:rPr lang="ru-RU" sz="1000" dirty="0" smtClean="0"/>
                        <a:t>Платежи при пользовании природными ресурсами</a:t>
                      </a:r>
                      <a:endParaRPr lang="ru-RU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230,7</a:t>
                      </a:r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0,5</a:t>
                      </a:r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242,2</a:t>
                      </a:r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0,5</a:t>
                      </a:r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254,4</a:t>
                      </a:r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0,5</a:t>
                      </a:r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405468">
                <a:tc>
                  <a:txBody>
                    <a:bodyPr/>
                    <a:lstStyle/>
                    <a:p>
                      <a:r>
                        <a:rPr lang="ru-RU" sz="1000" dirty="0" smtClean="0"/>
                        <a:t>Доходы от оказания платных услуг и компенсации затрат государства</a:t>
                      </a:r>
                      <a:endParaRPr lang="ru-RU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9 080,0</a:t>
                      </a:r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18,1</a:t>
                      </a:r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9 080,0</a:t>
                      </a:r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17,8</a:t>
                      </a:r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9 080,0</a:t>
                      </a:r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17,5</a:t>
                      </a:r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405468">
                <a:tc>
                  <a:txBody>
                    <a:bodyPr/>
                    <a:lstStyle/>
                    <a:p>
                      <a:r>
                        <a:rPr lang="ru-RU" sz="1000" dirty="0" smtClean="0"/>
                        <a:t>Доходы от реализации имущества</a:t>
                      </a:r>
                      <a:endParaRPr lang="ru-RU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2 406,0</a:t>
                      </a:r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4,8</a:t>
                      </a:r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2 356,0</a:t>
                      </a:r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4,6</a:t>
                      </a:r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2 306,0</a:t>
                      </a:r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4,4</a:t>
                      </a:r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246177">
                <a:tc>
                  <a:txBody>
                    <a:bodyPr/>
                    <a:lstStyle/>
                    <a:p>
                      <a:r>
                        <a:rPr lang="ru-RU" sz="1000" dirty="0" smtClean="0"/>
                        <a:t>Штрафы, санкции, возмещение ущерба</a:t>
                      </a:r>
                      <a:endParaRPr lang="ru-RU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1 981,0</a:t>
                      </a:r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3,9</a:t>
                      </a:r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1 986,0</a:t>
                      </a:r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3,9</a:t>
                      </a:r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1 991,0</a:t>
                      </a:r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3,8</a:t>
                      </a:r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8244408" y="188640"/>
            <a:ext cx="73039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/>
              <a:t>тыс.руб.</a:t>
            </a:r>
            <a:endParaRPr lang="ru-RU" sz="1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16632"/>
            <a:ext cx="9144000" cy="1143000"/>
          </a:xfrm>
        </p:spPr>
        <p:txBody>
          <a:bodyPr>
            <a:noAutofit/>
          </a:bodyPr>
          <a:lstStyle/>
          <a:p>
            <a:r>
              <a:rPr lang="ru-RU" sz="240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Структура доходов проекта бюджета </a:t>
            </a:r>
            <a:br>
              <a:rPr lang="ru-RU" sz="240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</a:br>
            <a:r>
              <a:rPr lang="ru-RU" sz="240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Заволжского муниципального района</a:t>
            </a:r>
            <a:br>
              <a:rPr lang="ru-RU" sz="240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</a:br>
            <a:r>
              <a:rPr lang="ru-RU" sz="240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на 2017 и на плановый период 2018 и 2019 годов</a:t>
            </a:r>
            <a:endParaRPr lang="ru-RU" sz="240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7085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Содержимое 4"/>
          <p:cNvGraphicFramePr>
            <a:graphicFrameLocks noGrp="1"/>
          </p:cNvGraphicFramePr>
          <p:nvPr>
            <p:ph idx="1"/>
          </p:nvPr>
        </p:nvGraphicFramePr>
        <p:xfrm>
          <a:off x="179512" y="116632"/>
          <a:ext cx="8856984" cy="67413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Диаграмма 1"/>
          <p:cNvGraphicFramePr/>
          <p:nvPr/>
        </p:nvGraphicFramePr>
        <p:xfrm>
          <a:off x="107504" y="188640"/>
          <a:ext cx="8928992" cy="65527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0" y="0"/>
            <a:ext cx="91440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/>
              <a:t>Расходы бюджета </a:t>
            </a:r>
          </a:p>
          <a:p>
            <a:pPr algn="ctr"/>
            <a:endParaRPr lang="ru-RU" sz="2400" b="1" dirty="0" smtClean="0"/>
          </a:p>
          <a:p>
            <a:pPr algn="ctr"/>
            <a:r>
              <a:rPr lang="ru-RU" b="1" dirty="0" smtClean="0"/>
              <a:t>Расходы бюджета – выплачиваемые из бюджета денежные средства. </a:t>
            </a:r>
          </a:p>
          <a:p>
            <a:pPr algn="ctr"/>
            <a:endParaRPr lang="ru-RU" b="1" dirty="0" smtClean="0"/>
          </a:p>
          <a:p>
            <a:pPr algn="ctr"/>
            <a:r>
              <a:rPr lang="ru-RU" b="1" dirty="0" smtClean="0"/>
              <a:t>Расходное обязательство – обязанность выплатить денежные средства из соответствующего бюджета. </a:t>
            </a:r>
            <a:endParaRPr lang="ru-RU" dirty="0"/>
          </a:p>
        </p:txBody>
      </p:sp>
      <p:pic>
        <p:nvPicPr>
          <p:cNvPr id="1026" name="Picture 2" descr="C:\Documents and Settings\den\Рабочий стол\Безымянный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786058"/>
            <a:ext cx="9115425" cy="328614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214422"/>
            <a:ext cx="9144000" cy="30528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Прямоугольник 2"/>
          <p:cNvSpPr/>
          <p:nvPr/>
        </p:nvSpPr>
        <p:spPr>
          <a:xfrm>
            <a:off x="0" y="0"/>
            <a:ext cx="91440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2400" dirty="0" smtClean="0"/>
          </a:p>
          <a:p>
            <a:pPr algn="ctr"/>
            <a:r>
              <a:rPr lang="ru-RU" sz="2400" b="1" dirty="0" smtClean="0"/>
              <a:t>Расходы бюджетов по основным функциям государства </a:t>
            </a:r>
            <a:endParaRPr lang="ru-RU" sz="24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0" y="3995678"/>
            <a:ext cx="914400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 smtClean="0"/>
          </a:p>
          <a:p>
            <a:pPr algn="ctr"/>
            <a:r>
              <a:rPr lang="ru-RU" dirty="0" smtClean="0"/>
              <a:t>Каждый из разделов классификации имеет перечень подразделов, которые отражают основные направления реализации соответствующей функции. </a:t>
            </a:r>
          </a:p>
          <a:p>
            <a:r>
              <a:rPr lang="ru-RU" dirty="0" smtClean="0"/>
              <a:t>Например, в составе раздела «Образование», в том числе, выделяются: </a:t>
            </a:r>
          </a:p>
          <a:p>
            <a:r>
              <a:rPr lang="ru-RU" dirty="0" smtClean="0"/>
              <a:t>♦ дошкольное образование; </a:t>
            </a:r>
          </a:p>
          <a:p>
            <a:r>
              <a:rPr lang="ru-RU" dirty="0" smtClean="0"/>
              <a:t>♦ общее образование; </a:t>
            </a:r>
          </a:p>
          <a:p>
            <a:r>
              <a:rPr lang="ru-RU" dirty="0" smtClean="0"/>
              <a:t>♦ начальное профессиональное образование; </a:t>
            </a:r>
          </a:p>
          <a:p>
            <a:r>
              <a:rPr lang="ru-RU" dirty="0" smtClean="0"/>
              <a:t>♦ среднее профессиональное образование; </a:t>
            </a:r>
          </a:p>
          <a:p>
            <a:r>
              <a:rPr lang="ru-RU" dirty="0" smtClean="0"/>
              <a:t>♦ профессиональная подготовка, переподготовка и повышение квалификации; </a:t>
            </a:r>
          </a:p>
          <a:p>
            <a:r>
              <a:rPr lang="ru-RU" dirty="0" smtClean="0"/>
              <a:t>♦ высшее и послевузовское профессиональное образование. 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42910" y="142852"/>
            <a:ext cx="770544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dirty="0" smtClean="0"/>
              <a:t>Расходы бюджета Заволжского муниципального района Ивановской области</a:t>
            </a:r>
          </a:p>
          <a:p>
            <a:pPr algn="ctr"/>
            <a:r>
              <a:rPr lang="ru-RU" dirty="0" smtClean="0"/>
              <a:t>в 2017-2019 годах</a:t>
            </a:r>
            <a:endParaRPr lang="ru-RU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323528" y="908720"/>
          <a:ext cx="8501120" cy="5375578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tableStyleId>{5C22544A-7EE6-4342-B048-85BDC9FD1C3A}</a:tableStyleId>
              </a:tblPr>
              <a:tblGrid>
                <a:gridCol w="714380"/>
                <a:gridCol w="2686068"/>
                <a:gridCol w="1700224"/>
                <a:gridCol w="1700224"/>
                <a:gridCol w="1700224"/>
              </a:tblGrid>
              <a:tr h="273956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Раздел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Наименование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2017</a:t>
                      </a:r>
                      <a:r>
                        <a:rPr lang="ru-RU" sz="1200" baseline="0" dirty="0" smtClean="0"/>
                        <a:t> год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2018 год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2019 год</a:t>
                      </a:r>
                      <a:endParaRPr lang="ru-RU" sz="1200" dirty="0"/>
                    </a:p>
                  </a:txBody>
                  <a:tcPr/>
                </a:tc>
              </a:tr>
              <a:tr h="345447">
                <a:tc>
                  <a:txBody>
                    <a:bodyPr/>
                    <a:lstStyle/>
                    <a:p>
                      <a:pPr algn="ctr"/>
                      <a:endParaRPr lang="ru-RU" sz="1200" dirty="0"/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/>
                        <a:t>ВСЕГО:</a:t>
                      </a:r>
                      <a:endParaRPr lang="ru-RU" sz="1200" b="1" dirty="0"/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/>
                        <a:t>143 346,4</a:t>
                      </a:r>
                      <a:endParaRPr lang="ru-RU" sz="1200" b="1" dirty="0"/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/>
                        <a:t>140 664,5</a:t>
                      </a:r>
                      <a:endParaRPr lang="ru-RU" sz="1200" b="1" dirty="0"/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/>
                        <a:t>142 246,9</a:t>
                      </a:r>
                      <a:endParaRPr lang="ru-RU" sz="1200" b="1" dirty="0"/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345447">
                <a:tc>
                  <a:txBody>
                    <a:bodyPr/>
                    <a:lstStyle/>
                    <a:p>
                      <a:pPr algn="ctr"/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Условно утверждаемые</a:t>
                      </a:r>
                      <a:r>
                        <a:rPr lang="ru-RU" sz="1200" baseline="0" dirty="0" smtClean="0"/>
                        <a:t> расходы*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-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3</a:t>
                      </a:r>
                      <a:r>
                        <a:rPr lang="ru-RU" sz="1200" baseline="0" dirty="0" smtClean="0"/>
                        <a:t> 516,6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7 112,3</a:t>
                      </a:r>
                      <a:endParaRPr lang="ru-RU" sz="1200" dirty="0"/>
                    </a:p>
                  </a:txBody>
                  <a:tcPr/>
                </a:tc>
              </a:tr>
              <a:tr h="482679">
                <a:tc>
                  <a:txBody>
                    <a:bodyPr/>
                    <a:lstStyle/>
                    <a:p>
                      <a:pPr algn="ctr"/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Всего</a:t>
                      </a:r>
                      <a:r>
                        <a:rPr lang="ru-RU" sz="1200" baseline="0" dirty="0" smtClean="0"/>
                        <a:t> расходов без учета условно утвержденных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/>
                        <a:t>143 346,4</a:t>
                      </a:r>
                      <a:endParaRPr lang="ru-RU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/>
                        <a:t>137 147,9</a:t>
                      </a:r>
                      <a:endParaRPr lang="ru-RU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/>
                        <a:t>135 134,5</a:t>
                      </a:r>
                      <a:endParaRPr lang="ru-RU" sz="1200" b="1" dirty="0"/>
                    </a:p>
                  </a:txBody>
                  <a:tcPr/>
                </a:tc>
              </a:tr>
              <a:tr h="345447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01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Общегосударственные вопросы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+mn-lt"/>
                        </a:rPr>
                        <a:t>34 419,7</a:t>
                      </a:r>
                      <a:endParaRPr lang="ru-RU" sz="12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34 230,6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34 053,0</a:t>
                      </a:r>
                      <a:endParaRPr lang="ru-RU" sz="1200" dirty="0"/>
                    </a:p>
                  </a:txBody>
                  <a:tcPr/>
                </a:tc>
              </a:tr>
              <a:tr h="681430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03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Национальная безопасность и правоохранительная деятельность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100,0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1</a:t>
                      </a:r>
                      <a:r>
                        <a:rPr lang="en-US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r>
                        <a:rPr lang="ru-RU" sz="1200" dirty="0" smtClean="0"/>
                        <a:t>0,0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1</a:t>
                      </a:r>
                      <a:r>
                        <a:rPr lang="en-US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r>
                        <a:rPr lang="ru-RU" sz="1200" dirty="0" smtClean="0"/>
                        <a:t>0,0</a:t>
                      </a:r>
                      <a:endParaRPr lang="ru-RU" sz="1200" dirty="0"/>
                    </a:p>
                  </a:txBody>
                  <a:tcPr/>
                </a:tc>
              </a:tr>
              <a:tr h="345447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04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Национальная экономика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5 983,5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5 983,5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5 983,5</a:t>
                      </a:r>
                      <a:endParaRPr lang="ru-RU" sz="1200" dirty="0"/>
                    </a:p>
                  </a:txBody>
                  <a:tcPr/>
                </a:tc>
              </a:tr>
              <a:tr h="482679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05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Жилищно-коммунальное хозяйство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8 542,</a:t>
                      </a:r>
                      <a:r>
                        <a:rPr lang="en-US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9 763,3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9 260,3</a:t>
                      </a:r>
                      <a:endParaRPr lang="ru-RU" sz="1200" dirty="0"/>
                    </a:p>
                  </a:txBody>
                  <a:tcPr/>
                </a:tc>
              </a:tr>
              <a:tr h="345447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06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Охрана окружающей среды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50,0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100,0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100,0</a:t>
                      </a:r>
                      <a:endParaRPr lang="ru-RU" sz="1200" dirty="0"/>
                    </a:p>
                  </a:txBody>
                  <a:tcPr/>
                </a:tc>
              </a:tr>
              <a:tr h="345447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07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Образование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91 736,7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84 056,1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82 723,3</a:t>
                      </a:r>
                      <a:endParaRPr lang="ru-RU" sz="1200" dirty="0"/>
                    </a:p>
                  </a:txBody>
                  <a:tcPr/>
                </a:tc>
              </a:tr>
              <a:tr h="345447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08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Культура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400,8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400,8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400,8</a:t>
                      </a:r>
                      <a:endParaRPr lang="ru-RU" sz="1200" dirty="0"/>
                    </a:p>
                  </a:txBody>
                  <a:tcPr/>
                </a:tc>
              </a:tr>
              <a:tr h="345447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10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Социальная политика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1 663,6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2 013,6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2 013,6</a:t>
                      </a:r>
                      <a:endParaRPr lang="ru-RU" sz="1200" dirty="0"/>
                    </a:p>
                  </a:txBody>
                  <a:tcPr/>
                </a:tc>
              </a:tr>
              <a:tr h="345447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11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Физическая культура и спорт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200,0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200,0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200,0</a:t>
                      </a:r>
                      <a:endParaRPr lang="ru-RU" sz="1200" dirty="0"/>
                    </a:p>
                  </a:txBody>
                  <a:tcPr/>
                </a:tc>
              </a:tr>
              <a:tr h="345447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13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Обслуживание муниципального долга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250,0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300,0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300,0</a:t>
                      </a:r>
                      <a:endParaRPr lang="ru-RU" sz="12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7884368" y="548680"/>
            <a:ext cx="81952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 smtClean="0"/>
              <a:t>тыс.руб.</a:t>
            </a:r>
            <a:endParaRPr lang="ru-RU" sz="1400" dirty="0"/>
          </a:p>
        </p:txBody>
      </p:sp>
      <p:sp>
        <p:nvSpPr>
          <p:cNvPr id="6" name="TextBox 5"/>
          <p:cNvSpPr txBox="1"/>
          <p:nvPr/>
        </p:nvSpPr>
        <p:spPr>
          <a:xfrm>
            <a:off x="323528" y="6304002"/>
            <a:ext cx="8496944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* </a:t>
            </a:r>
            <a:r>
              <a:rPr lang="ru-RU" sz="1200" dirty="0" smtClean="0"/>
              <a:t>- Под условно утверждаемыми расходами понимаются не распределённые в плановом периоде в соответствии с классификацией расходов бюджетов бюджетные ассигнования (ст.184.1, гл.21, раздел</a:t>
            </a:r>
            <a:r>
              <a:rPr lang="en-US" sz="1200" dirty="0" smtClean="0"/>
              <a:t> VII</a:t>
            </a:r>
            <a:r>
              <a:rPr lang="ru-RU" sz="1200" dirty="0" smtClean="0"/>
              <a:t>, часть </a:t>
            </a:r>
            <a:r>
              <a:rPr lang="en-US" sz="1200" dirty="0" smtClean="0"/>
              <a:t>III </a:t>
            </a:r>
            <a:r>
              <a:rPr lang="ru-RU" sz="1200" dirty="0" smtClean="0"/>
              <a:t>Бюджетного Кодекса РФ)</a:t>
            </a:r>
            <a:endParaRPr lang="ru-RU" sz="1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Диаграмма 1"/>
          <p:cNvGraphicFramePr/>
          <p:nvPr/>
        </p:nvGraphicFramePr>
        <p:xfrm>
          <a:off x="0" y="0"/>
          <a:ext cx="9144000" cy="67413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Documents and Settings\den\Рабочий стол\i4874-image-original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44" y="214290"/>
            <a:ext cx="8072494" cy="5876314"/>
          </a:xfrm>
          <a:prstGeom prst="rect">
            <a:avLst/>
          </a:prstGeom>
          <a:noFill/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</p:pic>
      <p:sp>
        <p:nvSpPr>
          <p:cNvPr id="4" name="Прямоугольник 3"/>
          <p:cNvSpPr/>
          <p:nvPr/>
        </p:nvSpPr>
        <p:spPr>
          <a:xfrm>
            <a:off x="2326899" y="0"/>
            <a:ext cx="4951355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C0000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Заволжский район</a:t>
            </a:r>
            <a:endParaRPr lang="ru-RU" sz="44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rgbClr val="C00000"/>
              </a:soli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214810" y="1285860"/>
            <a:ext cx="4714908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2800" b="1" spc="50" dirty="0" smtClean="0">
                <a:ln w="3810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Территория</a:t>
            </a:r>
            <a:r>
              <a:rPr lang="en-US" sz="2800" b="1" spc="50" dirty="0" smtClean="0">
                <a:ln w="3810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ru-RU" sz="2800" b="1" spc="50" dirty="0" smtClean="0">
                <a:ln w="3810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1148,34 кв.км.</a:t>
            </a:r>
            <a:endParaRPr lang="ru-RU" sz="2800" b="1" spc="50" dirty="0">
              <a:ln w="3810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57158" y="5286388"/>
            <a:ext cx="8786842" cy="138499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2800" b="1" spc="50" dirty="0" smtClean="0">
                <a:ln w="3810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Численность населения 16,0 тыс. чел., </a:t>
            </a:r>
          </a:p>
          <a:p>
            <a:r>
              <a:rPr lang="ru-RU" sz="2800" b="1" spc="50" dirty="0" smtClean="0">
                <a:ln w="3810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в том числе городское 10,7 тыс. чел., </a:t>
            </a:r>
          </a:p>
          <a:p>
            <a:r>
              <a:rPr lang="ru-RU" sz="2800" b="1" spc="50" dirty="0" smtClean="0">
                <a:ln w="3810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сельское – 5,3 тыс. чел</a:t>
            </a:r>
            <a:r>
              <a:rPr lang="en-US" sz="2800" b="1" spc="50" dirty="0" smtClean="0">
                <a:ln w="3810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. </a:t>
            </a:r>
            <a:r>
              <a:rPr lang="ru-RU" sz="2800" b="1" spc="50" dirty="0" smtClean="0">
                <a:ln w="3810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(</a:t>
            </a:r>
            <a:r>
              <a:rPr lang="ru-RU" sz="2400" b="1" spc="50" dirty="0" smtClean="0">
                <a:ln w="3810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по состоянию на 01.01.2016г.)</a:t>
            </a:r>
            <a:endParaRPr lang="ru-RU" sz="2400" b="1" spc="50" dirty="0">
              <a:ln w="3810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260648"/>
            <a:ext cx="9286908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 smtClean="0"/>
              <a:t>Муниципальная программа</a:t>
            </a:r>
            <a:r>
              <a:rPr lang="ru-RU" sz="1600" dirty="0" smtClean="0"/>
              <a:t> – </a:t>
            </a:r>
          </a:p>
          <a:p>
            <a:r>
              <a:rPr lang="ru-RU" sz="1600" dirty="0" smtClean="0"/>
              <a:t>комплекс мероприятий, взаимоувязанных по ресурсам, исполнителям и срокам реализации, направленных на достижение социально-значимых результатов для Заволжского муниципального района и его жителей. </a:t>
            </a:r>
          </a:p>
          <a:p>
            <a:pPr algn="ctr"/>
            <a:r>
              <a:rPr lang="ru-RU" sz="1600" b="1" dirty="0" smtClean="0"/>
              <a:t>это документ, определяющий: </a:t>
            </a:r>
          </a:p>
          <a:p>
            <a:r>
              <a:rPr lang="ru-RU" sz="1600" dirty="0" smtClean="0"/>
              <a:t>- цели и задачи реализуемой политики в определенной сфере; </a:t>
            </a:r>
          </a:p>
          <a:p>
            <a:pPr>
              <a:buFontTx/>
              <a:buChar char="-"/>
            </a:pPr>
            <a:r>
              <a:rPr lang="ru-RU" sz="1600" dirty="0" smtClean="0"/>
              <a:t> способы их достижения; </a:t>
            </a:r>
          </a:p>
          <a:p>
            <a:pPr>
              <a:buFontTx/>
              <a:buChar char="-"/>
            </a:pPr>
            <a:r>
              <a:rPr lang="ru-RU" sz="1600" dirty="0" smtClean="0"/>
              <a:t> примерные объемы используемых финансовых ресурсов. </a:t>
            </a:r>
          </a:p>
          <a:p>
            <a:r>
              <a:rPr lang="ru-RU" sz="1200" dirty="0" smtClean="0"/>
              <a:t>Пример: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286116" y="2857496"/>
            <a:ext cx="2286203" cy="261610"/>
          </a:xfrm>
          <a:prstGeom prst="rect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ru-RU" sz="1100" dirty="0" smtClean="0"/>
              <a:t>Стратегия долгосрочного развития</a:t>
            </a:r>
            <a:endParaRPr lang="ru-RU" sz="1100" dirty="0"/>
          </a:p>
        </p:txBody>
      </p:sp>
      <p:sp>
        <p:nvSpPr>
          <p:cNvPr id="4" name="TextBox 3"/>
          <p:cNvSpPr txBox="1"/>
          <p:nvPr/>
        </p:nvSpPr>
        <p:spPr>
          <a:xfrm>
            <a:off x="214282" y="3286124"/>
            <a:ext cx="4000528" cy="938719"/>
          </a:xfrm>
          <a:prstGeom prst="rect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100" dirty="0" smtClean="0"/>
              <a:t>Муниципальная программа </a:t>
            </a:r>
          </a:p>
          <a:p>
            <a:pPr algn="ctr"/>
            <a:r>
              <a:rPr lang="ru-RU" sz="1100" dirty="0" smtClean="0"/>
              <a:t>Заволжского муниципального района Ивановской области </a:t>
            </a:r>
          </a:p>
          <a:p>
            <a:pPr algn="ctr"/>
            <a:r>
              <a:rPr lang="ru-RU" sz="1100" dirty="0" smtClean="0"/>
              <a:t>«Развитие образования в Заволжском муниципальном районе»</a:t>
            </a:r>
          </a:p>
          <a:p>
            <a:pPr algn="ctr"/>
            <a:r>
              <a:rPr lang="ru-RU" sz="1100" dirty="0" smtClean="0"/>
              <a:t>Подпрограмма «Предоставление дошкольного образования и воспитания в Заволжском муниципальном районе» </a:t>
            </a:r>
            <a:endParaRPr lang="ru-RU" sz="1100" dirty="0"/>
          </a:p>
        </p:txBody>
      </p:sp>
      <p:sp>
        <p:nvSpPr>
          <p:cNvPr id="5" name="TextBox 4"/>
          <p:cNvSpPr txBox="1"/>
          <p:nvPr/>
        </p:nvSpPr>
        <p:spPr>
          <a:xfrm>
            <a:off x="4714876" y="3286124"/>
            <a:ext cx="4214842" cy="938719"/>
          </a:xfrm>
          <a:prstGeom prst="rect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100" dirty="0" smtClean="0"/>
              <a:t>Исполнители основных мероприятий:</a:t>
            </a:r>
          </a:p>
          <a:p>
            <a:pPr algn="ctr"/>
            <a:r>
              <a:rPr lang="ru-RU" sz="1100" dirty="0" smtClean="0"/>
              <a:t>Муниципальные образовательные учреждения, </a:t>
            </a:r>
          </a:p>
          <a:p>
            <a:pPr algn="ctr"/>
            <a:r>
              <a:rPr lang="ru-RU" sz="1100" dirty="0" smtClean="0"/>
              <a:t>реализующие программу дошкольного образования»</a:t>
            </a:r>
          </a:p>
          <a:p>
            <a:pPr algn="ctr"/>
            <a:endParaRPr lang="ru-RU" sz="1100" dirty="0" smtClean="0"/>
          </a:p>
          <a:p>
            <a:endParaRPr lang="ru-RU" sz="1100" dirty="0"/>
          </a:p>
        </p:txBody>
      </p:sp>
      <p:sp>
        <p:nvSpPr>
          <p:cNvPr id="6" name="TextBox 5"/>
          <p:cNvSpPr txBox="1"/>
          <p:nvPr/>
        </p:nvSpPr>
        <p:spPr>
          <a:xfrm>
            <a:off x="214282" y="4286256"/>
            <a:ext cx="8715436" cy="430887"/>
          </a:xfrm>
          <a:prstGeom prst="rect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100" dirty="0" smtClean="0"/>
              <a:t>Цель программы: создание условий для стабильного функционирования и устойчивого развития </a:t>
            </a:r>
          </a:p>
          <a:p>
            <a:pPr algn="ctr"/>
            <a:r>
              <a:rPr lang="ru-RU" sz="1100" dirty="0" smtClean="0"/>
              <a:t>системы дошкольного образования, повышения его качества</a:t>
            </a:r>
            <a:endParaRPr lang="ru-RU" sz="1100" dirty="0"/>
          </a:p>
        </p:txBody>
      </p:sp>
      <p:sp>
        <p:nvSpPr>
          <p:cNvPr id="7" name="TextBox 6"/>
          <p:cNvSpPr txBox="1"/>
          <p:nvPr/>
        </p:nvSpPr>
        <p:spPr>
          <a:xfrm>
            <a:off x="214282" y="4786322"/>
            <a:ext cx="8715436" cy="1107996"/>
          </a:xfrm>
          <a:prstGeom prst="rect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ru-RU" sz="1100" dirty="0" smtClean="0"/>
              <a:t>Основные ожидаемые результаты: </a:t>
            </a:r>
          </a:p>
          <a:p>
            <a:pPr>
              <a:buFontTx/>
              <a:buChar char="-"/>
            </a:pPr>
            <a:r>
              <a:rPr lang="ru-RU" sz="1100" dirty="0" smtClean="0"/>
              <a:t> Повышение доступности получения воспитанниками ДОУ дошкольного образования. Общий охват детей дошкольного возраста, посещающих ДОУ, составит 75%;</a:t>
            </a:r>
          </a:p>
          <a:p>
            <a:pPr>
              <a:buFontTx/>
              <a:buChar char="-"/>
            </a:pPr>
            <a:r>
              <a:rPr lang="ru-RU" sz="1100" dirty="0" smtClean="0"/>
              <a:t> Увеличение образовательных программ нового поколения, стимулирующих развитие инновационной деятельности, информационных технологий;</a:t>
            </a:r>
          </a:p>
          <a:p>
            <a:pPr>
              <a:buFontTx/>
              <a:buChar char="-"/>
            </a:pPr>
            <a:r>
              <a:rPr lang="ru-RU" sz="1100" dirty="0" smtClean="0"/>
              <a:t> и т.д.</a:t>
            </a:r>
            <a:endParaRPr lang="ru-RU" sz="1100" dirty="0"/>
          </a:p>
        </p:txBody>
      </p:sp>
      <p:sp>
        <p:nvSpPr>
          <p:cNvPr id="8" name="TextBox 7"/>
          <p:cNvSpPr txBox="1"/>
          <p:nvPr/>
        </p:nvSpPr>
        <p:spPr>
          <a:xfrm>
            <a:off x="214282" y="6000768"/>
            <a:ext cx="8715436" cy="769441"/>
          </a:xfrm>
          <a:prstGeom prst="rect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ru-RU" sz="1100" dirty="0" smtClean="0"/>
              <a:t>Основные индикаторы:</a:t>
            </a:r>
          </a:p>
          <a:p>
            <a:pPr>
              <a:buFontTx/>
              <a:buChar char="-"/>
            </a:pPr>
            <a:r>
              <a:rPr lang="ru-RU" sz="1100" dirty="0" smtClean="0"/>
              <a:t> Доступность дошкольного образования;</a:t>
            </a:r>
          </a:p>
          <a:p>
            <a:pPr>
              <a:buFontTx/>
              <a:buChar char="-"/>
            </a:pPr>
            <a:r>
              <a:rPr lang="ru-RU" sz="1100" dirty="0" smtClean="0"/>
              <a:t> Доля детей дошкольного возраста, посещающих ДОУ;</a:t>
            </a:r>
          </a:p>
          <a:p>
            <a:pPr>
              <a:buFontTx/>
              <a:buChar char="-"/>
            </a:pPr>
            <a:r>
              <a:rPr lang="ru-RU" sz="1100" dirty="0" smtClean="0"/>
              <a:t> Доля внедрения образовательных программ нового поколения, информационных технологий</a:t>
            </a:r>
            <a:endParaRPr lang="ru-RU" sz="11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28596" y="214290"/>
            <a:ext cx="82868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Проект бюджета на 2017 год Заволжского муниципального района </a:t>
            </a:r>
          </a:p>
          <a:p>
            <a:pPr algn="ctr"/>
            <a:r>
              <a:rPr lang="ru-RU" dirty="0" smtClean="0"/>
              <a:t>в разрезе муниципальных программ. (1)</a:t>
            </a:r>
            <a:endParaRPr lang="ru-RU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214282" y="928670"/>
          <a:ext cx="8786874" cy="1112520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tableStyleId>{5C22544A-7EE6-4342-B048-85BDC9FD1C3A}</a:tableStyleId>
              </a:tblPr>
              <a:tblGrid>
                <a:gridCol w="7072362"/>
                <a:gridCol w="1714512"/>
              </a:tblGrid>
              <a:tr h="370840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Расходы бюджета на 201</a:t>
                      </a:r>
                      <a:r>
                        <a:rPr lang="en-US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7</a:t>
                      </a:r>
                      <a:r>
                        <a:rPr lang="ru-RU" sz="1400" dirty="0" smtClean="0"/>
                        <a:t> год, всего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143 346,4</a:t>
                      </a:r>
                      <a:endParaRPr lang="ru-RU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из них: расходы на реализацию муниципальных программ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14</a:t>
                      </a:r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r>
                        <a:rPr lang="en-US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895</a:t>
                      </a:r>
                      <a:r>
                        <a:rPr lang="ru-RU" sz="1400" dirty="0" smtClean="0"/>
                        <a:t>,6</a:t>
                      </a:r>
                      <a:endParaRPr lang="ru-RU" sz="1400" dirty="0"/>
                    </a:p>
                  </a:txBody>
                  <a:tcPr/>
                </a:tc>
              </a:tr>
              <a:tr h="370840">
                <a:tc gridSpan="2"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в том числе:</a:t>
                      </a:r>
                      <a:endParaRPr lang="ru-RU" sz="14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8143900" y="571480"/>
            <a:ext cx="81952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 smtClean="0"/>
              <a:t>тыс.руб.</a:t>
            </a:r>
            <a:endParaRPr lang="ru-RU" sz="1400" dirty="0"/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214282" y="2285992"/>
          <a:ext cx="8786873" cy="4290060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tableStyleId>{5C22544A-7EE6-4342-B048-85BDC9FD1C3A}</a:tableStyleId>
              </a:tblPr>
              <a:tblGrid>
                <a:gridCol w="428628"/>
                <a:gridCol w="7358114"/>
                <a:gridCol w="1000131"/>
              </a:tblGrid>
              <a:tr h="370840">
                <a:tc>
                  <a:txBody>
                    <a:bodyPr/>
                    <a:lstStyle/>
                    <a:p>
                      <a:r>
                        <a:rPr lang="ru-RU" sz="1400" b="1" dirty="0" smtClean="0">
                          <a:solidFill>
                            <a:schemeClr val="tx1"/>
                          </a:solidFill>
                        </a:rPr>
                        <a:t>01</a:t>
                      </a:r>
                      <a:endParaRPr lang="ru-RU" sz="1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0" lang="ru-RU" sz="1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Развитие образования в Заволжском муниципальном районе</a:t>
                      </a:r>
                      <a:endParaRPr lang="ru-RU" sz="1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84 790,7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ru-RU" sz="12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b="0" dirty="0" smtClean="0"/>
                        <a:t>- </a:t>
                      </a:r>
                      <a:r>
                        <a:rPr kumimoji="0" lang="ru-RU" sz="1100" b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Подпрограмма «Предоставление дошкольного образования и воспитания в Заволжском муниципальном районе»</a:t>
                      </a:r>
                      <a:endParaRPr lang="ru-RU" sz="11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 smtClean="0">
                          <a:latin typeface="+mn-lt"/>
                          <a:ea typeface="Times New Roman"/>
                          <a:cs typeface="Times New Roman"/>
                        </a:rPr>
                        <a:t>43 962,9</a:t>
                      </a:r>
                      <a:endParaRPr lang="ru-RU" sz="1200" b="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endParaRPr lang="ru-RU" sz="1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- Подпрограмма </a:t>
                      </a:r>
                      <a:r>
                        <a:rPr lang="ru-RU" sz="1100" b="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«Предоставление общедоступного и бесплатного начального общего, основного (общего), среднего (полного), общего образования по основным общеобразовательным программам в Заволжском муниципальном районе»</a:t>
                      </a:r>
                      <a:endParaRPr lang="ru-RU" sz="1100" b="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latin typeface="+mn-lt"/>
                        </a:rPr>
                        <a:t>19 674,8</a:t>
                      </a:r>
                      <a:endParaRPr lang="ru-RU" sz="1200" b="0" dirty="0">
                        <a:latin typeface="+mn-lt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ru-RU" sz="1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- Подпрограмма </a:t>
                      </a:r>
                      <a:r>
                        <a:rPr lang="ru-RU" sz="1100" b="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«Предоставление дополнительного образования детям в Заволжском муниципальном районе »</a:t>
                      </a:r>
                      <a:endParaRPr lang="ru-RU" sz="1100" b="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latin typeface="+mn-lt"/>
                        </a:rPr>
                        <a:t>11 654,4</a:t>
                      </a:r>
                      <a:endParaRPr lang="ru-RU" sz="1200" b="0" dirty="0">
                        <a:latin typeface="+mn-lt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ru-RU" sz="1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ru-RU" sz="1100" b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- Подпрограмма «Организация  отдыха, оздоровления и занятости детей и подростков в Заволжском муниципальном районе »</a:t>
                      </a:r>
                      <a:endParaRPr lang="ru-RU" sz="11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latin typeface="+mn-lt"/>
                        </a:rPr>
                        <a:t>247,7</a:t>
                      </a:r>
                      <a:endParaRPr lang="ru-RU" sz="1200" b="0" dirty="0">
                        <a:latin typeface="+mn-lt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ru-RU" sz="1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- Подпрограмма </a:t>
                      </a:r>
                      <a:r>
                        <a:rPr lang="ru-RU" sz="1100" b="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«Поддержка молодых специалистов в сфере образования в Заволжском муниципальном районе»</a:t>
                      </a:r>
                      <a:endParaRPr lang="ru-RU" sz="1100" b="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latin typeface="+mn-lt"/>
                        </a:rPr>
                        <a:t>344,7</a:t>
                      </a:r>
                      <a:endParaRPr lang="ru-RU" sz="1200" b="0" dirty="0">
                        <a:latin typeface="+mn-lt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ru-RU" sz="1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- Подпрограмма </a:t>
                      </a:r>
                      <a:r>
                        <a:rPr lang="ru-RU" sz="1100" b="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«Обеспечение деятельности органа управления образованием и образовательных учреждений Заволжского муниципального района»</a:t>
                      </a:r>
                      <a:endParaRPr lang="ru-RU" sz="1100" b="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latin typeface="+mn-lt"/>
                        </a:rPr>
                        <a:t>8 906,2</a:t>
                      </a:r>
                      <a:endParaRPr lang="ru-RU" sz="1200" b="0" dirty="0">
                        <a:latin typeface="+mn-lt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400" b="1" dirty="0" smtClean="0"/>
                        <a:t>02</a:t>
                      </a:r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ru-RU" sz="14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Развитие физической культуры и спорта в Заволжском муниципальном районе </a:t>
                      </a:r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200,0</a:t>
                      </a:r>
                      <a:endParaRPr lang="ru-RU" sz="1400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ru-RU" sz="1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- Подпрограмма </a:t>
                      </a:r>
                      <a:r>
                        <a:rPr lang="ru-RU" sz="1100" b="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«Развитие физической культуры и спорта в Заволжском муниципальном районе»</a:t>
                      </a:r>
                      <a:endParaRPr lang="ru-RU" sz="1100" b="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/>
                        <a:t>200,0</a:t>
                      </a:r>
                      <a:endParaRPr lang="ru-RU" sz="1200" b="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400" b="1" dirty="0" smtClean="0"/>
                        <a:t>03</a:t>
                      </a:r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ru-RU" sz="14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Развитие культуры и повышение эффективности реализации молодежной политики в Заволжском муниципальном районе</a:t>
                      </a:r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6 157,5</a:t>
                      </a:r>
                      <a:endParaRPr lang="ru-RU" sz="1400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ru-RU" sz="1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- Подпрограмма </a:t>
                      </a:r>
                      <a:r>
                        <a:rPr lang="ru-RU" sz="1100" b="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«Предоставление дополнительного образования детям в сфере культуры и искусства в Заволжском муниципальном районе Ивановской области»</a:t>
                      </a:r>
                      <a:endParaRPr lang="ru-RU" sz="1100" b="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/>
                        <a:t>6 157,5</a:t>
                      </a:r>
                      <a:endParaRPr lang="ru-RU" sz="1200" b="0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28596" y="142852"/>
            <a:ext cx="82868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Так выглядит бюджет Заволжского муниципального района </a:t>
            </a:r>
          </a:p>
          <a:p>
            <a:pPr algn="ctr"/>
            <a:r>
              <a:rPr lang="ru-RU" dirty="0" smtClean="0"/>
              <a:t>в разрезе муниципальных программ.</a:t>
            </a:r>
            <a:r>
              <a:rPr lang="en-US" dirty="0" smtClean="0"/>
              <a:t> (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dirty="0" smtClean="0"/>
              <a:t>)</a:t>
            </a: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8100392" y="404664"/>
            <a:ext cx="81952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 smtClean="0"/>
              <a:t>тыс.руб.</a:t>
            </a:r>
            <a:endParaRPr lang="ru-RU" sz="1400" dirty="0"/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/>
        </p:nvGraphicFramePr>
        <p:xfrm>
          <a:off x="0" y="773792"/>
          <a:ext cx="9144001" cy="6007691"/>
        </p:xfrm>
        <a:graphic>
          <a:graphicData uri="http://schemas.openxmlformats.org/drawingml/2006/table">
            <a:tbl>
              <a:tblPr bandRow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tableStyleId>{5C22544A-7EE6-4342-B048-85BDC9FD1C3A}</a:tableStyleId>
              </a:tblPr>
              <a:tblGrid>
                <a:gridCol w="446049"/>
                <a:gridCol w="7657172"/>
                <a:gridCol w="1040780"/>
              </a:tblGrid>
              <a:tr h="370840">
                <a:tc>
                  <a:txBody>
                    <a:bodyPr/>
                    <a:lstStyle/>
                    <a:p>
                      <a:r>
                        <a:rPr lang="ru-RU" sz="1400" b="1" dirty="0" smtClean="0"/>
                        <a:t>04</a:t>
                      </a:r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ru-RU" sz="14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Социальная поддержка граждан Заволжского муниципального района</a:t>
                      </a:r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141,1</a:t>
                      </a:r>
                      <a:endParaRPr lang="ru-RU" sz="1400" b="1" dirty="0"/>
                    </a:p>
                  </a:txBody>
                  <a:tcPr/>
                </a:tc>
              </a:tr>
              <a:tr h="297064">
                <a:tc>
                  <a:txBody>
                    <a:bodyPr/>
                    <a:lstStyle/>
                    <a:p>
                      <a:endParaRPr lang="ru-RU" sz="1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- Подпрограмма </a:t>
                      </a:r>
                      <a:r>
                        <a:rPr lang="ru-RU" sz="1100" b="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«</a:t>
                      </a:r>
                      <a:r>
                        <a:rPr lang="ru-RU" sz="1100" b="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Повышение качества жизни граждан пожилого возраста в Заволжском </a:t>
                      </a:r>
                      <a:r>
                        <a:rPr lang="ru-RU" sz="1100" b="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муниципальном районе»</a:t>
                      </a:r>
                      <a:endParaRPr lang="ru-RU" sz="1100" b="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/>
                        <a:t>141,1</a:t>
                      </a:r>
                      <a:endParaRPr lang="ru-RU" sz="1200" b="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400" b="1" dirty="0" smtClean="0"/>
                        <a:t>05</a:t>
                      </a:r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ru-RU" sz="14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Экономическое развитие Заволжского муниципального района</a:t>
                      </a:r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422,0</a:t>
                      </a:r>
                      <a:endParaRPr lang="ru-RU" sz="1400" b="1" dirty="0"/>
                    </a:p>
                  </a:txBody>
                  <a:tcPr/>
                </a:tc>
              </a:tr>
              <a:tr h="269764">
                <a:tc>
                  <a:txBody>
                    <a:bodyPr/>
                    <a:lstStyle/>
                    <a:p>
                      <a:endParaRPr lang="ru-RU" sz="1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0" dirty="0" smtClean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- Подпрограмма «Развитие субъектов малого и среднего предпринимательства в Заволжском муниципальном районе»</a:t>
                      </a:r>
                      <a:endParaRPr lang="ru-RU" sz="1100" b="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/>
                        <a:t>62,0</a:t>
                      </a:r>
                      <a:endParaRPr lang="ru-RU" sz="1200" b="0" dirty="0"/>
                    </a:p>
                  </a:txBody>
                  <a:tcPr/>
                </a:tc>
              </a:tr>
              <a:tr h="312820">
                <a:tc>
                  <a:txBody>
                    <a:bodyPr/>
                    <a:lstStyle/>
                    <a:p>
                      <a:endParaRPr lang="ru-RU" sz="1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- Подпрограмма </a:t>
                      </a:r>
                      <a:r>
                        <a:rPr lang="ru-RU" sz="1100" b="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«Развитие сельскохозяйственного производства в Заволжском муниципальном районе»</a:t>
                      </a:r>
                      <a:endParaRPr lang="ru-RU" sz="1100" b="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/>
                        <a:t>360,0</a:t>
                      </a:r>
                      <a:endParaRPr lang="ru-RU" sz="1200" b="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400" b="1" dirty="0" smtClean="0"/>
                        <a:t>06</a:t>
                      </a:r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Обеспечение качественным жильем и услугами жилищно–коммунального хозяйства населения Заволжского муниципального района</a:t>
                      </a:r>
                      <a:endParaRPr lang="ru-RU" sz="14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8 542,2</a:t>
                      </a:r>
                      <a:endParaRPr lang="ru-RU" sz="1400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ru-RU" sz="1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-</a:t>
                      </a:r>
                      <a:r>
                        <a:rPr lang="ru-RU" sz="1100" b="0" baseline="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100" b="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Подпрограмма </a:t>
                      </a:r>
                      <a:r>
                        <a:rPr lang="ru-RU" sz="1100" b="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«Выравнивание обеспеченности населения Заволжского муниципального района объектами социальной и инженерной инфраструктуры»</a:t>
                      </a:r>
                      <a:endParaRPr lang="ru-RU" sz="1100" b="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/>
                        <a:t>5 567,2</a:t>
                      </a:r>
                      <a:endParaRPr lang="ru-RU" sz="1200" b="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ru-RU" sz="1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- Подпрограмма </a:t>
                      </a:r>
                      <a:r>
                        <a:rPr lang="ru-RU" sz="1100" b="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«Обеспечение </a:t>
                      </a:r>
                      <a:r>
                        <a:rPr lang="ru-RU" sz="1100" b="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деятельности Управления жилищно-коммунального хозяйства, архитектуры и строительства администрации Заволжского муниципального района»</a:t>
                      </a:r>
                      <a:endParaRPr lang="ru-RU" sz="1100" b="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/>
                        <a:t>2 975,0</a:t>
                      </a:r>
                      <a:endParaRPr lang="ru-RU" sz="1200" b="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400" b="1" dirty="0" smtClean="0"/>
                        <a:t>07</a:t>
                      </a:r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ru-RU" sz="14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Развитие транспортной системы Заволжского муниципального района </a:t>
                      </a:r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5 553,5</a:t>
                      </a:r>
                      <a:endParaRPr lang="ru-RU" sz="1400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ru-RU" sz="1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- Подпрограмма </a:t>
                      </a:r>
                      <a:r>
                        <a:rPr lang="ru-RU" sz="1100" b="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«Развитие автомобильных дорог общего пользования местного значения Заволжского муниципального района до сельских населенных пунктов, не обеспеченных круглогодичной транспортной связью» </a:t>
                      </a:r>
                      <a:endParaRPr lang="ru-RU" sz="1100" b="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/>
                        <a:t>890,3</a:t>
                      </a:r>
                      <a:endParaRPr lang="ru-RU" sz="1200" b="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ru-RU" sz="1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- Подпрограмма </a:t>
                      </a:r>
                      <a:r>
                        <a:rPr lang="ru-RU" sz="1100" b="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«Капитальный ремонт, ремонт и содержание автомобильных дорог общего пользования местного значения Заволжского муниципального района Ивановской области»</a:t>
                      </a:r>
                      <a:endParaRPr lang="ru-RU" sz="1100" b="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/>
                        <a:t>4 633,2</a:t>
                      </a:r>
                      <a:endParaRPr lang="ru-RU" sz="1200" b="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ru-RU" sz="1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0" dirty="0" smtClean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- Подпрограмма «Повышение безопасности дорожного движения в Заволжском муниципальном районе Ивановской области»</a:t>
                      </a:r>
                      <a:endParaRPr lang="ru-RU" sz="1100" b="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/>
                        <a:t>30,0</a:t>
                      </a:r>
                      <a:endParaRPr lang="ru-RU" sz="1200" b="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400" b="1" dirty="0" smtClean="0"/>
                        <a:t>08</a:t>
                      </a:r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ru-RU" sz="14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Энергоэффективность и энергосбережение Заволжского муниципального района </a:t>
                      </a:r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649,8</a:t>
                      </a:r>
                      <a:endParaRPr lang="ru-RU" sz="1400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ru-RU" sz="1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- Подпрограмма </a:t>
                      </a:r>
                      <a:r>
                        <a:rPr lang="ru-RU" sz="1100" b="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«Энергосбережение в социальной сфере на территории Заволжского муниципального района»</a:t>
                      </a:r>
                      <a:endParaRPr lang="ru-RU" sz="1100" b="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/>
                        <a:t>649,8</a:t>
                      </a:r>
                      <a:endParaRPr lang="ru-RU" sz="1200" b="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400" b="1" dirty="0" smtClean="0"/>
                        <a:t>09</a:t>
                      </a:r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ru-RU" sz="14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Профилактика правонарушений, борьба с преступностью и обеспечение безопасности граждан Заволжского муниципального района </a:t>
                      </a:r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173,6</a:t>
                      </a:r>
                      <a:endParaRPr lang="ru-RU" sz="1400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ru-RU" sz="1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- Подпрограмма </a:t>
                      </a:r>
                      <a:r>
                        <a:rPr lang="ru-RU" sz="1100" b="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«Профилактика преступлений и правонарушений на территории Заволжского муниципального района»</a:t>
                      </a:r>
                      <a:endParaRPr lang="ru-RU" sz="1100" b="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/>
                        <a:t>173,6</a:t>
                      </a:r>
                      <a:endParaRPr lang="ru-RU" sz="1200" b="0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28596" y="214290"/>
            <a:ext cx="82868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Так выглядит бюджет Заволжского муниципального района </a:t>
            </a:r>
          </a:p>
          <a:p>
            <a:pPr algn="ctr"/>
            <a:r>
              <a:rPr lang="ru-RU" dirty="0" smtClean="0"/>
              <a:t>в разрезе муниципальных программ.</a:t>
            </a:r>
            <a:r>
              <a:rPr lang="en-US" dirty="0" smtClean="0"/>
              <a:t> (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dirty="0" smtClean="0"/>
              <a:t>)</a:t>
            </a: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8143900" y="571480"/>
            <a:ext cx="81952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 smtClean="0"/>
              <a:t>тыс.руб.</a:t>
            </a:r>
            <a:endParaRPr lang="ru-RU" sz="1400" dirty="0"/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/>
        </p:nvGraphicFramePr>
        <p:xfrm>
          <a:off x="-1" y="1124744"/>
          <a:ext cx="9144001" cy="5556873"/>
        </p:xfrm>
        <a:graphic>
          <a:graphicData uri="http://schemas.openxmlformats.org/drawingml/2006/table">
            <a:tbl>
              <a:tblPr bandRow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tableStyleId>{5C22544A-7EE6-4342-B048-85BDC9FD1C3A}</a:tableStyleId>
              </a:tblPr>
              <a:tblGrid>
                <a:gridCol w="446049"/>
                <a:gridCol w="7657172"/>
                <a:gridCol w="1040780"/>
              </a:tblGrid>
              <a:tr h="663882">
                <a:tc>
                  <a:txBody>
                    <a:bodyPr/>
                    <a:lstStyle/>
                    <a:p>
                      <a:r>
                        <a:rPr lang="ru-RU" sz="1400" b="1" dirty="0" smtClean="0"/>
                        <a:t>10</a:t>
                      </a:r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Долгосрочная сбалансированность и устойчивость бюджетной системы Заволжского муниципального района </a:t>
                      </a:r>
                      <a:endParaRPr lang="ru-RU" sz="14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5 064,1</a:t>
                      </a:r>
                      <a:endParaRPr lang="ru-RU" sz="1400" b="1" dirty="0"/>
                    </a:p>
                  </a:txBody>
                  <a:tcPr/>
                </a:tc>
              </a:tr>
              <a:tr h="264812">
                <a:tc>
                  <a:txBody>
                    <a:bodyPr/>
                    <a:lstStyle/>
                    <a:p>
                      <a:endParaRPr lang="ru-RU" sz="1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- Подпрограмма </a:t>
                      </a:r>
                      <a:r>
                        <a:rPr lang="ru-RU" sz="1100" b="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«Организация управления муниципальными финансами Заволжского муниципального района»</a:t>
                      </a:r>
                      <a:endParaRPr lang="ru-RU" sz="1100" b="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/>
                        <a:t>4 514,1</a:t>
                      </a:r>
                      <a:endParaRPr lang="ru-RU" sz="1200" b="0" dirty="0"/>
                    </a:p>
                  </a:txBody>
                  <a:tcPr/>
                </a:tc>
              </a:tr>
              <a:tr h="399138">
                <a:tc>
                  <a:txBody>
                    <a:bodyPr/>
                    <a:lstStyle/>
                    <a:p>
                      <a:endParaRPr lang="ru-RU" sz="1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- Подпрограмма </a:t>
                      </a:r>
                      <a:r>
                        <a:rPr lang="ru-RU" sz="1100" b="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«Управление муниципальным долгом Заволжского муниципального района»</a:t>
                      </a:r>
                      <a:endParaRPr lang="ru-RU" sz="1100" b="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/>
                        <a:t>250,0</a:t>
                      </a:r>
                      <a:endParaRPr lang="ru-RU" sz="1200" b="0" dirty="0"/>
                    </a:p>
                  </a:txBody>
                  <a:tcPr/>
                </a:tc>
              </a:tr>
              <a:tr h="259971">
                <a:tc>
                  <a:txBody>
                    <a:bodyPr/>
                    <a:lstStyle/>
                    <a:p>
                      <a:endParaRPr lang="ru-RU" sz="1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- Подпрограмма </a:t>
                      </a:r>
                      <a:r>
                        <a:rPr lang="ru-RU" sz="1100" b="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«Обеспечение финансирования непредвиденных расходов Заволжского муниципального района»</a:t>
                      </a:r>
                      <a:endParaRPr lang="ru-RU" sz="1100" b="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/>
                        <a:t>300,0</a:t>
                      </a:r>
                      <a:endParaRPr lang="ru-RU" sz="1200" b="0" dirty="0"/>
                    </a:p>
                  </a:txBody>
                  <a:tcPr/>
                </a:tc>
              </a:tr>
              <a:tr h="240923">
                <a:tc>
                  <a:txBody>
                    <a:bodyPr/>
                    <a:lstStyle/>
                    <a:p>
                      <a:r>
                        <a:rPr lang="ru-RU" sz="1400" b="1" dirty="0" smtClean="0"/>
                        <a:t>11</a:t>
                      </a:r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ru-RU" sz="14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Совершенствование местного самоуправления</a:t>
                      </a:r>
                      <a:r>
                        <a:rPr kumimoji="0" lang="ru-RU" sz="1400" b="1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Заволжского муниципального района</a:t>
                      </a:r>
                      <a:endParaRPr lang="ru-RU" sz="1400" b="1" dirty="0"/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30</a:t>
                      </a:r>
                      <a:r>
                        <a:rPr lang="ru-RU" sz="1400" b="1" baseline="0" dirty="0" smtClean="0"/>
                        <a:t> 230,1</a:t>
                      </a:r>
                      <a:endParaRPr lang="ru-RU" sz="1400" b="1" dirty="0"/>
                    </a:p>
                  </a:txBody>
                  <a:tcPr/>
                </a:tc>
              </a:tr>
              <a:tr h="221875">
                <a:tc>
                  <a:txBody>
                    <a:bodyPr/>
                    <a:lstStyle/>
                    <a:p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0" dirty="0" smtClean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- Подпрограмма «Обеспечение деятельности администрации  Заволжского муниципального района»</a:t>
                      </a:r>
                      <a:endParaRPr lang="ru-RU" sz="1100" b="0" dirty="0" smtClean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/>
                        <a:t>20 429,7</a:t>
                      </a:r>
                      <a:endParaRPr lang="ru-RU" sz="1200" b="0" dirty="0"/>
                    </a:p>
                  </a:txBody>
                  <a:tcPr/>
                </a:tc>
              </a:tr>
              <a:tr h="345703">
                <a:tc>
                  <a:txBody>
                    <a:bodyPr/>
                    <a:lstStyle/>
                    <a:p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0" dirty="0" smtClean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- Подпрограмма «Обеспечение деятельности Муниципального учреждения «Управление по материально-техническому обеспечению деятельности</a:t>
                      </a:r>
                      <a:r>
                        <a:rPr lang="ru-RU" sz="1100" b="0" baseline="0" dirty="0" smtClean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 органов местного самоуправления </a:t>
                      </a:r>
                      <a:r>
                        <a:rPr lang="ru-RU" sz="1100" b="0" dirty="0" smtClean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Заволжского муниципального района»</a:t>
                      </a:r>
                      <a:endParaRPr lang="ru-RU" sz="1100" b="1" dirty="0"/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/>
                        <a:t>7 817,4</a:t>
                      </a:r>
                      <a:endParaRPr lang="ru-RU" sz="1200" b="0" dirty="0"/>
                    </a:p>
                  </a:txBody>
                  <a:tcPr/>
                </a:tc>
              </a:tr>
              <a:tr h="285752">
                <a:tc>
                  <a:txBody>
                    <a:bodyPr/>
                    <a:lstStyle/>
                    <a:p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0" dirty="0" smtClean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- Подпрограмма «Организация предоставления государственных и муниципальных услуг на базе муниципального учреждения «Многофункциональный центр предоставления государственных и муниципальных услуг Заволжского муниципального района»</a:t>
                      </a:r>
                      <a:endParaRPr lang="ru-RU" sz="1400" b="1" dirty="0"/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/>
                        <a:t>1 983,0</a:t>
                      </a:r>
                      <a:endParaRPr lang="ru-RU" sz="1200" b="0" dirty="0"/>
                    </a:p>
                  </a:txBody>
                  <a:tcPr/>
                </a:tc>
              </a:tr>
              <a:tr h="475473">
                <a:tc>
                  <a:txBody>
                    <a:bodyPr/>
                    <a:lstStyle/>
                    <a:p>
                      <a:r>
                        <a:rPr lang="ru-RU" sz="1400" b="1" dirty="0" smtClean="0"/>
                        <a:t>12</a:t>
                      </a:r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ru-RU" sz="14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Управление муниципальным имуществом</a:t>
                      </a:r>
                      <a:r>
                        <a:rPr kumimoji="0" lang="ru-RU" sz="1400" b="1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Заволжского муниципального района</a:t>
                      </a:r>
                      <a:endParaRPr lang="ru-RU" sz="1400" b="1" dirty="0"/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761,0</a:t>
                      </a:r>
                      <a:endParaRPr lang="ru-RU" sz="1400" b="1" dirty="0"/>
                    </a:p>
                  </a:txBody>
                  <a:tcPr/>
                </a:tc>
              </a:tr>
              <a:tr h="590731">
                <a:tc>
                  <a:txBody>
                    <a:bodyPr/>
                    <a:lstStyle/>
                    <a:p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0" dirty="0" smtClean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- Подпрограмма «Управление муниципальным имуществом Заволжского муниципального района»</a:t>
                      </a:r>
                      <a:endParaRPr lang="ru-RU" sz="1100" b="1" dirty="0"/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/>
                        <a:t>761,0</a:t>
                      </a:r>
                      <a:endParaRPr lang="ru-RU" sz="1200" b="0" dirty="0"/>
                    </a:p>
                  </a:txBody>
                  <a:tcPr/>
                </a:tc>
              </a:tr>
              <a:tr h="384466">
                <a:tc>
                  <a:txBody>
                    <a:bodyPr/>
                    <a:lstStyle/>
                    <a:p>
                      <a:r>
                        <a:rPr lang="ru-RU" sz="1400" b="1" dirty="0" smtClean="0"/>
                        <a:t>13</a:t>
                      </a:r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ru-RU" sz="14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Улучшение условий и охраны труда в</a:t>
                      </a:r>
                      <a:r>
                        <a:rPr kumimoji="0" lang="ru-RU" sz="1400" b="1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Заволжском муниципальном районе</a:t>
                      </a:r>
                      <a:endParaRPr lang="ru-RU" sz="1400" b="1" dirty="0"/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160,0</a:t>
                      </a:r>
                      <a:endParaRPr lang="ru-RU" sz="1400" b="1" dirty="0"/>
                    </a:p>
                  </a:txBody>
                  <a:tcPr/>
                </a:tc>
              </a:tr>
              <a:tr h="285752">
                <a:tc>
                  <a:txBody>
                    <a:bodyPr/>
                    <a:lstStyle/>
                    <a:p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ru-RU" sz="1100" b="0" dirty="0" smtClean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Подпрограмма «Улучшение условий и охраны труда в администрации  Заволжского муниципального района, структурных подразделениях администрации и муниципальных учреждениях Заволжского района»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/>
                        <a:t>160,0</a:t>
                      </a:r>
                      <a:endParaRPr lang="ru-RU" sz="1200" b="0" dirty="0"/>
                    </a:p>
                  </a:txBody>
                  <a:tcPr/>
                </a:tc>
              </a:tr>
              <a:tr h="285752">
                <a:tc>
                  <a:txBody>
                    <a:bodyPr/>
                    <a:lstStyle/>
                    <a:p>
                      <a:r>
                        <a:rPr lang="ru-RU" sz="1400" b="1" dirty="0" smtClean="0"/>
                        <a:t>14</a:t>
                      </a:r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ru-RU" sz="14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Развитие туризма в</a:t>
                      </a:r>
                      <a:r>
                        <a:rPr kumimoji="0" lang="ru-RU" sz="1400" b="1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Заволжском муниципальном районе</a:t>
                      </a:r>
                      <a:endParaRPr lang="ru-RU" sz="1400" b="1" dirty="0"/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50,0</a:t>
                      </a:r>
                      <a:endParaRPr lang="ru-RU" sz="1400" b="1" dirty="0"/>
                    </a:p>
                  </a:txBody>
                  <a:tcPr/>
                </a:tc>
              </a:tr>
              <a:tr h="285752">
                <a:tc>
                  <a:txBody>
                    <a:bodyPr/>
                    <a:lstStyle/>
                    <a:p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ru-RU" sz="1100" b="0" dirty="0" smtClean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Подпрограмма «</a:t>
                      </a:r>
                      <a:r>
                        <a:rPr kumimoji="0" lang="ru-RU" sz="1100" b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Развитие туризма в</a:t>
                      </a:r>
                      <a:r>
                        <a:rPr kumimoji="0" lang="ru-RU" sz="1100" b="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Заволжском муниципальном районе</a:t>
                      </a:r>
                      <a:r>
                        <a:rPr lang="ru-RU" sz="1100" b="0" dirty="0" smtClean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»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100" b="1" dirty="0"/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/>
                        <a:t>50,0</a:t>
                      </a:r>
                      <a:endParaRPr lang="ru-RU" sz="1200" b="0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Диаграмма 1"/>
          <p:cNvGraphicFramePr/>
          <p:nvPr/>
        </p:nvGraphicFramePr>
        <p:xfrm>
          <a:off x="0" y="0"/>
          <a:ext cx="9144000" cy="6858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369914"/>
            <a:ext cx="9144000" cy="1616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4000504"/>
            <a:ext cx="9144000" cy="14465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5364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5466196"/>
            <a:ext cx="9144000" cy="13918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Прямоугольник 4"/>
          <p:cNvSpPr/>
          <p:nvPr/>
        </p:nvSpPr>
        <p:spPr>
          <a:xfrm>
            <a:off x="0" y="1"/>
            <a:ext cx="9144000" cy="22159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/>
              <a:t>Дорожный фонд</a:t>
            </a:r>
          </a:p>
          <a:p>
            <a:pPr algn="ctr"/>
            <a:r>
              <a:rPr lang="ru-RU" sz="2400" b="1" dirty="0" smtClean="0"/>
              <a:t> </a:t>
            </a:r>
          </a:p>
          <a:p>
            <a:r>
              <a:rPr lang="ru-RU" b="1" dirty="0" smtClean="0"/>
              <a:t>Дорожный фонд – часть средств бюджета, подлежащая использованию в целях финансового обеспечения дорожной деятельности в отношении автомобильных дорог общего пользования, а также капитального ремонта и ремонта дворовых территорий многоквартирных домов, проездов к дворовым территориям многоквартирных домов населенных пунктов. 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400" dirty="0" smtClean="0"/>
              <a:t>Дорожный фонд </a:t>
            </a:r>
            <a:br>
              <a:rPr lang="ru-RU" sz="2400" dirty="0" smtClean="0"/>
            </a:br>
            <a:r>
              <a:rPr lang="ru-RU" sz="2400" dirty="0" smtClean="0"/>
              <a:t>Заволжского муниципального района </a:t>
            </a:r>
            <a:br>
              <a:rPr lang="ru-RU" sz="2400" dirty="0" smtClean="0"/>
            </a:br>
            <a:r>
              <a:rPr lang="ru-RU" sz="2400" dirty="0" smtClean="0"/>
              <a:t>на 2017 год</a:t>
            </a:r>
            <a:endParaRPr lang="ru-RU" sz="2400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7085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www.zavrayadm.ru/images/stories/gerb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14744" y="642918"/>
            <a:ext cx="1657350" cy="207645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0" y="3286124"/>
            <a:ext cx="914400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Подготовлено </a:t>
            </a:r>
          </a:p>
          <a:p>
            <a:pPr algn="ctr"/>
            <a:r>
              <a:rPr lang="ru-RU" dirty="0" smtClean="0"/>
              <a:t>финансовым отделом администрации Заволжского муниципального района </a:t>
            </a:r>
          </a:p>
          <a:p>
            <a:pPr algn="ctr"/>
            <a:r>
              <a:rPr lang="ru-RU" dirty="0" smtClean="0"/>
              <a:t>Ивановской области</a:t>
            </a:r>
          </a:p>
          <a:p>
            <a:pPr algn="ctr"/>
            <a:endParaRPr lang="ru-RU" dirty="0" smtClean="0"/>
          </a:p>
          <a:p>
            <a:pPr algn="ctr"/>
            <a:endParaRPr lang="ru-RU" dirty="0" smtClean="0"/>
          </a:p>
          <a:p>
            <a:pPr algn="ctr"/>
            <a:endParaRPr lang="ru-RU" dirty="0" smtClean="0"/>
          </a:p>
          <a:p>
            <a:pPr algn="ctr"/>
            <a:r>
              <a:rPr lang="ru-RU" dirty="0" smtClean="0"/>
              <a:t>2016 год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0" y="6143644"/>
            <a:ext cx="91440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800" dirty="0" smtClean="0"/>
              <a:t>Документ подготовлен с использованием материалов, содержащихся в «Бюджете для граждан» к проекту федерального бюджета на 2017-2019 годы, сформированному Министерством финансов РФ</a:t>
            </a:r>
          </a:p>
          <a:p>
            <a:pPr algn="ctr"/>
            <a:endParaRPr lang="ru-RU" sz="800" dirty="0" smtClean="0"/>
          </a:p>
          <a:p>
            <a:pPr algn="ctr"/>
            <a:r>
              <a:rPr lang="ru-RU" sz="800" dirty="0" smtClean="0"/>
              <a:t>Ответственные исполнители: Ведущий инженер-программист Кондратьев Д.А., Тел. 2-12-41 </a:t>
            </a:r>
          </a:p>
          <a:p>
            <a:pPr algn="ctr"/>
            <a:r>
              <a:rPr lang="ru-RU" sz="800" dirty="0" smtClean="0"/>
              <a:t>Ведущий специалист Четвергова М.А., Тел 2-16-62</a:t>
            </a:r>
            <a:endParaRPr lang="ru-RU" sz="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692696"/>
            <a:ext cx="9144000" cy="15388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1400" dirty="0" smtClean="0"/>
          </a:p>
          <a:p>
            <a:pPr algn="ctr"/>
            <a:r>
              <a:rPr lang="ru-RU" sz="2000" b="1" i="1" dirty="0" smtClean="0"/>
              <a:t>Вы держите в руках «Бюджет для граждан», который познакомит Вас </a:t>
            </a:r>
          </a:p>
          <a:p>
            <a:pPr algn="ctr"/>
            <a:r>
              <a:rPr lang="ru-RU" sz="2000" b="1" i="1" dirty="0" smtClean="0"/>
              <a:t>с основными положениями проекта бюджета </a:t>
            </a:r>
          </a:p>
          <a:p>
            <a:pPr algn="ctr"/>
            <a:r>
              <a:rPr lang="ru-RU" sz="2000" b="1" i="1" dirty="0" smtClean="0"/>
              <a:t>Заволжского муниципального района </a:t>
            </a:r>
          </a:p>
          <a:p>
            <a:pPr algn="ctr"/>
            <a:r>
              <a:rPr lang="ru-RU" sz="2000" b="1" i="1" dirty="0" smtClean="0"/>
              <a:t>на 2017 год и на плановый период 2018 и 2019 годов 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492896"/>
            <a:ext cx="9144000" cy="42484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TextBox 5"/>
          <p:cNvSpPr txBox="1"/>
          <p:nvPr/>
        </p:nvSpPr>
        <p:spPr>
          <a:xfrm>
            <a:off x="1331640" y="188640"/>
            <a:ext cx="64087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i="1" u="sng" dirty="0" smtClean="0"/>
              <a:t>Уважаемые жители Заволжского района!</a:t>
            </a:r>
            <a:endParaRPr lang="ru-RU" sz="2400" b="1" i="1" u="sng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42910" y="1"/>
            <a:ext cx="7858180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000" dirty="0" smtClean="0"/>
          </a:p>
          <a:p>
            <a:pPr algn="ctr"/>
            <a:r>
              <a:rPr lang="ru-RU" sz="2000" b="1" dirty="0" smtClean="0"/>
              <a:t>Принцип прозрачности (открытости) бюджетной системы </a:t>
            </a:r>
          </a:p>
          <a:p>
            <a:pPr algn="ctr"/>
            <a:r>
              <a:rPr lang="ru-RU" sz="2000" b="1" dirty="0" smtClean="0"/>
              <a:t>Российской Федерации </a:t>
            </a:r>
          </a:p>
          <a:p>
            <a:pPr algn="ctr"/>
            <a:endParaRPr lang="ru-RU" b="1" dirty="0" smtClean="0"/>
          </a:p>
          <a:p>
            <a:pPr algn="ctr"/>
            <a:endParaRPr lang="ru-RU" b="1" dirty="0" smtClean="0"/>
          </a:p>
          <a:p>
            <a:pPr algn="ctr"/>
            <a:endParaRPr lang="ru-RU" b="1" dirty="0" smtClean="0"/>
          </a:p>
          <a:p>
            <a:pPr algn="ctr"/>
            <a:endParaRPr lang="ru-RU" b="1" dirty="0" smtClean="0"/>
          </a:p>
          <a:p>
            <a:r>
              <a:rPr lang="ru-RU" sz="2000" dirty="0" smtClean="0"/>
              <a:t>♦ обязательное опубликование в средствах массовой информации (СМИ) утвержденных бюджетов и отчетов об их исполнении; </a:t>
            </a:r>
          </a:p>
          <a:p>
            <a:r>
              <a:rPr lang="ru-RU" sz="2000" dirty="0" smtClean="0"/>
              <a:t>♦ доступность иных сведений о бюджетах; </a:t>
            </a:r>
          </a:p>
          <a:p>
            <a:r>
              <a:rPr lang="ru-RU" sz="2000" dirty="0" smtClean="0"/>
              <a:t>♦ обязательная открытость для общества и СМИ проектов бюджетов, обеспечение доступа к информации на едином портале бюджетной системы Российской Федерации в сети «Интернет»; </a:t>
            </a:r>
          </a:p>
          <a:p>
            <a:r>
              <a:rPr lang="ru-RU" sz="2000" dirty="0" smtClean="0"/>
              <a:t>♦ преемственность бюджетной классификации Российской Федерации, а также обеспечение сопоставимости показателей бюджета отчетного, текущего и очередного финансового года. </a:t>
            </a:r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r>
              <a:rPr lang="ru-RU" i="1" dirty="0" smtClean="0"/>
              <a:t>Бюджетный кодекс Российской Федерации, статья36 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779532"/>
            <a:ext cx="9144000" cy="60784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Прямоугольник 2"/>
          <p:cNvSpPr/>
          <p:nvPr/>
        </p:nvSpPr>
        <p:spPr>
          <a:xfrm>
            <a:off x="0" y="142852"/>
            <a:ext cx="9144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/>
              <a:t>Основные характеристики бюджетов </a:t>
            </a:r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 txBox="1">
            <a:spLocks noGrp="1"/>
          </p:cNvSpPr>
          <p:nvPr>
            <p:ph type="title"/>
          </p:nvPr>
        </p:nvSpPr>
        <p:spPr>
          <a:xfrm>
            <a:off x="457200" y="338306"/>
            <a:ext cx="82296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Основные характеристики проекта бюджета </a:t>
            </a:r>
          </a:p>
          <a:p>
            <a:pPr algn="ctr"/>
            <a:r>
              <a:rPr lang="ru-RU" sz="2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Заволжского муниципального района                                                                  на 201</a:t>
            </a:r>
            <a:r>
              <a:rPr lang="ru-RU" sz="2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7 и на плановый период 2018 и 2019 годов</a:t>
            </a:r>
            <a:endParaRPr lang="ru-RU" sz="2000" b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956376" y="1340768"/>
            <a:ext cx="105541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тыс.руб.</a:t>
            </a:r>
            <a:endParaRPr lang="ru-RU" sz="14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251520" y="1844824"/>
          <a:ext cx="8715440" cy="450059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42944"/>
                <a:gridCol w="3929090"/>
                <a:gridCol w="1428760"/>
                <a:gridCol w="1428760"/>
                <a:gridCol w="1285886"/>
              </a:tblGrid>
              <a:tr h="642939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№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Показатель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2017 год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2018 год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2019 год</a:t>
                      </a:r>
                      <a:endParaRPr lang="ru-RU" sz="1400" dirty="0"/>
                    </a:p>
                  </a:txBody>
                  <a:tcPr/>
                </a:tc>
              </a:tr>
              <a:tr h="642943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1</a:t>
                      </a:r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ДОХОДЫ</a:t>
                      </a:r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138 331,0</a:t>
                      </a:r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135 561,4</a:t>
                      </a:r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13</a:t>
                      </a:r>
                      <a:r>
                        <a:rPr lang="en-US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7</a:t>
                      </a:r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044</a:t>
                      </a:r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,</a:t>
                      </a:r>
                      <a:r>
                        <a:rPr lang="en-US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642943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1.1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Налоговые </a:t>
                      </a:r>
                      <a:r>
                        <a:rPr lang="ru-RU" sz="1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расходы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33 661,0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34 571,0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35 596,0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642943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1.2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Неналоговые доходы</a:t>
                      </a:r>
                    </a:p>
                    <a:p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16 493,7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16 460,2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16 427,3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642943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1.</a:t>
                      </a:r>
                      <a:r>
                        <a:rPr lang="en-US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Безвозмездные поступления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88 176,3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84 530,2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8</a:t>
                      </a:r>
                      <a:r>
                        <a:rPr lang="en-US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5 021</a:t>
                      </a:r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,</a:t>
                      </a:r>
                      <a:r>
                        <a:rPr lang="en-US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642943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2</a:t>
                      </a:r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РАСХОДЫ</a:t>
                      </a:r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14</a:t>
                      </a:r>
                      <a:r>
                        <a:rPr lang="en-US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3 346</a:t>
                      </a:r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,</a:t>
                      </a:r>
                      <a:r>
                        <a:rPr lang="en-US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140 664,5</a:t>
                      </a:r>
                      <a:endParaRPr lang="ru-RU" sz="1400" b="1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142 246,9</a:t>
                      </a:r>
                      <a:endParaRPr lang="ru-RU" sz="1400" b="1" dirty="0">
                        <a:latin typeface="+mn-lt"/>
                      </a:endParaRPr>
                    </a:p>
                  </a:txBody>
                  <a:tcPr/>
                </a:tc>
              </a:tr>
              <a:tr h="642943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3</a:t>
                      </a:r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ДЕФИЦИТ (-)/ПРОФИЦИТ (+)</a:t>
                      </a:r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-5 015,4</a:t>
                      </a:r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-5 103,1</a:t>
                      </a:r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-5 202,</a:t>
                      </a:r>
                      <a:r>
                        <a:rPr lang="en-US" sz="1400" dirty="0" smtClean="0"/>
                        <a:t>4</a:t>
                      </a:r>
                      <a:endParaRPr lang="ru-RU" sz="1400" b="1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88640"/>
            <a:ext cx="9144000" cy="1143000"/>
          </a:xfrm>
        </p:spPr>
        <p:txBody>
          <a:bodyPr>
            <a:noAutofit/>
          </a:bodyPr>
          <a:lstStyle/>
          <a:p>
            <a:r>
              <a:rPr lang="ru-RU" sz="24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Доходы, расходы и дефицит </a:t>
            </a:r>
            <a:br>
              <a:rPr lang="ru-RU" sz="24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</a:br>
            <a:r>
              <a:rPr lang="ru-RU" sz="24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проекта бюджета ЗМР </a:t>
            </a:r>
            <a:br>
              <a:rPr lang="ru-RU" sz="24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</a:br>
            <a:r>
              <a:rPr lang="ru-RU" sz="24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на 2017 и на плановый период 2018 и 2019 годов</a:t>
            </a:r>
            <a:endParaRPr lang="ru-RU" sz="2400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91264" cy="47085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857364"/>
            <a:ext cx="2786049" cy="50006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00364" y="1857364"/>
            <a:ext cx="3270382" cy="50006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419948" y="1857364"/>
            <a:ext cx="2724051" cy="50006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Прямоугольник 4"/>
          <p:cNvSpPr/>
          <p:nvPr/>
        </p:nvSpPr>
        <p:spPr>
          <a:xfrm>
            <a:off x="0" y="0"/>
            <a:ext cx="91440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400" dirty="0" smtClean="0"/>
          </a:p>
          <a:p>
            <a:pPr algn="ctr"/>
            <a:r>
              <a:rPr lang="ru-RU" sz="2400" b="1" dirty="0" smtClean="0"/>
              <a:t>Доходы бюджета - безвозмездные и безвозвратные </a:t>
            </a:r>
          </a:p>
          <a:p>
            <a:pPr algn="ctr"/>
            <a:r>
              <a:rPr lang="ru-RU" sz="2400" b="1" dirty="0" smtClean="0"/>
              <a:t>поступления денежных средств в бюджет.</a:t>
            </a:r>
            <a:endParaRPr lang="ru-RU" sz="2400" dirty="0"/>
          </a:p>
        </p:txBody>
      </p:sp>
      <p:sp>
        <p:nvSpPr>
          <p:cNvPr id="6" name="TextBox 5"/>
          <p:cNvSpPr txBox="1"/>
          <p:nvPr/>
        </p:nvSpPr>
        <p:spPr>
          <a:xfrm>
            <a:off x="0" y="3786190"/>
            <a:ext cx="2786050" cy="2462213"/>
          </a:xfrm>
          <a:prstGeom prst="rect">
            <a:avLst/>
          </a:prstGeom>
          <a:solidFill>
            <a:srgbClr val="D1E0E7"/>
          </a:solidFill>
        </p:spPr>
        <p:txBody>
          <a:bodyPr wrap="square" rtlCol="0">
            <a:spAutoFit/>
          </a:bodyPr>
          <a:lstStyle/>
          <a:p>
            <a:pPr algn="just">
              <a:buFont typeface="Wingdings" pitchFamily="2" charset="2"/>
              <a:buChar char="ü"/>
            </a:pPr>
            <a:r>
              <a:rPr lang="ru-RU" sz="1400" dirty="0" smtClean="0"/>
              <a:t> Налог на доходы физических лиц</a:t>
            </a:r>
          </a:p>
          <a:p>
            <a:pPr algn="just">
              <a:buFont typeface="Wingdings" pitchFamily="2" charset="2"/>
              <a:buChar char="ü"/>
            </a:pPr>
            <a:r>
              <a:rPr lang="ru-RU" sz="1400" dirty="0" smtClean="0"/>
              <a:t> Единый налог на вмененный доход</a:t>
            </a:r>
          </a:p>
          <a:p>
            <a:pPr algn="just">
              <a:buFont typeface="Wingdings" pitchFamily="2" charset="2"/>
              <a:buChar char="ü"/>
            </a:pPr>
            <a:r>
              <a:rPr lang="ru-RU" sz="1400" dirty="0" smtClean="0"/>
              <a:t> Налог на добычу полезных ископаемых</a:t>
            </a:r>
          </a:p>
          <a:p>
            <a:pPr algn="just">
              <a:buFont typeface="Wingdings" pitchFamily="2" charset="2"/>
              <a:buChar char="ü"/>
            </a:pPr>
            <a:r>
              <a:rPr lang="ru-RU" sz="1400" dirty="0" smtClean="0"/>
              <a:t> Госпошлина по делам, рассматриваемыми мировыми судьями</a:t>
            </a:r>
          </a:p>
          <a:p>
            <a:pPr algn="just">
              <a:buFont typeface="Wingdings" pitchFamily="2" charset="2"/>
              <a:buChar char="ü"/>
            </a:pPr>
            <a:r>
              <a:rPr lang="ru-RU" sz="1400" dirty="0" smtClean="0"/>
              <a:t> Другие</a:t>
            </a:r>
          </a:p>
          <a:p>
            <a:endParaRPr lang="ru-RU" sz="1400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3143240" y="4071942"/>
            <a:ext cx="3071834" cy="500066"/>
          </a:xfrm>
          <a:prstGeom prst="rect">
            <a:avLst/>
          </a:prstGeom>
          <a:solidFill>
            <a:srgbClr val="DBD8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Метро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3092</TotalTime>
  <Words>2135</Words>
  <Application>Microsoft Office PowerPoint</Application>
  <PresentationFormat>Экран (4:3)</PresentationFormat>
  <Paragraphs>517</Paragraphs>
  <Slides>27</Slides>
  <Notes>3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27</vt:i4>
      </vt:variant>
    </vt:vector>
  </HeadingPairs>
  <TitlesOfParts>
    <vt:vector size="28" baseType="lpstr">
      <vt:lpstr>Апекс</vt:lpstr>
      <vt:lpstr>Слайд 1</vt:lpstr>
      <vt:lpstr>Слайд 2</vt:lpstr>
      <vt:lpstr>Слайд 3</vt:lpstr>
      <vt:lpstr>Слайд 4</vt:lpstr>
      <vt:lpstr>Слайд 5</vt:lpstr>
      <vt:lpstr>Слайд 6</vt:lpstr>
      <vt:lpstr>Основные характеристики проекта бюджета  Заволжского муниципального района                                                                  на 2017 и на плановый период 2018 и 2019 годов</vt:lpstr>
      <vt:lpstr>Доходы, расходы и дефицит  проекта бюджета ЗМР  на 2017 и на плановый период 2018 и 2019 годов</vt:lpstr>
      <vt:lpstr>Слайд 9</vt:lpstr>
      <vt:lpstr>Слайд 10</vt:lpstr>
      <vt:lpstr>Слайд 11</vt:lpstr>
      <vt:lpstr>Слайд 12</vt:lpstr>
      <vt:lpstr>Структура доходов проекта бюджета  Заволжского муниципального района на 2017 и на плановый период 2018 и 2019 годов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Дорожный фонд  Заволжского муниципального района  на 2017 год</vt:lpstr>
      <vt:lpstr>Слайд 27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cp:lastModifiedBy>fin4</cp:lastModifiedBy>
  <cp:revision>283</cp:revision>
  <dcterms:modified xsi:type="dcterms:W3CDTF">2016-11-15T12:01:59Z</dcterms:modified>
</cp:coreProperties>
</file>