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9.png" ContentType="image/png"/>
  <Override PartName="/ppt/media/image1.png" ContentType="image/png"/>
  <Override PartName="/ppt/media/image22.gif" ContentType="image/gif"/>
  <Override PartName="/ppt/media/image2.png" ContentType="image/png"/>
  <Override PartName="/ppt/media/image3.png" ContentType="image/png"/>
  <Override PartName="/ppt/media/image4.png" ContentType="image/png"/>
  <Override PartName="/ppt/media/image8.gif" ContentType="image/gif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6735762" cy="98663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
</Relationships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налоговых доходов бюджета 
Заволжского муниципального района
 на 2017 год и на плановый период 2018 и 2019 годов </a:t>
            </a:r>
          </a:p>
        </c:rich>
      </c:tx>
      <c:layout>
        <c:manualLayout>
          <c:xMode val="edge"/>
          <c:yMode val="edge"/>
          <c:x val="0.235296508555867"/>
          <c:y val="0.0113745594360782"/>
        </c:manualLayout>
      </c:layout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spPr>
            <a:solidFill>
              <a:srgbClr val="71ba34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46.7</c:v>
                </c:pt>
                <c:pt idx="1">
                  <c:v>47.5</c:v>
                </c:pt>
                <c:pt idx="2">
                  <c:v>47.2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d0126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10.6</c:v>
                </c:pt>
                <c:pt idx="1">
                  <c:v>10.2</c:v>
                </c:pt>
                <c:pt idx="2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spPr>
            <a:solidFill>
              <a:srgbClr val="e2a30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9.8</c:v>
                </c:pt>
                <c:pt idx="1">
                  <c:v>9.7</c:v>
                </c:pt>
                <c:pt idx="2">
                  <c:v>10.1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009ac3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spPr>
            <a:solidFill>
              <a:srgbClr val="667ab2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spPr>
            <a:solidFill>
              <a:srgbClr val="179f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a8dc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3"/>
                <c:pt idx="0">
                  <c:v>2.9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gapWidth val="75"/>
        <c:shape val="cylinder"/>
        <c:axId val="65255576"/>
        <c:axId val="81595368"/>
        <c:axId val="0"/>
      </c:bar3DChart>
      <c:catAx>
        <c:axId val="65255576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81595368"/>
        <c:crosses val="autoZero"/>
        <c:auto val="1"/>
        <c:lblAlgn val="ctr"/>
        <c:lblOffset val="100"/>
      </c:catAx>
      <c:valAx>
        <c:axId val="81595368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65255576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неналоговых доходов бюджета 
Заволжского муниципального районана 2017 год и на плановый период 2018 и 2019 годов</a:t>
            </a:r>
          </a:p>
        </c:rich>
      </c:tx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25560">
          <a:noFill/>
        </a:ln>
      </c:spPr>
    </c:backWall>
    <c:plotArea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</c:v>
                </c:pt>
                <c:pt idx="1">
                  <c:v>4.9</c:v>
                </c:pt>
                <c:pt idx="2">
                  <c:v>4.7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16.1</c:v>
                </c:pt>
                <c:pt idx="1">
                  <c:v>15.9</c:v>
                </c:pt>
                <c:pt idx="2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00add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1.8</c:v>
                </c:pt>
                <c:pt idx="1">
                  <c:v>1.7</c:v>
                </c:pt>
                <c:pt idx="2">
                  <c:v>1.7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</c:v>
                </c:pt>
              </c:strCache>
            </c:strRef>
          </c:tx>
          <c:spPr>
            <a:solidFill>
              <a:srgbClr val="738ac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  <c:pt idx="0">
                  <c:v>2.5</c:v>
                </c:pt>
                <c:pt idx="1">
                  <c:v>2.4</c:v>
                </c:pt>
                <c:pt idx="2">
                  <c:v>2.2</c:v>
                </c:pt>
              </c:numCache>
            </c:numRef>
          </c:val>
        </c:ser>
        <c:gapWidth val="75"/>
        <c:shape val="cylinder"/>
        <c:axId val="80356542"/>
        <c:axId val="37936220"/>
        <c:axId val="0"/>
      </c:bar3DChart>
      <c:catAx>
        <c:axId val="80356542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37936220"/>
        <c:crosses val="autoZero"/>
        <c:auto val="1"/>
        <c:lblAlgn val="ctr"/>
        <c:lblOffset val="100"/>
      </c:catAx>
      <c:valAx>
        <c:axId val="37936220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80356542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расходов бюджета 
Заволжского муниципального района в 2017-2019 годах</a:t>
            </a:r>
          </a:p>
        </c:rich>
      </c:tx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71ba34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35486.2</c:v>
                </c:pt>
                <c:pt idx="1">
                  <c:v>35150</c:v>
                </c:pt>
                <c:pt idx="2">
                  <c:v>34777.8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d0126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164.4</c:v>
                </c:pt>
                <c:pt idx="1">
                  <c:v>167.2</c:v>
                </c:pt>
                <c:pt idx="2">
                  <c:v>169.2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e2a30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6395.6</c:v>
                </c:pt>
                <c:pt idx="1">
                  <c:v>6302.4</c:v>
                </c:pt>
                <c:pt idx="2">
                  <c:v>7035.8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9ac3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11220.2</c:v>
                </c:pt>
                <c:pt idx="1">
                  <c:v>12555.2</c:v>
                </c:pt>
                <c:pt idx="2">
                  <c:v>12141.5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667ab2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179f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3"/>
                <c:pt idx="0">
                  <c:v>155570.9</c:v>
                </c:pt>
                <c:pt idx="1">
                  <c:v>147890.3</c:v>
                </c:pt>
                <c:pt idx="2">
                  <c:v>146557.5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a8dc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3"/>
                <c:pt idx="0">
                  <c:v>2451.5</c:v>
                </c:pt>
                <c:pt idx="1">
                  <c:v>2801.5</c:v>
                </c:pt>
                <c:pt idx="2">
                  <c:v>2801.5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ef88a6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3"/>
                <c:pt idx="0">
                  <c:v>2451.5</c:v>
                </c:pt>
                <c:pt idx="1">
                  <c:v>2801.5</c:v>
                </c:pt>
                <c:pt idx="2">
                  <c:v>2801.5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ecb87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87c4e4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3"/>
                <c:pt idx="0">
                  <c:v>250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81757995"/>
        <c:axId val="70241302"/>
        <c:axId val="0"/>
      </c:bar3DChart>
      <c:catAx>
        <c:axId val="81757995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400" spc="-1">
                <a:solidFill>
                  <a:srgbClr val="000000"/>
                </a:solidFill>
                <a:latin typeface="Book Antiqua"/>
              </a:defRPr>
            </a:pPr>
          </a:p>
        </c:txPr>
        <c:crossAx val="70241302"/>
        <c:crosses val="autoZero"/>
        <c:auto val="1"/>
        <c:lblAlgn val="ctr"/>
        <c:lblOffset val="100"/>
      </c:catAx>
      <c:valAx>
        <c:axId val="70241302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81757995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b"/>
      <c:layout>
        <c:manualLayout>
          <c:xMode val="edge"/>
          <c:yMode val="edge"/>
          <c:x val="0.184324912510936"/>
          <c:y val="0.55104661249764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13779527559055"/>
          <c:y val="0.148136482939633"/>
          <c:w val="0.552755905511811"/>
          <c:h val="0.851811023622047"/>
        </c:manualLayout>
      </c:layout>
      <c:doughnutChart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explosion val="25"/>
          <c:dPt>
            <c:idx val="0"/>
            <c:spPr>
              <a:solidFill>
                <a:srgbClr val="609f2c"/>
              </a:solidFill>
              <a:ln>
                <a:noFill/>
              </a:ln>
            </c:spPr>
          </c:dPt>
          <c:dPt>
            <c:idx val="1"/>
            <c:spPr>
              <a:solidFill>
                <a:srgbClr val="b20f5c"/>
              </a:solidFill>
              <a:ln>
                <a:noFill/>
              </a:ln>
            </c:spPr>
          </c:dPt>
          <c:dPt>
            <c:idx val="2"/>
            <c:spPr>
              <a:solidFill>
                <a:srgbClr val="c18b07"/>
              </a:solidFill>
              <a:ln>
                <a:noFill/>
              </a:ln>
            </c:spPr>
          </c:dPt>
          <c:dPt>
            <c:idx val="3"/>
            <c:spPr>
              <a:solidFill>
                <a:srgbClr val="0083a7"/>
              </a:solidFill>
              <a:ln>
                <a:noFill/>
              </a:ln>
            </c:spPr>
          </c:dPt>
          <c:dPt>
            <c:idx val="4"/>
            <c:spPr>
              <a:solidFill>
                <a:srgbClr val="576898"/>
              </a:solidFill>
              <a:ln>
                <a:noFill/>
              </a:ln>
            </c:spPr>
          </c:dPt>
          <c:dPt>
            <c:idx val="5"/>
            <c:spPr>
              <a:solidFill>
                <a:srgbClr val="138878"/>
              </a:solidFill>
              <a:ln>
                <a:noFill/>
              </a:ln>
            </c:spPr>
          </c:dPt>
          <c:dPt>
            <c:idx val="6"/>
            <c:spPr>
              <a:solidFill>
                <a:srgbClr val="71ba34"/>
              </a:solidFill>
              <a:ln>
                <a:noFill/>
              </a:ln>
            </c:spPr>
          </c:dPt>
          <c:dPt>
            <c:idx val="7"/>
            <c:spPr>
              <a:solidFill>
                <a:srgbClr val="d0126c"/>
              </a:solidFill>
              <a:ln>
                <a:noFill/>
              </a:ln>
            </c:spPr>
          </c:dPt>
          <c:dPt>
            <c:idx val="8"/>
            <c:spPr>
              <a:solidFill>
                <a:srgbClr val="e2a308"/>
              </a:solidFill>
              <a:ln>
                <a:noFill/>
              </a:ln>
            </c:spPr>
          </c:dPt>
          <c:dPt>
            <c:idx val="9"/>
            <c:spPr>
              <a:solidFill>
                <a:srgbClr val="009ac3"/>
              </a:solidFill>
              <a:ln>
                <a:noFill/>
              </a:ln>
            </c:spPr>
          </c:dPt>
          <c:dPt>
            <c:idx val="10"/>
            <c:spPr>
              <a:solidFill>
                <a:srgbClr val="667ab2"/>
              </a:solidFill>
              <a:ln>
                <a:noFill/>
              </a:ln>
            </c:spPr>
          </c:dPt>
          <c:dPt>
            <c:idx val="11"/>
            <c:spPr>
              <a:solidFill>
                <a:srgbClr val="179f8d"/>
              </a:solidFill>
              <a:ln>
                <a:noFill/>
              </a:ln>
            </c:spPr>
          </c:dPt>
          <c:dPt>
            <c:idx val="12"/>
            <c:spPr>
              <a:solidFill>
                <a:srgbClr val="7fd13b"/>
              </a:solidFill>
              <a:ln>
                <a:noFill/>
              </a:ln>
            </c:spPr>
          </c:dPt>
          <c:dPt>
            <c:idx val="13"/>
            <c:spPr>
              <a:solidFill>
                <a:srgbClr val="ea157a"/>
              </a:solidFill>
              <a:ln>
                <a:noFill/>
              </a:ln>
            </c:spPr>
          </c:dPt>
          <c:dPt>
            <c:idx val="14"/>
            <c:spPr>
              <a:solidFill>
                <a:srgbClr val="feb80a"/>
              </a:solidFill>
              <a:ln>
                <a:noFill/>
              </a:ln>
            </c:spPr>
          </c:dPt>
          <c:dPt>
            <c:idx val="15"/>
            <c:spPr>
              <a:solidFill>
                <a:srgbClr val="00addc"/>
              </a:solidFill>
              <a:ln>
                <a:noFill/>
              </a:ln>
            </c:spPr>
          </c:dPt>
          <c:dPt>
            <c:idx val="16"/>
            <c:spPr>
              <a:solidFill>
                <a:srgbClr val="738ac8"/>
              </a:solidFill>
              <a:ln>
                <a:noFill/>
              </a:ln>
            </c:spPr>
          </c:dPt>
          <c:dPt>
            <c:idx val="17"/>
            <c:spPr>
              <a:solidFill>
                <a:srgbClr val="1ab39f"/>
              </a:solidFill>
              <a:ln>
                <a:noFill/>
              </a:ln>
            </c:spPr>
          </c:dPt>
          <c:dPt>
            <c:idx val="18"/>
            <c:spPr>
              <a:solidFill>
                <a:srgbClr val="a8dc8d"/>
              </a:solidFill>
              <a:ln>
                <a:noFill/>
              </a:ln>
            </c:spPr>
          </c:dPt>
          <c:dPt>
            <c:idx val="19"/>
            <c:spPr>
              <a:solidFill>
                <a:srgbClr val="ef88a6"/>
              </a:solidFill>
              <a:ln>
                <a:noFill/>
              </a:ln>
            </c:spPr>
          </c:dPt>
          <c:dPt>
            <c:idx val="20"/>
            <c:spPr>
              <a:solidFill>
                <a:srgbClr val="fecb87"/>
              </a:solidFill>
              <a:ln>
                <a:noFill/>
              </a:ln>
            </c:spPr>
          </c:dPt>
          <c:dPt>
            <c:idx val="21"/>
            <c:spPr>
              <a:solidFill>
                <a:srgbClr val="87c4e4"/>
              </a:solidFill>
              <a:ln>
                <a:noFill/>
              </a:ln>
            </c:spPr>
          </c:dPt>
          <c:dPt>
            <c:idx val="22"/>
            <c:spPr>
              <a:solidFill>
                <a:srgbClr val="a2aed6"/>
              </a:solidFill>
              <a:ln>
                <a:noFill/>
              </a:ln>
            </c:spPr>
          </c:dPt>
          <c:dPt>
            <c:idx val="23"/>
            <c:spPr>
              <a:solidFill>
                <a:srgbClr val="88c8bb"/>
              </a:solidFill>
              <a:ln>
                <a:noFill/>
              </a:ln>
            </c:spPr>
          </c:dPt>
          <c:dPt>
            <c:idx val="24"/>
            <c:spPr>
              <a:solidFill>
                <a:srgbClr val="c8e7ba"/>
              </a:solidFill>
              <a:ln>
                <a:noFill/>
              </a:ln>
            </c:spPr>
          </c:dPt>
          <c:dPt>
            <c:idx val="25"/>
            <c:spPr>
              <a:solidFill>
                <a:srgbClr val="f4b7c6"/>
              </a:solidFill>
              <a:ln>
                <a:noFill/>
              </a:ln>
            </c:spPr>
          </c:dPt>
          <c:dPt>
            <c:idx val="26"/>
            <c:spPr>
              <a:solidFill>
                <a:srgbClr val="fedcb7"/>
              </a:solidFill>
              <a:ln>
                <a:noFill/>
              </a:ln>
            </c:spPr>
          </c:dPt>
          <c:dPt>
            <c:idx val="27"/>
            <c:spPr>
              <a:solidFill>
                <a:srgbClr val="b7d8ed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showLegendKey val="0"/>
              <c:showVal val="0"/>
              <c:showCatName val="0"/>
              <c:showSerName val="0"/>
              <c:showPercent val="0"/>
            </c:dLbl>
            <c:dLbl>
              <c:idx val="11"/>
              <c:showLegendKey val="0"/>
              <c:showVal val="0"/>
              <c:showCatName val="0"/>
              <c:showSerName val="0"/>
              <c:showPercent val="0"/>
            </c:dLbl>
            <c:dLbl>
              <c:idx val="12"/>
              <c:showLegendKey val="0"/>
              <c:showVal val="0"/>
              <c:showCatName val="0"/>
              <c:showSerName val="0"/>
              <c:showPercent val="0"/>
            </c:dLbl>
            <c:dLbl>
              <c:idx val="13"/>
              <c:showLegendKey val="0"/>
              <c:showVal val="0"/>
              <c:showCatName val="0"/>
              <c:showSerName val="0"/>
              <c:showPercent val="0"/>
            </c:dLbl>
            <c:dLbl>
              <c:idx val="14"/>
              <c:showLegendKey val="0"/>
              <c:showVal val="0"/>
              <c:showCatName val="0"/>
              <c:showSerName val="0"/>
              <c:showPercent val="0"/>
            </c:dLbl>
            <c:dLbl>
              <c:idx val="15"/>
              <c:showLegendKey val="0"/>
              <c:showVal val="0"/>
              <c:showCatName val="0"/>
              <c:showSerName val="0"/>
              <c:showPercent val="0"/>
            </c:dLbl>
            <c:dLbl>
              <c:idx val="16"/>
              <c:showLegendKey val="0"/>
              <c:showVal val="0"/>
              <c:showCatName val="0"/>
              <c:showSerName val="0"/>
              <c:showPercent val="0"/>
            </c:dLbl>
            <c:dLbl>
              <c:idx val="17"/>
              <c:showLegendKey val="0"/>
              <c:showVal val="0"/>
              <c:showCatName val="0"/>
              <c:showSerName val="0"/>
              <c:showPercent val="0"/>
            </c:dLbl>
            <c:dLbl>
              <c:idx val="18"/>
              <c:showLegendKey val="0"/>
              <c:showVal val="0"/>
              <c:showCatName val="0"/>
              <c:showSerName val="0"/>
              <c:showPercent val="0"/>
            </c:dLbl>
            <c:dLbl>
              <c:idx val="19"/>
              <c:showLegendKey val="0"/>
              <c:showVal val="0"/>
              <c:showCatName val="0"/>
              <c:showSerName val="0"/>
              <c:showPercent val="0"/>
            </c:dLbl>
            <c:dLbl>
              <c:idx val="20"/>
              <c:showLegendKey val="0"/>
              <c:showVal val="0"/>
              <c:showCatName val="0"/>
              <c:showSerName val="0"/>
              <c:showPercent val="0"/>
            </c:dLbl>
            <c:dLbl>
              <c:idx val="21"/>
              <c:showLegendKey val="0"/>
              <c:showVal val="0"/>
              <c:showCatName val="0"/>
              <c:showSerName val="0"/>
              <c:showPercent val="0"/>
            </c:dLbl>
            <c:dLbl>
              <c:idx val="22"/>
              <c:showLegendKey val="0"/>
              <c:showVal val="0"/>
              <c:showCatName val="0"/>
              <c:showSerName val="0"/>
              <c:showPercent val="0"/>
            </c:dLbl>
            <c:dLbl>
              <c:idx val="23"/>
              <c:showLegendKey val="0"/>
              <c:showVal val="0"/>
              <c:showCatName val="0"/>
              <c:showSerName val="0"/>
              <c:showPercent val="0"/>
            </c:dLbl>
            <c:dLbl>
              <c:idx val="24"/>
              <c:showLegendKey val="0"/>
              <c:showVal val="0"/>
              <c:showCatName val="0"/>
              <c:showSerName val="0"/>
              <c:showPercent val="0"/>
            </c:dLbl>
            <c:dLbl>
              <c:idx val="25"/>
              <c:showLegendKey val="0"/>
              <c:showVal val="0"/>
              <c:showCatName val="0"/>
              <c:showSerName val="0"/>
              <c:showPercent val="0"/>
            </c:dLbl>
            <c:dLbl>
              <c:idx val="26"/>
              <c:showLegendKey val="0"/>
              <c:showVal val="0"/>
              <c:showCatName val="0"/>
              <c:showSerName val="0"/>
              <c:showPercent val="0"/>
            </c:dLbl>
            <c:dLbl>
              <c:idx val="27"/>
              <c:showLegendKey val="0"/>
              <c:showVal val="0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8"/>
                <c:pt idx="0">
                  <c:v>Программа </c:v>
                </c:pt>
                <c:pt idx="1">
                  <c:v>" - 70,8 %</c:v>
                </c:pt>
                <c:pt idx="2">
                  <c:v>Программа </c:v>
                </c:pt>
                <c:pt idx="3">
                  <c:v>" - 0,1 %</c:v>
                </c:pt>
                <c:pt idx="4">
                  <c:v>Программа </c:v>
                </c:pt>
                <c:pt idx="5">
                  <c:v>" - 2,9 %</c:v>
                </c:pt>
                <c:pt idx="6">
                  <c:v>Программа </c:v>
                </c:pt>
                <c:pt idx="7">
                  <c:v>" - 0,1 %</c:v>
                </c:pt>
                <c:pt idx="8">
                  <c:v>Программа </c:v>
                </c:pt>
                <c:pt idx="9">
                  <c:v>" - 0,2 %</c:v>
                </c:pt>
                <c:pt idx="10">
                  <c:v>Программа </c:v>
                </c:pt>
                <c:pt idx="11">
                  <c:v>" - 4,9 %</c:v>
                </c:pt>
                <c:pt idx="12">
                  <c:v>Программа </c:v>
                </c:pt>
                <c:pt idx="13">
                  <c:v>" - 2,8 %</c:v>
                </c:pt>
                <c:pt idx="14">
                  <c:v>Программа </c:v>
                </c:pt>
                <c:pt idx="15">
                  <c:v>" - 0,3 %</c:v>
                </c:pt>
                <c:pt idx="16">
                  <c:v>Программа </c:v>
                </c:pt>
                <c:pt idx="17">
                  <c:v>" - 0,1 %</c:v>
                </c:pt>
                <c:pt idx="18">
                  <c:v>Программа </c:v>
                </c:pt>
                <c:pt idx="19">
                  <c:v>" - 2,6 %</c:v>
                </c:pt>
                <c:pt idx="20">
                  <c:v>Программа </c:v>
                </c:pt>
                <c:pt idx="21">
                  <c:v>" - 14,6 %</c:v>
                </c:pt>
                <c:pt idx="22">
                  <c:v>Программа </c:v>
                </c:pt>
                <c:pt idx="23">
                  <c:v>" - 0,4 %</c:v>
                </c:pt>
                <c:pt idx="24">
                  <c:v>Программа </c:v>
                </c:pt>
                <c:pt idx="25">
                  <c:v>" - 0,1 %</c:v>
                </c:pt>
                <c:pt idx="26">
                  <c:v>Программа </c:v>
                </c:pt>
                <c:pt idx="27">
                  <c:v>" - 0,1 %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8"/>
                <c:pt idx="0">
                  <c:v>148624.9</c:v>
                </c:pt>
                <c:pt idx="1">
                  <c:v>200</c:v>
                </c:pt>
                <c:pt idx="2">
                  <c:v>6157.5</c:v>
                </c:pt>
                <c:pt idx="3">
                  <c:v>141.1</c:v>
                </c:pt>
                <c:pt idx="4">
                  <c:v>422</c:v>
                </c:pt>
                <c:pt idx="5">
                  <c:v>10276.2</c:v>
                </c:pt>
                <c:pt idx="6">
                  <c:v>5956.6</c:v>
                </c:pt>
                <c:pt idx="7">
                  <c:v>649.8</c:v>
                </c:pt>
                <c:pt idx="8">
                  <c:v>238</c:v>
                </c:pt>
                <c:pt idx="9">
                  <c:v>5564.1</c:v>
                </c:pt>
                <c:pt idx="10">
                  <c:v>30618.4</c:v>
                </c:pt>
                <c:pt idx="11">
                  <c:v>761</c:v>
                </c:pt>
                <c:pt idx="12">
                  <c:v>160</c:v>
                </c:pt>
                <c:pt idx="13">
                  <c:v>50</c:v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/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  <c:pt idx="24">
                  <c:v/>
                </c:pt>
                <c:pt idx="25">
                  <c:v/>
                </c:pt>
                <c:pt idx="26">
                  <c:v/>
                </c:pt>
                <c:pt idx="27">
                  <c:v/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16666666666667"/>
          <c:y val="0.016737532808399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explosion val="25"/>
          <c:dPt>
            <c:idx val="0"/>
            <c:spPr>
              <a:solidFill>
                <a:srgbClr val="71ba34"/>
              </a:solidFill>
              <a:ln>
                <a:noFill/>
              </a:ln>
            </c:spPr>
          </c:dPt>
          <c:dPt>
            <c:idx val="1"/>
            <c:spPr>
              <a:solidFill>
                <a:srgbClr val="d0126c"/>
              </a:solidFill>
              <a:ln>
                <a:noFill/>
              </a:ln>
            </c:spPr>
          </c:dPt>
          <c:dPt>
            <c:idx val="2"/>
            <c:spPr>
              <a:solidFill>
                <a:srgbClr val="e2a308"/>
              </a:solidFill>
              <a:ln>
                <a:noFill/>
              </a:ln>
            </c:spPr>
          </c:dPt>
          <c:dPt>
            <c:idx val="3"/>
            <c:spPr>
              <a:solidFill>
                <a:srgbClr val="009ac3"/>
              </a:solidFill>
              <a:ln>
                <a:noFill/>
              </a:ln>
            </c:spPr>
          </c:dPt>
          <c:dPt>
            <c:idx val="4"/>
            <c:spPr>
              <a:solidFill>
                <a:srgbClr val="667ab2"/>
              </a:solidFill>
              <a:ln>
                <a:noFill/>
              </a:ln>
            </c:spPr>
          </c:dPt>
          <c:dPt>
            <c:idx val="5"/>
            <c:spPr>
              <a:solidFill>
                <a:srgbClr val="179f8d"/>
              </a:solidFill>
              <a:ln>
                <a:noFill/>
              </a:ln>
            </c:spPr>
          </c:dPt>
          <c:dPt>
            <c:idx val="6"/>
            <c:spPr>
              <a:solidFill>
                <a:srgbClr val="a8dc8d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showLegendKey val="0"/>
              <c:showVal val="0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Предоставление иных межбюджетных трансфертов сельским поселениям ЗМР на содержание, капитальный ремонт и ремонт дорог общего пользования местного значения между населёнными пунктами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</c:v>
                </c:pt>
                <c:pt idx="2">
                  <c:v>Реконструкция автомобильной дороги Воздвиженье-Копытово-Милитино на участке Воздвиженье-Копытово в Заволжском муниципальном районе</c:v>
                </c:pt>
                <c:pt idx="3">
                  <c:v>Капитальный ремонт и ремонт автомобильных дорог общего пользования местного значения между населёнными пунктами муниципального образования </c:v>
                </c:pt>
                <c:pt idx="4">
                  <c:v>"</c:v>
                </c:pt>
                <c:pt idx="5">
                  <c:v>Оформление прав собственности на автомобильные дороги общего пользования местного значения муниципального образования </c:v>
                </c:pt>
                <c:pt idx="6">
                  <c:v>" и земельные участки под ними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1000000</c:v>
                </c:pt>
                <c:pt idx="1">
                  <c:v>2900000</c:v>
                </c:pt>
                <c:pt idx="2">
                  <c:v>150300</c:v>
                </c:pt>
                <c:pt idx="3">
                  <c:v>1056305.3</c:v>
                </c:pt>
                <c:pt idx="4">
                  <c:v>820000</c:v>
                </c:pt>
                <c:pt idx="5">
                  <c:v/>
                </c:pt>
                <c:pt idx="6">
                  <c:v/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95679012345682"/>
          <c:y val="0.00659866943469561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209419.4</c:v>
                </c:pt>
                <c:pt idx="1">
                  <c:v>206776.7</c:v>
                </c:pt>
                <c:pt idx="2">
                  <c:v>209164.1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214434.9</c:v>
                </c:pt>
                <c:pt idx="1">
                  <c:v>211879.8</c:v>
                </c:pt>
                <c:pt idx="2">
                  <c:v>214366.5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-5015.4</c:v>
                </c:pt>
                <c:pt idx="1">
                  <c:v>-5103.1</c:v>
                </c:pt>
                <c:pt idx="2">
                  <c:v>-5202.4</c:v>
                </c:pt>
              </c:numCache>
            </c:numRef>
          </c:val>
        </c:ser>
        <c:gapWidth val="150"/>
        <c:shape val="cylinder"/>
        <c:axId val="22974597"/>
        <c:axId val="27240256"/>
        <c:axId val="0"/>
      </c:bar3DChart>
      <c:catAx>
        <c:axId val="22974597"/>
        <c:scaling>
          <c:orientation val="minMax"/>
        </c:scaling>
        <c:delete val="0"/>
        <c:axPos val="b"/>
        <c:numFmt formatCode="DD.MM.YYYY" sourceLinked="1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27240256"/>
        <c:crosses val="autoZero"/>
        <c:auto val="1"/>
        <c:lblAlgn val="ctr"/>
        <c:lblOffset val="100"/>
      </c:catAx>
      <c:valAx>
        <c:axId val="27240256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22974597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39730.1</c:v>
                </c:pt>
                <c:pt idx="1">
                  <c:v>40766.9</c:v>
                </c:pt>
                <c:pt idx="2">
                  <c:v>42696.3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16493.7</c:v>
                </c:pt>
                <c:pt idx="1">
                  <c:v>16460.2</c:v>
                </c:pt>
                <c:pt idx="2">
                  <c:v>16427.3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153195.6</c:v>
                </c:pt>
                <c:pt idx="1">
                  <c:v>149549.5</c:v>
                </c:pt>
                <c:pt idx="2">
                  <c:v>150040.5</c:v>
                </c:pt>
              </c:numCache>
            </c:numRef>
          </c:val>
        </c:ser>
        <c:gapWidth val="150"/>
        <c:shape val="cylinder"/>
        <c:axId val="79886969"/>
        <c:axId val="94759877"/>
        <c:axId val="0"/>
      </c:bar3DChart>
      <c:catAx>
        <c:axId val="79886969"/>
        <c:scaling>
          <c:orientation val="minMax"/>
        </c:scaling>
        <c:delete val="0"/>
        <c:axPos val="b"/>
        <c:numFmt formatCode="DD.MM.YYYY" sourceLinked="1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94759877"/>
        <c:crosses val="autoZero"/>
        <c:auto val="1"/>
        <c:lblAlgn val="ctr"/>
        <c:lblOffset val="100"/>
      </c:catAx>
      <c:valAx>
        <c:axId val="94759877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79886969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5C32675-96D4-42BC-94D5-E45B36774CB4}" type="slidenum">
              <a:rPr lang="ru-RU" sz="1400" spc="-1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 lIns="94680" rIns="94680" tIns="47520" bIns="47520"/>
          <a:p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17249E92-63FC-489B-A59B-28464F96D632}" type="slidenum"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 lIns="94680" rIns="94680" tIns="47520" bIns="47520"/>
          <a:p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C73ACBE0-5E1F-4F6F-A2D3-A5D254F2DEB2}" type="slidenum"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 lIns="94680" rIns="94680" tIns="47520" bIns="47520"/>
          <a:p>
            <a:pPr marL="216000" indent="-216000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04</a:t>
            </a:r>
            <a:endParaRPr/>
          </a:p>
          <a:p>
            <a:pPr marL="216000" indent="-216000">
              <a:lnSpc>
                <a:spcPct val="100000"/>
              </a:lnSpc>
            </a:pP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543F3623-5D52-46D6-8A82-F1B77ECDEDEF}" type="slidenum"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rIns="45720" tIns="0" bIns="0" anchor="b"/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7.2.17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83951F73-42B9-4C6E-9F65-0AA1179CA224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Образец подзаголовка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200" spc="-1"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1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Образец заголовка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Шестой уровень структуры</a:t>
            </a:r>
            <a:endParaRPr/>
          </a:p>
          <a:p>
            <a:pPr marL="548640" indent="-411120"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Седьмой уровень структурыОбразец текста</a:t>
            </a:r>
            <a:endParaRPr/>
          </a:p>
          <a:p>
            <a:pPr lvl="1" marL="868680" indent="-282960"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Второй уровень</a:t>
            </a:r>
            <a:endParaRPr/>
          </a:p>
          <a:p>
            <a:pPr lvl="2" marL="1134000" indent="-228240">
              <a:lnSpc>
                <a:spcPct val="100000"/>
              </a:lnSpc>
              <a:buSzPct val="95000"/>
              <a:buFont typeface="Wingdings" charset="2"/>
              <a:buChar char=""/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Третий уровень</a:t>
            </a:r>
            <a:endParaRPr/>
          </a:p>
          <a:p>
            <a:pPr lvl="3" marL="1353240" indent="-182520">
              <a:lnSpc>
                <a:spcPct val="100000"/>
              </a:lnSpc>
              <a:buFont typeface="Wingdings 3" charset="2"/>
              <a:buChar char="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Четвертый уровень</a:t>
            </a:r>
            <a:endParaRPr/>
          </a:p>
          <a:p>
            <a:pPr lvl="4" marL="1545480" indent="-182520">
              <a:lnSpc>
                <a:spcPct val="100000"/>
              </a:lnSpc>
              <a:buFont typeface="Wingdings 2" charset="2"/>
              <a:buChar char="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Пятый уровень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7.2.17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575028B9-DEAD-4A3C-A7A7-9B7647017238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7.2.17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BB2CF82B-9155-4433-85CC-7A7FB744626B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>
                <a:latin typeface="Book Antiqu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200" spc="-1"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13.xml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3000240"/>
            <a:ext cx="9143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 ДЛЯ ГРАЖДАН 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3429000"/>
            <a:ext cx="91436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 Решению Совета 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21.12.2016г. № 53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бюджете Заволжского муниципального района на 2017 год и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плановый период 2018 и 2019 годов»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Заволжск 2017 год</a:t>
            </a:r>
            <a:endParaRPr/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214200"/>
            <a:ext cx="9143640" cy="228564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3500280" y="214200"/>
            <a:ext cx="1942920" cy="243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-15480" y="1838160"/>
            <a:ext cx="9159120" cy="5019480"/>
          </a:xfrm>
          <a:prstGeom prst="rect">
            <a:avLst/>
          </a:prstGeom>
          <a:ln w="9360"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0" y="0"/>
            <a:ext cx="9143640" cy="16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Межбюджетные трансферты - основной вид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безвозмездных перечислений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Межбюджетные трансферты – денежные средства, перечисляемые из одного бюджета бюджетной системы Российской Федерации другому.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51" name="CustomShape 1"></p:cNvPr><p:cNvSpPr/><p:nvPr/></p:nvSpPr><p:spPr><a:xfrm><a:off x="0" y="332640"/><a:ext cx="9143640" cy="91332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Нормативы зачислений налоговых и неналоговых доходов в бюджет </a:t></a:r><a:endParaRPr/></a:p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Заволжского муниципального района </a:t></a:r><a:endParaRPr/></a:p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и бюджеты поселений Заволжского муниципального района на 201</a:t></a:r><a:r><a:rPr b="1" lang="ru-RU" sz="1800" spc="-1" strike="noStrike"><a:solidFill><a:srgbClr val="000000"/></a:solidFill><a:uFill><a:solidFill><a:srgbClr val="ffffff"/></a:solidFill></a:uFill><a:latin typeface="Times New Roman"/></a:rPr><a:t>7</a:t></a:r><a:r><a:rPr b="1" lang="ru-RU" sz="1800" spc="-1" strike="noStrike"><a:solidFill><a:srgbClr val="000000"/></a:solidFill><a:uFill><a:solidFill><a:srgbClr val="ffffff"/></a:solidFill></a:uFill><a:latin typeface="Book Antiqua"/></a:rPr><a:t> год (1)</a:t></a:r><a:endParaRPr/></a:p></p:txBody></p:sp><p:graphicFrame><p:nvGraphicFramePr><p:cNvPr id="152" name="Table 2"/><p:cNvGraphicFramePr/><p:nvPr/></p:nvGraphicFramePr><p:xfrm><a:off x="107640" y="1412640"/><a:ext cx="8857800" cy="3830400"/></p:xfrm><a:graphic><a:graphicData uri="http://schemas.openxmlformats.org/drawingml/2006/table"><a:tbl><a:tblPr/><a:tblGrid><a:gridCol w="4069080"/><a:gridCol w="1512000"/><a:gridCol w="1584000"/><a:gridCol w="1692720"/></a:tblGrid><a:tr h="914040"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Виды налоговых и неналоговых доходов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  городского поселения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бюджеты сельских поселений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45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45720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 на территориях городских поселений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25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 на территориях сельских поселений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65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60948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лиц, уплачиваемый иностранными гражданами в виде фиксированного авансового платежа при осуществлении ими на территории РФ трудовой деятельности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Акцизы на нефтепродукты (бензин)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налог на вмененный доход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сельскохозяйственный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30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45720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сельскохозяйственный налог, взимаемый на территориях городских поселений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45720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сельскохозяйственный налог, взимаемый на территориях сельских поселений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70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Налог, взимаемый с применением патентной системы налогообложения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имущество физических лиц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Земельный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Транспортный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 gridSpan="2"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Зачисляется по нормативу 100 %</a:t></a:r><a:endParaRPr/></a:p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 </a:t></a:r><a:r><a:rPr lang="ru-RU" sz="1000" spc="-1" strike="noStrike"><a:solidFill><a:srgbClr val="000000"/></a:solidFill><a:uFill><a:solidFill><a:srgbClr val="ffffff"/></a:solidFill></a:uFill><a:latin typeface="Book Antiqua"/></a:rPr><a:t>в областной бюджет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Pr><a:solidFill><a:srgbClr val="729fcf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имущество организаций 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 gridSpan="2"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Зачисляется по нормативу 100 %</a:t></a:r><a:endParaRPr/></a:p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 </a:t></a:r><a:r><a:rPr lang="ru-RU" sz="1000" spc="-1" strike="noStrike"><a:solidFill><a:srgbClr val="000000"/></a:solidFill><a:uFill><a:solidFill><a:srgbClr val="ffffff"/></a:solidFill></a:uFill><a:latin typeface="Book Antiqua"/></a:rPr><a:t>в областной бюджет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Pr><a:solidFill><a:srgbClr val="729fcf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/a:tbl></a:graphicData></a:graphic></p:graphicFrame></p:spTree></p:cSld>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79640" y="274680"/>
            <a:ext cx="8856720" cy="106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Нормативы зачислений налоговых и неналоговых доходов в бюджет 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Заволжского муниципального района 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 бюджеты поселений Заволжского муниципального района на 2017 год (2)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endParaRPr/>
          </a:p>
        </p:txBody>
      </p:sp>
      <p:graphicFrame>
        <p:nvGraphicFramePr>
          <p:cNvPr id="154" name="Table 2"/>
          <p:cNvGraphicFramePr/>
          <p:nvPr/>
        </p:nvGraphicFramePr>
        <p:xfrm>
          <a:off x="179640" y="1628640"/>
          <a:ext cx="8857800" cy="3344040"/>
        </p:xfrm>
        <a:graphic>
          <a:graphicData uri="http://schemas.openxmlformats.org/drawingml/2006/table">
            <a:tbl>
              <a:tblPr/>
              <a:tblGrid>
                <a:gridCol w="4069080"/>
                <a:gridCol w="1512000"/>
                <a:gridCol w="1584000"/>
                <a:gridCol w="1692720"/>
              </a:tblGrid>
              <a:tr h="1166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Виды налоговых и неналоговых доходов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  городского поселения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бюджеты сельских поселений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43020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Арендная плата за земельные участки, расположенные в границах городских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Арендная плата за земельные участки, расположенные в границах сельских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Доходы от сдачи в аренду имущества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Налог на добычу общераспространенных полезных ископаемых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за совершение нотариальных действий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за выдачу разрешения на установку рекламных конструкций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по делам, рассматриваемым в судах общей юрисдикции мировыми судьями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6512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сельских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6512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Плата за негативное воздействие на окружающую среду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55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55" name="CustomShape 1"></p:cNvPr><p:cNvSpPr/><p:nvPr/></p:nvSpPr><p:spPr><a:xfrm><a:off x="285840" y="-99360"/><a:ext cx="8857800" cy="639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lang="ru-RU" sz="1800" spc="-1" strike="noStrike"><a:solidFill><a:srgbClr val="000000"/></a:solidFill><a:uFill><a:solidFill><a:srgbClr val="ffffff"/></a:solidFill></a:uFill><a:latin typeface="Book Antiqua"/></a:rPr><a:t>Основные источники формирования налоговых и неналоговых доходов бюджета Заволжского муниципального района в 2017-2019 годах</a:t></a:r><a:endParaRPr/></a:p></p:txBody></p:sp><p:graphicFrame><p:nvGraphicFramePr><p:cNvPr id="156" name="Table 2"/><p:cNvGraphicFramePr/><p:nvPr/></p:nvGraphicFramePr><p:xfrm><a:off x="0" y="465840"/><a:ext cx="9143640" cy="5949360"/></p:xfrm><a:graphic><a:graphicData uri="http://schemas.openxmlformats.org/drawingml/2006/table"><a:tbl><a:tblPr/><a:tblGrid><a:gridCol w="3707640"/><a:gridCol w="864000"/><a:gridCol w="1000080"/><a:gridCol w="799920"/><a:gridCol w="1008000"/><a:gridCol w="648000"/><a:gridCol w="1116000"/></a:tblGrid><a:tr h="304920"><a:tc rowSpan="2"><a:txBody><a:bodyPr></a:bodyPr><a:p><a:pPr algn="ctr"><a:lnSpc><a:spcPct val="100000"/></a:lnSpc></a:pPr><a:endParaRPr/></a:p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Book Antiqua"/></a:rPr><a:t>Наименование</a:t></a:r><a:endParaRPr/></a:p><a:p><a:pPr algn="ctr"><a:lnSpc><a:spcPct val="100000"/></a:lnSpc></a:pP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Times New Roman"/></a:rPr><a:t>2017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Times New Roman"/></a:rPr><a:t>2018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Times New Roman"/></a:rPr><a:t>2019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/a:tr><a:tr h="853200"><a:tc vMerge="1"><a:tcPr><a:solidFill><a:srgbClr val="729fcf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Сумма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% к общему объёму налоговых и неналоговых доходов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Сумма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% к общему объёму налоговых и неналоговых доходов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Сумма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% к общему объёму налоговых и неналоговых доходов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Налоговые и неналоговые доходы, всего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56 223,8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57 227,2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59 123,6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в том числе: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НАЛОГОВЫЕ ДОХОДЫ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39 730,1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70,7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40 766,9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71,2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42 696,3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72,2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из них: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26 243,5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46,7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27 218,5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47,5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27 892,0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47,2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Акцизы на нефтепродукты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5 926,6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5 833,4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6 566,8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11,1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налог на вменённый доход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5 500,0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5 550,0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6 000,0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сельскохозяйственный налог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140,0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175,0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192,5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Налог, взимаемый в связи с применением патентной системы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150,0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170,0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170,0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добычу общераспространённых полезных ископаемых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120,0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120,0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125,0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Государственная пошлина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1 650,0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1 700,0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1 750,0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НЕНАЛОГОВЫЕ ДОХОДЫ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16 493,7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29,3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16 460,3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28,8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16 427,3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27,8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из них: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использования имущества, находящегося в государственной и муниципальной собственности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2 796,0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2 796,0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2 796,0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Платежи при пользовании природными ресурсами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230,7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242,3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254,3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оказания платных услуг и компенсации затрат государства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9 080,0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16,1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9 080,0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15,9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9 080,0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15,4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реализации имущества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1 000,0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1 000,0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1 000,0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продажи земельных участков, находящихся в государственной и муниципальной собственности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1 406,0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1 356,0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1 306,0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Штрафы, санкции, возмещение ущерба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1 981,0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1 986,0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1 991,0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/a:tbl></a:graphicData></a:graphic></p:graphicFrame><p:sp><p:nvSpPr><p:cNvPr id="157" name="CustomShape 3"></p:cNvPr><p:cNvSpPr/><p:nvPr/></p:nvSpPr><p:spPr><a:xfrm><a:off x="8244360" y="188640"/><a:ext cx="730080" cy="45468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><a:lnSpc><a:spcPct val="100000"/></a:lnSpc></a:pPr><a:r><a:rPr lang="ru-RU" sz="1200" spc="-1" strike="noStrike"><a:solidFill><a:srgbClr val="000000"/></a:solidFill><a:uFill><a:solidFill><a:srgbClr val="ffffff"/></a:solidFill></a:uFill><a:latin typeface="Book Antiqua"/></a:rPr><a:t>тыс.руб.</a:t></a:r><a:endParaRPr/></a:p></p:txBody></p:sp></p:spTree></p:cSld>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0" y="1166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Структура доходов бюджета 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на 2017 и на плановый период 2018 и 2019 годов</a:t>
            </a:r>
            <a:endParaRPr/>
          </a:p>
        </p:txBody>
      </p:sp>
      <p:graphicFrame>
        <p:nvGraphicFramePr>
          <p:cNvPr id="159" name="Содержимое 3"/>
          <p:cNvGraphicFramePr/>
          <p:nvPr/>
        </p:nvGraphicFramePr>
        <p:xfrm>
          <a:off x="457200" y="1600200"/>
          <a:ext cx="822924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Содержимое 4"/>
          <p:cNvGraphicFramePr/>
          <p:nvPr/>
        </p:nvGraphicFramePr>
        <p:xfrm>
          <a:off x="179640" y="116640"/>
          <a:ext cx="8856720" cy="674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Диаграмма 1"/>
          <p:cNvGraphicFramePr/>
          <p:nvPr/>
        </p:nvGraphicFramePr>
        <p:xfrm>
          <a:off x="107640" y="188640"/>
          <a:ext cx="8928720" cy="65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0"/>
            <a:ext cx="91436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Расходы бюджета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Расходы бюджета – выплачиваемые из бюджета денежные средства.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Расходное обязательство – обязанность выплатить денежные средства из соответствующего бюджета. </a:t>
            </a:r>
            <a:endParaRPr/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0" y="2786040"/>
            <a:ext cx="9115200" cy="32857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0" y="1214280"/>
            <a:ext cx="9143640" cy="305244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0" y="0"/>
            <a:ext cx="9143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Расходы бюджетов по основным функциям государства 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0" y="3995640"/>
            <a:ext cx="91436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Например, в составе раздела «Образование», в том числе, выделяются: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дошкольное образование;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общее образование;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начальное профессиональное образование;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среднее профессиональное образование;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профессиональная подготовка, переподготовка и повышение квалификации;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высшее и послевузовское профессиональное образование. 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46600" y="142920"/>
            <a:ext cx="8497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Расходы бюджета Заволжского муниципального района Ивановской области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2017-2019 годах</a:t>
            </a:r>
            <a:endParaRPr/>
          </a:p>
        </p:txBody>
      </p:sp>
      <p:graphicFrame>
        <p:nvGraphicFramePr>
          <p:cNvPr id="168" name="Table 2"/>
          <p:cNvGraphicFramePr/>
          <p:nvPr/>
        </p:nvGraphicFramePr>
        <p:xfrm>
          <a:off x="323640" y="908640"/>
          <a:ext cx="8500680" cy="5374800"/>
        </p:xfrm>
        <a:graphic>
          <a:graphicData uri="http://schemas.openxmlformats.org/drawingml/2006/table">
            <a:tbl>
              <a:tblPr/>
              <a:tblGrid>
                <a:gridCol w="714240"/>
                <a:gridCol w="2685960"/>
                <a:gridCol w="1699920"/>
                <a:gridCol w="1699920"/>
                <a:gridCol w="1700640"/>
              </a:tblGrid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Раздел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Наименование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2017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2018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2019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337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ВСЕГО: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214 434,9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211 879,8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214 366,4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337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Условно утверждаемые расходы*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-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3 671,5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7 467,3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71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Всего расходов без учета условно утвержденных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214 434,9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208 208,3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206 899,1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Общегосударственные вопросы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35 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486,2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35 150,0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34 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777,8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665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Национальная безопасность и правоохранительная деятельность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64,4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67,2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69,2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Национальная экономика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6 395,6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6 3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02,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7 035,8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7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Жилищно-коммунальное хозяйство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11 220,2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12 555,2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12 141,5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Охрана окружающей среды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Образование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155 570,9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147 890,3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146 557,5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Культура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2 646,1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2 741,7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2 815,8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Социальная политика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2 451,5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2 801,5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2 801,5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7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Физическая культура и спорт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56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Обслуживание муниципального долга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</a:tbl>
          </a:graphicData>
        </a:graphic>
      </p:graphicFrame>
      <p:sp>
        <p:nvSpPr>
          <p:cNvPr id="169" name="CustomShape 3"/>
          <p:cNvSpPr/>
          <p:nvPr/>
        </p:nvSpPr>
        <p:spPr>
          <a:xfrm>
            <a:off x="7863480" y="54864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323640" y="6303960"/>
            <a:ext cx="849672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* </a:t>
            </a: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 VII, часть III Бюджетного Кодекса РФ)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142920" y="214200"/>
            <a:ext cx="8072280" cy="58759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8" name="CustomShape 1"/>
          <p:cNvSpPr/>
          <p:nvPr/>
        </p:nvSpPr>
        <p:spPr>
          <a:xfrm>
            <a:off x="2068200" y="0"/>
            <a:ext cx="546912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Заволжский район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4214880" y="1285920"/>
            <a:ext cx="47145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Территория 1148,34 кв.км.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357120" y="5286240"/>
            <a:ext cx="878652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Численность населения 16,0 тыс. чел.,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том числе городское 10,7 тыс. чел.,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сельское – 5,3 тыс. чел. (</a:t>
            </a:r>
            <a:r>
              <a:rPr b="1" lang="ru-RU" sz="24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 состоянию на 01.01.2016г.)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Диаграмма 1"/>
          <p:cNvGraphicFramePr/>
          <p:nvPr/>
        </p:nvGraphicFramePr>
        <p:xfrm>
          <a:off x="0" y="0"/>
          <a:ext cx="9143640" cy="674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260640"/>
            <a:ext cx="9286560" cy="221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Муниципальная программа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–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это документ, определяющий: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- цели и задачи реализуемой политики в определенной сфере; </a:t>
            </a:r>
            <a:endParaRPr/>
          </a:p>
          <a:p>
            <a:pPr indent="-216000">
              <a:lnSpc>
                <a:spcPct val="100000"/>
              </a:lnSpc>
              <a:buFont typeface="StarSymbol"/>
              <a:buChar char="-"/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способы их достижения; </a:t>
            </a:r>
            <a:endParaRPr/>
          </a:p>
          <a:p>
            <a:pPr indent="-216000">
              <a:lnSpc>
                <a:spcPct val="100000"/>
              </a:lnSpc>
              <a:buFont typeface="StarSymbol"/>
              <a:buChar char="-"/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примерные объемы используемых финансовых ресурсов. </a:t>
            </a:r>
            <a:endParaRPr/>
          </a:p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Пример: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187080" y="2857320"/>
            <a:ext cx="2484000" cy="25776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Стратегия долгосрочного развития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214200" y="3286080"/>
            <a:ext cx="4000320" cy="142884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Муниципальная программа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Заволжского муниципального района Ивановской области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«Развитие образования в Заволжском муниципальном районе»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Подпрограмма «Предоставление дошкольного образования и воспитания в Заволжском муниципальном районе» </a:t>
            </a:r>
            <a:endParaRPr/>
          </a:p>
        </p:txBody>
      </p:sp>
      <p:sp>
        <p:nvSpPr>
          <p:cNvPr id="175" name="CustomShape 4"/>
          <p:cNvSpPr/>
          <p:nvPr/>
        </p:nvSpPr>
        <p:spPr>
          <a:xfrm>
            <a:off x="4714920" y="3286080"/>
            <a:ext cx="4214520" cy="92736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Исполнители основных мероприятий: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Муниципальные образовательные учреждения,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реализующие программу дошкольного образования»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214200" y="4286160"/>
            <a:ext cx="8715240" cy="42516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Цель программы: создание условий для стабильного функционирования и устойчивого развития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системы дошкольного образования, повышения его качества</a:t>
            </a:r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214200" y="4786200"/>
            <a:ext cx="8715240" cy="109476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Основные ожидаемые результаты: 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 т.д.</a:t>
            </a:r>
            <a:endParaRPr/>
          </a:p>
        </p:txBody>
      </p:sp>
      <p:sp>
        <p:nvSpPr>
          <p:cNvPr id="178" name="CustomShape 7"/>
          <p:cNvSpPr/>
          <p:nvPr/>
        </p:nvSpPr>
        <p:spPr>
          <a:xfrm>
            <a:off x="214200" y="6000840"/>
            <a:ext cx="8715240" cy="759960"/>
          </a:xfrm>
          <a:prstGeom prst="rect">
            <a:avLst/>
          </a:prstGeom>
          <a:ln>
            <a:noFill/>
          </a:ln>
          <a:effectLst>
            <a:outerShdw blurRad="190500" dir="2700000" dist="228600" rotWithShape="0" sy="90000">
              <a:srgbClr val="000000">
                <a:alpha val="26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Основные индикаторы: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Доступность дошкольного образования;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Доля детей дошкольного возраста, посещающих ДОУ;</a:t>
            </a:r>
            <a:endParaRPr/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Доля внедрения образовательных программ нового поколения, информационных технологий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28760" y="214200"/>
            <a:ext cx="8286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 Заволжского муниципального района на 2017 год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программ. (1)</a:t>
            </a:r>
            <a:endParaRPr/>
          </a:p>
        </p:txBody>
      </p:sp>
      <p:graphicFrame>
        <p:nvGraphicFramePr>
          <p:cNvPr id="180" name="Table 2"/>
          <p:cNvGraphicFramePr/>
          <p:nvPr/>
        </p:nvGraphicFramePr>
        <p:xfrm>
          <a:off x="214200" y="928800"/>
          <a:ext cx="8786520" cy="1112040"/>
        </p:xfrm>
        <a:graphic>
          <a:graphicData uri="http://schemas.openxmlformats.org/drawingml/2006/table">
            <a:tbl>
              <a:tblPr/>
              <a:tblGrid>
                <a:gridCol w="7072200"/>
                <a:gridCol w="171432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Расходы бюджета на 201</a:t>
                      </a: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 год, всего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214 434,9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из них: расходы на реализацию муниципальных программ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209 819,6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70800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 том числе: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81" name="CustomShape 3"/>
          <p:cNvSpPr/>
          <p:nvPr/>
        </p:nvSpPr>
        <p:spPr>
          <a:xfrm>
            <a:off x="8123040" y="57132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82" name="Table 4"/>
          <p:cNvGraphicFramePr/>
          <p:nvPr/>
        </p:nvGraphicFramePr>
        <p:xfrm>
          <a:off x="214200" y="2286000"/>
          <a:ext cx="8786520" cy="4078800"/>
        </p:xfrm>
        <a:graphic>
          <a:graphicData uri="http://schemas.openxmlformats.org/drawingml/2006/table">
            <a:tbl>
              <a:tblPr/>
              <a:tblGrid>
                <a:gridCol w="428400"/>
                <a:gridCol w="7358040"/>
                <a:gridCol w="100008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образования в Заволжском муниципальном районе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148 624,9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</a:tr>
              <a:tr h="4417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- </a:t>
                      </a: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61 928,5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65 150,8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дополнительного образования детям в Заволжском муниципальном районе 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11 654,4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42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640,4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«Поддержка молодых специалистов в сфере образования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344,7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8 906,1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физической культуры и спорта в Заволжском муниципальном районе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физической культуры и спорта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6 157,5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6 157,5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28760" y="142920"/>
            <a:ext cx="8286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 Заволжского муниципального района на 2017 год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 (2)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8079480" y="40464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85" name="Table 3"/>
          <p:cNvGraphicFramePr/>
          <p:nvPr/>
        </p:nvGraphicFramePr>
        <p:xfrm>
          <a:off x="0" y="773640"/>
          <a:ext cx="9143640" cy="5700240"/>
        </p:xfrm>
        <a:graphic>
          <a:graphicData uri="http://schemas.openxmlformats.org/drawingml/2006/table">
            <a:tbl>
              <a:tblPr/>
              <a:tblGrid>
                <a:gridCol w="446040"/>
                <a:gridCol w="7656840"/>
                <a:gridCol w="104076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Социальная поддержка граждан Заволжского муниципального района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141,1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«Повышение качества жизни граждан пожилого возраста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141,1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Экономическое развитие Заволжского муниципального района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422,0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62,0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сельскохозяйственного производства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360,0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45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10 276,2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7 301,2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«Обеспечение деятельности Управления жилищно-коммунального хозяйства, архитектуры и строительства администрации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2 975,0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транспортной системы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5 956,6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150,3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5 776,3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«Повышение безопасности дорожного движения в Заволжском муниципальном районе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Энергоэффективность и энергосбережение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649,8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«Энергосбережение в социальной сфере на территории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649,8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238,0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«Профилактика преступлений и правонарушений на территории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238,0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28760" y="214200"/>
            <a:ext cx="8286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 Заволжского муниципального района на 2017 год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 (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8123040" y="57132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88" name="Table 3"/>
          <p:cNvGraphicFramePr/>
          <p:nvPr/>
        </p:nvGraphicFramePr>
        <p:xfrm>
          <a:off x="0" y="1124640"/>
          <a:ext cx="9143640" cy="4989600"/>
        </p:xfrm>
        <a:graphic>
          <a:graphicData uri="http://schemas.openxmlformats.org/drawingml/2006/table">
            <a:tbl>
              <a:tblPr/>
              <a:tblGrid>
                <a:gridCol w="446040"/>
                <a:gridCol w="7656840"/>
                <a:gridCol w="1040760"/>
              </a:tblGrid>
              <a:tr h="45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5 564,1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«Организация управления муниципальными финансами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4 514,1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«Управление муниципальным долгом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«Обеспечение финансирования непредвиденных расходов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800,0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26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Совершенствование местного самоуправления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30 618,4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20 817,9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025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7 817,5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025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1 983,0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Управление муниципальным имуществом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761,0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761,0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Улучшение условий и охраны труда в Заволжском муниципальном районе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160,0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51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160,0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туризма в Заволжском муниципальном районе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351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Подпрограмма «Развитие туризма в Заволжском муниципальном районе»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Диаграмма 1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0" y="2369880"/>
            <a:ext cx="9143640" cy="161604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3" descr=""/>
          <p:cNvPicPr/>
          <p:nvPr/>
        </p:nvPicPr>
        <p:blipFill>
          <a:blip r:embed="rId2"/>
          <a:stretch/>
        </p:blipFill>
        <p:spPr>
          <a:xfrm>
            <a:off x="0" y="4000680"/>
            <a:ext cx="9143640" cy="144612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4" descr=""/>
          <p:cNvPicPr/>
          <p:nvPr/>
        </p:nvPicPr>
        <p:blipFill>
          <a:blip r:embed="rId3"/>
          <a:stretch/>
        </p:blipFill>
        <p:spPr>
          <a:xfrm>
            <a:off x="0" y="5466240"/>
            <a:ext cx="9143640" cy="1391400"/>
          </a:xfrm>
          <a:prstGeom prst="rect">
            <a:avLst/>
          </a:prstGeom>
          <a:ln w="9360"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0" y="0"/>
            <a:ext cx="914364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Дорожный фонд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Дорожный фонд 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на 2017 год</a:t>
            </a:r>
            <a:endParaRPr/>
          </a:p>
        </p:txBody>
      </p:sp>
      <p:graphicFrame>
        <p:nvGraphicFramePr>
          <p:cNvPr id="195" name="Содержимое 3"/>
          <p:cNvGraphicFramePr/>
          <p:nvPr/>
        </p:nvGraphicFramePr>
        <p:xfrm>
          <a:off x="457200" y="1600200"/>
          <a:ext cx="822924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3714840" y="642960"/>
            <a:ext cx="1657080" cy="2076120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0" y="3286080"/>
            <a:ext cx="9143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Подготовлено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финансовым отделом администрации 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Ивановской области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2017 год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0" y="6143760"/>
            <a:ext cx="914364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Документ подготовлен с использованием материалов, содержащихся в «Бюджете для граждан» к проекту федерального бюджета на 2017-2019 годы, сформированному Министерством финансов РФ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Ответственные исполнители: Ведущий инженер-программист Кондратьев Д.А., Тел. 2-12-41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Ведущий специалист Четвергова М.А., Тел 2-16-62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692640"/>
            <a:ext cx="9143640" cy="15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Вы держите в руках «Бюджет для граждан», который познакомит Вас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 основными положениями бюджета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 2017 год и на плановый период 2018 и 2019 годов </a:t>
            </a:r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0" y="2493000"/>
            <a:ext cx="9143640" cy="424800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331640" y="188640"/>
            <a:ext cx="6408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Уважаемые жители Заволжского района!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42960" y="0"/>
            <a:ext cx="7857720" cy="65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Принцип прозрачности (открытости) бюджетной системы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Российской Федерации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обязательное опубликование в средствах массовой информации (СМИ) утвержденных бюджетов и отчетов об их исполнении;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доступность иных сведений о бюджетах;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Бюджетный кодекс Российской Федерации, статья36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779400"/>
            <a:ext cx="9143640" cy="607824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0" y="14292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Основные характеристики бюджетов 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23640" y="191160"/>
            <a:ext cx="8640720" cy="131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Основные характеристики бюджета 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                                                                 на 201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 и на плановый период 2018 и 2019 годов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7968240" y="1340640"/>
            <a:ext cx="1031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40" name="Table 3"/>
          <p:cNvGraphicFramePr/>
          <p:nvPr/>
        </p:nvGraphicFramePr>
        <p:xfrm>
          <a:off x="251640" y="1845000"/>
          <a:ext cx="8715240" cy="4500360"/>
        </p:xfrm>
        <a:graphic>
          <a:graphicData uri="http://schemas.openxmlformats.org/drawingml/2006/table">
            <a:tbl>
              <a:tblPr/>
              <a:tblGrid>
                <a:gridCol w="642600"/>
                <a:gridCol w="3929400"/>
                <a:gridCol w="1428480"/>
                <a:gridCol w="1428480"/>
                <a:gridCol w="1286280"/>
              </a:tblGrid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№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Показатель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2017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2018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2019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209 419,4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206 776,</a:t>
                      </a: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209 164,1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Налоговые  расходы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39 730,1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40 766,9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42 696,3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Неналоговые доходы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16 493,7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16 460,3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16 427,3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1.</a:t>
                      </a: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Безвозмездные поступления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153 195,6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149 549,5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150 040,5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642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РАСХОДЫ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214 434,9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211 879</a:t>
                      </a: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,</a:t>
                      </a: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214 366,5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644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ДЕФИЦИТ (-)/ПРОФИЦИТ (+)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- 5 015,5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- 5 103,1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- 5 202,4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0" y="1886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Доходы, расходы и дефицит бюджета </a:t>
            </a:r>
            <a:r>
              <a:rPr b="1" lang="ru-RU" sz="2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</a:t>
            </a:r>
            <a:r>
              <a:rPr b="1" lang="ru-RU" sz="2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на 2017 и на плановый период 2018 и 2019 годов</a:t>
            </a:r>
            <a:endParaRPr/>
          </a:p>
        </p:txBody>
      </p:sp>
      <p:graphicFrame>
        <p:nvGraphicFramePr>
          <p:cNvPr id="142" name="Содержимое 3"/>
          <p:cNvGraphicFramePr/>
          <p:nvPr/>
        </p:nvGraphicFramePr>
        <p:xfrm>
          <a:off x="457200" y="1600200"/>
          <a:ext cx="829080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0" y="1857240"/>
            <a:ext cx="2785680" cy="500040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3" descr=""/>
          <p:cNvPicPr/>
          <p:nvPr/>
        </p:nvPicPr>
        <p:blipFill>
          <a:blip r:embed="rId2"/>
          <a:stretch/>
        </p:blipFill>
        <p:spPr>
          <a:xfrm>
            <a:off x="3000240" y="1857240"/>
            <a:ext cx="3269880" cy="500040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4" descr=""/>
          <p:cNvPicPr/>
          <p:nvPr/>
        </p:nvPicPr>
        <p:blipFill>
          <a:blip r:embed="rId3"/>
          <a:stretch/>
        </p:blipFill>
        <p:spPr>
          <a:xfrm>
            <a:off x="6419880" y="1857240"/>
            <a:ext cx="2723760" cy="500040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0" y="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Доходы бюджета - безвозмездные и безвозвратные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поступления денежных средств в бюджет.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0" y="3786120"/>
            <a:ext cx="2785680" cy="2434680"/>
          </a:xfrm>
          <a:prstGeom prst="rect">
            <a:avLst/>
          </a:prstGeom>
          <a:solidFill>
            <a:srgbClr val="d1e0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 algn="just">
              <a:lnSpc>
                <a:spcPct val="100000"/>
              </a:lnSpc>
              <a:buFont typeface="Wingdings" charset="2"/>
              <a:buChar char="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Налог на доходы физических лиц</a:t>
            </a:r>
            <a:endParaRPr/>
          </a:p>
          <a:p>
            <a:pPr indent="-216000" algn="just">
              <a:lnSpc>
                <a:spcPct val="100000"/>
              </a:lnSpc>
              <a:buFont typeface="Wingdings" charset="2"/>
              <a:buChar char="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Единый налог на вмененный доход</a:t>
            </a:r>
            <a:endParaRPr/>
          </a:p>
          <a:p>
            <a:pPr indent="-216000" algn="just">
              <a:lnSpc>
                <a:spcPct val="100000"/>
              </a:lnSpc>
              <a:buFont typeface="Wingdings" charset="2"/>
              <a:buChar char="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Налог на добычу полезных ископаемых</a:t>
            </a:r>
            <a:endParaRPr/>
          </a:p>
          <a:p>
            <a:pPr indent="-216000" algn="just">
              <a:lnSpc>
                <a:spcPct val="100000"/>
              </a:lnSpc>
              <a:buFont typeface="Wingdings" charset="2"/>
              <a:buChar char="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Госпошлина по делам, рассматриваемыми мировыми судьями</a:t>
            </a:r>
            <a:endParaRPr/>
          </a:p>
          <a:p>
            <a:pPr indent="-216000" algn="just">
              <a:lnSpc>
                <a:spcPct val="100000"/>
              </a:lnSpc>
              <a:buFont typeface="Wingdings" charset="2"/>
              <a:buChar char=""/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Другие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3143160" y="4071960"/>
            <a:ext cx="3071520" cy="499680"/>
          </a:xfrm>
          <a:prstGeom prst="rect">
            <a:avLst/>
          </a:prstGeom>
          <a:solidFill>
            <a:srgbClr val="db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4749</TotalTime>
  <Application>LibreOffice/5.0.3.2$Windows_X86_64 LibreOffice_project/e5f16313668ac592c1bfb310f4390624e3dbfb75</Application>
  <Paragraphs>554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fin4</dc:creator>
  <dc:language>ru-RU</dc:language>
  <dcterms:modified xsi:type="dcterms:W3CDTF">2017-02-07T15:42:42Z</dcterms:modified>
  <cp:revision>390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