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341" r:id="rId2"/>
    <p:sldId id="342" r:id="rId3"/>
    <p:sldId id="257" r:id="rId4"/>
    <p:sldId id="258" r:id="rId5"/>
    <p:sldId id="264" r:id="rId6"/>
    <p:sldId id="347" r:id="rId7"/>
    <p:sldId id="337" r:id="rId8"/>
    <p:sldId id="354" r:id="rId9"/>
    <p:sldId id="355" r:id="rId10"/>
    <p:sldId id="356" r:id="rId11"/>
    <p:sldId id="357" r:id="rId12"/>
    <p:sldId id="353" r:id="rId13"/>
    <p:sldId id="332" r:id="rId14"/>
    <p:sldId id="340" r:id="rId15"/>
    <p:sldId id="330" r:id="rId16"/>
    <p:sldId id="334" r:id="rId17"/>
    <p:sldId id="335" r:id="rId18"/>
    <p:sldId id="346" r:id="rId19"/>
    <p:sldId id="348" r:id="rId20"/>
    <p:sldId id="282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286212.90000000002</c:v>
                </c:pt>
                <c:pt idx="1">
                  <c:v>269858.7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293828.59999999998</c:v>
                </c:pt>
                <c:pt idx="1">
                  <c:v>268596.8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-7615.7</c:v>
                </c:pt>
                <c:pt idx="1">
                  <c:v>1261.9000000000001</c:v>
                </c:pt>
              </c:numCache>
            </c:numRef>
          </c:val>
        </c:ser>
        <c:shape val="cylinder"/>
        <c:axId val="43281792"/>
        <c:axId val="43316352"/>
        <c:axId val="0"/>
      </c:bar3DChart>
      <c:catAx>
        <c:axId val="43281792"/>
        <c:scaling>
          <c:orientation val="minMax"/>
        </c:scaling>
        <c:axPos val="b"/>
        <c:tickLblPos val="nextTo"/>
        <c:crossAx val="43316352"/>
        <c:crosses val="autoZero"/>
        <c:auto val="1"/>
        <c:lblAlgn val="ctr"/>
        <c:lblOffset val="100"/>
      </c:catAx>
      <c:valAx>
        <c:axId val="43316352"/>
        <c:scaling>
          <c:orientation val="minMax"/>
        </c:scaling>
        <c:axPos val="l"/>
        <c:majorGridlines/>
        <c:numFmt formatCode="General" sourceLinked="1"/>
        <c:tickLblPos val="nextTo"/>
        <c:crossAx val="432817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40082.699999999997</c:v>
                </c:pt>
                <c:pt idx="1">
                  <c:v>38124.800000000003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32866.800000000003</c:v>
                </c:pt>
                <c:pt idx="1">
                  <c:v>18470.5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213263.4</c:v>
                </c:pt>
                <c:pt idx="1">
                  <c:v>213263.4</c:v>
                </c:pt>
              </c:numCache>
            </c:numRef>
          </c:val>
        </c:ser>
        <c:shape val="cylinder"/>
        <c:axId val="58449920"/>
        <c:axId val="58451456"/>
        <c:axId val="0"/>
      </c:bar3DChart>
      <c:catAx>
        <c:axId val="58449920"/>
        <c:scaling>
          <c:orientation val="minMax"/>
        </c:scaling>
        <c:axPos val="b"/>
        <c:tickLblPos val="nextTo"/>
        <c:crossAx val="58451456"/>
        <c:crosses val="autoZero"/>
        <c:auto val="1"/>
        <c:lblAlgn val="ctr"/>
        <c:lblOffset val="100"/>
      </c:catAx>
      <c:valAx>
        <c:axId val="58451456"/>
        <c:scaling>
          <c:orientation val="minMax"/>
        </c:scaling>
        <c:axPos val="l"/>
        <c:majorGridlines/>
        <c:numFmt formatCode="General" sourceLinked="1"/>
        <c:tickLblPos val="nextTo"/>
        <c:crossAx val="58449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3529194588135363"/>
          <c:y val="1.130334377236193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21221764833147269"/>
          <c:y val="0.11567088460383708"/>
          <c:w val="0.75728239886462057"/>
          <c:h val="0.5585677862416037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26243.5</c:v>
                </c:pt>
                <c:pt idx="1">
                  <c:v>25191.1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6263.3</c:v>
                </c:pt>
                <c:pt idx="1">
                  <c:v>6366.3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5790</c:v>
                </c:pt>
                <c:pt idx="1">
                  <c:v>4780.3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Налоги, сборы и регулярные платежи за пользование природными ресурсами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120</c:v>
                </c:pt>
                <c:pt idx="1">
                  <c:v>116.9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1660</c:v>
                </c:pt>
                <c:pt idx="1">
                  <c:v>1664.3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Задолженность и перерасчёты по отменённым налогам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5.9</c:v>
                </c:pt>
                <c:pt idx="1">
                  <c:v>5.9</c:v>
                </c:pt>
              </c:numCache>
            </c:numRef>
          </c:val>
        </c:ser>
        <c:gapWidth val="75"/>
        <c:shape val="cylinder"/>
        <c:axId val="61723392"/>
        <c:axId val="61724928"/>
        <c:axId val="0"/>
      </c:bar3DChart>
      <c:catAx>
        <c:axId val="617233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1724928"/>
        <c:crosses val="autoZero"/>
        <c:auto val="1"/>
        <c:lblAlgn val="ctr"/>
        <c:lblOffset val="100"/>
      </c:catAx>
      <c:valAx>
        <c:axId val="6172492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617233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3030.5</c:v>
                </c:pt>
                <c:pt idx="1">
                  <c:v>3141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230.7</c:v>
                </c:pt>
                <c:pt idx="1">
                  <c:v>70.450999999999993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8930</c:v>
                </c:pt>
                <c:pt idx="1">
                  <c:v>9095.2999999999956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17112.5</c:v>
                </c:pt>
                <c:pt idx="1">
                  <c:v>2304.9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3504.1</c:v>
                </c:pt>
                <c:pt idx="1">
                  <c:v>3743.4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59</c:v>
                </c:pt>
                <c:pt idx="1">
                  <c:v>115.5</c:v>
                </c:pt>
              </c:numCache>
            </c:numRef>
          </c:val>
        </c:ser>
        <c:gapWidth val="75"/>
        <c:shape val="cylinder"/>
        <c:axId val="64132224"/>
        <c:axId val="64133760"/>
        <c:axId val="0"/>
      </c:bar3DChart>
      <c:catAx>
        <c:axId val="64132224"/>
        <c:scaling>
          <c:orientation val="minMax"/>
        </c:scaling>
        <c:axPos val="l"/>
        <c:majorTickMark val="none"/>
        <c:tickLblPos val="nextTo"/>
        <c:crossAx val="64133760"/>
        <c:crosses val="autoZero"/>
        <c:auto val="1"/>
        <c:lblAlgn val="ctr"/>
        <c:lblOffset val="100"/>
      </c:catAx>
      <c:valAx>
        <c:axId val="641337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6413222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2017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39687.800000000003</c:v>
                </c:pt>
                <c:pt idx="1">
                  <c:v>34345.599999999999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164.4</c:v>
                </c:pt>
                <c:pt idx="1">
                  <c:v>106.9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9028.9</c:v>
                </c:pt>
                <c:pt idx="1">
                  <c:v>7287.1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38827</c:v>
                </c:pt>
                <c:pt idx="1">
                  <c:v>37745.9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36.9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199968</c:v>
                </c:pt>
                <c:pt idx="1">
                  <c:v>183001.8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3418.7</c:v>
                </c:pt>
                <c:pt idx="1">
                  <c:v>3418.7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2591.8000000000002</c:v>
                </c:pt>
                <c:pt idx="1">
                  <c:v>2591.8000000000002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100</c:v>
                </c:pt>
                <c:pt idx="1">
                  <c:v>98.8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gapWidth val="75"/>
        <c:shape val="box"/>
        <c:axId val="65965056"/>
        <c:axId val="65979136"/>
        <c:axId val="0"/>
      </c:bar3DChart>
      <c:catAx>
        <c:axId val="65965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979136"/>
        <c:crosses val="autoZero"/>
        <c:auto val="1"/>
        <c:lblAlgn val="ctr"/>
        <c:lblOffset val="100"/>
      </c:catAx>
      <c:valAx>
        <c:axId val="65979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65965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388888888888887E-2"/>
          <c:y val="0.14814814814814894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- 66,5 %</c:v>
                </c:pt>
                <c:pt idx="1">
                  <c:v>Программа "Развитие физической культуры и спорта в Заволжском муниципальном районе" - 0,1 %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- 2,9 %</c:v>
                </c:pt>
                <c:pt idx="3">
                  <c:v>Программа "Социальная поддержка граждан Заволжского муниципального района" - 0,1 %</c:v>
                </c:pt>
                <c:pt idx="4">
                  <c:v>Программа "Экономическое развитие Заволжского муниципального района" - 0,1 %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- 13,9 %</c:v>
                </c:pt>
                <c:pt idx="6">
                  <c:v>Программа "Развитие транспортной системы Заволжского муниципального района" - 2,5 %</c:v>
                </c:pt>
                <c:pt idx="7">
                  <c:v>Программа "Энергоэффективность и энергосбережение Заволжского муниципального района" - 0,1 %</c:v>
                </c:pt>
                <c:pt idx="8">
                  <c:v>Программа "Профилактика правонарушений, борьба с преступностью и обеспечение безопасности граждан Заволжского муниципального района" - 0,1 %</c:v>
                </c:pt>
                <c:pt idx="9">
                  <c:v>Программа "Долгосрочная сбалансированность и устойчивость бюджетной системы Заволжского муниципального района" - 1,7 %</c:v>
                </c:pt>
                <c:pt idx="10">
                  <c:v>Программа "Совершенствование местного самоуправления Заволжского муниципального района" - 11,4 %</c:v>
                </c:pt>
                <c:pt idx="11">
                  <c:v>Программа "Управление муниципальным имуществом Заволжского муниципального района" - 0,4 %</c:v>
                </c:pt>
                <c:pt idx="12">
                  <c:v>Программа "Улучшение условий и охраны труда в Заволжском муниципальном районе" - 0,1 %</c:v>
                </c:pt>
                <c:pt idx="13">
                  <c:v>Программа "Развитие туризма в Заволжском муниципальном районе" - 0,1 %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175131.1</c:v>
                </c:pt>
                <c:pt idx="1">
                  <c:v>98.8</c:v>
                </c:pt>
                <c:pt idx="2">
                  <c:v>7673.3</c:v>
                </c:pt>
                <c:pt idx="3">
                  <c:v>141.1</c:v>
                </c:pt>
                <c:pt idx="4">
                  <c:v>402</c:v>
                </c:pt>
                <c:pt idx="5">
                  <c:v>36683.599999999999</c:v>
                </c:pt>
                <c:pt idx="6">
                  <c:v>6776.6</c:v>
                </c:pt>
                <c:pt idx="7">
                  <c:v>65.099999999999994</c:v>
                </c:pt>
                <c:pt idx="8">
                  <c:v>208.6</c:v>
                </c:pt>
                <c:pt idx="9">
                  <c:v>4641.9000000000005</c:v>
                </c:pt>
                <c:pt idx="10">
                  <c:v>30267</c:v>
                </c:pt>
                <c:pt idx="11">
                  <c:v>1039.2</c:v>
                </c:pt>
                <c:pt idx="12">
                  <c:v>94.8</c:v>
                </c:pt>
                <c:pt idx="13">
                  <c:v>37.200000000000003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6666666666667"/>
          <c:y val="1.6737532808398951E-2"/>
          <c:w val="0.36944444444444552"/>
          <c:h val="0.96652478856809565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2.5527134411965937E-2"/>
          <c:w val="0.58161189975307404"/>
          <c:h val="0.9489457311760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6.7493620780486804E-3"/>
                  <c:y val="0.13027079593495455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Предоставление иных межбюджетных трансфертов сельским поселениям ЗМР на содержание, капитальный ремонт и ремонт дорог местного значения между населёнными пунктами - 10,2%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- 35,2%</c:v>
                </c:pt>
                <c:pt idx="2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- 1%</c:v>
                </c:pt>
                <c:pt idx="3">
                  <c:v>Разработка проектной документации на объет "Реконструкция автомобильной дороги Воздвиженье-Копытово-Милитино в ЗМР - 14,6%</c:v>
                </c:pt>
                <c:pt idx="4">
                  <c:v>Капитальный ремонт и ремонт автомобильных дорог общего пользования местного значения между населёнными пунктами муниципального образования "Заволжский муниципальный район" - 34,4%</c:v>
                </c:pt>
                <c:pt idx="5">
                  <c:v>Дорожная деятельность в отношении автомобильных дорог местного значения в границах населенных пунктов Волжского сельского поселения - 3,7%</c:v>
                </c:pt>
                <c:pt idx="6">
                  <c:v>Формирование и расходование средств резервного фонда администрации ЗМР Ивановской области - 0,9%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694.8499999999998</c:v>
                </c:pt>
                <c:pt idx="1">
                  <c:v>2403.864</c:v>
                </c:pt>
                <c:pt idx="2">
                  <c:v>69.5</c:v>
                </c:pt>
                <c:pt idx="3">
                  <c:v>999.23500000000001</c:v>
                </c:pt>
                <c:pt idx="4">
                  <c:v>2357.848</c:v>
                </c:pt>
                <c:pt idx="5">
                  <c:v>251.34100000000001</c:v>
                </c:pt>
                <c:pt idx="6">
                  <c:v>60.833000000000006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67899713651884"/>
          <c:y val="0"/>
          <c:w val="0.39506172839506443"/>
          <c:h val="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0.02751</cdr:y>
    </cdr:from>
    <cdr:to>
      <cdr:x>0.58476</cdr:x>
      <cdr:y>0.17561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3568" y="188640"/>
          <a:ext cx="4663440" cy="1015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Исполнение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7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823896"/>
          <a:ext cx="8820472" cy="557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987824"/>
                <a:gridCol w="2448272"/>
              </a:tblGrid>
              <a:tr h="33812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  <a:endParaRPr lang="ru-RU" sz="1100" dirty="0"/>
                    </a:p>
                  </a:txBody>
                  <a:tcPr/>
                </a:tc>
              </a:tr>
              <a:tr h="398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109 982,8</a:t>
                      </a:r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51,571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Средства областного бюджета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109 982,8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51,571</a:t>
                      </a:r>
                      <a:endParaRPr lang="ru-RU" sz="140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69 723,3</a:t>
                      </a:r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32,694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областного бюджета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67 866,7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31,823</a:t>
                      </a:r>
                      <a:endParaRPr lang="ru-RU" sz="1400" dirty="0"/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Средства федерального бюджета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1 856,6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0,871</a:t>
                      </a:r>
                      <a:endParaRPr lang="ru-RU" sz="140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33 561,0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15,736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областного бюджета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r>
                        <a:rPr lang="ru-RU" sz="1400" baseline="0" dirty="0" smtClean="0"/>
                        <a:t> 559,0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15,735</a:t>
                      </a:r>
                      <a:endParaRPr lang="ru-RU" sz="1400" dirty="0"/>
                    </a:p>
                  </a:txBody>
                  <a:tcPr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федерального бюджета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2,0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0,001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0,104</a:t>
                      </a:r>
                      <a:endParaRPr lang="ru-RU" sz="1400" b="1" i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Возврат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-</a:t>
                      </a:r>
                      <a:endParaRPr lang="ru-RU" sz="1400" b="1" i="0" dirty="0"/>
                    </a:p>
                  </a:txBody>
                  <a:tcPr/>
                </a:tc>
              </a:tr>
              <a:tr h="5267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213 263,4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100</a:t>
                      </a:r>
                      <a:endParaRPr lang="ru-RU" sz="14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268 596,8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91,4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39 687,8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34 345,6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9 028,9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7 287,1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80,7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38 827,0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37 745,9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97,2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199 968,0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183 001,8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91,5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3 418,7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3 418,7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2017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263 260,3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175 131,1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71 778,0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82 872,6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8 375,4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7 671,2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980728"/>
          <a:ext cx="9144001" cy="569863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36 683,6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33 351,7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деятельности Управления жилищно-коммунального хозяйства, архитектуры и строительства администрации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3 331,9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6 776,6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5 777,4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124744"/>
          <a:ext cx="9144001" cy="512725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663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4 641,9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8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4 475,9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71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«Обеспечение финансирования непредвиденных расходов Заволжского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9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30 267,0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87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19 074,3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8 649,2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2 543,5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1 039,2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73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1 039,2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туризма в Заволжском муниципальном районе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«Развитие туризма в Заволжском муниципальном районе»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в 201</a:t>
            </a:r>
            <a:r>
              <a:rPr lang="en-US" sz="2400" dirty="0" smtClean="0"/>
              <a:t>7</a:t>
            </a:r>
            <a:r>
              <a:rPr lang="ru-RU" sz="2400" dirty="0" smtClean="0"/>
              <a:t> году (тыс.руб.)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286388"/>
            <a:ext cx="878684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16,0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10,7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5,3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01.01.2016г.)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 исполнению федерального бюджета за 2016 год,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Ответственные исполнители: Ведущий инженер-программист Кондратьев Д.А., Тел. 2-12-41 </a:t>
            </a:r>
          </a:p>
          <a:p>
            <a:pPr algn="ctr"/>
            <a:r>
              <a:rPr lang="ru-RU" sz="800" dirty="0" smtClean="0"/>
              <a:t>Ведущий специалист Четвергова М.А., Тел 2-16-62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201</a:t>
            </a:r>
            <a:r>
              <a:rPr lang="en-US" sz="2000" b="1" i="1" dirty="0" smtClean="0"/>
              <a:t>7</a:t>
            </a:r>
            <a:r>
              <a:rPr lang="ru-RU" sz="2000" b="1" i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</a:t>
                      </a: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286 212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269 858,7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40 082,7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38 124,8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32 866,8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18 470,5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213 263,4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213 263,4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293 828,6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268 596,8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-7 615,7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+1 261,9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</a:t>
            </a:r>
            <a:r>
              <a:rPr lang="en-US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-9939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201</a:t>
            </a:r>
            <a:r>
              <a:rPr lang="en-US" dirty="0" smtClean="0"/>
              <a:t>7</a:t>
            </a:r>
            <a:r>
              <a:rPr lang="ru-RU" dirty="0" smtClean="0"/>
              <a:t>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465906"/>
          <a:ext cx="8892482" cy="610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1008112"/>
                <a:gridCol w="1224136"/>
                <a:gridCol w="1008112"/>
                <a:gridCol w="1080120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72 949,5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56 595,3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40 082,7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54,95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38 124,8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67,36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26 243,5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35,97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25 191,1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6 263,3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8,59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6 366,3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 на совокупный</a:t>
                      </a:r>
                      <a:r>
                        <a:rPr lang="ru-RU" sz="1000" baseline="0" dirty="0" smtClean="0"/>
                        <a:t>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5 790,0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7,94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4 780,3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Налоги, сборы и регулярные платежи за</a:t>
                      </a:r>
                      <a:r>
                        <a:rPr lang="ru-RU" sz="1000" baseline="0" dirty="0" smtClean="0"/>
                        <a:t> пользование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2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1 664,3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Задолженность и перерасчёты по отменённым налогам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32 866,8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45,05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18 470,5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32,64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5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3 030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3 141,0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8 930,0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9 095,3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17 112,5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23,46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2 304,9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3 504,1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3 743,4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8864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6804</TotalTime>
  <Words>1436</Words>
  <Application>Microsoft Office PowerPoint</Application>
  <PresentationFormat>Экран (4:3)</PresentationFormat>
  <Paragraphs>394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Основные характеристики исполнения бюджета  Заволжского муниципального района                                   за 2017  год</vt:lpstr>
      <vt:lpstr>Доходы, расходы и дефицит исполнения бюджета  Заволжского муниципального района  за 2017 год</vt:lpstr>
      <vt:lpstr>Структура доходов исполнения бюджета  Заволжского муниципального района за 2017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Дорожный фонд  Заволжского муниципального района  в 2017 году (тыс.руб.)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fin4</cp:lastModifiedBy>
  <cp:revision>531</cp:revision>
  <dcterms:modified xsi:type="dcterms:W3CDTF">2018-04-23T05:51:52Z</dcterms:modified>
</cp:coreProperties>
</file>