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64" r:id="rId3"/>
    <p:sldId id="265" r:id="rId4"/>
    <p:sldId id="260" r:id="rId5"/>
    <p:sldId id="262" r:id="rId6"/>
    <p:sldId id="266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64234"/>
    <a:srgbClr val="FA7830"/>
    <a:srgbClr val="663300"/>
    <a:srgbClr val="3F1E0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FA63F-349B-40D6-9F28-C1134DC75081}" type="datetimeFigureOut">
              <a:rPr lang="ru-RU" smtClean="0"/>
              <a:t>21.07.2018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27AED-6369-4030-93BD-63E06539D0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7153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FA63F-349B-40D6-9F28-C1134DC75081}" type="datetimeFigureOut">
              <a:rPr lang="ru-RU" smtClean="0"/>
              <a:t>21.07.2018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27AED-6369-4030-93BD-63E06539D0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00105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FA63F-349B-40D6-9F28-C1134DC75081}" type="datetimeFigureOut">
              <a:rPr lang="ru-RU" smtClean="0"/>
              <a:t>21.07.2018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27AED-6369-4030-93BD-63E06539D0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19760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as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rrowheads="1"/>
          </p:cNvSpPr>
          <p:nvPr userDrawn="1"/>
        </p:nvSpPr>
        <p:spPr bwMode="auto">
          <a:xfrm>
            <a:off x="8612011" y="6554116"/>
            <a:ext cx="281410" cy="144247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marL="0" marR="0" lvl="0" indent="0" algn="r" defTabSz="822530" rtl="0" eaLnBrk="1" fontAlgn="base" latinLnBrk="0" hangingPunct="1">
              <a:lnSpc>
                <a:spcPts val="1079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21747F3F-2E8A-4EAB-A46A-01A88D87E637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r" defTabSz="822530" rtl="0" eaLnBrk="1" fontAlgn="base" latinLnBrk="0" hangingPunct="1">
                <a:lnSpc>
                  <a:spcPts val="1079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0" name="Title Placeholder 1"/>
          <p:cNvSpPr>
            <a:spLocks noGrp="1"/>
          </p:cNvSpPr>
          <p:nvPr>
            <p:ph type="title"/>
          </p:nvPr>
        </p:nvSpPr>
        <p:spPr bwMode="auto">
          <a:xfrm>
            <a:off x="2487244" y="120961"/>
            <a:ext cx="6406187" cy="5545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68792" tIns="34396" rIns="68792" bIns="34396" rtlCol="0" anchor="ctr">
            <a:noAutofit/>
          </a:bodyPr>
          <a:lstStyle>
            <a:lvl1pPr>
              <a:lnSpc>
                <a:spcPct val="100000"/>
              </a:lnSpc>
              <a:defRPr lang="en-US" sz="1800" kern="1200" dirty="0" smtClean="0">
                <a:solidFill>
                  <a:srgbClr val="1F4E79"/>
                </a:solidFill>
                <a:latin typeface="Arial Narrow" pitchFamily="34" charset="0"/>
                <a:ea typeface="+mn-ea"/>
                <a:cs typeface="+mn-cs"/>
              </a:defRPr>
            </a:lvl1pPr>
          </a:lstStyle>
          <a:p>
            <a:pPr marL="0" lvl="0" defTabSz="875030" eaLnBrk="1" fontAlgn="auto" latinLnBrk="0" hangingPunct="1">
              <a:spcBef>
                <a:spcPts val="0"/>
              </a:spcBef>
              <a:spcAft>
                <a:spcPts val="0"/>
              </a:spcAft>
              <a:buNone/>
            </a:pPr>
            <a:endParaRPr lang="en-US" dirty="0" smtClean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254980" y="842968"/>
            <a:ext cx="8638442" cy="5760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1500">
                <a:solidFill>
                  <a:schemeClr val="tx1"/>
                </a:solidFill>
              </a:defRPr>
            </a:lvl1pPr>
            <a:lvl2pPr marL="0" indent="0">
              <a:buNone/>
              <a:defRPr>
                <a:solidFill>
                  <a:schemeClr val="tx1"/>
                </a:solidFill>
              </a:defRPr>
            </a:lvl2pPr>
            <a:lvl3pPr marL="182782" indent="0">
              <a:buNone/>
              <a:defRPr>
                <a:solidFill>
                  <a:schemeClr val="tx1"/>
                </a:solidFill>
              </a:defRPr>
            </a:lvl3pPr>
            <a:lvl4pPr marL="358428" indent="0">
              <a:buNone/>
              <a:defRPr>
                <a:solidFill>
                  <a:schemeClr val="tx1"/>
                </a:solidFill>
              </a:defRPr>
            </a:lvl4pPr>
            <a:lvl5pPr marL="541208" indent="0">
              <a:buNone/>
              <a:defRPr>
                <a:solidFill>
                  <a:schemeClr val="tx1"/>
                </a:solidFill>
              </a:defRPr>
            </a:lvl5pPr>
          </a:lstStyle>
          <a:p>
            <a:pPr lvl="0"/>
            <a:endParaRPr lang="en-US" dirty="0"/>
          </a:p>
        </p:txBody>
      </p:sp>
      <p:pic>
        <p:nvPicPr>
          <p:cNvPr id="8" name="Рисунок 7"/>
          <p:cNvPicPr>
            <a:picLocks noChangeAspect="1"/>
          </p:cNvPicPr>
          <p:nvPr userDrawn="1"/>
        </p:nvPicPr>
        <p:blipFill rotWithShape="1">
          <a:blip r:embed="rId2" cstate="print"/>
          <a:srcRect l="2083" t="12026" r="15209" b="51231"/>
          <a:stretch/>
        </p:blipFill>
        <p:spPr>
          <a:xfrm>
            <a:off x="1" y="-3900"/>
            <a:ext cx="2487234" cy="679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4666837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orient="horz" pos="2721" userDrawn="1">
          <p15:clr>
            <a:srgbClr val="FBAE40"/>
          </p15:clr>
        </p15:guide>
        <p15:guide id="2" pos="3968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FA63F-349B-40D6-9F28-C1134DC75081}" type="datetimeFigureOut">
              <a:rPr lang="ru-RU" smtClean="0"/>
              <a:t>21.07.2018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27AED-6369-4030-93BD-63E06539D0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23200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FA63F-349B-40D6-9F28-C1134DC75081}" type="datetimeFigureOut">
              <a:rPr lang="ru-RU" smtClean="0"/>
              <a:t>21.07.2018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27AED-6369-4030-93BD-63E06539D0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88463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FA63F-349B-40D6-9F28-C1134DC75081}" type="datetimeFigureOut">
              <a:rPr lang="ru-RU" smtClean="0"/>
              <a:t>21.07.2018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27AED-6369-4030-93BD-63E06539D0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24071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FA63F-349B-40D6-9F28-C1134DC75081}" type="datetimeFigureOut">
              <a:rPr lang="ru-RU" smtClean="0"/>
              <a:t>21.07.2018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27AED-6369-4030-93BD-63E06539D0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84452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FA63F-349B-40D6-9F28-C1134DC75081}" type="datetimeFigureOut">
              <a:rPr lang="ru-RU" smtClean="0"/>
              <a:t>21.07.2018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27AED-6369-4030-93BD-63E06539D0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90402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FA63F-349B-40D6-9F28-C1134DC75081}" type="datetimeFigureOut">
              <a:rPr lang="ru-RU" smtClean="0"/>
              <a:t>21.07.2018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27AED-6369-4030-93BD-63E06539D0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98810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FA63F-349B-40D6-9F28-C1134DC75081}" type="datetimeFigureOut">
              <a:rPr lang="ru-RU" smtClean="0"/>
              <a:t>21.07.2018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27AED-6369-4030-93BD-63E06539D0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14486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FA63F-349B-40D6-9F28-C1134DC75081}" type="datetimeFigureOut">
              <a:rPr lang="ru-RU" smtClean="0"/>
              <a:t>21.07.2018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27AED-6369-4030-93BD-63E06539D0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69872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7FA63F-349B-40D6-9F28-C1134DC75081}" type="datetimeFigureOut">
              <a:rPr lang="ru-RU" smtClean="0"/>
              <a:t>21.07.2018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F27AED-6369-4030-93BD-63E06539D0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24918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jpeg"/><Relationship Id="rId3" Type="http://schemas.openxmlformats.org/officeDocument/2006/relationships/image" Target="../media/image6.jpeg"/><Relationship Id="rId7" Type="http://schemas.openxmlformats.org/officeDocument/2006/relationships/image" Target="../media/image10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9.jpeg"/><Relationship Id="rId5" Type="http://schemas.openxmlformats.org/officeDocument/2006/relationships/image" Target="../media/image8.jpeg"/><Relationship Id="rId4" Type="http://schemas.openxmlformats.org/officeDocument/2006/relationships/image" Target="../media/image7.jpeg"/><Relationship Id="rId9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1" y="-1"/>
            <a:ext cx="4832130" cy="6928917"/>
          </a:xfrm>
          <a:prstGeom prst="rect">
            <a:avLst/>
          </a:prstGeom>
          <a:solidFill>
            <a:srgbClr val="C3936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6798" tIns="38399" rIns="76798" bIns="38399" rtlCol="0" anchor="ctr"/>
          <a:lstStyle/>
          <a:p>
            <a:pPr algn="ctr" defTabSz="383989"/>
            <a:endParaRPr lang="ru-RU" sz="1500" dirty="0">
              <a:solidFill>
                <a:srgbClr val="C39367"/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701000" y="2456187"/>
            <a:ext cx="284940" cy="770045"/>
          </a:xfrm>
          <a:prstGeom prst="rect">
            <a:avLst/>
          </a:prstGeom>
          <a:noFill/>
        </p:spPr>
        <p:txBody>
          <a:bodyPr wrap="none" lIns="76798" tIns="38399" rIns="76798" bIns="38399">
            <a:spAutoFit/>
          </a:bodyPr>
          <a:lstStyle/>
          <a:p>
            <a:pPr algn="ctr" defTabSz="383989"/>
            <a:r>
              <a:rPr lang="ru-RU" sz="4500" dirty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Calibri"/>
              </a:rPr>
              <a:t> 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1210730" y="3040526"/>
            <a:ext cx="284940" cy="770045"/>
          </a:xfrm>
          <a:prstGeom prst="rect">
            <a:avLst/>
          </a:prstGeom>
          <a:noFill/>
        </p:spPr>
        <p:txBody>
          <a:bodyPr wrap="none" lIns="76798" tIns="38399" rIns="76798" bIns="38399">
            <a:spAutoFit/>
          </a:bodyPr>
          <a:lstStyle/>
          <a:p>
            <a:pPr algn="ctr" defTabSz="383989"/>
            <a:r>
              <a:rPr lang="ru-RU" sz="4500" dirty="0">
                <a:ln w="0"/>
                <a:solidFill>
                  <a:prstClr val="white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Calibri"/>
              </a:rPr>
              <a:t> 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118748" y="2863452"/>
            <a:ext cx="4505453" cy="1431765"/>
          </a:xfrm>
          <a:prstGeom prst="rect">
            <a:avLst/>
          </a:prstGeom>
          <a:noFill/>
        </p:spPr>
        <p:txBody>
          <a:bodyPr wrap="square" lIns="76798" tIns="38399" rIns="76798" bIns="38399">
            <a:spAutoFit/>
          </a:bodyPr>
          <a:lstStyle/>
          <a:p>
            <a:pPr algn="ctr" defTabSz="383989"/>
            <a:r>
              <a:rPr lang="ru-RU" sz="4400" dirty="0" smtClean="0">
                <a:ln w="0"/>
                <a:solidFill>
                  <a:prstClr val="white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Calibri"/>
                <a:cs typeface="Times New Roman" panose="02020603050405020304" pitchFamily="18" charset="0"/>
              </a:rPr>
              <a:t>институт </a:t>
            </a:r>
          </a:p>
          <a:p>
            <a:pPr algn="ctr" defTabSz="383989"/>
            <a:r>
              <a:rPr lang="ru-RU" sz="4400" dirty="0" smtClean="0">
                <a:ln w="0"/>
                <a:solidFill>
                  <a:prstClr val="white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Calibri"/>
                <a:cs typeface="Times New Roman" panose="02020603050405020304" pitchFamily="18" charset="0"/>
              </a:rPr>
              <a:t>бизнес-гида</a:t>
            </a:r>
            <a:endParaRPr lang="ru-RU" sz="4400" dirty="0">
              <a:ln w="0"/>
              <a:solidFill>
                <a:prstClr val="black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latin typeface="Calibri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30539" y="2564904"/>
            <a:ext cx="3709190" cy="21694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06877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sz="quarter" idx="10"/>
          </p:nvPr>
        </p:nvSpPr>
        <p:spPr>
          <a:xfrm>
            <a:off x="0" y="924365"/>
            <a:ext cx="8638442" cy="5592025"/>
          </a:xfrm>
        </p:spPr>
        <p:txBody>
          <a:bodyPr/>
          <a:lstStyle/>
          <a:p>
            <a:r>
              <a:rPr lang="ru-RU" dirty="0" smtClean="0"/>
              <a:t>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01286" y="0"/>
            <a:ext cx="9007411" cy="485053"/>
          </a:xfrm>
          <a:prstGeom prst="rect">
            <a:avLst/>
          </a:prstGeom>
          <a:solidFill>
            <a:schemeClr val="bg1"/>
          </a:solidFill>
        </p:spPr>
        <p:txBody>
          <a:bodyPr wrap="square" lIns="68882" tIns="34441" rIns="68882" bIns="34441">
            <a:spAutoFit/>
          </a:bodyPr>
          <a:lstStyle/>
          <a:p>
            <a:pPr algn="ctr"/>
            <a:r>
              <a:rPr lang="ru-RU" sz="2700" b="1" dirty="0" smtClean="0">
                <a:ln w="0"/>
                <a:solidFill>
                  <a:srgbClr val="623B2A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Calibri"/>
                <a:cs typeface="Times New Roman" panose="02020603050405020304" pitchFamily="18" charset="0"/>
              </a:rPr>
              <a:t>Кто же такой бизнес-гид</a:t>
            </a:r>
            <a:r>
              <a:rPr lang="en-US" sz="2700" b="1" dirty="0" smtClean="0">
                <a:ln w="0"/>
                <a:solidFill>
                  <a:srgbClr val="623B2A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Calibri"/>
                <a:cs typeface="Times New Roman" panose="02020603050405020304" pitchFamily="18" charset="0"/>
              </a:rPr>
              <a:t>?</a:t>
            </a:r>
            <a:endParaRPr lang="ru-RU" dirty="0" smtClean="0"/>
          </a:p>
        </p:txBody>
      </p:sp>
      <p:pic>
        <p:nvPicPr>
          <p:cNvPr id="11" name="Picture 4" descr="biznes_125x7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56" y="1"/>
            <a:ext cx="2464311" cy="7859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2" descr="C:\Users\User\Desktop\Виолетта\Бренд\герб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550491" y="11902"/>
            <a:ext cx="577421" cy="447354"/>
          </a:xfrm>
          <a:prstGeom prst="rect">
            <a:avLst/>
          </a:prstGeom>
          <a:noFill/>
        </p:spPr>
      </p:pic>
      <p:sp>
        <p:nvSpPr>
          <p:cNvPr id="15" name="Скругленный прямоугольник 14"/>
          <p:cNvSpPr/>
          <p:nvPr/>
        </p:nvSpPr>
        <p:spPr>
          <a:xfrm>
            <a:off x="1115616" y="1124744"/>
            <a:ext cx="6696744" cy="792088"/>
          </a:xfrm>
          <a:prstGeom prst="roundRect">
            <a:avLst>
              <a:gd name="adj" fmla="val 50000"/>
            </a:avLst>
          </a:prstGeom>
          <a:solidFill>
            <a:srgbClr val="FF6A3B"/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91321" tIns="45660" rIns="91321" bIns="45660" rtlCol="0" anchor="ctr"/>
          <a:lstStyle/>
          <a:p>
            <a:pPr algn="ctr"/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Бизнес-гид поможет </a:t>
            </a:r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предпринимателю ответить на </a:t>
            </a:r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вопросы:</a:t>
            </a:r>
            <a:endParaRPr lang="ru-RU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Скругленный прямоугольник 2"/>
          <p:cNvSpPr>
            <a:spLocks noChangeArrowheads="1"/>
          </p:cNvSpPr>
          <p:nvPr/>
        </p:nvSpPr>
        <p:spPr bwMode="auto">
          <a:xfrm>
            <a:off x="539552" y="2204864"/>
            <a:ext cx="8064896" cy="4176464"/>
          </a:xfrm>
          <a:prstGeom prst="roundRect">
            <a:avLst>
              <a:gd name="adj" fmla="val 16667"/>
            </a:avLst>
          </a:prstGeom>
          <a:solidFill>
            <a:srgbClr val="C39367">
              <a:alpha val="40000"/>
            </a:srgbClr>
          </a:solidFill>
          <a:ln>
            <a:noFill/>
          </a:ln>
        </p:spPr>
        <p:txBody>
          <a:bodyPr lIns="121213" tIns="60610" rIns="121213" bIns="60610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457200" indent="-457200" eaLnBrk="1" hangingPunct="1">
              <a:buFont typeface="Wingdings" panose="05000000000000000000" pitchFamily="2" charset="2"/>
              <a:buChar char="ü"/>
              <a:defRPr/>
            </a:pPr>
            <a:r>
              <a:rPr lang="ru-RU" sz="2800" b="1" dirty="0" smtClean="0">
                <a:solidFill>
                  <a:schemeClr val="accent6">
                    <a:lumMod val="50000"/>
                  </a:schemeClr>
                </a:solidFill>
              </a:rPr>
              <a:t>Как выбрать бизнес и составить бизнес-план</a:t>
            </a:r>
            <a:r>
              <a:rPr lang="en-US" sz="2800" b="1" dirty="0" smtClean="0">
                <a:solidFill>
                  <a:schemeClr val="accent6">
                    <a:lumMod val="50000"/>
                  </a:schemeClr>
                </a:solidFill>
              </a:rPr>
              <a:t>?</a:t>
            </a:r>
            <a:endParaRPr lang="ru-RU" sz="2800" b="1" dirty="0">
              <a:solidFill>
                <a:schemeClr val="accent6">
                  <a:lumMod val="50000"/>
                </a:schemeClr>
              </a:solidFill>
            </a:endParaRPr>
          </a:p>
          <a:p>
            <a:pPr marL="457200" indent="-457200" eaLnBrk="1" hangingPunct="1">
              <a:buFont typeface="Wingdings" panose="05000000000000000000" pitchFamily="2" charset="2"/>
              <a:buChar char="ü"/>
              <a:defRPr/>
            </a:pPr>
            <a:r>
              <a:rPr lang="ru-RU" sz="2800" b="1" dirty="0" smtClean="0">
                <a:solidFill>
                  <a:schemeClr val="accent6">
                    <a:lumMod val="50000"/>
                  </a:schemeClr>
                </a:solidFill>
              </a:rPr>
              <a:t>Где </a:t>
            </a:r>
            <a:r>
              <a:rPr lang="ru-RU" sz="2800" b="1" dirty="0">
                <a:solidFill>
                  <a:schemeClr val="accent6">
                    <a:lumMod val="50000"/>
                  </a:schemeClr>
                </a:solidFill>
              </a:rPr>
              <a:t>взять кредит и оформить </a:t>
            </a:r>
            <a:r>
              <a:rPr lang="ru-RU" sz="2800" b="1" dirty="0" smtClean="0">
                <a:solidFill>
                  <a:schemeClr val="accent6">
                    <a:lumMod val="50000"/>
                  </a:schemeClr>
                </a:solidFill>
              </a:rPr>
              <a:t>гарантию</a:t>
            </a:r>
            <a:r>
              <a:rPr lang="en-US" sz="2800" b="1" dirty="0" smtClean="0">
                <a:solidFill>
                  <a:schemeClr val="accent6">
                    <a:lumMod val="50000"/>
                  </a:schemeClr>
                </a:solidFill>
              </a:rPr>
              <a:t>?</a:t>
            </a:r>
            <a:endParaRPr lang="ru-RU" sz="2800" b="1" dirty="0">
              <a:solidFill>
                <a:schemeClr val="accent6">
                  <a:lumMod val="50000"/>
                </a:schemeClr>
              </a:solidFill>
            </a:endParaRPr>
          </a:p>
          <a:p>
            <a:pPr marL="457200" indent="-457200" eaLnBrk="1" hangingPunct="1">
              <a:buFont typeface="Wingdings" panose="05000000000000000000" pitchFamily="2" charset="2"/>
              <a:buChar char="ü"/>
              <a:defRPr/>
            </a:pPr>
            <a:r>
              <a:rPr lang="ru-RU" sz="2800" b="1" dirty="0" smtClean="0">
                <a:solidFill>
                  <a:schemeClr val="accent6">
                    <a:lumMod val="50000"/>
                  </a:schemeClr>
                </a:solidFill>
              </a:rPr>
              <a:t>Как подобрать </a:t>
            </a:r>
            <a:r>
              <a:rPr lang="ru-RU" sz="2800" b="1" dirty="0">
                <a:solidFill>
                  <a:schemeClr val="accent6">
                    <a:lumMod val="50000"/>
                  </a:schemeClr>
                </a:solidFill>
              </a:rPr>
              <a:t>в аренду помещение для </a:t>
            </a:r>
            <a:r>
              <a:rPr lang="ru-RU" sz="2800" b="1" dirty="0" smtClean="0">
                <a:solidFill>
                  <a:schemeClr val="accent6">
                    <a:lumMod val="50000"/>
                  </a:schemeClr>
                </a:solidFill>
              </a:rPr>
              <a:t>бизнеса</a:t>
            </a:r>
            <a:r>
              <a:rPr lang="en-US" sz="2800" b="1" dirty="0" smtClean="0">
                <a:solidFill>
                  <a:schemeClr val="accent6">
                    <a:lumMod val="50000"/>
                  </a:schemeClr>
                </a:solidFill>
              </a:rPr>
              <a:t>?</a:t>
            </a:r>
            <a:endParaRPr lang="ru-RU" sz="2800" b="1" dirty="0">
              <a:solidFill>
                <a:schemeClr val="accent6">
                  <a:lumMod val="50000"/>
                </a:schemeClr>
              </a:solidFill>
            </a:endParaRPr>
          </a:p>
          <a:p>
            <a:pPr marL="457200" indent="-457200" eaLnBrk="1" hangingPunct="1">
              <a:buFont typeface="Wingdings" panose="05000000000000000000" pitchFamily="2" charset="2"/>
              <a:buChar char="ü"/>
              <a:defRPr/>
            </a:pPr>
            <a:r>
              <a:rPr lang="ru-RU" sz="2800" b="1" kern="0" dirty="0" smtClean="0">
                <a:solidFill>
                  <a:schemeClr val="accent6">
                    <a:lumMod val="50000"/>
                  </a:schemeClr>
                </a:solidFill>
              </a:rPr>
              <a:t>Как провести тест-драйв бизнеса</a:t>
            </a:r>
            <a:r>
              <a:rPr lang="en-US" sz="2800" b="1" kern="0" dirty="0" smtClean="0">
                <a:solidFill>
                  <a:schemeClr val="accent6">
                    <a:lumMod val="50000"/>
                  </a:schemeClr>
                </a:solidFill>
              </a:rPr>
              <a:t>?</a:t>
            </a:r>
            <a:endParaRPr lang="ru-RU" sz="2800" b="1" kern="0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marL="457200" indent="-457200" eaLnBrk="1" hangingPunct="1">
              <a:buFont typeface="Wingdings" panose="05000000000000000000" pitchFamily="2" charset="2"/>
              <a:buChar char="ü"/>
              <a:defRPr/>
            </a:pPr>
            <a:r>
              <a:rPr lang="ru-RU" sz="2800" b="1" dirty="0" smtClean="0">
                <a:solidFill>
                  <a:schemeClr val="accent6">
                    <a:lumMod val="50000"/>
                  </a:schemeClr>
                </a:solidFill>
              </a:rPr>
              <a:t>Какие меры государственной поддержки бизнеса</a:t>
            </a:r>
            <a:r>
              <a:rPr lang="ru-RU" sz="2800" b="1" dirty="0">
                <a:solidFill>
                  <a:schemeClr val="accent6">
                    <a:lumMod val="50000"/>
                  </a:schemeClr>
                </a:solidFill>
              </a:rPr>
              <a:t> существуют</a:t>
            </a:r>
            <a:r>
              <a:rPr lang="en-US" sz="2800" b="1" dirty="0" smtClean="0">
                <a:solidFill>
                  <a:schemeClr val="accent6">
                    <a:lumMod val="50000"/>
                  </a:schemeClr>
                </a:solidFill>
              </a:rPr>
              <a:t>?</a:t>
            </a:r>
            <a:endParaRPr lang="ru-RU" sz="2800" b="1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marL="342457" indent="-342457" eaLnBrk="1" hangingPunct="1">
              <a:buFontTx/>
              <a:buChar char="-"/>
              <a:defRPr/>
            </a:pPr>
            <a:endParaRPr lang="ru-RU" altLang="ru-RU" sz="19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1367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sz="quarter" idx="10"/>
          </p:nvPr>
        </p:nvSpPr>
        <p:spPr>
          <a:xfrm>
            <a:off x="0" y="924365"/>
            <a:ext cx="8638442" cy="5592025"/>
          </a:xfrm>
        </p:spPr>
        <p:txBody>
          <a:bodyPr/>
          <a:lstStyle/>
          <a:p>
            <a:r>
              <a:rPr lang="ru-RU" dirty="0" smtClean="0"/>
              <a:t>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01286" y="0"/>
            <a:ext cx="9007411" cy="485053"/>
          </a:xfrm>
          <a:prstGeom prst="rect">
            <a:avLst/>
          </a:prstGeom>
          <a:solidFill>
            <a:schemeClr val="bg1"/>
          </a:solidFill>
        </p:spPr>
        <p:txBody>
          <a:bodyPr wrap="square" lIns="68882" tIns="34441" rIns="68882" bIns="34441">
            <a:spAutoFit/>
          </a:bodyPr>
          <a:lstStyle/>
          <a:p>
            <a:pPr algn="ctr"/>
            <a:r>
              <a:rPr lang="ru-RU" sz="2700" b="1" dirty="0" smtClean="0">
                <a:ln w="0"/>
                <a:solidFill>
                  <a:srgbClr val="623B2A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Calibri"/>
                <a:cs typeface="Times New Roman" panose="02020603050405020304" pitchFamily="18" charset="0"/>
              </a:rPr>
              <a:t>Кто же такой бизнес-гид</a:t>
            </a:r>
            <a:r>
              <a:rPr lang="en-US" sz="2700" b="1" dirty="0" smtClean="0">
                <a:ln w="0"/>
                <a:solidFill>
                  <a:srgbClr val="623B2A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Calibri"/>
                <a:cs typeface="Times New Roman" panose="02020603050405020304" pitchFamily="18" charset="0"/>
              </a:rPr>
              <a:t>?</a:t>
            </a:r>
            <a:endParaRPr lang="ru-RU" dirty="0" smtClean="0"/>
          </a:p>
        </p:txBody>
      </p:sp>
      <p:pic>
        <p:nvPicPr>
          <p:cNvPr id="11" name="Picture 4" descr="biznes_125x7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56" y="1"/>
            <a:ext cx="2464311" cy="7859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2" descr="C:\Users\User\Desktop\Виолетта\Бренд\герб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550491" y="11902"/>
            <a:ext cx="577421" cy="447354"/>
          </a:xfrm>
          <a:prstGeom prst="rect">
            <a:avLst/>
          </a:prstGeom>
          <a:noFill/>
        </p:spPr>
      </p:pic>
      <p:sp>
        <p:nvSpPr>
          <p:cNvPr id="7" name="Скругленный прямоугольник 6"/>
          <p:cNvSpPr/>
          <p:nvPr/>
        </p:nvSpPr>
        <p:spPr>
          <a:xfrm>
            <a:off x="1187624" y="1124744"/>
            <a:ext cx="7272808" cy="792088"/>
          </a:xfrm>
          <a:prstGeom prst="roundRect">
            <a:avLst>
              <a:gd name="adj" fmla="val 50000"/>
            </a:avLst>
          </a:prstGeom>
          <a:solidFill>
            <a:srgbClr val="FF6A3B"/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91321" tIns="45660" rIns="91321" bIns="45660" rtlCol="0" anchor="ctr"/>
          <a:lstStyle/>
          <a:p>
            <a:pPr algn="ctr"/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Бизнес-гид поможет предпринимателю во взаимодействии:</a:t>
            </a:r>
            <a:endParaRPr lang="ru-RU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459698" y="2069006"/>
            <a:ext cx="2520280" cy="1530421"/>
          </a:xfrm>
          <a:prstGeom prst="roundRect">
            <a:avLst/>
          </a:prstGeom>
          <a:solidFill>
            <a:srgbClr val="C39367">
              <a:alpha val="40000"/>
            </a:srgbClr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91321" tIns="45660" rIns="91321" bIns="45660" rtlCol="0" anchor="ctr"/>
          <a:lstStyle/>
          <a:p>
            <a:pPr algn="ctr" defTabSz="1217013">
              <a:spcAft>
                <a:spcPts val="358"/>
              </a:spcAft>
            </a:pPr>
            <a:r>
              <a:rPr lang="ru-RU" sz="2000" b="1" kern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</a:t>
            </a:r>
            <a:r>
              <a:rPr lang="en-US" sz="2000" b="1" kern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kern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органами государственной власти</a:t>
            </a: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6155328" y="3818839"/>
            <a:ext cx="2520280" cy="1530421"/>
          </a:xfrm>
          <a:prstGeom prst="roundRect">
            <a:avLst/>
          </a:prstGeom>
          <a:solidFill>
            <a:srgbClr val="C39367">
              <a:alpha val="40000"/>
            </a:srgbClr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91321" tIns="45660" rIns="91321" bIns="45660" rtlCol="0" anchor="ctr"/>
          <a:lstStyle/>
          <a:p>
            <a:pPr algn="ctr" defTabSz="1217013">
              <a:spcAft>
                <a:spcPts val="358"/>
              </a:spcAft>
            </a:pPr>
            <a:r>
              <a:rPr lang="ru-RU" sz="2000" b="1" kern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 органами местного самоуправления</a:t>
            </a: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3494729" y="5281790"/>
            <a:ext cx="2520280" cy="1530421"/>
          </a:xfrm>
          <a:prstGeom prst="roundRect">
            <a:avLst/>
          </a:prstGeom>
          <a:solidFill>
            <a:srgbClr val="C39367">
              <a:alpha val="40000"/>
            </a:srgbClr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91321" tIns="45660" rIns="91321" bIns="45660" rtlCol="0" anchor="ctr"/>
          <a:lstStyle/>
          <a:p>
            <a:pPr algn="ctr" defTabSz="1217013">
              <a:spcAft>
                <a:spcPts val="358"/>
              </a:spcAft>
            </a:pPr>
            <a:r>
              <a:rPr lang="ru-RU" sz="2000" b="1" kern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 организациями инфраструктуры поддержки МСП</a:t>
            </a: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204012" y="3751602"/>
            <a:ext cx="3113742" cy="1530421"/>
          </a:xfrm>
          <a:prstGeom prst="roundRect">
            <a:avLst/>
          </a:prstGeom>
          <a:solidFill>
            <a:srgbClr val="C39367">
              <a:alpha val="40000"/>
            </a:srgbClr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91321" tIns="45660" rIns="91321" bIns="45660" rtlCol="0" anchor="ctr"/>
          <a:lstStyle/>
          <a:p>
            <a:pPr algn="ctr" defTabSz="1217013">
              <a:spcAft>
                <a:spcPts val="358"/>
              </a:spcAft>
            </a:pPr>
            <a:r>
              <a:rPr lang="ru-RU" sz="2000" b="1" kern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</a:t>
            </a:r>
            <a:r>
              <a:rPr lang="ru-RU" sz="2000" b="1" kern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территориальными органами исполнительной власти</a:t>
            </a: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5874534" y="2102625"/>
            <a:ext cx="2976641" cy="1530421"/>
          </a:xfrm>
          <a:prstGeom prst="roundRect">
            <a:avLst/>
          </a:prstGeom>
          <a:solidFill>
            <a:srgbClr val="C39367">
              <a:alpha val="40000"/>
            </a:srgbClr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91321" tIns="45660" rIns="91321" bIns="45660" rtlCol="0" anchor="ctr"/>
          <a:lstStyle/>
          <a:p>
            <a:pPr algn="ctr" defTabSz="1217013">
              <a:spcAft>
                <a:spcPts val="358"/>
              </a:spcAft>
            </a:pPr>
            <a:r>
              <a:rPr lang="ru-RU" b="1" kern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 общественными организации и представителями предпринимательских сообществ </a:t>
            </a:r>
          </a:p>
        </p:txBody>
      </p:sp>
      <p:pic>
        <p:nvPicPr>
          <p:cNvPr id="16" name="Рисунок 15" descr="ÐÐ¾ÑÐ¾Ð¶ÐµÐµ Ð¸Ð·Ð¾Ð±ÑÐ°Ð¶ÐµÐ½Ð¸Ðµ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92086" y="2429586"/>
            <a:ext cx="2266950" cy="23812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616645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55776" y="77281"/>
            <a:ext cx="6077928" cy="682848"/>
          </a:xfrm>
        </p:spPr>
        <p:txBody>
          <a:bodyPr/>
          <a:lstStyle/>
          <a:p>
            <a:pPr defTabSz="688818" eaLnBrk="0" hangingPunct="0">
              <a:defRPr/>
            </a:pPr>
            <a:r>
              <a:rPr lang="ru-RU" sz="2100" b="1" dirty="0" smtClean="0">
                <a:ln w="0"/>
                <a:solidFill>
                  <a:srgbClr val="623B2A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Calibri"/>
                <a:cs typeface="Times New Roman" panose="02020603050405020304" pitchFamily="18" charset="0"/>
              </a:rPr>
              <a:t>Основные задачи бизнес-гида</a:t>
            </a:r>
            <a:endParaRPr lang="ru-RU" sz="2000" dirty="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pic>
        <p:nvPicPr>
          <p:cNvPr id="74" name="Picture 4" descr="biznes_125x7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520280" cy="8575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4" name="Picture 2" descr="C:\Users\User\Desktop\Виолетта\Бренд\герб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457605" y="25567"/>
            <a:ext cx="636793" cy="451105"/>
          </a:xfrm>
          <a:prstGeom prst="rect">
            <a:avLst/>
          </a:prstGeom>
          <a:noFill/>
        </p:spPr>
      </p:pic>
      <p:sp>
        <p:nvSpPr>
          <p:cNvPr id="38" name="Скругленный прямоугольник 37"/>
          <p:cNvSpPr/>
          <p:nvPr/>
        </p:nvSpPr>
        <p:spPr>
          <a:xfrm>
            <a:off x="1085320" y="1556792"/>
            <a:ext cx="5472608" cy="1152128"/>
          </a:xfrm>
          <a:prstGeom prst="roundRect">
            <a:avLst>
              <a:gd name="adj" fmla="val 50000"/>
            </a:avLst>
          </a:prstGeom>
          <a:solidFill>
            <a:srgbClr val="FF6A3B"/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91321" tIns="45660" rIns="91321" bIns="45660" rtlCol="0" anchor="ctr"/>
          <a:lstStyle/>
          <a:p>
            <a:pPr algn="ctr" defTabSz="1217013">
              <a:spcAft>
                <a:spcPts val="358"/>
              </a:spcAft>
            </a:pPr>
            <a:r>
              <a:rPr lang="ru-RU" sz="2400" b="1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cs typeface="Times New Roman" panose="02020603050405020304" pitchFamily="18" charset="0"/>
              </a:rPr>
              <a:t>ПРОЗРАЧНОЕ ВЗАИМОДЕЙСТВИЕ БИЗНЕСА И ВЛАСТИ</a:t>
            </a:r>
            <a:endParaRPr lang="ru-RU" sz="2400" kern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Скругленный прямоугольник 29"/>
          <p:cNvSpPr/>
          <p:nvPr/>
        </p:nvSpPr>
        <p:spPr>
          <a:xfrm>
            <a:off x="1907704" y="3212976"/>
            <a:ext cx="5971199" cy="1128175"/>
          </a:xfrm>
          <a:prstGeom prst="roundRect">
            <a:avLst>
              <a:gd name="adj" fmla="val 50000"/>
            </a:avLst>
          </a:prstGeom>
          <a:solidFill>
            <a:srgbClr val="FF6A3B"/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91321" tIns="45660" rIns="91321" bIns="45660" rtlCol="0" anchor="ctr"/>
          <a:lstStyle/>
          <a:p>
            <a:pPr algn="ctr" defTabSz="1217013">
              <a:spcAft>
                <a:spcPts val="358"/>
              </a:spcAft>
            </a:pPr>
            <a:r>
              <a:rPr lang="ru-RU" sz="24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cs typeface="Times New Roman" panose="02020603050405020304" pitchFamily="18" charset="0"/>
              </a:rPr>
              <a:t>РАЗВИТИЕ СУБЪЕКТОВ МАЛОГО И СРЕДНЕГО ПРЕДПРИНИМАТЕЛЬСТВА</a:t>
            </a:r>
            <a:endParaRPr lang="ru-RU" sz="2400" kern="0" dirty="0">
              <a:solidFill>
                <a:schemeClr val="tx1"/>
              </a:solidFill>
            </a:endParaRPr>
          </a:p>
        </p:txBody>
      </p:sp>
      <p:sp>
        <p:nvSpPr>
          <p:cNvPr id="31" name="Скругленный прямоугольник 30"/>
          <p:cNvSpPr/>
          <p:nvPr/>
        </p:nvSpPr>
        <p:spPr>
          <a:xfrm>
            <a:off x="2687532" y="4941168"/>
            <a:ext cx="6113424" cy="1188132"/>
          </a:xfrm>
          <a:prstGeom prst="roundRect">
            <a:avLst>
              <a:gd name="adj" fmla="val 50000"/>
            </a:avLst>
          </a:prstGeom>
          <a:solidFill>
            <a:srgbClr val="FF6A3B"/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91321" tIns="45660" rIns="91321" bIns="45660" rtlCol="0" anchor="ctr"/>
          <a:lstStyle/>
          <a:p>
            <a:pPr algn="ctr" defTabSz="1217013">
              <a:spcAft>
                <a:spcPts val="358"/>
              </a:spcAft>
            </a:pPr>
            <a:r>
              <a:rPr lang="ru-RU" sz="2400" b="1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cs typeface="Times New Roman" panose="02020603050405020304" pitchFamily="18" charset="0"/>
              </a:rPr>
              <a:t>ПОДБОР МЕР ГОСУДАРСТВЕННОЙ ПОДДЕРЖКИ</a:t>
            </a:r>
            <a:endParaRPr lang="ru-RU" sz="2400" kern="0" dirty="0">
              <a:solidFill>
                <a:schemeClr val="tx1"/>
              </a:solidFill>
            </a:endParaRPr>
          </a:p>
        </p:txBody>
      </p:sp>
      <p:sp>
        <p:nvSpPr>
          <p:cNvPr id="32" name="Стрелка вниз 4"/>
          <p:cNvSpPr>
            <a:spLocks noChangeArrowheads="1"/>
          </p:cNvSpPr>
          <p:nvPr/>
        </p:nvSpPr>
        <p:spPr bwMode="auto">
          <a:xfrm rot="16200000">
            <a:off x="449585" y="1816308"/>
            <a:ext cx="525000" cy="633096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accent6">
              <a:lumMod val="40000"/>
              <a:lumOff val="60000"/>
            </a:schemeClr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lIns="121368" tIns="60684" rIns="121368" bIns="60684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endParaRPr lang="ru-RU" altLang="ru-RU">
              <a:solidFill>
                <a:schemeClr val="bg2"/>
              </a:solidFill>
            </a:endParaRPr>
          </a:p>
        </p:txBody>
      </p:sp>
      <p:sp>
        <p:nvSpPr>
          <p:cNvPr id="35" name="Стрелка вниз 4"/>
          <p:cNvSpPr>
            <a:spLocks noChangeArrowheads="1"/>
          </p:cNvSpPr>
          <p:nvPr/>
        </p:nvSpPr>
        <p:spPr bwMode="auto">
          <a:xfrm rot="16200000">
            <a:off x="1162007" y="3437878"/>
            <a:ext cx="525000" cy="678369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accent6">
              <a:lumMod val="40000"/>
              <a:lumOff val="60000"/>
            </a:schemeClr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lIns="121368" tIns="60684" rIns="121368" bIns="60684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endParaRPr lang="ru-RU" altLang="ru-RU">
              <a:solidFill>
                <a:schemeClr val="bg2"/>
              </a:solidFill>
            </a:endParaRPr>
          </a:p>
        </p:txBody>
      </p:sp>
      <p:sp>
        <p:nvSpPr>
          <p:cNvPr id="36" name="Стрелка вниз 4"/>
          <p:cNvSpPr>
            <a:spLocks noChangeArrowheads="1"/>
          </p:cNvSpPr>
          <p:nvPr/>
        </p:nvSpPr>
        <p:spPr bwMode="auto">
          <a:xfrm rot="16200000">
            <a:off x="1969243" y="5211198"/>
            <a:ext cx="525000" cy="648073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accent6">
              <a:lumMod val="40000"/>
              <a:lumOff val="60000"/>
            </a:schemeClr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lIns="121368" tIns="60684" rIns="121368" bIns="60684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endParaRPr lang="ru-RU" altLang="ru-RU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6110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01329" y="192999"/>
            <a:ext cx="6880755" cy="554532"/>
          </a:xfrm>
        </p:spPr>
        <p:txBody>
          <a:bodyPr/>
          <a:lstStyle/>
          <a:p>
            <a:pPr algn="ctr"/>
            <a:r>
              <a:rPr lang="ru-RU" sz="2100" b="1" dirty="0" smtClean="0">
                <a:ln w="0"/>
                <a:solidFill>
                  <a:srgbClr val="623B2A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Calibri"/>
                <a:cs typeface="Times New Roman" panose="02020603050405020304" pitchFamily="18" charset="0"/>
              </a:rPr>
              <a:t>Принципы деятельности бизнес-гида</a:t>
            </a:r>
            <a:endParaRPr lang="ru-RU" b="1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743742" y="1201116"/>
            <a:ext cx="5600033" cy="669702"/>
          </a:xfrm>
          <a:prstGeom prst="roundRect">
            <a:avLst/>
          </a:prstGeom>
          <a:solidFill>
            <a:srgbClr val="C39367">
              <a:alpha val="40000"/>
            </a:srgbClr>
          </a:solidFill>
          <a:ln w="25400" cap="flat" cmpd="sng" algn="ctr">
            <a:noFill/>
            <a:prstDash val="solid"/>
          </a:ln>
          <a:effectLst/>
        </p:spPr>
        <p:txBody>
          <a:bodyPr lIns="68882" tIns="34441" rIns="68882" bIns="34441" rtlCol="0" anchor="ctr"/>
          <a:lstStyle/>
          <a:p>
            <a:pPr algn="ctr" defTabSz="687898"/>
            <a:r>
              <a:rPr lang="ru-RU" b="1" kern="0" dirty="0" smtClean="0">
                <a:solidFill>
                  <a:srgbClr val="000000"/>
                </a:solidFill>
                <a:latin typeface="Arial"/>
              </a:rPr>
              <a:t>Командная работа</a:t>
            </a:r>
            <a:endParaRPr lang="ru-RU" b="1" kern="0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574608" y="2163414"/>
            <a:ext cx="5677815" cy="663374"/>
          </a:xfrm>
          <a:prstGeom prst="roundRect">
            <a:avLst/>
          </a:prstGeom>
          <a:solidFill>
            <a:srgbClr val="C39367">
              <a:alpha val="40000"/>
            </a:srgbClr>
          </a:solidFill>
          <a:ln w="25400" cap="flat" cmpd="sng" algn="ctr">
            <a:noFill/>
            <a:prstDash val="solid"/>
          </a:ln>
          <a:effectLst/>
        </p:spPr>
        <p:txBody>
          <a:bodyPr lIns="68882" tIns="34441" rIns="68882" bIns="34441" rtlCol="0" anchor="ctr"/>
          <a:lstStyle/>
          <a:p>
            <a:pPr algn="ctr" defTabSz="687898"/>
            <a:r>
              <a:rPr lang="ru-RU" sz="1700" b="1" kern="0" dirty="0" smtClean="0">
                <a:solidFill>
                  <a:srgbClr val="000000"/>
                </a:solidFill>
                <a:latin typeface="Arial"/>
              </a:rPr>
              <a:t>Ответственность за показатели эффективности</a:t>
            </a:r>
            <a:endParaRPr lang="ru-RU" sz="1700" b="1" kern="0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2698418" y="3063155"/>
            <a:ext cx="5641981" cy="653208"/>
          </a:xfrm>
          <a:prstGeom prst="roundRect">
            <a:avLst/>
          </a:prstGeom>
          <a:solidFill>
            <a:srgbClr val="C39367">
              <a:alpha val="40000"/>
            </a:srgbClr>
          </a:solidFill>
          <a:ln w="25400" cap="flat" cmpd="sng" algn="ctr">
            <a:noFill/>
            <a:prstDash val="solid"/>
          </a:ln>
          <a:effectLst/>
        </p:spPr>
        <p:txBody>
          <a:bodyPr lIns="68882" tIns="34441" rIns="68882" bIns="34441" rtlCol="0" anchor="ctr"/>
          <a:lstStyle/>
          <a:p>
            <a:pPr algn="ctr" defTabSz="687898"/>
            <a:r>
              <a:rPr lang="ru-RU" b="1" kern="0" dirty="0" smtClean="0">
                <a:solidFill>
                  <a:srgbClr val="000000"/>
                </a:solidFill>
                <a:latin typeface="Arial"/>
              </a:rPr>
              <a:t>Открытость и доступность</a:t>
            </a:r>
            <a:endParaRPr lang="ru-RU" b="1" kern="0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2743742" y="4797929"/>
            <a:ext cx="5641914" cy="635088"/>
          </a:xfrm>
          <a:prstGeom prst="roundRect">
            <a:avLst/>
          </a:prstGeom>
          <a:solidFill>
            <a:srgbClr val="C39367">
              <a:alpha val="40000"/>
            </a:srgbClr>
          </a:solidFill>
          <a:ln w="25400" cap="flat" cmpd="sng" algn="ctr">
            <a:noFill/>
            <a:prstDash val="solid"/>
          </a:ln>
          <a:effectLst/>
        </p:spPr>
        <p:txBody>
          <a:bodyPr lIns="68882" tIns="34441" rIns="68882" bIns="34441" rtlCol="0" anchor="ctr"/>
          <a:lstStyle/>
          <a:p>
            <a:pPr algn="ctr" defTabSz="687898"/>
            <a:r>
              <a:rPr lang="ru-RU" b="1" kern="0" dirty="0" smtClean="0">
                <a:solidFill>
                  <a:srgbClr val="000000"/>
                </a:solidFill>
                <a:latin typeface="Arial"/>
              </a:rPr>
              <a:t>Инициативность</a:t>
            </a:r>
            <a:endParaRPr lang="ru-RU" b="1" kern="0" dirty="0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41" name="Picture 4" descr="biznes_125x7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903"/>
            <a:ext cx="2483768" cy="8367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6" name="Скругленный прямоугольник 65"/>
          <p:cNvSpPr/>
          <p:nvPr/>
        </p:nvSpPr>
        <p:spPr>
          <a:xfrm>
            <a:off x="683568" y="5758953"/>
            <a:ext cx="5698060" cy="595792"/>
          </a:xfrm>
          <a:prstGeom prst="roundRect">
            <a:avLst/>
          </a:prstGeom>
          <a:solidFill>
            <a:srgbClr val="C39367">
              <a:alpha val="40000"/>
            </a:srgbClr>
          </a:solidFill>
          <a:ln w="25400" cap="flat" cmpd="sng" algn="ctr">
            <a:noFill/>
            <a:prstDash val="solid"/>
          </a:ln>
          <a:effectLst/>
        </p:spPr>
        <p:txBody>
          <a:bodyPr lIns="68882" tIns="34441" rIns="68882" bIns="34441" rtlCol="0" anchor="ctr"/>
          <a:lstStyle/>
          <a:p>
            <a:pPr algn="ctr" defTabSz="687898"/>
            <a:r>
              <a:rPr lang="ru-RU" b="1" kern="0" dirty="0" smtClean="0">
                <a:solidFill>
                  <a:srgbClr val="000000"/>
                </a:solidFill>
                <a:latin typeface="Arial"/>
              </a:rPr>
              <a:t>Проектный подход</a:t>
            </a:r>
            <a:endParaRPr lang="ru-RU" b="1" kern="0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535204" y="3952731"/>
            <a:ext cx="5641914" cy="616030"/>
          </a:xfrm>
          <a:prstGeom prst="roundRect">
            <a:avLst/>
          </a:prstGeom>
          <a:solidFill>
            <a:srgbClr val="C39367">
              <a:alpha val="40000"/>
            </a:srgbClr>
          </a:solidFill>
          <a:ln w="25400" cap="flat" cmpd="sng" algn="ctr">
            <a:noFill/>
            <a:prstDash val="solid"/>
          </a:ln>
          <a:effectLst/>
        </p:spPr>
        <p:txBody>
          <a:bodyPr lIns="68882" tIns="34441" rIns="68882" bIns="34441" rtlCol="0" anchor="ctr"/>
          <a:lstStyle/>
          <a:p>
            <a:pPr algn="ctr" defTabSz="687898"/>
            <a:r>
              <a:rPr lang="ru-RU" b="1" kern="0" dirty="0" smtClean="0">
                <a:solidFill>
                  <a:srgbClr val="000000"/>
                </a:solidFill>
                <a:latin typeface="Arial"/>
              </a:rPr>
              <a:t>Эффективные коммуникации</a:t>
            </a:r>
            <a:endParaRPr lang="ru-RU" b="1" kern="0" dirty="0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94379" y="3856666"/>
            <a:ext cx="1614282" cy="8656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6392" y="1044884"/>
            <a:ext cx="1619493" cy="8959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6657" y="4580411"/>
            <a:ext cx="859120" cy="10243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70230" y="2101778"/>
            <a:ext cx="1550956" cy="8549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81628" y="5508621"/>
            <a:ext cx="1248429" cy="11803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3437" y="2909334"/>
            <a:ext cx="737828" cy="925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5" name="Picture 2" descr="C:\Users\User\Desktop\Виолетта\Бренд\герб.pn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8457605" y="25567"/>
            <a:ext cx="636793" cy="45110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271378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55776" y="186842"/>
            <a:ext cx="5901829" cy="682848"/>
          </a:xfrm>
        </p:spPr>
        <p:txBody>
          <a:bodyPr/>
          <a:lstStyle/>
          <a:p>
            <a:pPr defTabSz="688818" eaLnBrk="0" hangingPunct="0">
              <a:defRPr/>
            </a:pPr>
            <a:r>
              <a:rPr lang="ru-RU" sz="2100" b="1" dirty="0">
                <a:ln w="0"/>
                <a:solidFill>
                  <a:srgbClr val="623B2A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Calibri"/>
                <a:cs typeface="Times New Roman" panose="02020603050405020304" pitchFamily="18" charset="0"/>
              </a:rPr>
              <a:t>Ф</a:t>
            </a:r>
            <a:r>
              <a:rPr lang="ru-RU" sz="2100" b="1" dirty="0" smtClean="0">
                <a:ln w="0"/>
                <a:solidFill>
                  <a:srgbClr val="623B2A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Calibri"/>
                <a:cs typeface="Times New Roman" panose="02020603050405020304" pitchFamily="18" charset="0"/>
              </a:rPr>
              <a:t>ункции бизнес-гида</a:t>
            </a:r>
            <a:endParaRPr lang="ru-RU" sz="2000" dirty="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grpSp>
        <p:nvGrpSpPr>
          <p:cNvPr id="49" name="Группа 48"/>
          <p:cNvGrpSpPr/>
          <p:nvPr/>
        </p:nvGrpSpPr>
        <p:grpSpPr>
          <a:xfrm>
            <a:off x="683568" y="1464945"/>
            <a:ext cx="7950416" cy="601643"/>
            <a:chOff x="204245" y="1887056"/>
            <a:chExt cx="10682410" cy="463096"/>
          </a:xfrm>
          <a:solidFill>
            <a:srgbClr val="FF6A3B"/>
          </a:solidFill>
        </p:grpSpPr>
        <p:sp>
          <p:nvSpPr>
            <p:cNvPr id="4" name="Скругленный прямоугольник 3"/>
            <p:cNvSpPr/>
            <p:nvPr/>
          </p:nvSpPr>
          <p:spPr>
            <a:xfrm>
              <a:off x="754295" y="1887060"/>
              <a:ext cx="10132360" cy="463092"/>
            </a:xfrm>
            <a:prstGeom prst="roundRect">
              <a:avLst/>
            </a:prstGeom>
            <a:solidFill>
              <a:srgbClr val="C39367">
                <a:alpha val="40000"/>
              </a:srgbClr>
            </a:soli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defTabSz="687898"/>
              <a:r>
                <a:rPr lang="ru-RU" sz="1400" kern="0" dirty="0" smtClean="0">
                  <a:solidFill>
                    <a:srgbClr val="000000"/>
                  </a:solidFill>
                  <a:latin typeface="Arial"/>
                </a:rPr>
                <a:t>Консультации по вопросам осуществления предпринимательской деятельности</a:t>
              </a:r>
              <a:endParaRPr lang="ru-RU" sz="1400" kern="0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39" name="Teardrop 46"/>
            <p:cNvSpPr/>
            <p:nvPr/>
          </p:nvSpPr>
          <p:spPr>
            <a:xfrm>
              <a:off x="204245" y="1887056"/>
              <a:ext cx="613928" cy="463092"/>
            </a:xfrm>
            <a:prstGeom prst="teardrop">
              <a:avLst/>
            </a:prstGeom>
            <a:grp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1500" b="1" dirty="0">
                  <a:solidFill>
                    <a:srgbClr val="FFFFFF"/>
                  </a:solidFill>
                </a:rPr>
                <a:t>1</a:t>
              </a:r>
            </a:p>
          </p:txBody>
        </p:sp>
      </p:grpSp>
      <p:grpSp>
        <p:nvGrpSpPr>
          <p:cNvPr id="50" name="Группа 49"/>
          <p:cNvGrpSpPr/>
          <p:nvPr/>
        </p:nvGrpSpPr>
        <p:grpSpPr>
          <a:xfrm>
            <a:off x="683568" y="2391107"/>
            <a:ext cx="7979030" cy="663753"/>
            <a:chOff x="200392" y="2872451"/>
            <a:chExt cx="10994717" cy="477285"/>
          </a:xfrm>
          <a:solidFill>
            <a:srgbClr val="FF6A3B"/>
          </a:solidFill>
        </p:grpSpPr>
        <p:sp>
          <p:nvSpPr>
            <p:cNvPr id="5" name="Скругленный прямоугольник 4"/>
            <p:cNvSpPr/>
            <p:nvPr/>
          </p:nvSpPr>
          <p:spPr>
            <a:xfrm>
              <a:off x="793727" y="2878684"/>
              <a:ext cx="10401382" cy="471052"/>
            </a:xfrm>
            <a:prstGeom prst="roundRect">
              <a:avLst/>
            </a:prstGeom>
            <a:solidFill>
              <a:srgbClr val="C39367">
                <a:alpha val="40000"/>
              </a:srgbClr>
            </a:soli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defTabSz="687898"/>
              <a:r>
                <a:rPr lang="ru-RU" sz="1350" kern="0" dirty="0" smtClean="0">
                  <a:solidFill>
                    <a:srgbClr val="000000"/>
                  </a:solidFill>
                  <a:latin typeface="Arial"/>
                </a:rPr>
                <a:t>Организация и проведение совещаний и семинаров по развитию предпринимательства</a:t>
              </a:r>
              <a:endParaRPr lang="ru-RU" sz="1350" kern="0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42" name="Teardrop 46"/>
            <p:cNvSpPr/>
            <p:nvPr/>
          </p:nvSpPr>
          <p:spPr>
            <a:xfrm>
              <a:off x="200392" y="2872451"/>
              <a:ext cx="617781" cy="463092"/>
            </a:xfrm>
            <a:prstGeom prst="teardrop">
              <a:avLst/>
            </a:prstGeom>
            <a:grp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1500" b="1" dirty="0">
                  <a:solidFill>
                    <a:srgbClr val="FFFFFF"/>
                  </a:solidFill>
                </a:rPr>
                <a:t>2</a:t>
              </a:r>
            </a:p>
          </p:txBody>
        </p:sp>
      </p:grpSp>
      <p:grpSp>
        <p:nvGrpSpPr>
          <p:cNvPr id="51" name="Группа 50"/>
          <p:cNvGrpSpPr/>
          <p:nvPr/>
        </p:nvGrpSpPr>
        <p:grpSpPr>
          <a:xfrm>
            <a:off x="683568" y="3282630"/>
            <a:ext cx="7985112" cy="578417"/>
            <a:chOff x="152580" y="3892019"/>
            <a:chExt cx="11003097" cy="463095"/>
          </a:xfrm>
          <a:solidFill>
            <a:srgbClr val="FF6A3B"/>
          </a:solidFill>
        </p:grpSpPr>
        <p:sp>
          <p:nvSpPr>
            <p:cNvPr id="6" name="Скругленный прямоугольник 5"/>
            <p:cNvSpPr/>
            <p:nvPr/>
          </p:nvSpPr>
          <p:spPr>
            <a:xfrm>
              <a:off x="754296" y="3899982"/>
              <a:ext cx="10401381" cy="455132"/>
            </a:xfrm>
            <a:prstGeom prst="roundRect">
              <a:avLst/>
            </a:prstGeom>
            <a:solidFill>
              <a:srgbClr val="C39367">
                <a:alpha val="40000"/>
              </a:srgbClr>
            </a:solidFill>
            <a:ln w="25400" cap="flat" cmpd="sng" algn="ctr">
              <a:solidFill>
                <a:srgbClr val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defTabSz="687898"/>
              <a:endParaRPr lang="ru-RU" sz="1200" kern="0" dirty="0" err="1" smtClean="0">
                <a:solidFill>
                  <a:srgbClr val="000000"/>
                </a:solidFill>
                <a:latin typeface="Arial"/>
              </a:endParaRPr>
            </a:p>
            <a:p>
              <a:pPr defTabSz="687898"/>
              <a:r>
                <a:rPr lang="ru-RU" sz="1400" kern="0" dirty="0" smtClean="0">
                  <a:solidFill>
                    <a:srgbClr val="000000"/>
                  </a:solidFill>
                  <a:latin typeface="Arial"/>
                </a:rPr>
                <a:t>Мониторинг </a:t>
              </a:r>
              <a:r>
                <a:rPr lang="ru-RU" sz="1400" kern="0" dirty="0">
                  <a:solidFill>
                    <a:srgbClr val="000000"/>
                  </a:solidFill>
                  <a:latin typeface="Arial"/>
                </a:rPr>
                <a:t>мер государственной поддержки</a:t>
              </a:r>
            </a:p>
            <a:p>
              <a:pPr defTabSz="687898"/>
              <a:endParaRPr lang="ru-RU" sz="1200" kern="0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43" name="Teardrop 46"/>
            <p:cNvSpPr/>
            <p:nvPr/>
          </p:nvSpPr>
          <p:spPr>
            <a:xfrm>
              <a:off x="152580" y="3892019"/>
              <a:ext cx="665593" cy="463092"/>
            </a:xfrm>
            <a:prstGeom prst="teardrop">
              <a:avLst/>
            </a:prstGeom>
            <a:grp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1500" b="1" dirty="0">
                  <a:solidFill>
                    <a:srgbClr val="FFFFFF"/>
                  </a:solidFill>
                </a:rPr>
                <a:t>3</a:t>
              </a:r>
            </a:p>
          </p:txBody>
        </p:sp>
      </p:grpSp>
      <p:grpSp>
        <p:nvGrpSpPr>
          <p:cNvPr id="52" name="Группа 51"/>
          <p:cNvGrpSpPr/>
          <p:nvPr/>
        </p:nvGrpSpPr>
        <p:grpSpPr>
          <a:xfrm>
            <a:off x="683568" y="4032462"/>
            <a:ext cx="7985112" cy="620674"/>
            <a:chOff x="152580" y="4932590"/>
            <a:chExt cx="11003095" cy="463092"/>
          </a:xfrm>
          <a:solidFill>
            <a:srgbClr val="FF6A3B"/>
          </a:solidFill>
        </p:grpSpPr>
        <p:sp>
          <p:nvSpPr>
            <p:cNvPr id="7" name="Скругленный прямоугольник 6"/>
            <p:cNvSpPr/>
            <p:nvPr/>
          </p:nvSpPr>
          <p:spPr>
            <a:xfrm>
              <a:off x="754296" y="4935468"/>
              <a:ext cx="10401379" cy="460214"/>
            </a:xfrm>
            <a:prstGeom prst="roundRect">
              <a:avLst/>
            </a:prstGeom>
            <a:solidFill>
              <a:srgbClr val="C39367">
                <a:alpha val="40000"/>
              </a:srgbClr>
            </a:soli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defTabSz="687898"/>
              <a:r>
                <a:rPr lang="ru-RU" sz="1300" kern="0" dirty="0" smtClean="0">
                  <a:solidFill>
                    <a:srgbClr val="000000"/>
                  </a:solidFill>
                  <a:latin typeface="Arial"/>
                </a:rPr>
                <a:t>Содействие субъектам МСП в участии в выставках, ярмарках, образовательных программах</a:t>
              </a:r>
              <a:endParaRPr lang="ru-RU" sz="1300" kern="0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44" name="Teardrop 46"/>
            <p:cNvSpPr/>
            <p:nvPr/>
          </p:nvSpPr>
          <p:spPr>
            <a:xfrm>
              <a:off x="152580" y="4932590"/>
              <a:ext cx="665593" cy="463092"/>
            </a:xfrm>
            <a:prstGeom prst="teardrop">
              <a:avLst/>
            </a:prstGeom>
            <a:grp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1500" b="1" dirty="0">
                  <a:solidFill>
                    <a:srgbClr val="FFFFFF"/>
                  </a:solidFill>
                </a:rPr>
                <a:t>4</a:t>
              </a:r>
            </a:p>
          </p:txBody>
        </p:sp>
      </p:grpSp>
      <p:grpSp>
        <p:nvGrpSpPr>
          <p:cNvPr id="53" name="Группа 52"/>
          <p:cNvGrpSpPr/>
          <p:nvPr/>
        </p:nvGrpSpPr>
        <p:grpSpPr>
          <a:xfrm>
            <a:off x="683568" y="4955496"/>
            <a:ext cx="8014598" cy="633744"/>
            <a:chOff x="111950" y="5969517"/>
            <a:chExt cx="11043725" cy="463093"/>
          </a:xfrm>
          <a:solidFill>
            <a:srgbClr val="FF6A3B"/>
          </a:solidFill>
        </p:grpSpPr>
        <p:sp>
          <p:nvSpPr>
            <p:cNvPr id="8" name="Скругленный прямоугольник 7"/>
            <p:cNvSpPr/>
            <p:nvPr/>
          </p:nvSpPr>
          <p:spPr>
            <a:xfrm>
              <a:off x="754296" y="5970957"/>
              <a:ext cx="10401379" cy="461653"/>
            </a:xfrm>
            <a:prstGeom prst="roundRect">
              <a:avLst/>
            </a:prstGeom>
            <a:solidFill>
              <a:srgbClr val="C39367">
                <a:alpha val="40000"/>
              </a:srgbClr>
            </a:soli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defTabSz="687898"/>
              <a:r>
                <a:rPr lang="ru-RU" sz="1400" kern="0" dirty="0">
                  <a:solidFill>
                    <a:srgbClr val="000000"/>
                  </a:solidFill>
                  <a:latin typeface="Arial"/>
                </a:rPr>
                <a:t>Популяризация предпринимательской </a:t>
              </a:r>
              <a:r>
                <a:rPr lang="ru-RU" sz="1400" kern="0" dirty="0" smtClean="0">
                  <a:solidFill>
                    <a:srgbClr val="000000"/>
                  </a:solidFill>
                  <a:latin typeface="Arial"/>
                </a:rPr>
                <a:t>деятельности</a:t>
              </a:r>
              <a:endParaRPr lang="ru-RU" sz="1400" kern="0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45" name="Teardrop 46"/>
            <p:cNvSpPr/>
            <p:nvPr/>
          </p:nvSpPr>
          <p:spPr>
            <a:xfrm>
              <a:off x="111950" y="5969517"/>
              <a:ext cx="706223" cy="463092"/>
            </a:xfrm>
            <a:prstGeom prst="teardrop">
              <a:avLst/>
            </a:prstGeom>
            <a:grp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1500" b="1" dirty="0">
                  <a:solidFill>
                    <a:srgbClr val="FFFFFF"/>
                  </a:solidFill>
                </a:rPr>
                <a:t>5</a:t>
              </a:r>
            </a:p>
          </p:txBody>
        </p:sp>
      </p:grpSp>
      <p:grpSp>
        <p:nvGrpSpPr>
          <p:cNvPr id="54" name="Группа 53"/>
          <p:cNvGrpSpPr/>
          <p:nvPr/>
        </p:nvGrpSpPr>
        <p:grpSpPr>
          <a:xfrm>
            <a:off x="683568" y="5883814"/>
            <a:ext cx="8019764" cy="663563"/>
            <a:chOff x="104831" y="7006447"/>
            <a:chExt cx="11050844" cy="468970"/>
          </a:xfrm>
          <a:solidFill>
            <a:srgbClr val="FF6A3B"/>
          </a:solidFill>
        </p:grpSpPr>
        <p:sp>
          <p:nvSpPr>
            <p:cNvPr id="9" name="Скругленный прямоугольник 8"/>
            <p:cNvSpPr/>
            <p:nvPr/>
          </p:nvSpPr>
          <p:spPr>
            <a:xfrm>
              <a:off x="754296" y="7006447"/>
              <a:ext cx="10401379" cy="392326"/>
            </a:xfrm>
            <a:prstGeom prst="roundRect">
              <a:avLst/>
            </a:prstGeom>
            <a:solidFill>
              <a:srgbClr val="C39367">
                <a:alpha val="40000"/>
              </a:srgbClr>
            </a:soli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defTabSz="687898"/>
              <a:r>
                <a:rPr lang="ru-RU" sz="1400" kern="0" dirty="0" smtClean="0">
                  <a:solidFill>
                    <a:srgbClr val="000000"/>
                  </a:solidFill>
                  <a:latin typeface="Arial"/>
                </a:rPr>
                <a:t>Содействие субъектам МСП в поиске бизнес-партнеров, инвесторов, наставников</a:t>
              </a:r>
              <a:endParaRPr lang="ru-RU" sz="1400" kern="0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46" name="Teardrop 46"/>
            <p:cNvSpPr/>
            <p:nvPr/>
          </p:nvSpPr>
          <p:spPr>
            <a:xfrm>
              <a:off x="104831" y="7012325"/>
              <a:ext cx="724167" cy="463092"/>
            </a:xfrm>
            <a:prstGeom prst="teardrop">
              <a:avLst/>
            </a:prstGeom>
            <a:grp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1500" b="1" dirty="0">
                  <a:solidFill>
                    <a:srgbClr val="FFFFFF"/>
                  </a:solidFill>
                </a:rPr>
                <a:t>6</a:t>
              </a:r>
            </a:p>
          </p:txBody>
        </p:sp>
      </p:grpSp>
      <p:pic>
        <p:nvPicPr>
          <p:cNvPr id="74" name="Picture 4" descr="biznes_125x7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520280" cy="8575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4" name="Picture 2" descr="C:\Users\User\Desktop\Виолетта\Бренд\герб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457605" y="25567"/>
            <a:ext cx="636793" cy="45110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06195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286</TotalTime>
  <Words>175</Words>
  <Application>Microsoft Office PowerPoint</Application>
  <PresentationFormat>Экран (4:3)</PresentationFormat>
  <Paragraphs>45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2" baseType="lpstr">
      <vt:lpstr>Arial</vt:lpstr>
      <vt:lpstr>Arial Narrow</vt:lpstr>
      <vt:lpstr>Calibri</vt:lpstr>
      <vt:lpstr>Times New Roman</vt:lpstr>
      <vt:lpstr>Wingdings</vt:lpstr>
      <vt:lpstr>Тема Office</vt:lpstr>
      <vt:lpstr>Презентация PowerPoint</vt:lpstr>
      <vt:lpstr>Презентация PowerPoint</vt:lpstr>
      <vt:lpstr>Презентация PowerPoint</vt:lpstr>
      <vt:lpstr>Основные задачи бизнес-гида</vt:lpstr>
      <vt:lpstr>Принципы деятельности бизнес-гида</vt:lpstr>
      <vt:lpstr>Функции бизнес-гида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Манькова Татьяна Олеговна</dc:creator>
  <cp:lastModifiedBy>hp5430s@outlook.com</cp:lastModifiedBy>
  <cp:revision>35</cp:revision>
  <dcterms:created xsi:type="dcterms:W3CDTF">2018-07-18T13:10:15Z</dcterms:created>
  <dcterms:modified xsi:type="dcterms:W3CDTF">2018-07-21T20:36:54Z</dcterms:modified>
</cp:coreProperties>
</file>