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261" r:id="rId3"/>
    <p:sldId id="267" r:id="rId4"/>
    <p:sldId id="256" r:id="rId5"/>
    <p:sldId id="262" r:id="rId6"/>
    <p:sldId id="258" r:id="rId7"/>
    <p:sldId id="259" r:id="rId8"/>
    <p:sldId id="263" r:id="rId9"/>
    <p:sldId id="269" r:id="rId10"/>
    <p:sldId id="270" r:id="rId11"/>
    <p:sldId id="274" r:id="rId12"/>
    <p:sldId id="272" r:id="rId13"/>
    <p:sldId id="276" r:id="rId14"/>
    <p:sldId id="277" r:id="rId15"/>
    <p:sldId id="278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CBA6"/>
    <a:srgbClr val="FFE2AF"/>
    <a:srgbClr val="FECD9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5925-E658-4C62-A116-0918A24A407F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A0EFB-1733-4A51-8F25-30DFE433B1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3000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B0F0B-122F-4B32-A28E-1FF47994A416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79518-D477-476D-A0F0-C377842207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943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79518-D477-476D-A0F0-C3778422075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843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678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141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981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649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88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134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546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923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942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04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715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39CAE-C204-4834-B66E-2213CBD31AE3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2B0C5-EA54-4587-B70F-71B2F341AE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270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s://www.facebook.com/igfpmp" TargetMode="External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stagram.com/igf.pmp/" TargetMode="External"/><Relationship Id="rId5" Type="http://schemas.openxmlformats.org/officeDocument/2006/relationships/hyperlink" Target="https://vk.com/id494394547" TargetMode="External"/><Relationship Id="rId10" Type="http://schemas.openxmlformats.org/officeDocument/2006/relationships/image" Target="../media/image16.jpeg"/><Relationship Id="rId4" Type="http://schemas.openxmlformats.org/officeDocument/2006/relationships/hyperlink" Target="https://ok.ru/igfpmp.igfpmp" TargetMode="External"/><Relationship Id="rId9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5496" y="1670584"/>
            <a:ext cx="9001000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255648"/>
          </a:xfrm>
        </p:spPr>
        <p:txBody>
          <a:bodyPr>
            <a:normAutofit fontScale="850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44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гарантийной и финансовой поддержки субъектов МСП, оказываемые Ивановским государственным фондом поддержки малого предпринимательства</a:t>
            </a:r>
          </a:p>
          <a:p>
            <a:pPr indent="0" algn="r">
              <a:spcAft>
                <a:spcPts val="0"/>
              </a:spcAft>
              <a:buNone/>
            </a:pPr>
            <a:endParaRPr lang="ru-RU" sz="1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>
              <a:spcAft>
                <a:spcPts val="0"/>
              </a:spcAft>
              <a:buNone/>
            </a:pPr>
            <a:endParaRPr lang="ru-RU" sz="1400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>
              <a:spcAft>
                <a:spcPts val="0"/>
              </a:spcAft>
              <a:buNone/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Докладчик: </a:t>
            </a:r>
            <a:r>
              <a:rPr lang="ru-RU" sz="14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Коврова</a:t>
            </a: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Е.В. </a:t>
            </a:r>
          </a:p>
          <a:p>
            <a:pPr indent="0" algn="r">
              <a:spcAft>
                <a:spcPts val="0"/>
              </a:spcAft>
              <a:buNone/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 по управлению рисками</a:t>
            </a:r>
          </a:p>
          <a:p>
            <a:pPr indent="0" algn="r">
              <a:spcAft>
                <a:spcPts val="0"/>
              </a:spcAft>
              <a:buNone/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Некоммерческой </a:t>
            </a:r>
            <a:r>
              <a:rPr lang="ru-RU" sz="14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микрокредитной</a:t>
            </a: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компании</a:t>
            </a:r>
          </a:p>
          <a:p>
            <a:pPr indent="0" algn="r">
              <a:spcAft>
                <a:spcPts val="0"/>
              </a:spcAft>
              <a:buNone/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«Ивановский государственный фонд</a:t>
            </a:r>
          </a:p>
          <a:p>
            <a:pPr indent="0" algn="r">
              <a:spcAft>
                <a:spcPts val="0"/>
              </a:spcAft>
              <a:buNone/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малого предпринимательства» </a:t>
            </a:r>
            <a:endParaRPr lang="ru-RU" sz="1400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78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183640"/>
          </a:xfrm>
        </p:spPr>
        <p:txBody>
          <a:bodyPr>
            <a:normAutofit fontScale="925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 для получения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микрозайма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для юридических лиц: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на предоставление </a:t>
            </a:r>
            <a:r>
              <a:rPr lang="ru-RU" sz="22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микрозайма</a:t>
            </a: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форме Фонда;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Учредительные документы, документы о государственной регистрации;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налогового органа о наличии (отсутствии) просроченной задолженности по налогам и сборам, полученная не ранее 30 дней до представления в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Фонд; 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Финансовые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(форма №1 «Бухгалтерский баланс», форма №2 «Отчет о прибылях и убытках», налоговая декларация, патент) 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о стоимости имущества на последнюю отчетную дату;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участников на заключение крупной сделки (если сумма займа составляет более 25% стоимости имущества);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414069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255648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Основные условия предоставления поручительства: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срок –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месяца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Объем поручительства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-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не более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70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процентов от суммы обязательств Заемщика в части возврата фактически полученной суммы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кредита;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размер единовременно выдаваемого поручительства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млн. руб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общий объем поручительств на одного заемщика/группу связанных заемщиков по всем действующим договорам -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млн. руб. 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вознаграждения Фонда за предоставление поручительства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1,00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процент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годовых от суммы предоставленного поручительства и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0,75 процентов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годовых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субъектов МСП, осуществляющих отдельные виды деятельности</a:t>
            </a:r>
          </a:p>
          <a:p>
            <a:pPr marL="685800" algn="just">
              <a:spcAft>
                <a:spcPts val="0"/>
              </a:spcAft>
              <a:buAutoNum type="arabicParenR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43952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6"/>
            <a:ext cx="8812136" cy="5070782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25564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Банки-партнеры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04864"/>
            <a:ext cx="14954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138189"/>
            <a:ext cx="14001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1399"/>
            <a:ext cx="2557085" cy="7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584" y="4241006"/>
            <a:ext cx="2404347" cy="8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51399"/>
            <a:ext cx="2187266" cy="72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352615"/>
            <a:ext cx="2666900" cy="67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5860" y="2138189"/>
            <a:ext cx="1523843" cy="87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138189"/>
            <a:ext cx="1438321" cy="89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2361" y="4257760"/>
            <a:ext cx="1628009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488" y="3280792"/>
            <a:ext cx="1970778" cy="86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46095" y="5517232"/>
            <a:ext cx="2543544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396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12136" cy="525564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 для получения поручительства Фонда для индивидуальных предпринимателей: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на предоставление </a:t>
            </a:r>
            <a:r>
              <a:rPr lang="ru-RU" sz="20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микрозайма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форме Фонда;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Паспорт, а при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отсутствии, -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иной документ, удостоверяющий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личность;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Справка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налогового органа о наличии (отсутствии) просроченной задолженности по налогам и сборам, полученная не ранее 30 дней до представления в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Фонд; 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Страховой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индивидуального лицевого счета гражданина РФ (СНИЛС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Финансовые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(налоговая декларация, патент) 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800" dirty="0" smtClean="0"/>
          </a:p>
          <a:p>
            <a:pPr marL="685800" algn="just">
              <a:spcAft>
                <a:spcPts val="0"/>
              </a:spcAft>
              <a:buAutoNum type="arabicParenR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7910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183640"/>
          </a:xfrm>
        </p:spPr>
        <p:txBody>
          <a:bodyPr>
            <a:normAutofit fontScale="925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 для получения поручительства Фонда для юридических лиц: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на предоставление </a:t>
            </a:r>
            <a:r>
              <a:rPr lang="ru-RU" sz="22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микрозайма</a:t>
            </a:r>
            <a:r>
              <a:rPr lang="ru-RU" sz="22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форме Фонда;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Учредительные документы, документы о государственной регистрации;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налогового органа о наличии (отсутствии) просроченной задолженности по налогам и сборам, полученная не ранее 30 дней до представления в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Фонд; 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Финансовые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(форма №1 «Бухгалтерский баланс», форма №2 «Отчет о прибылях и убытках», налоговая декларация, патент) 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о стоимости имущества на последнюю отчетную дату;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участников на заключение крупной сделки (если сумма займа составляет более 25% стоимости имущества);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19972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8856984" cy="5183640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Документы, предоставляемые Банком, одновременно с  Заемщиком - субъектом МСП:</a:t>
            </a:r>
          </a:p>
          <a:p>
            <a:pPr marL="800100" indent="-4572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Выписка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протокола кредитного комитета Банка;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заключения о финансовом состоянии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Заемщика;</a:t>
            </a:r>
          </a:p>
          <a:p>
            <a:pPr marL="6286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заявления Заемщика на получение кредита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6286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анкеты Заемщика (если она не совмещена с заявлением Заемщика на получение кредита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14454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496" y="1485720"/>
            <a:ext cx="9001000" cy="525564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632423"/>
                </a:solidFill>
                <a:effectLst/>
                <a:latin typeface="Arial"/>
              </a:rPr>
              <a:t>Контакты</a:t>
            </a:r>
            <a:endParaRPr lang="ru-RU" sz="2800" b="1" dirty="0" smtClean="0">
              <a:effectLst/>
              <a:latin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rgbClr val="632423"/>
                </a:solidFill>
                <a:effectLst/>
                <a:latin typeface="Arial"/>
                <a:ea typeface="Times New Roman"/>
              </a:rPr>
              <a:t>     </a:t>
            </a:r>
            <a:r>
              <a:rPr lang="ru-RU" sz="2400" b="1" dirty="0" smtClean="0">
                <a:solidFill>
                  <a:srgbClr val="632423"/>
                </a:solidFill>
                <a:effectLst/>
                <a:latin typeface="Arial"/>
                <a:ea typeface="Times New Roman"/>
              </a:rPr>
              <a:t>Наш адрес: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Arial"/>
                <a:ea typeface="Times New Roman"/>
              </a:rPr>
              <a:t> 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153000, г. Иваново,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ул. Степанова, д.16, 3 </a:t>
            </a:r>
            <a:r>
              <a:rPr lang="ru-RU" sz="2400" i="1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эт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Телефон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+7 (4932) 30-01-21,30-89-34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Факс: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+7 (4932) 32-44-65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Email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300121@mail.ru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Сайт: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http//www.igfpmp.ru/</a:t>
            </a:r>
            <a:endParaRPr lang="ru-RU" sz="28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      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3"/>
              </a:rPr>
              <a:t>https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3"/>
              </a:rPr>
              <a:t>://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3"/>
              </a:rPr>
              <a:t>www.facebook.com/igfpmp</a:t>
            </a:r>
            <a:endParaRPr lang="ru-RU" sz="20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/>
              </a:rPr>
              <a:t>               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/>
                <a:hlinkClick r:id="rId4"/>
              </a:rPr>
              <a:t>https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  <a:latin typeface="Arial"/>
                <a:hlinkClick r:id="rId4"/>
              </a:rPr>
              <a:t>://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/>
                <a:hlinkClick r:id="rId4"/>
              </a:rPr>
              <a:t>ok.ru/igfpmp.igfpmp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/>
              </a:rPr>
              <a:t> </a:t>
            </a:r>
            <a:endParaRPr lang="ru-RU" sz="20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          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5"/>
              </a:rPr>
              <a:t>https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5"/>
              </a:rPr>
              <a:t>://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5"/>
              </a:rPr>
              <a:t>vk.com/id494394547</a:t>
            </a:r>
            <a:endParaRPr lang="ru-RU" sz="20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          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6"/>
              </a:rPr>
              <a:t>https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6"/>
              </a:rPr>
              <a:t>://www.instagram.com/igf.pmp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hlinkClick r:id="rId6"/>
              </a:rPr>
              <a:t>/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ru-RU" sz="2000" i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1800" dirty="0" smtClean="0"/>
              <a:t>              </a:t>
            </a:r>
            <a:endParaRPr lang="ru-RU" sz="2000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5458" y="4756545"/>
            <a:ext cx="410653" cy="3963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5950" y="5590998"/>
            <a:ext cx="366751" cy="35536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037" y="5994931"/>
            <a:ext cx="429739" cy="39033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5458" y="5193076"/>
            <a:ext cx="364899" cy="37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117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600200"/>
            <a:ext cx="8884144" cy="452596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/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  <a:p>
            <a:pPr indent="0" algn="just">
              <a:spcAft>
                <a:spcPts val="0"/>
              </a:spcAft>
              <a:buNone/>
            </a:pPr>
            <a:endParaRPr lang="ru-RU" sz="1800" dirty="0" smtClean="0"/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  <a:p>
            <a:pPr indent="0" algn="ctr">
              <a:buNone/>
            </a:pPr>
            <a:endParaRPr lang="ru-RU" b="1" dirty="0" smtClean="0"/>
          </a:p>
          <a:p>
            <a:pPr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Предоставление                    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Предоставление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микрозаймов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поручительств</a:t>
            </a:r>
          </a:p>
          <a:p>
            <a:pPr indent="0" algn="just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indent="0" algn="just">
              <a:spcAft>
                <a:spcPts val="0"/>
              </a:spcAft>
              <a:buNone/>
            </a:pP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99592" y="1670586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/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Направления оказываемой поддержки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763688" y="2689976"/>
            <a:ext cx="1224136" cy="1223088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776050" y="2688928"/>
            <a:ext cx="1224136" cy="1224136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416479" y="2105201"/>
            <a:ext cx="6480720" cy="58477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32040" y="3937934"/>
            <a:ext cx="3861272" cy="1147250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7544" y="3933056"/>
            <a:ext cx="3312368" cy="1152128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582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5070784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740128" cy="149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556792"/>
            <a:ext cx="8812136" cy="5301208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</a:rPr>
              <a:t>Микрозаймы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предоставляются субъектам малого и среднего предпринимательства: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зарегистрированным и осуществляющим деятельность на территории Ивановской 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области;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не имеющим просроченной задолженности по налогам и сборам на дату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обращения в Фонд за </a:t>
            </a:r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микрозаймом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Не имеющим за 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шесть месяцев, предшествующих дате обращения за получением </a:t>
            </a:r>
            <a:r>
              <a:rPr lang="ru-RU" sz="1800" i="1" dirty="0" err="1">
                <a:solidFill>
                  <a:schemeClr val="accent2">
                    <a:lumMod val="50000"/>
                  </a:schemeClr>
                </a:solidFill>
              </a:rPr>
              <a:t>микрозайма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 Фонда, нарушений условий ранее заключенных кредитных договоров, договоров лизинга, 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займа;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в течение двух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лет, предшествующих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дате подачи заявления на предоставление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</a:rPr>
              <a:t>микрозайма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Фонда, не применялись процедуры несостоятельности (банкротства), либо санкции в виде аннулирования или приостановления действия 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лицензии;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не 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осуществляющим 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предпринимательскую деятельность в сфере игорного бизнеса, 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производство 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и (или) реализацию подакцизных товаров, а также добычу и (или) реализацию полезных ископаемых, за исключением общераспространенных полезных ископаемых</a:t>
            </a:r>
          </a:p>
        </p:txBody>
      </p:sp>
    </p:spTree>
    <p:extLst>
      <p:ext uri="{BB962C8B-B14F-4D97-AF65-F5344CB8AC3E}">
        <p14:creationId xmlns:p14="http://schemas.microsoft.com/office/powerpoint/2010/main" xmlns="" val="15924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152352" y="1670584"/>
            <a:ext cx="8812136" cy="5070784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</a:b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1485720"/>
            <a:ext cx="8229600" cy="4967616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2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Микрозаймы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предоставляются  на следующие цели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  <a:p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ремонт, модернизация основных средств,</a:t>
            </a:r>
          </a:p>
          <a:p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технологий,</a:t>
            </a:r>
          </a:p>
          <a:p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научно-технической и инновационной деятельности,</a:t>
            </a:r>
          </a:p>
          <a:p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товарно-материальных ценностей,</a:t>
            </a:r>
          </a:p>
          <a:p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 и/или развитие существующего бизнеса.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400" dirty="0">
              <a:ea typeface="Calibri"/>
              <a:cs typeface="Times New Roman"/>
            </a:endParaRPr>
          </a:p>
          <a:p>
            <a:endParaRPr lang="ru-RU" sz="1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496944" cy="1457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9571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7504" y="1670584"/>
            <a:ext cx="8928992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12136" cy="452596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2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>
              <a:spcAft>
                <a:spcPts val="0"/>
              </a:spcAft>
              <a:buNone/>
            </a:pPr>
            <a:endParaRPr lang="ru-RU" sz="2200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Максимальный размер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микрозайма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–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2800" u="sng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до</a:t>
            </a:r>
            <a:r>
              <a:rPr lang="ru-RU" sz="2800" b="1" u="sng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1 000 000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рублей.</a:t>
            </a:r>
          </a:p>
          <a:p>
            <a:pPr indent="0">
              <a:spcAft>
                <a:spcPts val="0"/>
              </a:spcAft>
              <a:buNone/>
            </a:pPr>
            <a:endParaRPr lang="ru-RU" sz="1100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25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Максимальный срок предоставления </a:t>
            </a:r>
            <a:r>
              <a:rPr lang="ru-RU" sz="2500" b="1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микрозайма</a:t>
            </a:r>
            <a:r>
              <a:rPr lang="ru-RU" sz="25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</a:t>
            </a:r>
          </a:p>
          <a:p>
            <a:pPr indent="0" algn="ctr">
              <a:spcAft>
                <a:spcPts val="0"/>
              </a:spcAft>
              <a:buNone/>
            </a:pPr>
            <a:endParaRPr lang="ru-RU" sz="1400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сумму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до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150 000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рублей -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1 (один) год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;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28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сумму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свыше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150 000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рублей -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2 (два) года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112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84144" cy="525564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Процентна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я ставка за пользование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микрозаймом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1400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14,5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процентов годовых при залоге объектов недвижимого имущества;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16,0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 процентов годовых при залоге транспортных средств;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17,0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</a:rPr>
              <a:t> процентов годовых при залоге оборудования и иного имущества, при предоставлении поручительств.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5148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12136" cy="5255648"/>
          </a:xfrm>
        </p:spPr>
        <p:txBody>
          <a:bodyPr>
            <a:normAutofit fontScale="925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Виды деятельности для которых действует пониженная процентная ставка по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</a:rPr>
              <a:t>микрозаймам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628650" indent="-285750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«Растениеводство и животноводство»; 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85750"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«Образование»; 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85750"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«Деятельность в области здравоохранения»; 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85750"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«Деятельность по уходу с обеспечением проживания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628650" indent="-285750"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«Предоставление социальных услуг без обеспечения проживания»; 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85750"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группы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93.11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«Деятельность спортивных объектов»,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93.12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«Деятельность спортивных клубов»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раздела R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«Деятельность в области культуры, спорта, организации досуга и развлечений»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3209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07504" y="1670584"/>
            <a:ext cx="8928992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84144" cy="5039624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Процентна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я ставка за пользование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микрозаймом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для субъектов МСП, осуществляющих отдельные виды деятельности: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1400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12,5 </a:t>
            </a:r>
            <a:r>
              <a:rPr lang="ru-RU" sz="26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процентов годовых при залоге объектов недвижимого имущества;</a:t>
            </a:r>
            <a:endParaRPr lang="ru-RU" sz="2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14,0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процентов годовых при залоге транспортных средств;</a:t>
            </a:r>
            <a:endParaRPr lang="ru-RU" sz="2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15,0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процентов годовых при залоге оборудования и иного имущества, при предоставлении поручительств.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759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52352" y="1670584"/>
            <a:ext cx="8812136" cy="4956991"/>
          </a:xfrm>
          <a:prstGeom prst="roundRect">
            <a:avLst/>
          </a:prstGeom>
          <a:gradFill>
            <a:gsLst>
              <a:gs pos="91670">
                <a:srgbClr val="DECBA6">
                  <a:lumMod val="88000"/>
                  <a:lumOff val="12000"/>
                  <a:alpha val="37000"/>
                </a:srgbClr>
              </a:gs>
              <a:gs pos="45824">
                <a:schemeClr val="bg1"/>
              </a:gs>
              <a:gs pos="0">
                <a:srgbClr val="FFE2AF">
                  <a:lumMod val="68000"/>
                  <a:lumOff val="32000"/>
                  <a:alpha val="47000"/>
                </a:srgbClr>
              </a:gs>
              <a:gs pos="64999">
                <a:srgbClr val="F0EBD5">
                  <a:alpha val="39000"/>
                </a:srgbClr>
              </a:gs>
              <a:gs pos="100000">
                <a:srgbClr val="D1C39F">
                  <a:alpha val="61000"/>
                </a:srgbClr>
              </a:gs>
            </a:gsLst>
            <a:lin ang="5400000" scaled="1"/>
          </a:gradFill>
          <a:ln w="3175">
            <a:solidFill>
              <a:schemeClr val="accent2">
                <a:lumMod val="50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           </a:t>
            </a:r>
            <a:endParaRPr lang="ru-RU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52" y="188640"/>
            <a:ext cx="8640960" cy="148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2352" y="1485720"/>
            <a:ext cx="8812136" cy="5255648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ru-RU" sz="1000" b="1" dirty="0" smtClean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Документы для получения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микрозайма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для индивидуальных предпринимателей:</a:t>
            </a:r>
          </a:p>
          <a:p>
            <a:pPr marL="800100" indent="-4572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на предоставление </a:t>
            </a:r>
            <a:r>
              <a:rPr lang="ru-RU" sz="2000" i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микрозайма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форме Фонда;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Паспорт, а при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отсутствии, -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иной документ, удостоверяющий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личность;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Справка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налогового органа о наличии (отсутствии) просроченной задолженности по налогам и сборам, полученная не ранее 30 дней до представления в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Фонд; 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Страховой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индивидуального лицевого счета гражданина РФ (СНИЛС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о наличии расчетного счета в банке;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Финансовые документы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(налоговая декларация, патент) ;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86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800" dirty="0" smtClean="0"/>
          </a:p>
          <a:p>
            <a:pPr marL="685800" algn="just">
              <a:spcAft>
                <a:spcPts val="0"/>
              </a:spcAft>
              <a:buAutoNum type="arabicParenR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5928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924</Words>
  <Application>Microsoft Office PowerPoint</Application>
  <PresentationFormat>Экран (4:3)</PresentationFormat>
  <Paragraphs>142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        </vt:lpstr>
      <vt:lpstr>            </vt:lpstr>
      <vt:lpstr>            </vt:lpstr>
      <vt:lpstr>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  <vt:lpstr>            </vt:lpstr>
    </vt:vector>
  </TitlesOfParts>
  <Company>ИГФПМП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ИВАНОВСКИЙ ГОСУДАРСТВЕННЫЙ  ФОНД ПОДДЕРЖКИ  МАЛОГО ПРЕДПРИНИМАТЕЛЬСТВА</dc:title>
  <dc:creator>Елена В. Коврова</dc:creator>
  <cp:lastModifiedBy>BosEconom</cp:lastModifiedBy>
  <cp:revision>31</cp:revision>
  <cp:lastPrinted>2018-06-22T06:34:11Z</cp:lastPrinted>
  <dcterms:created xsi:type="dcterms:W3CDTF">2018-06-21T06:22:51Z</dcterms:created>
  <dcterms:modified xsi:type="dcterms:W3CDTF">2018-08-17T10:20:27Z</dcterms:modified>
</cp:coreProperties>
</file>