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9367"/>
    <a:srgbClr val="2C2A29"/>
    <a:srgbClr val="621B19"/>
    <a:srgbClr val="51936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193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7916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180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8103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180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297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020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132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154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726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76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B8686-C91F-48A5-A9E8-66D8A1D35250}" type="datetimeFigureOut">
              <a:rPr lang="ru-RU" smtClean="0"/>
              <a:pPr/>
              <a:t>17.08.2018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EEA3-4DD2-4DBC-8F8E-EB3A9023BE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368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3.png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5471" y="2924944"/>
            <a:ext cx="8643998" cy="2232248"/>
          </a:xfrm>
        </p:spPr>
        <p:txBody>
          <a:bodyPr>
            <a:normAutofit fontScale="90000"/>
          </a:bodyPr>
          <a:lstStyle/>
          <a:p>
            <a:r>
              <a:rPr lang="ru-RU" sz="6000" dirty="0" smtClean="0">
                <a:solidFill>
                  <a:srgbClr val="C3936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Региональный центр инжиниринга</a:t>
            </a:r>
            <a:r>
              <a:rPr lang="ru-RU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rgbClr val="C3936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герб_Монтажная область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6092" y="-6794"/>
            <a:ext cx="1457908" cy="1354504"/>
          </a:xfrm>
          <a:prstGeom prst="rect">
            <a:avLst/>
          </a:prstGeom>
          <a:noFill/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36176" y="0"/>
            <a:ext cx="5082589" cy="24221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214290"/>
            <a:ext cx="5329246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3936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Региональный центр инжиниринга</a:t>
            </a:r>
            <a:endParaRPr lang="ru-RU" sz="2400" dirty="0">
              <a:solidFill>
                <a:srgbClr val="C39367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altLang="ru-RU" b="1" i="1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РЦИ </a:t>
            </a:r>
            <a:r>
              <a:rPr lang="ru-RU" altLang="ru-RU" sz="3600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sz="2400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технологической готовности субъектов малого и среднего предпринимательства за счет разработки  технологических и технических процессов и обеспечения решения проектных, инженерных, технологических и организационно-внедренческих задач, возникающих у субъектов малого и среднего предпринимательства</a:t>
            </a:r>
          </a:p>
          <a:p>
            <a:pPr algn="just"/>
            <a:r>
              <a:rPr lang="ru-RU" altLang="ru-RU" b="1" i="1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РЦИ </a:t>
            </a:r>
            <a:r>
              <a:rPr lang="ru-RU" altLang="ru-RU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altLang="ru-RU" sz="2400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помощь малым и средним предприятиям Ивановской области в повышении эффективности производства</a:t>
            </a:r>
          </a:p>
          <a:p>
            <a:endParaRPr lang="ru-RU" dirty="0"/>
          </a:p>
        </p:txBody>
      </p:sp>
      <p:pic>
        <p:nvPicPr>
          <p:cNvPr id="4" name="Рисунок 3" descr="Безымянный2.png"/>
          <p:cNvPicPr>
            <a:picLocks noChangeAspect="1"/>
          </p:cNvPicPr>
          <p:nvPr/>
        </p:nvPicPr>
        <p:blipFill>
          <a:blip r:embed="rId2" cstate="print"/>
          <a:srcRect b="29168"/>
          <a:stretch>
            <a:fillRect/>
          </a:stretch>
        </p:blipFill>
        <p:spPr>
          <a:xfrm>
            <a:off x="214282" y="285728"/>
            <a:ext cx="3357554" cy="11430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274638"/>
            <a:ext cx="5114932" cy="86834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39367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Причины обратиться в РЦИ</a:t>
            </a:r>
            <a:endParaRPr lang="ru-RU" sz="2400" dirty="0">
              <a:solidFill>
                <a:srgbClr val="C39367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4114800" cy="4786346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C39367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Производство</a:t>
            </a:r>
          </a:p>
          <a:p>
            <a:pPr marL="1080000" lvl="1">
              <a:lnSpc>
                <a:spcPct val="15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1800" dirty="0" smtClean="0">
                <a:solidFill>
                  <a:srgbClr val="283E6E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 </a:t>
            </a:r>
            <a:r>
              <a:rPr lang="ru-RU" sz="1800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устаревшее оборудование</a:t>
            </a:r>
          </a:p>
          <a:p>
            <a:pPr marL="1080000" lvl="1">
              <a:lnSpc>
                <a:spcPct val="15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1800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устаревшие технологии</a:t>
            </a:r>
          </a:p>
          <a:p>
            <a:pPr marL="794250" lvl="1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 smtClean="0">
              <a:solidFill>
                <a:srgbClr val="283E6E"/>
              </a:solidFill>
              <a:latin typeface="Arial" panose="020B0604020202020204" pitchFamily="34" charset="0"/>
              <a:ea typeface="Open Sans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C39367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Развитие</a:t>
            </a:r>
          </a:p>
          <a:p>
            <a:pPr marL="1080000" lvl="1">
              <a:lnSpc>
                <a:spcPct val="15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1800" dirty="0" smtClean="0">
                <a:solidFill>
                  <a:srgbClr val="283E6E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 </a:t>
            </a:r>
            <a:r>
              <a:rPr lang="ru-RU" sz="1800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нехватка финансовых ресурсов</a:t>
            </a:r>
          </a:p>
          <a:p>
            <a:pPr marL="1080000" lvl="1">
              <a:lnSpc>
                <a:spcPct val="15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1800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 необходимость получения государственной поддержки</a:t>
            </a:r>
          </a:p>
          <a:p>
            <a:pPr marL="1080000" lvl="1">
              <a:lnSpc>
                <a:spcPct val="15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1800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 выход на новые рынки</a:t>
            </a:r>
            <a:endParaRPr lang="ru-RU" sz="1800" dirty="0">
              <a:solidFill>
                <a:srgbClr val="2C2A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Безымянный2.png"/>
          <p:cNvPicPr>
            <a:picLocks noChangeAspect="1"/>
          </p:cNvPicPr>
          <p:nvPr/>
        </p:nvPicPr>
        <p:blipFill>
          <a:blip r:embed="rId3" cstate="print"/>
          <a:srcRect b="29168"/>
          <a:stretch>
            <a:fillRect/>
          </a:stretch>
        </p:blipFill>
        <p:spPr>
          <a:xfrm>
            <a:off x="214282" y="214290"/>
            <a:ext cx="3357554" cy="11430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43439" y="1428736"/>
            <a:ext cx="4071966" cy="4852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>
                <a:solidFill>
                  <a:srgbClr val="C39367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Конкуренты</a:t>
            </a:r>
          </a:p>
          <a:p>
            <a:pPr marL="1008000" lvl="1" indent="-540000">
              <a:spcBef>
                <a:spcPts val="1600"/>
              </a:spcBef>
              <a:buBlip>
                <a:blip r:embed="rId2"/>
              </a:buBlip>
            </a:pPr>
            <a:r>
              <a:rPr lang="ru-RU" sz="1700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высокая конкуренция на рынке</a:t>
            </a:r>
          </a:p>
          <a:p>
            <a:pPr>
              <a:spcBef>
                <a:spcPts val="1600"/>
              </a:spcBef>
            </a:pPr>
            <a:r>
              <a:rPr lang="ru-RU" sz="1700" b="1" dirty="0" smtClean="0">
                <a:solidFill>
                  <a:srgbClr val="C39367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Продукция</a:t>
            </a:r>
          </a:p>
          <a:p>
            <a:pPr marL="792000" lvl="1">
              <a:spcBef>
                <a:spcPts val="1600"/>
              </a:spcBef>
              <a:buBlip>
                <a:blip r:embed="rId2"/>
              </a:buBlip>
            </a:pPr>
            <a:r>
              <a:rPr lang="ru-RU" sz="1700" dirty="0" smtClean="0">
                <a:solidFill>
                  <a:srgbClr val="283E6E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  </a:t>
            </a:r>
            <a:r>
              <a:rPr lang="ru-RU" sz="1700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низкое качество продукции</a:t>
            </a:r>
          </a:p>
          <a:p>
            <a:pPr marL="792000" lvl="1">
              <a:spcBef>
                <a:spcPts val="1600"/>
              </a:spcBef>
              <a:buBlip>
                <a:blip r:embed="rId2"/>
              </a:buBlip>
            </a:pPr>
            <a:r>
              <a:rPr lang="ru-RU" sz="1700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 высокая себестоимость продукции</a:t>
            </a:r>
          </a:p>
          <a:p>
            <a:pPr>
              <a:lnSpc>
                <a:spcPct val="150000"/>
              </a:lnSpc>
            </a:pPr>
            <a:r>
              <a:rPr lang="ru-RU" sz="1700" b="1" dirty="0" smtClean="0">
                <a:solidFill>
                  <a:srgbClr val="C39367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Кадры</a:t>
            </a:r>
          </a:p>
          <a:p>
            <a:pPr marL="792000" lvl="1">
              <a:lnSpc>
                <a:spcPct val="15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sz="1700" dirty="0" smtClean="0">
                <a:solidFill>
                  <a:srgbClr val="283E6E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</a:t>
            </a:r>
            <a:r>
              <a:rPr lang="ru-RU" sz="1700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нехватка квалифицированного персонала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274638"/>
            <a:ext cx="5114932" cy="79690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C39367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Региональный центр инжиниринга</a:t>
            </a:r>
            <a:endParaRPr lang="ru-RU" sz="2400" dirty="0">
              <a:solidFill>
                <a:srgbClr val="C39367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Услуги РЦИ предоставляются производственным субъектам малого и среднего предпринимательства, отвечающим следующим требованиям: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rgbClr val="2C2A29"/>
              </a:solidFill>
              <a:latin typeface="Arial" panose="020B0604020202020204" pitchFamily="34" charset="0"/>
              <a:ea typeface="Open Sans" pitchFamily="34" charset="0"/>
              <a:cs typeface="Arial" panose="020B0604020202020204" pitchFamily="34" charset="0"/>
            </a:endParaRP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Зарегистрирован на территории Ивановской области в соответствии с Федеральным законом от 08.08.2001 №129-ФЗ «О государственной регистрации юридических лиц и индивидуальных предпринимателей».</a:t>
            </a: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rgbClr val="2C2A29"/>
              </a:solidFill>
              <a:latin typeface="Arial" panose="020B0604020202020204" pitchFamily="34" charset="0"/>
              <a:ea typeface="Open Sans" pitchFamily="34" charset="0"/>
              <a:cs typeface="Arial" panose="020B0604020202020204" pitchFamily="34" charset="0"/>
            </a:endParaRP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Blip>
                <a:blip r:embed="rId2"/>
              </a:buBlip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 Относится к категории субъекта малого и среднего предпринимательства и соответствует условиям, установленным статьей 4 Федерального закона от 24.07.2007 № 209-ФЗ «О развитии малого и среднего предпринимательства в Российской Федерации» для данной категории.</a:t>
            </a:r>
          </a:p>
          <a:p>
            <a:endParaRPr lang="ru-RU" dirty="0"/>
          </a:p>
        </p:txBody>
      </p:sp>
      <p:pic>
        <p:nvPicPr>
          <p:cNvPr id="4" name="Рисунок 3" descr="Безымянный2.png"/>
          <p:cNvPicPr>
            <a:picLocks noChangeAspect="1"/>
          </p:cNvPicPr>
          <p:nvPr/>
        </p:nvPicPr>
        <p:blipFill>
          <a:blip r:embed="rId3" cstate="print"/>
          <a:srcRect b="29168"/>
          <a:stretch>
            <a:fillRect/>
          </a:stretch>
        </p:blipFill>
        <p:spPr>
          <a:xfrm>
            <a:off x="285720" y="214290"/>
            <a:ext cx="3357554" cy="11430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0430" y="274638"/>
            <a:ext cx="5186370" cy="65403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39367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Услуги РЦИ</a:t>
            </a:r>
            <a:endParaRPr lang="ru-RU" sz="2400" dirty="0">
              <a:solidFill>
                <a:srgbClr val="C39367"/>
              </a:solidFill>
              <a:latin typeface="Arial Black" panose="020B0A04020102020204" pitchFamily="34" charset="0"/>
            </a:endParaRPr>
          </a:p>
        </p:txBody>
      </p:sp>
      <p:pic>
        <p:nvPicPr>
          <p:cNvPr id="9" name="Picture 12" descr="http://www.uniteddevelopers.ru/files/noz/849163178-grafik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/>
          </a:blip>
          <a:stretch>
            <a:fillRect/>
          </a:stretch>
        </p:blipFill>
        <p:spPr bwMode="auto">
          <a:xfrm>
            <a:off x="6183561" y="4780958"/>
            <a:ext cx="2714643" cy="1452049"/>
          </a:xfrm>
          <a:prstGeom prst="rect">
            <a:avLst/>
          </a:prstGeom>
          <a:noFill/>
          <a:effectLst>
            <a:softEdge rad="101600"/>
          </a:effectLst>
          <a:extLst/>
        </p:spPr>
      </p:pic>
      <p:pic>
        <p:nvPicPr>
          <p:cNvPr id="4" name="Рисунок 3" descr="Безымянный2.png"/>
          <p:cNvPicPr>
            <a:picLocks noChangeAspect="1"/>
          </p:cNvPicPr>
          <p:nvPr/>
        </p:nvPicPr>
        <p:blipFill>
          <a:blip r:embed="rId3" cstate="print"/>
          <a:srcRect b="29168"/>
          <a:stretch>
            <a:fillRect/>
          </a:stretch>
        </p:blipFill>
        <p:spPr>
          <a:xfrm>
            <a:off x="428596" y="214290"/>
            <a:ext cx="3357554" cy="928718"/>
          </a:xfrm>
          <a:prstGeom prst="rect">
            <a:avLst/>
          </a:prstGeom>
        </p:spPr>
      </p:pic>
      <p:pic>
        <p:nvPicPr>
          <p:cNvPr id="10" name="Picture 2" descr="https://www.windmedya.com/images/windmedya/teklif-formu.jpg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3131586" y="2343313"/>
            <a:ext cx="2928958" cy="1500198"/>
          </a:xfrm>
          <a:prstGeom prst="rect">
            <a:avLst/>
          </a:prstGeom>
          <a:noFill/>
          <a:effectLst>
            <a:softEdge rad="190500"/>
          </a:effectLst>
          <a:extLst/>
        </p:spPr>
      </p:pic>
      <p:pic>
        <p:nvPicPr>
          <p:cNvPr id="11" name="Picture 14" descr="https://img2.mp-farm.com/7436646.jpg?w=800&amp;h=420&amp;m=crop"/>
          <p:cNvPicPr>
            <a:picLocks noChangeAspect="1" noChangeArrowheads="1"/>
          </p:cNvPicPr>
          <p:nvPr/>
        </p:nvPicPr>
        <p:blipFill>
          <a:blip r:embed="rId5" cstate="print">
            <a:extLst/>
          </a:blip>
          <a:srcRect/>
          <a:stretch>
            <a:fillRect/>
          </a:stretch>
        </p:blipFill>
        <p:spPr bwMode="auto">
          <a:xfrm>
            <a:off x="3071802" y="4714884"/>
            <a:ext cx="2980356" cy="1571612"/>
          </a:xfrm>
          <a:prstGeom prst="rect">
            <a:avLst/>
          </a:prstGeom>
          <a:noFill/>
          <a:effectLst>
            <a:softEdge rad="127000"/>
          </a:effectLst>
          <a:extLst/>
        </p:spPr>
      </p:pic>
      <p:pic>
        <p:nvPicPr>
          <p:cNvPr id="12" name="Picture 6" descr="http://key-group.eu/img/slide-carousel_c.jpg"/>
          <p:cNvPicPr>
            <a:picLocks noChangeAspect="1" noChangeArrowheads="1"/>
          </p:cNvPicPr>
          <p:nvPr/>
        </p:nvPicPr>
        <p:blipFill>
          <a:blip r:embed="rId6" cstate="print">
            <a:extLst/>
          </a:blip>
          <a:srcRect/>
          <a:stretch>
            <a:fillRect/>
          </a:stretch>
        </p:blipFill>
        <p:spPr bwMode="auto">
          <a:xfrm>
            <a:off x="0" y="4643446"/>
            <a:ext cx="2857488" cy="1643050"/>
          </a:xfrm>
          <a:prstGeom prst="rect">
            <a:avLst/>
          </a:prstGeom>
          <a:noFill/>
          <a:effectLst>
            <a:softEdge rad="76200"/>
          </a:effectLst>
          <a:extLst/>
        </p:spPr>
      </p:pic>
      <p:pic>
        <p:nvPicPr>
          <p:cNvPr id="13" name="Picture 16" descr="http://wds78.ru/wp-content/uploads/2014/07/5.jpg"/>
          <p:cNvPicPr>
            <a:picLocks noChangeAspect="1" noChangeArrowheads="1"/>
          </p:cNvPicPr>
          <p:nvPr/>
        </p:nvPicPr>
        <p:blipFill rotWithShape="1">
          <a:blip r:embed="rId7" cstate="print">
            <a:extLst/>
          </a:blip>
          <a:srcRect l="3561" t="1748" r="3808"/>
          <a:stretch/>
        </p:blipFill>
        <p:spPr bwMode="auto">
          <a:xfrm>
            <a:off x="0" y="2285993"/>
            <a:ext cx="2786050" cy="1571636"/>
          </a:xfrm>
          <a:prstGeom prst="rect">
            <a:avLst/>
          </a:prstGeom>
          <a:noFill/>
          <a:effectLst>
            <a:softEdge rad="127000"/>
          </a:effectLst>
          <a:extLst/>
        </p:spPr>
      </p:pic>
      <p:pic>
        <p:nvPicPr>
          <p:cNvPr id="14" name="Picture 8" descr="http://n3b.ru/wp-content/uploads/2016/11/%D0%BC%D0%B0%D1%80%D0%BA%D0%B5%D1%82%D0%B8%D0%BD%D0%B32-1024x566.jpg"/>
          <p:cNvPicPr>
            <a:picLocks noChangeAspect="1" noChangeArrowheads="1"/>
          </p:cNvPicPr>
          <p:nvPr/>
        </p:nvPicPr>
        <p:blipFill>
          <a:blip r:embed="rId8" cstate="print">
            <a:extLst/>
          </a:blip>
          <a:srcRect/>
          <a:stretch>
            <a:fillRect/>
          </a:stretch>
        </p:blipFill>
        <p:spPr bwMode="auto">
          <a:xfrm>
            <a:off x="6400800" y="2357430"/>
            <a:ext cx="2457480" cy="1285884"/>
          </a:xfrm>
          <a:prstGeom prst="rect">
            <a:avLst/>
          </a:prstGeom>
          <a:noFill/>
          <a:effectLst>
            <a:softEdge rad="63500"/>
          </a:effectLst>
          <a:extLst/>
        </p:spPr>
      </p:pic>
      <p:sp>
        <p:nvSpPr>
          <p:cNvPr id="15" name="TextBox 14"/>
          <p:cNvSpPr txBox="1"/>
          <p:nvPr/>
        </p:nvSpPr>
        <p:spPr>
          <a:xfrm>
            <a:off x="0" y="1142984"/>
            <a:ext cx="2928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технологического, </a:t>
            </a:r>
          </a:p>
          <a:p>
            <a:pPr algn="ctr">
              <a:defRPr/>
            </a:pPr>
            <a:r>
              <a:rPr lang="ru-RU" dirty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финансового и управленческого аудита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86116" y="1142984"/>
            <a:ext cx="29289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составление бизнес-планов /ТЭО/ инвестиционных меморандумов </a:t>
            </a:r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357950" y="1142984"/>
            <a:ext cx="2571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маркетинговых исследований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3786190"/>
            <a:ext cx="3143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2291852">
              <a:defRPr/>
            </a:pPr>
            <a:r>
              <a:rPr lang="ru-RU" sz="1400" dirty="0" smtClean="0">
                <a:solidFill>
                  <a:srgbClr val="2C2A29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разработка </a:t>
            </a:r>
            <a:r>
              <a:rPr lang="ru-RU" sz="1400" dirty="0">
                <a:solidFill>
                  <a:srgbClr val="2C2A29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программ </a:t>
            </a:r>
            <a:r>
              <a:rPr lang="ru-RU" sz="1400" dirty="0" smtClean="0">
                <a:solidFill>
                  <a:srgbClr val="2C2A29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модернизации/развития/ технического</a:t>
            </a:r>
            <a:endParaRPr lang="en-US" sz="1400" dirty="0">
              <a:solidFill>
                <a:srgbClr val="2C2A29"/>
              </a:solidFill>
              <a:latin typeface="Arial" panose="020B0604020202020204" pitchFamily="34" charset="0"/>
              <a:ea typeface="Open Sans" charset="0"/>
              <a:cs typeface="Arial" panose="020B0604020202020204" pitchFamily="34" charset="0"/>
            </a:endParaRPr>
          </a:p>
          <a:p>
            <a:pPr lvl="0" algn="ctr" defTabSz="2291852">
              <a:defRPr/>
            </a:pPr>
            <a:r>
              <a:rPr lang="ru-RU" sz="1400" dirty="0">
                <a:solidFill>
                  <a:srgbClr val="2C2A29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перевооружения производства</a:t>
            </a:r>
            <a:endParaRPr lang="ru-RU" sz="1400" dirty="0">
              <a:solidFill>
                <a:srgbClr val="2C2A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43241" y="3857628"/>
            <a:ext cx="3000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индекса технологической готовности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5075" y="3929066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>
                <a:solidFill>
                  <a:srgbClr val="2C2A29"/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rPr>
              <a:t>Антикризисный консалтинг и другие услуги</a:t>
            </a:r>
          </a:p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6357958"/>
            <a:ext cx="9144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b="1" dirty="0" smtClean="0">
                <a:solidFill>
                  <a:srgbClr val="C39367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Оплата субъекта МСП составит всего лишь 5–15% от рыночной стоимости услуги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43306" y="274638"/>
            <a:ext cx="5043494" cy="79690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39367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Как получить услугу РЦИ</a:t>
            </a:r>
            <a:endParaRPr lang="ru-RU" sz="2400" dirty="0">
              <a:solidFill>
                <a:srgbClr val="C39367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Содержимое 4" descr="Безымянный.pn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/>
          <a:srcRect l="2354" r="2525" b="30000"/>
          <a:stretch/>
        </p:blipFill>
        <p:spPr>
          <a:xfrm>
            <a:off x="214282" y="1285860"/>
            <a:ext cx="8715436" cy="2357454"/>
          </a:xfrm>
          <a:prstGeom prst="rect">
            <a:avLst/>
          </a:prstGeom>
        </p:spPr>
      </p:pic>
      <p:pic>
        <p:nvPicPr>
          <p:cNvPr id="4" name="Рисунок 3" descr="Безымянный2.png"/>
          <p:cNvPicPr>
            <a:picLocks noChangeAspect="1"/>
          </p:cNvPicPr>
          <p:nvPr/>
        </p:nvPicPr>
        <p:blipFill>
          <a:blip r:embed="rId3" cstate="print"/>
          <a:srcRect b="29168"/>
          <a:stretch>
            <a:fillRect/>
          </a:stretch>
        </p:blipFill>
        <p:spPr>
          <a:xfrm>
            <a:off x="285720" y="214290"/>
            <a:ext cx="3357554" cy="11430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774079"/>
            <a:ext cx="9144000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dirty="0" smtClean="0">
                <a:solidFill>
                  <a:srgbClr val="C39367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Список документов для получения услуги:</a:t>
            </a: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Blip>
                <a:blip r:embed="rId4"/>
              </a:buBlip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Заявление</a:t>
            </a: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Blip>
                <a:blip r:embed="rId4"/>
              </a:buBlip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Копия Устава (для юридических лиц)</a:t>
            </a: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Blip>
                <a:blip r:embed="rId4"/>
              </a:buBlip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Копия паспорта (для индивидуальных предпринимателей)</a:t>
            </a: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Blip>
                <a:blip r:embed="rId4"/>
              </a:buBlip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Выписка из ЕГРЮЛ</a:t>
            </a: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Blip>
                <a:blip r:embed="rId4"/>
              </a:buBlip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Выписка из ЕГРИП</a:t>
            </a: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Blip>
                <a:blip r:embed="rId4"/>
              </a:buBlip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Справка о среднесписочной численности предприятия</a:t>
            </a:r>
          </a:p>
          <a:p>
            <a:pPr marL="648000" indent="0" algn="just">
              <a:lnSpc>
                <a:spcPct val="120000"/>
              </a:lnSpc>
              <a:spcBef>
                <a:spcPts val="0"/>
              </a:spcBef>
              <a:buBlip>
                <a:blip r:embed="rId4"/>
              </a:buBlip>
            </a:pP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ea typeface="Open Sans" pitchFamily="34" charset="0"/>
                <a:cs typeface="Arial" panose="020B0604020202020204" pitchFamily="34" charset="0"/>
              </a:rPr>
              <a:t>Финансовая отчетность за последний отчетный период с отметкой налогового органа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48" y="274638"/>
            <a:ext cx="4400552" cy="72547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39367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Контакты РЦИ</a:t>
            </a:r>
            <a:endParaRPr lang="ru-RU" sz="2400" dirty="0">
              <a:solidFill>
                <a:srgbClr val="C39367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57298"/>
            <a:ext cx="8280920" cy="5286412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b="1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Руководитель: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Солодухин Александр Викторович</a:t>
            </a:r>
          </a:p>
          <a:p>
            <a:r>
              <a:rPr lang="ru-RU" b="1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Мобильный: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(915) 844-74-87</a:t>
            </a:r>
          </a:p>
          <a:p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Тел./факс: </a:t>
            </a: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 (4932) 44-59-64</a:t>
            </a:r>
          </a:p>
          <a:p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  <a:r>
              <a:rPr lang="ru-RU" b="1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</a:t>
            </a:r>
            <a:r>
              <a:rPr lang="en-US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rci@mail.ru</a:t>
            </a:r>
            <a:endParaRPr lang="ru-RU" sz="1000" dirty="0" smtClean="0">
              <a:solidFill>
                <a:srgbClr val="2C2A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Адрес: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153000, г. Иваново, пр. Шереметьевский, д. 85г</a:t>
            </a:r>
          </a:p>
          <a:p>
            <a:pPr fontAlgn="t"/>
            <a:r>
              <a:rPr lang="ru-RU" b="1" dirty="0" smtClean="0">
                <a:solidFill>
                  <a:srgbClr val="C3936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Сайт: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2C2A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http://37invest.ru/rtsi</a:t>
            </a:r>
            <a:endParaRPr lang="ru-RU" dirty="0" smtClean="0">
              <a:solidFill>
                <a:srgbClr val="2C2A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4" name="Рисунок 3" descr="Безымянный2.png"/>
          <p:cNvPicPr>
            <a:picLocks noChangeAspect="1"/>
          </p:cNvPicPr>
          <p:nvPr/>
        </p:nvPicPr>
        <p:blipFill>
          <a:blip r:embed="rId2" cstate="print"/>
          <a:srcRect b="29168"/>
          <a:stretch>
            <a:fillRect/>
          </a:stretch>
        </p:blipFill>
        <p:spPr>
          <a:xfrm>
            <a:off x="214282" y="214290"/>
            <a:ext cx="3357586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esktop\Иваново 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1" y="1991"/>
            <a:ext cx="8229600" cy="2304256"/>
          </a:xfrm>
        </p:spPr>
        <p:txBody>
          <a:bodyPr/>
          <a:lstStyle/>
          <a:p>
            <a:endParaRPr lang="ru-RU" dirty="0" smtClean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 smtClean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C39367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СПАСИБО ЗА ВНИМАНИЕ</a:t>
            </a:r>
            <a:endParaRPr lang="ru-RU" dirty="0">
              <a:solidFill>
                <a:srgbClr val="C39367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271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Региональный центр инжиниринга </vt:lpstr>
      <vt:lpstr>Региональный центр инжиниринга</vt:lpstr>
      <vt:lpstr>Причины обратиться в РЦИ</vt:lpstr>
      <vt:lpstr>Региональный центр инжиниринга</vt:lpstr>
      <vt:lpstr>Услуги РЦИ</vt:lpstr>
      <vt:lpstr>Как получить услугу РЦИ</vt:lpstr>
      <vt:lpstr>Контакты РЦИ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Региональный центр инжиниринга</dc:title>
  <dc:creator>admin</dc:creator>
  <cp:lastModifiedBy>BosEconom</cp:lastModifiedBy>
  <cp:revision>35</cp:revision>
  <dcterms:created xsi:type="dcterms:W3CDTF">2018-06-20T10:38:08Z</dcterms:created>
  <dcterms:modified xsi:type="dcterms:W3CDTF">2018-08-17T10:24:51Z</dcterms:modified>
</cp:coreProperties>
</file>