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1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65" r:id="rId8"/>
    <p:sldId id="263" r:id="rId9"/>
    <p:sldId id="264" r:id="rId10"/>
    <p:sldId id="267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54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4838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4946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1245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5924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509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1677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6104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7206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5484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55737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8548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325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2.png"/><Relationship Id="rId7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0.jpe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" y="0"/>
            <a:ext cx="6442840" cy="6858000"/>
          </a:xfrm>
          <a:prstGeom prst="rect">
            <a:avLst/>
          </a:prstGeom>
          <a:solidFill>
            <a:srgbClr val="C39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39367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547" y="6220276"/>
            <a:ext cx="234551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0"/>
                <a:solidFill>
                  <a:srgbClr val="E04E3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7(4932) 44-59-64</a:t>
            </a:r>
            <a:endParaRPr lang="ru-RU" sz="2400" b="1" cap="none" spc="0" dirty="0">
              <a:ln w="0"/>
              <a:solidFill>
                <a:srgbClr val="E04E3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2547" y="5848669"/>
            <a:ext cx="161345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0"/>
                <a:solidFill>
                  <a:srgbClr val="E04E3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37invest.ru</a:t>
            </a:r>
            <a:endParaRPr lang="ru-RU" sz="2000" b="1" cap="none" spc="0" dirty="0">
              <a:ln w="0"/>
              <a:solidFill>
                <a:srgbClr val="E04E3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2547" y="2456185"/>
            <a:ext cx="1824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Центр</a:t>
            </a:r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2547" y="3040525"/>
            <a:ext cx="31834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п</a:t>
            </a:r>
            <a:r>
              <a:rPr lang="ru-RU" sz="440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оддержки</a:t>
            </a:r>
            <a:r>
              <a:rPr lang="ru-RU" sz="54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4241" y="3611484"/>
            <a:ext cx="5705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п</a:t>
            </a:r>
            <a:r>
              <a:rPr lang="ru-RU" sz="440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редпринимательства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7030" y="6220276"/>
            <a:ext cx="2898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0"/>
                <a:solidFill>
                  <a:srgbClr val="E04E3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37</a:t>
            </a:r>
            <a:r>
              <a:rPr lang="en-US" sz="2400" b="1" dirty="0" smtClean="0">
                <a:ln w="0"/>
                <a:solidFill>
                  <a:srgbClr val="E04E3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investcpp@mail.ru</a:t>
            </a:r>
            <a:endParaRPr lang="ru-RU" sz="2400" b="1" cap="none" spc="0" dirty="0">
              <a:ln w="0"/>
              <a:solidFill>
                <a:srgbClr val="E04E3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7081" y="2456185"/>
            <a:ext cx="5082589" cy="242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6192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9354" y="450962"/>
            <a:ext cx="723900" cy="7239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99416" y="347287"/>
            <a:ext cx="491968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Алгоритм предоставления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услуг через МФЦ </a:t>
            </a:r>
            <a:endParaRPr lang="ru-RU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11209350" y="205815"/>
            <a:ext cx="677850" cy="121419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917" y="1646017"/>
            <a:ext cx="1117783" cy="111778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5783" y="1646017"/>
            <a:ext cx="643951" cy="116080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23277" y="1861310"/>
            <a:ext cx="523845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Информирование об услугах</a:t>
            </a:r>
            <a:endParaRPr lang="ru-RU" sz="28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4641" y="3234955"/>
            <a:ext cx="313869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Специалист - заявитель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12346" y="3081067"/>
            <a:ext cx="278616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accent2"/>
                </a:solidFill>
              </a:rPr>
              <a:t>Информационные</a:t>
            </a:r>
          </a:p>
          <a:p>
            <a:pPr lvl="0" algn="ctr"/>
            <a:r>
              <a:rPr lang="ru-RU" sz="2000" b="1" dirty="0" smtClean="0">
                <a:solidFill>
                  <a:schemeClr val="accent2"/>
                </a:solidFill>
              </a:rPr>
              <a:t> </a:t>
            </a:r>
            <a:r>
              <a:rPr lang="ru-RU" sz="2000" b="1" dirty="0">
                <a:solidFill>
                  <a:schemeClr val="accent2"/>
                </a:solidFill>
              </a:rPr>
              <a:t>стенды МФЦ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19521" y="3116316"/>
            <a:ext cx="313869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Трансляция роликов (бегущих строк) на телемониторах МФЦ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08837" y="3111820"/>
            <a:ext cx="313869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2000" b="1" dirty="0">
                <a:solidFill>
                  <a:schemeClr val="accent2"/>
                </a:solidFill>
              </a:rPr>
              <a:t>Размещение информации на сайте МФЦ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39793" y="4270395"/>
            <a:ext cx="2639941" cy="1758770"/>
          </a:xfrm>
          <a:prstGeom prst="rect">
            <a:avLst/>
          </a:prstGeom>
          <a:noFill/>
          <a:effectLst>
            <a:softEdge rad="190500"/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4641" y="4040718"/>
            <a:ext cx="3138690" cy="1988448"/>
          </a:xfrm>
          <a:prstGeom prst="rect">
            <a:avLst/>
          </a:prstGeom>
          <a:noFill/>
          <a:effectLst>
            <a:softEdge rad="190500"/>
          </a:effec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9433" y="4160439"/>
            <a:ext cx="2425152" cy="1868726"/>
          </a:xfrm>
          <a:prstGeom prst="rect">
            <a:avLst/>
          </a:prstGeom>
          <a:noFill/>
          <a:effectLst>
            <a:softEdge rad="190500"/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08837" y="4160439"/>
            <a:ext cx="3475331" cy="1695445"/>
          </a:xfrm>
          <a:prstGeom prst="rect">
            <a:avLst/>
          </a:prstGeom>
          <a:noFill/>
          <a:effectLst>
            <a:softEdge rad="190500"/>
          </a:effectLst>
        </p:spPr>
      </p:pic>
      <p:sp>
        <p:nvSpPr>
          <p:cNvPr id="17" name="Прямоугольник 16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394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381616" y="4303681"/>
            <a:ext cx="7428765" cy="218521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2400" b="1" dirty="0">
              <a:ln w="0"/>
              <a:solidFill>
                <a:srgbClr val="623B2A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Адрес: </a:t>
            </a:r>
            <a:r>
              <a:rPr lang="ru-RU" sz="2800" b="1" dirty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г. Иваново, </a:t>
            </a:r>
            <a:r>
              <a:rPr lang="ru-RU" sz="2800" b="1" dirty="0" err="1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Шереметевский</a:t>
            </a:r>
            <a:r>
              <a:rPr lang="ru-RU" sz="2800" b="1" dirty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 пр., д 85г</a:t>
            </a:r>
          </a:p>
          <a:p>
            <a:pPr algn="ctr"/>
            <a:r>
              <a:rPr lang="ru-RU" sz="2800" b="1" dirty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телефон: (4932) 44-59-64</a:t>
            </a:r>
          </a:p>
          <a:p>
            <a:pPr algn="ctr"/>
            <a:r>
              <a:rPr lang="ru-RU" sz="2800" b="1" dirty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эл. почта: </a:t>
            </a:r>
            <a:r>
              <a:rPr lang="ru-RU" sz="28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37investcpp@mail.ru</a:t>
            </a:r>
            <a:endParaRPr lang="ru-RU" sz="2800" b="1" dirty="0">
              <a:ln w="0"/>
              <a:solidFill>
                <a:srgbClr val="623B2A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Сайт: 37</a:t>
            </a:r>
            <a:r>
              <a:rPr lang="en-US" sz="28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invest.ru</a:t>
            </a:r>
            <a:endParaRPr lang="ru-RU" sz="2800" b="1" dirty="0">
              <a:ln w="0"/>
              <a:solidFill>
                <a:srgbClr val="623B2A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2145" y="2330810"/>
            <a:ext cx="46898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Центр поддержки </a:t>
            </a:r>
            <a:endParaRPr lang="en-US" sz="3600" b="1" cap="none" spc="0" dirty="0" smtClean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ru-RU" sz="3600" b="1" cap="none" spc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предпринимательства</a:t>
            </a:r>
            <a:endParaRPr lang="ru-RU" sz="3600" b="1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Минус 3"/>
          <p:cNvSpPr/>
          <p:nvPr/>
        </p:nvSpPr>
        <p:spPr>
          <a:xfrm>
            <a:off x="-2" y="4281784"/>
            <a:ext cx="12192000" cy="86813"/>
          </a:xfrm>
          <a:prstGeom prst="mathMinus">
            <a:avLst/>
          </a:prstGeom>
          <a:solidFill>
            <a:srgbClr val="623B2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1220" y="937852"/>
            <a:ext cx="449975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rgbClr val="623B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Спасибо за внимание ! </a:t>
            </a:r>
            <a:endParaRPr lang="en-US" sz="3200" b="1" cap="none" spc="0" dirty="0" smtClean="0">
              <a:ln w="0"/>
              <a:solidFill>
                <a:srgbClr val="623B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2855060" y="1823589"/>
            <a:ext cx="1204322" cy="215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4079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2503" b="-6071"/>
          <a:stretch/>
        </p:blipFill>
        <p:spPr>
          <a:xfrm>
            <a:off x="11124781" y="222131"/>
            <a:ext cx="644086" cy="12301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88031" y="291693"/>
            <a:ext cx="39292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Общая информация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4131" y="222131"/>
            <a:ext cx="723900" cy="7239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50222" y="1184035"/>
            <a:ext cx="11082975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Центр поддержки предпринимательства</a:t>
            </a:r>
            <a:r>
              <a:rPr lang="ru-RU" sz="2600" b="1" dirty="0" smtClean="0">
                <a:solidFill>
                  <a:schemeClr val="accent2"/>
                </a:solidFill>
              </a:rPr>
              <a:t> (ЦПП)</a:t>
            </a:r>
          </a:p>
          <a:p>
            <a:pPr lvl="0"/>
            <a:r>
              <a:rPr lang="ru-RU" sz="2200" dirty="0" smtClean="0">
                <a:solidFill>
                  <a:schemeClr val="accent2"/>
                </a:solidFill>
              </a:rPr>
              <a:t>создан </a:t>
            </a:r>
            <a:r>
              <a:rPr lang="ru-RU" sz="2200" dirty="0">
                <a:solidFill>
                  <a:schemeClr val="accent2"/>
                </a:solidFill>
              </a:rPr>
              <a:t>для оказания </a:t>
            </a:r>
            <a:r>
              <a:rPr lang="ru-RU" sz="2200" dirty="0" smtClean="0">
                <a:solidFill>
                  <a:schemeClr val="accent2"/>
                </a:solidFill>
              </a:rPr>
              <a:t>комплекса информационно </a:t>
            </a:r>
            <a:r>
              <a:rPr lang="ru-RU" sz="2200" dirty="0">
                <a:solidFill>
                  <a:schemeClr val="accent2"/>
                </a:solidFill>
              </a:rPr>
              <a:t>- консультационных </a:t>
            </a:r>
            <a:r>
              <a:rPr lang="ru-RU" sz="2200" dirty="0" smtClean="0">
                <a:solidFill>
                  <a:schemeClr val="accent2"/>
                </a:solidFill>
              </a:rPr>
              <a:t>услуг, направленных </a:t>
            </a:r>
          </a:p>
          <a:p>
            <a:pPr lvl="0"/>
            <a:r>
              <a:rPr lang="ru-RU" sz="2200" dirty="0" smtClean="0">
                <a:solidFill>
                  <a:schemeClr val="accent2"/>
                </a:solidFill>
              </a:rPr>
              <a:t>на </a:t>
            </a:r>
            <a:r>
              <a:rPr lang="ru-RU" sz="2200" dirty="0">
                <a:solidFill>
                  <a:schemeClr val="accent2"/>
                </a:solidFill>
              </a:rPr>
              <a:t>содействие </a:t>
            </a:r>
            <a:r>
              <a:rPr lang="ru-RU" sz="2200" dirty="0" smtClean="0">
                <a:solidFill>
                  <a:schemeClr val="accent2"/>
                </a:solidFill>
              </a:rPr>
              <a:t>развитию </a:t>
            </a:r>
            <a:r>
              <a:rPr lang="ru-RU" sz="2200" dirty="0">
                <a:solidFill>
                  <a:schemeClr val="accent2"/>
                </a:solidFill>
              </a:rPr>
              <a:t>субъектов малого и среднего </a:t>
            </a:r>
            <a:r>
              <a:rPr lang="ru-RU" sz="2200" dirty="0" smtClean="0">
                <a:solidFill>
                  <a:schemeClr val="accent2"/>
                </a:solidFill>
              </a:rPr>
              <a:t>предпринимательства Ивановской области</a:t>
            </a:r>
            <a:endParaRPr lang="ru-RU" sz="2200" dirty="0">
              <a:solidFill>
                <a:schemeClr val="accent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221" y="2650408"/>
            <a:ext cx="11082975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Получателями услуг </a:t>
            </a:r>
            <a:endParaRPr lang="ru-RU" sz="2600" b="1" dirty="0" smtClean="0">
              <a:solidFill>
                <a:schemeClr val="accent2"/>
              </a:solidFill>
            </a:endParaRPr>
          </a:p>
          <a:p>
            <a:pPr lvl="0"/>
            <a:r>
              <a:rPr lang="ru-RU" sz="2200" dirty="0" smtClean="0">
                <a:solidFill>
                  <a:schemeClr val="accent2"/>
                </a:solidFill>
              </a:rPr>
              <a:t>являются субъекты малого и среднего предпринимательства, зарегистрированные на территории Ивановской области</a:t>
            </a:r>
            <a:endParaRPr lang="ru-RU" sz="2200" dirty="0">
              <a:solidFill>
                <a:schemeClr val="accent2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220" y="3890266"/>
            <a:ext cx="1108297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Услуги предоставляются  </a:t>
            </a:r>
            <a:endParaRPr lang="ru-RU" sz="2600" b="1" dirty="0" smtClean="0">
              <a:solidFill>
                <a:schemeClr val="accent2"/>
              </a:solidFill>
            </a:endParaRPr>
          </a:p>
          <a:p>
            <a:pPr lvl="0"/>
            <a:r>
              <a:rPr lang="ru-RU" sz="2200" dirty="0" smtClean="0">
                <a:solidFill>
                  <a:schemeClr val="accent2"/>
                </a:solidFill>
              </a:rPr>
              <a:t>на безвозмездной основе (бесплатно)</a:t>
            </a:r>
            <a:endParaRPr lang="ru-RU" sz="2200" dirty="0">
              <a:solidFill>
                <a:schemeClr val="accent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5776" y="4892632"/>
            <a:ext cx="3073400" cy="393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Услуги ЦПП</a:t>
            </a:r>
            <a:endParaRPr lang="ru-RU" sz="2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11300" y="5371693"/>
            <a:ext cx="547696" cy="54769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26500" y="5723427"/>
            <a:ext cx="651951" cy="46168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22239" y="5286332"/>
            <a:ext cx="531684" cy="531684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48448" y="5954271"/>
            <a:ext cx="3073400" cy="393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Консультационные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53252" y="6261578"/>
            <a:ext cx="3073400" cy="393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Образовательные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191081" y="5843813"/>
            <a:ext cx="3073400" cy="614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Содействие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в популяризации 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5637631" y="5300577"/>
            <a:ext cx="153025" cy="255458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583692">
            <a:off x="7016645" y="5369273"/>
            <a:ext cx="1440652" cy="161655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 rot="21015629">
            <a:off x="2921685" y="5357827"/>
            <a:ext cx="1509207" cy="140957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6069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9196" y="434744"/>
            <a:ext cx="49055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Консультационные</a:t>
            </a:r>
            <a:r>
              <a:rPr lang="ru-RU" sz="32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услуги</a:t>
            </a:r>
            <a:r>
              <a:rPr lang="ru-RU" sz="32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endParaRPr lang="ru-RU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2503" b="-6071"/>
          <a:stretch/>
        </p:blipFill>
        <p:spPr>
          <a:xfrm>
            <a:off x="11124781" y="222131"/>
            <a:ext cx="644086" cy="123015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344" y="1382286"/>
            <a:ext cx="483638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мерам финансовой </a:t>
            </a:r>
            <a:r>
              <a:rPr lang="ru-RU" sz="2400" b="1" dirty="0" smtClean="0">
                <a:solidFill>
                  <a:schemeClr val="accent2"/>
                </a:solidFill>
              </a:rPr>
              <a:t>поддержки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344" y="1883564"/>
            <a:ext cx="73607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вопросам правового осуществления </a:t>
            </a:r>
            <a:r>
              <a:rPr lang="ru-RU" sz="2400" b="1" dirty="0" smtClean="0">
                <a:solidFill>
                  <a:schemeClr val="accent2"/>
                </a:solidFill>
              </a:rPr>
              <a:t>деятельности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344" y="2450623"/>
            <a:ext cx="861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вопросам </a:t>
            </a:r>
            <a:r>
              <a:rPr lang="ru-RU" sz="2400" b="1" dirty="0" smtClean="0">
                <a:solidFill>
                  <a:schemeClr val="accent2"/>
                </a:solidFill>
              </a:rPr>
              <a:t>информационного </a:t>
            </a:r>
            <a:r>
              <a:rPr lang="ru-RU" sz="2400" b="1" dirty="0">
                <a:solidFill>
                  <a:schemeClr val="accent2"/>
                </a:solidFill>
              </a:rPr>
              <a:t>сопровождения </a:t>
            </a:r>
            <a:r>
              <a:rPr lang="ru-RU" sz="2400" b="1" dirty="0" smtClean="0">
                <a:solidFill>
                  <a:schemeClr val="accent2"/>
                </a:solidFill>
              </a:rPr>
              <a:t>деятельности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344" y="3044631"/>
            <a:ext cx="10769295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подбору персонала, </a:t>
            </a:r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вопросам применения трудового законодательства </a:t>
            </a:r>
          </a:p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344" y="3629109"/>
            <a:ext cx="961801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вопросам начала ведения собственного </a:t>
            </a:r>
            <a:r>
              <a:rPr lang="ru-RU" sz="2400" b="1" dirty="0" smtClean="0">
                <a:solidFill>
                  <a:schemeClr val="accent2"/>
                </a:solidFill>
              </a:rPr>
              <a:t>дела для </a:t>
            </a:r>
            <a:r>
              <a:rPr lang="ru-RU" sz="2400" b="1" dirty="0">
                <a:solidFill>
                  <a:schemeClr val="accent2"/>
                </a:solidFill>
              </a:rPr>
              <a:t>физических лиц, 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планирующих </a:t>
            </a:r>
            <a:r>
              <a:rPr lang="ru-RU" sz="2400" b="1" dirty="0">
                <a:solidFill>
                  <a:schemeClr val="accent2"/>
                </a:solidFill>
              </a:rPr>
              <a:t>осуществление предпринимательской </a:t>
            </a:r>
            <a:r>
              <a:rPr lang="ru-RU" sz="2400" b="1" dirty="0" smtClean="0">
                <a:solidFill>
                  <a:schemeClr val="accent2"/>
                </a:solidFill>
              </a:rPr>
              <a:t>деятельности 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9549" y="4504637"/>
            <a:ext cx="100256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</a:t>
            </a:r>
            <a:r>
              <a:rPr lang="ru-RU" sz="2400" b="1" dirty="0">
                <a:solidFill>
                  <a:schemeClr val="accent2"/>
                </a:solidFill>
              </a:rPr>
              <a:t>предоставлению информации о возможностях </a:t>
            </a:r>
            <a:r>
              <a:rPr lang="ru-RU" sz="2400" b="1" dirty="0" smtClean="0">
                <a:solidFill>
                  <a:schemeClr val="accent2"/>
                </a:solidFill>
              </a:rPr>
              <a:t>получения </a:t>
            </a:r>
            <a:r>
              <a:rPr lang="ru-RU" sz="2400" b="1" dirty="0">
                <a:solidFill>
                  <a:schemeClr val="accent2"/>
                </a:solidFill>
              </a:rPr>
              <a:t>кредитных 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и </a:t>
            </a:r>
            <a:r>
              <a:rPr lang="ru-RU" sz="2400" b="1" dirty="0">
                <a:solidFill>
                  <a:schemeClr val="accent2"/>
                </a:solidFill>
              </a:rPr>
              <a:t>иных финансовых ресурсов 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7522" y="1508473"/>
            <a:ext cx="223000" cy="29872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40" y="1946013"/>
            <a:ext cx="215681" cy="28891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40" y="2520066"/>
            <a:ext cx="215682" cy="28892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793" y="201334"/>
            <a:ext cx="879403" cy="87940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40" y="3115240"/>
            <a:ext cx="223000" cy="29872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40" y="3720217"/>
            <a:ext cx="223000" cy="29872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40" y="4621412"/>
            <a:ext cx="223000" cy="298723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857344" y="5636345"/>
            <a:ext cx="75768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Срок предоставления услуг в 2018 году: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август-декабрь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2704" y="5622583"/>
            <a:ext cx="536845" cy="46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9888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967" b="-11448"/>
          <a:stretch/>
        </p:blipFill>
        <p:spPr>
          <a:xfrm>
            <a:off x="11040515" y="224308"/>
            <a:ext cx="663806" cy="129252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02845" y="366245"/>
            <a:ext cx="47367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Образовательные услуги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7143" y="5417606"/>
            <a:ext cx="92791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«Маркетинг для малого и среднего бизнеса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55459" y="2060706"/>
            <a:ext cx="1056391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«Бухгалтерский учет и отчетность малого бизнеса (предпринимательства):</a:t>
            </a:r>
          </a:p>
          <a:p>
            <a:pPr algn="just"/>
            <a:r>
              <a:rPr lang="ru-RU" sz="2400" b="1" dirty="0">
                <a:solidFill>
                  <a:schemeClr val="accent2"/>
                </a:solidFill>
              </a:rPr>
              <a:t> современные вопросы теории и практики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(сентябрь, ноябрь 2018 года)</a:t>
            </a:r>
          </a:p>
          <a:p>
            <a:pPr lvl="0" algn="just"/>
            <a:endParaRPr lang="ru-RU" sz="2400" b="1" dirty="0">
              <a:solidFill>
                <a:srgbClr val="623B2A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0641" y="2908469"/>
            <a:ext cx="949393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«Проблемы налогообложения малого и среднего бизнеса.</a:t>
            </a:r>
          </a:p>
          <a:p>
            <a:pPr algn="just"/>
            <a:r>
              <a:rPr lang="ru-RU" sz="2400" b="1" dirty="0">
                <a:solidFill>
                  <a:schemeClr val="accent2"/>
                </a:solidFill>
              </a:rPr>
              <a:t> Налоговое администрирование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(сентябрь, декабрь 2018 года)</a:t>
            </a:r>
          </a:p>
          <a:p>
            <a:pPr lvl="0" algn="just"/>
            <a:endParaRPr lang="ru-RU" sz="2400" b="1" dirty="0">
              <a:solidFill>
                <a:srgbClr val="623B2A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9560" y="3739156"/>
            <a:ext cx="87180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«Ответственность за нарушение трудового законодательства</a:t>
            </a:r>
          </a:p>
          <a:p>
            <a:pPr lvl="0" algn="just"/>
            <a:r>
              <a:rPr lang="ru-RU" sz="2400" b="1" dirty="0">
                <a:solidFill>
                  <a:schemeClr val="accent2"/>
                </a:solidFill>
              </a:rPr>
              <a:t> с учетом изменений КоАП РФ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  <a:p>
            <a:pPr lvl="0" algn="just"/>
            <a:endParaRPr lang="ru-RU" sz="2400" b="1" dirty="0">
              <a:solidFill>
                <a:srgbClr val="623B2A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6161" y="4523986"/>
            <a:ext cx="114565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«Новое в организации и выполнении работ в строительстве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 2018 года)</a:t>
            </a:r>
          </a:p>
          <a:p>
            <a:pPr lvl="0" algn="just"/>
            <a:endParaRPr lang="ru-RU" sz="2400" b="1" dirty="0">
              <a:solidFill>
                <a:srgbClr val="623B2A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66161" y="4993535"/>
            <a:ext cx="91576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«Стратегия ведения деловых переговоров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 2018 года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81629" y="1516828"/>
            <a:ext cx="40164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Проведение семинаров: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843" y="1560659"/>
            <a:ext cx="324908" cy="43523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656" y="322890"/>
            <a:ext cx="1046189" cy="740873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7143" y="6017374"/>
            <a:ext cx="426170" cy="370124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011382" y="6013779"/>
            <a:ext cx="1057101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Конкретные даты проведения мероприятия будут определены образовательной организацией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836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482" b="-7404"/>
          <a:stretch/>
        </p:blipFill>
        <p:spPr>
          <a:xfrm>
            <a:off x="11054942" y="281979"/>
            <a:ext cx="681652" cy="124560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03678" y="1675082"/>
            <a:ext cx="46669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Проведение круглых столов: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6761" y="2262371"/>
            <a:ext cx="100031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lvl="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«Инструменты поддержки малого и </a:t>
            </a:r>
            <a:r>
              <a:rPr lang="ru-RU" sz="2400" b="1" dirty="0" smtClean="0">
                <a:solidFill>
                  <a:schemeClr val="accent2"/>
                </a:solidFill>
              </a:rPr>
              <a:t>среднего </a:t>
            </a:r>
            <a:r>
              <a:rPr lang="ru-RU" sz="2400" b="1" dirty="0">
                <a:solidFill>
                  <a:schemeClr val="accent2"/>
                </a:solidFill>
              </a:rPr>
              <a:t>предпринимательства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</a:p>
          <a:p>
            <a:pPr lvl="0" algn="just">
              <a:buClr>
                <a:schemeClr val="accent2">
                  <a:lumMod val="75000"/>
                </a:schemeClr>
              </a:buClr>
              <a:buSzPct val="140000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(август 2018 года)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5505" y="3100886"/>
            <a:ext cx="988405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«Осуществление контрольно-надзорной деятельности за субъектами</a:t>
            </a:r>
          </a:p>
          <a:p>
            <a:pPr algn="just">
              <a:buClr>
                <a:schemeClr val="accent2">
                  <a:lumMod val="75000"/>
                </a:schemeClr>
              </a:buClr>
              <a:buSzPct val="140000"/>
            </a:pPr>
            <a:r>
              <a:rPr lang="ru-RU" sz="2400" b="1" dirty="0">
                <a:solidFill>
                  <a:schemeClr val="accent2"/>
                </a:solidFill>
              </a:rPr>
              <a:t> малого и среднего предпринимательства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03678" y="4101338"/>
            <a:ext cx="39742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Проведение тренингов: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1223" y="4686731"/>
            <a:ext cx="771608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«Старт бизнеса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 2018 года)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41224" y="5165518"/>
            <a:ext cx="77160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«Развитие бизнеса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770" y="1716747"/>
            <a:ext cx="324908" cy="43523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051" y="4145330"/>
            <a:ext cx="324908" cy="43523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656" y="322890"/>
            <a:ext cx="1046189" cy="740873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302845" y="366245"/>
            <a:ext cx="47367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Образовательные услуги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7143" y="6017374"/>
            <a:ext cx="426170" cy="370124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011382" y="6013779"/>
            <a:ext cx="1057101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Конкретные даты проведения мероприятия будут определены образовательной организацией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0996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11209350" y="205815"/>
            <a:ext cx="677850" cy="121419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27616" y="1722743"/>
            <a:ext cx="8023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Проведение курсов повышения квалификации :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708" y="1766735"/>
            <a:ext cx="324908" cy="43523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79750" y="2323022"/>
            <a:ext cx="107382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«Особенности участия субъектов малого </a:t>
            </a:r>
            <a:r>
              <a:rPr lang="ru-RU" sz="2400" b="1" dirty="0" smtClean="0">
                <a:solidFill>
                  <a:schemeClr val="accent2"/>
                </a:solidFill>
              </a:rPr>
              <a:t>и  среднего </a:t>
            </a:r>
            <a:r>
              <a:rPr lang="ru-RU" sz="2400" b="1" dirty="0">
                <a:solidFill>
                  <a:schemeClr val="accent2"/>
                </a:solidFill>
              </a:rPr>
              <a:t>предпринимательства в закупках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79750" y="3209595"/>
            <a:ext cx="991102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«Основы эффективных продаж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(ноябрь 2018 года)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95367" y="3657591"/>
            <a:ext cx="89892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«Основы проектного управления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 2018 года)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79750" y="4174128"/>
            <a:ext cx="107198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«Бухгалтерский учет и налогообложение </a:t>
            </a:r>
            <a:r>
              <a:rPr lang="ru-RU" sz="2400" b="1" dirty="0" smtClean="0">
                <a:solidFill>
                  <a:schemeClr val="accent2"/>
                </a:solidFill>
              </a:rPr>
              <a:t>для субъектов </a:t>
            </a:r>
            <a:r>
              <a:rPr lang="ru-RU" sz="2400" b="1" dirty="0">
                <a:solidFill>
                  <a:schemeClr val="accent2"/>
                </a:solidFill>
              </a:rPr>
              <a:t>малого и среднего бизнеса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(сентябрь 2018 года)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79750" y="4990752"/>
            <a:ext cx="111844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«Управление трудовыми ресурсами, мотивация персонала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(ноябрь 2018 года)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55271" y="5507993"/>
            <a:ext cx="1056863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/>
                </a:solidFill>
              </a:rPr>
              <a:t>«Эффективное управление командой</a:t>
            </a:r>
            <a:r>
              <a:rPr lang="ru-RU" sz="2400" b="1" dirty="0" smtClean="0">
                <a:solidFill>
                  <a:schemeClr val="accent2"/>
                </a:solidFill>
              </a:rPr>
              <a:t>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(октябрь 2018 года)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656" y="322890"/>
            <a:ext cx="1046189" cy="740873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302845" y="366245"/>
            <a:ext cx="47367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Образовательные услуги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7143" y="6017374"/>
            <a:ext cx="426170" cy="370124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1011382" y="6013779"/>
            <a:ext cx="1057101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Конкретные даты проведения мероприятия будут определены образовательной организацией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0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656" y="322890"/>
            <a:ext cx="1046189" cy="74087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02845" y="366245"/>
            <a:ext cx="47367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Образовательные услуги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11209350" y="205815"/>
            <a:ext cx="677850" cy="12141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6029" y="1702638"/>
            <a:ext cx="67263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Проведение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тренингов Корпорации МСП: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6474" y="1790623"/>
            <a:ext cx="324908" cy="43523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2649" y="5269759"/>
            <a:ext cx="592558" cy="51463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77254" y="5304911"/>
            <a:ext cx="10571018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Обученный бизнес-тренер </a:t>
            </a:r>
            <a:r>
              <a:rPr lang="ru-RU" sz="2600" dirty="0" smtClean="0">
                <a:solidFill>
                  <a:schemeClr val="accent2">
                    <a:lumMod val="50000"/>
                  </a:schemeClr>
                </a:solidFill>
              </a:rPr>
              <a:t>Солодухин Александр Викторович</a:t>
            </a:r>
            <a:endParaRPr lang="ru-RU" sz="2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09985" y="2414732"/>
            <a:ext cx="107382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accent2"/>
                </a:solidFill>
              </a:rPr>
              <a:t>«Азбука предпринимателя»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сентябрь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2018 года)</a:t>
            </a:r>
          </a:p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9985" y="2840251"/>
            <a:ext cx="107382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accent2"/>
                </a:solidFill>
              </a:rPr>
              <a:t>«Школа предпринимательства»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(октябрь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2018 года)</a:t>
            </a:r>
          </a:p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9986" y="3275835"/>
            <a:ext cx="109433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accent2"/>
                </a:solidFill>
              </a:rPr>
              <a:t>«Бизнес-эксперт: портал Бизнес навигатора МСП»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(август, сентябрь 2018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года)</a:t>
            </a:r>
          </a:p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9986" y="3734232"/>
            <a:ext cx="107382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accent2"/>
                </a:solidFill>
              </a:rPr>
              <a:t>«Участие в государственных закупках»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(ноябрь, декабрь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2018 года)</a:t>
            </a:r>
          </a:p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9986" y="4225816"/>
            <a:ext cx="107382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accent2"/>
                </a:solidFill>
              </a:rPr>
              <a:t>«Консультационная поддержка»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(август, октябрь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2018 года)</a:t>
            </a:r>
          </a:p>
          <a:p>
            <a:pPr marL="342900" indent="-342900" algn="just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1560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11209350" y="205815"/>
            <a:ext cx="677850" cy="12141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9712" y="334190"/>
            <a:ext cx="542251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Содействие в популяризации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продукции СМСП</a:t>
            </a:r>
            <a:endParaRPr lang="ru-RU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2760" y="292111"/>
            <a:ext cx="931596" cy="9315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880" y="1718922"/>
            <a:ext cx="223000" cy="2987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77103" y="1631810"/>
            <a:ext cx="78761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Рекламные видеоматериалы (видеоролики, репортажи)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7103" y="2156162"/>
            <a:ext cx="41136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Рекламные аудиоматериалы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7103" y="2680514"/>
            <a:ext cx="55420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Рекламные статьи в печатных изданиях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880" y="2237632"/>
            <a:ext cx="223000" cy="29872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880" y="2756342"/>
            <a:ext cx="223000" cy="29872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932860" y="3204866"/>
            <a:ext cx="94003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Изготовление рекламной печатной продукции (брошюры, буклеты, </a:t>
            </a:r>
          </a:p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листовки и </a:t>
            </a:r>
            <a:r>
              <a:rPr lang="ru-RU" sz="2400" b="1" dirty="0">
                <a:solidFill>
                  <a:schemeClr val="accent2"/>
                </a:solidFill>
              </a:rPr>
              <a:t>т.д</a:t>
            </a:r>
            <a:r>
              <a:rPr lang="ru-RU" sz="2400" b="1" dirty="0" smtClean="0">
                <a:solidFill>
                  <a:schemeClr val="accent2"/>
                </a:solidFill>
              </a:rPr>
              <a:t>.)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7103" y="4066325"/>
            <a:ext cx="93118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400" b="1" dirty="0">
                <a:solidFill>
                  <a:schemeClr val="accent2"/>
                </a:solidFill>
              </a:rPr>
              <a:t>Изготовление информационных и методических пособий, </a:t>
            </a:r>
            <a:r>
              <a:rPr lang="ru-RU" sz="2400" b="1" dirty="0" smtClean="0">
                <a:solidFill>
                  <a:schemeClr val="accent2"/>
                </a:solidFill>
              </a:rPr>
              <a:t>брошюр </a:t>
            </a:r>
          </a:p>
          <a:p>
            <a:pPr lvl="0" algn="just"/>
            <a:r>
              <a:rPr lang="ru-RU" sz="2400" b="1" dirty="0" smtClean="0">
                <a:solidFill>
                  <a:schemeClr val="accent2"/>
                </a:solidFill>
              </a:rPr>
              <a:t>по актуальным </a:t>
            </a:r>
            <a:r>
              <a:rPr lang="ru-RU" sz="2400" b="1" dirty="0">
                <a:solidFill>
                  <a:schemeClr val="accent2"/>
                </a:solidFill>
              </a:rPr>
              <a:t>вопросам развития и деятельности </a:t>
            </a:r>
            <a:r>
              <a:rPr lang="ru-RU" sz="2400" b="1" dirty="0" smtClean="0">
                <a:solidFill>
                  <a:schemeClr val="accent2"/>
                </a:solidFill>
              </a:rPr>
              <a:t>СМСП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7502" y="3360121"/>
            <a:ext cx="223000" cy="29872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433" y="4251544"/>
            <a:ext cx="223000" cy="29872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2760" y="5191479"/>
            <a:ext cx="604343" cy="67287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977103" y="5661076"/>
            <a:ext cx="6860340" cy="4308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"/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Срок предоставления услуг в 2018 году: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август-декабрь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77103" y="4927784"/>
            <a:ext cx="1074384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Услуга оказывается на условиях </a:t>
            </a:r>
            <a:r>
              <a:rPr lang="ru-RU" sz="2200" b="1" dirty="0" err="1" smtClean="0">
                <a:solidFill>
                  <a:schemeClr val="accent2">
                    <a:lumMod val="50000"/>
                  </a:schemeClr>
                </a:solidFill>
              </a:rPr>
              <a:t>софинансирования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СМСП в размере 10% от стоимости услуги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74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11209350" y="205815"/>
            <a:ext cx="677850" cy="12141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89176" y="434744"/>
            <a:ext cx="36494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</a:t>
            </a:r>
          </a:p>
          <a:p>
            <a:pPr algn="r"/>
            <a:r>
              <a:rPr lang="ru-RU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 предпринимательства</a:t>
            </a:r>
            <a:endParaRPr lang="ru-RU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9354" y="450962"/>
            <a:ext cx="723900" cy="7239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38610" y="334190"/>
            <a:ext cx="602472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Алгоритм предоставления услуг 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через МФЦ для бизнеса</a:t>
            </a:r>
            <a:endParaRPr lang="ru-RU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8509" y="2729463"/>
            <a:ext cx="1600201" cy="160020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91119" y="2633864"/>
            <a:ext cx="1666400" cy="16664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" r="81585" b="-4694"/>
          <a:stretch/>
        </p:blipFill>
        <p:spPr>
          <a:xfrm>
            <a:off x="7056974" y="2537710"/>
            <a:ext cx="930303" cy="16664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61176" y="2269965"/>
            <a:ext cx="815708" cy="57765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8028" y="4009733"/>
            <a:ext cx="744129" cy="73899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19091" y="2295310"/>
            <a:ext cx="95163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accent2"/>
                </a:solidFill>
              </a:rPr>
              <a:t>СМСП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20568" y="2269959"/>
            <a:ext cx="182472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accent2"/>
                </a:solidFill>
              </a:rPr>
              <a:t>МФЦ для бизнеса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52594" y="2209948"/>
            <a:ext cx="75824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1600" b="1" dirty="0" smtClean="0">
                <a:solidFill>
                  <a:schemeClr val="accent2"/>
                </a:solidFill>
              </a:rPr>
              <a:t>ЦПП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01539" y="2269959"/>
            <a:ext cx="17412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1600" b="1" dirty="0" smtClean="0">
                <a:solidFill>
                  <a:schemeClr val="accent2"/>
                </a:solidFill>
              </a:rPr>
              <a:t>Образовательная организация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188664" y="4037276"/>
            <a:ext cx="17412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1600" b="1" dirty="0" smtClean="0">
                <a:solidFill>
                  <a:schemeClr val="accent2"/>
                </a:solidFill>
              </a:rPr>
              <a:t>Привлеченный эксперт</a:t>
            </a:r>
            <a:endParaRPr lang="ru-RU" sz="1600" b="1" dirty="0">
              <a:solidFill>
                <a:schemeClr val="accent2"/>
              </a:solidFill>
            </a:endParaRPr>
          </a:p>
        </p:txBody>
      </p:sp>
      <p:sp>
        <p:nvSpPr>
          <p:cNvPr id="19" name="Шеврон 18"/>
          <p:cNvSpPr/>
          <p:nvPr/>
        </p:nvSpPr>
        <p:spPr>
          <a:xfrm>
            <a:off x="2494043" y="3273254"/>
            <a:ext cx="485924" cy="512618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Шеврон 20"/>
          <p:cNvSpPr/>
          <p:nvPr/>
        </p:nvSpPr>
        <p:spPr>
          <a:xfrm>
            <a:off x="5963806" y="3273254"/>
            <a:ext cx="485924" cy="512618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Шеврон 21"/>
          <p:cNvSpPr/>
          <p:nvPr/>
        </p:nvSpPr>
        <p:spPr>
          <a:xfrm rot="20733773">
            <a:off x="8497464" y="2701807"/>
            <a:ext cx="485924" cy="512618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Шеврон 22"/>
          <p:cNvSpPr/>
          <p:nvPr/>
        </p:nvSpPr>
        <p:spPr>
          <a:xfrm rot="1205827">
            <a:off x="8502825" y="3840578"/>
            <a:ext cx="485924" cy="512618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656670" y="1782020"/>
            <a:ext cx="182472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Обучение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760390" y="4665880"/>
            <a:ext cx="182472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Консультации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6727" y="4557894"/>
            <a:ext cx="1920029" cy="58477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Обращение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lvl="0"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в МФЦ для бизнеса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45164" y="4379231"/>
            <a:ext cx="2109618" cy="58477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Взаимодействие 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с СМСП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232139" y="5075971"/>
            <a:ext cx="2449902" cy="58477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Получение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заявки,</a:t>
            </a:r>
          </a:p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Заключение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соглашения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6232138" y="5772363"/>
            <a:ext cx="2424531" cy="83134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Направление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на обучение,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консультирование</a:t>
            </a:r>
          </a:p>
        </p:txBody>
      </p:sp>
      <p:sp>
        <p:nvSpPr>
          <p:cNvPr id="46" name="Стрелка влево 45"/>
          <p:cNvSpPr/>
          <p:nvPr/>
        </p:nvSpPr>
        <p:spPr>
          <a:xfrm>
            <a:off x="2494043" y="4748729"/>
            <a:ext cx="928030" cy="101552"/>
          </a:xfrm>
          <a:prstGeom prst="lef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 rot="18636142">
            <a:off x="5627711" y="4883119"/>
            <a:ext cx="637882" cy="80213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494043" y="5445026"/>
            <a:ext cx="3469763" cy="80021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Направление информации: 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* 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Ежедневно – реестр, заявки</a:t>
            </a:r>
          </a:p>
          <a:p>
            <a:pPr algn="just"/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* Ежемесячно – сводный реестр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78305" y="4551361"/>
            <a:ext cx="1824720" cy="83099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Информирование 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об услугах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ЦПП;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Получение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заявки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8917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676</Words>
  <Application>Microsoft Office PowerPoint</Application>
  <PresentationFormat>Произвольный</PresentationFormat>
  <Paragraphs>136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HDOfficeLightV0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37Invest</dc:creator>
  <cp:lastModifiedBy>BosEconom</cp:lastModifiedBy>
  <cp:revision>36</cp:revision>
  <dcterms:modified xsi:type="dcterms:W3CDTF">2018-08-17T10:22:59Z</dcterms:modified>
</cp:coreProperties>
</file>