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889" r:id="rId1"/>
    <p:sldMasterId id="2147483922" r:id="rId2"/>
    <p:sldMasterId id="2147483978" r:id="rId3"/>
    <p:sldMasterId id="2147483991" r:id="rId4"/>
  </p:sldMasterIdLst>
  <p:notesMasterIdLst>
    <p:notesMasterId r:id="rId27"/>
  </p:notesMasterIdLst>
  <p:handoutMasterIdLst>
    <p:handoutMasterId r:id="rId28"/>
  </p:handoutMasterIdLst>
  <p:sldIdLst>
    <p:sldId id="1460" r:id="rId5"/>
    <p:sldId id="1462" r:id="rId6"/>
    <p:sldId id="1468" r:id="rId7"/>
    <p:sldId id="1467" r:id="rId8"/>
    <p:sldId id="1453" r:id="rId9"/>
    <p:sldId id="1463" r:id="rId10"/>
    <p:sldId id="1464" r:id="rId11"/>
    <p:sldId id="1469" r:id="rId12"/>
    <p:sldId id="1471" r:id="rId13"/>
    <p:sldId id="1473" r:id="rId14"/>
    <p:sldId id="1475" r:id="rId15"/>
    <p:sldId id="1474" r:id="rId16"/>
    <p:sldId id="1472" r:id="rId17"/>
    <p:sldId id="1361" r:id="rId18"/>
    <p:sldId id="1444" r:id="rId19"/>
    <p:sldId id="1439" r:id="rId20"/>
    <p:sldId id="1362" r:id="rId21"/>
    <p:sldId id="1450" r:id="rId22"/>
    <p:sldId id="1449" r:id="rId23"/>
    <p:sldId id="1451" r:id="rId24"/>
    <p:sldId id="1476" r:id="rId25"/>
    <p:sldId id="1477" r:id="rId26"/>
  </p:sldIdLst>
  <p:sldSz cx="12599988" cy="864076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7857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57135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435698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914268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392833" algn="l" defTabSz="95713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871399" algn="l" defTabSz="95713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349966" algn="l" defTabSz="95713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828536" algn="l" defTabSz="957135" rtl="0" eaLnBrk="1" latinLnBrk="0" hangingPunct="1">
      <a:defRPr sz="21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7513120F-F634-4CCB-86EA-875766258294}">
          <p14:sldIdLst>
            <p14:sldId id="1460"/>
            <p14:sldId id="1462"/>
            <p14:sldId id="1468"/>
            <p14:sldId id="1467"/>
            <p14:sldId id="1453"/>
            <p14:sldId id="1463"/>
            <p14:sldId id="1464"/>
            <p14:sldId id="1469"/>
            <p14:sldId id="1471"/>
            <p14:sldId id="1473"/>
            <p14:sldId id="1475"/>
            <p14:sldId id="1474"/>
            <p14:sldId id="1472"/>
            <p14:sldId id="1361"/>
            <p14:sldId id="1444"/>
            <p14:sldId id="1439"/>
          </p14:sldIdLst>
        </p14:section>
        <p14:section name="Раздел без заголовка" id="{FDA0ABC4-5AD6-4355-91E0-51C230D1BB49}">
          <p14:sldIdLst>
            <p14:sldId id="1362"/>
            <p14:sldId id="1450"/>
            <p14:sldId id="1449"/>
            <p14:sldId id="1451"/>
            <p14:sldId id="1476"/>
            <p14:sldId id="147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476" userDrawn="1">
          <p15:clr>
            <a:srgbClr val="A4A3A4"/>
          </p15:clr>
        </p15:guide>
        <p15:guide id="2" orient="horz" pos="839" userDrawn="1">
          <p15:clr>
            <a:srgbClr val="A4A3A4"/>
          </p15:clr>
        </p15:guide>
        <p15:guide id="3" orient="horz" pos="5103" userDrawn="1">
          <p15:clr>
            <a:srgbClr val="A4A3A4"/>
          </p15:clr>
        </p15:guide>
        <p15:guide id="4" orient="horz" pos="522" userDrawn="1">
          <p15:clr>
            <a:srgbClr val="A4A3A4"/>
          </p15:clr>
        </p15:guide>
        <p15:guide id="5" orient="horz" pos="1950" userDrawn="1">
          <p15:clr>
            <a:srgbClr val="A4A3A4"/>
          </p15:clr>
        </p15:guide>
        <p15:guide id="6" orient="horz" pos="1497" userDrawn="1">
          <p15:clr>
            <a:srgbClr val="A4A3A4"/>
          </p15:clr>
        </p15:guide>
        <p15:guide id="7" pos="229" userDrawn="1">
          <p15:clr>
            <a:srgbClr val="A4A3A4"/>
          </p15:clr>
        </p15:guide>
        <p15:guide id="8" pos="3878" userDrawn="1">
          <p15:clr>
            <a:srgbClr val="A4A3A4"/>
          </p15:clr>
        </p15:guide>
        <p15:guide id="9" pos="4694" userDrawn="1">
          <p15:clr>
            <a:srgbClr val="A4A3A4"/>
          </p15:clr>
        </p15:guide>
        <p15:guide id="10" pos="3288" userDrawn="1">
          <p15:clr>
            <a:srgbClr val="A4A3A4"/>
          </p15:clr>
        </p15:guide>
        <p15:guide id="11" pos="7688" userDrawn="1">
          <p15:clr>
            <a:srgbClr val="A4A3A4"/>
          </p15:clr>
        </p15:guide>
        <p15:guide id="12" pos="4150" userDrawn="1">
          <p15:clr>
            <a:srgbClr val="A4A3A4"/>
          </p15:clr>
        </p15:guide>
        <p15:guide id="13" pos="16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vova" initials="A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4D15"/>
    <a:srgbClr val="FF6A3B"/>
    <a:srgbClr val="E5B893"/>
    <a:srgbClr val="C39367"/>
    <a:srgbClr val="FCD7B9"/>
    <a:srgbClr val="DB9E6B"/>
    <a:srgbClr val="F4B183"/>
    <a:srgbClr val="20FFFF"/>
    <a:srgbClr val="58FFFF"/>
    <a:srgbClr val="DCE6F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7" autoAdjust="0"/>
    <p:restoredTop sz="87209" autoAdjust="0"/>
  </p:normalViewPr>
  <p:slideViewPr>
    <p:cSldViewPr snapToGrid="0" showGuides="1">
      <p:cViewPr>
        <p:scale>
          <a:sx n="99" d="100"/>
          <a:sy n="99" d="100"/>
        </p:scale>
        <p:origin x="-72" y="210"/>
      </p:cViewPr>
      <p:guideLst>
        <p:guide orient="horz" pos="476"/>
        <p:guide orient="horz" pos="839"/>
        <p:guide orient="horz" pos="5103"/>
        <p:guide orient="horz" pos="522"/>
        <p:guide orient="horz" pos="1950"/>
        <p:guide orient="horz" pos="1497"/>
        <p:guide pos="229"/>
        <p:guide pos="3878"/>
        <p:guide pos="4695"/>
        <p:guide pos="3288"/>
        <p:guide pos="7688"/>
        <p:guide pos="4150"/>
        <p:guide pos="160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580" y="-90"/>
      </p:cViewPr>
      <p:guideLst>
        <p:guide orient="horz" pos="3132"/>
        <p:guide pos="2129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D6E543-D1E5-49FA-8209-021D517975D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37AB23B-13B0-4AE3-924E-BFAE5EAE00A9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820383" y="2432605"/>
          <a:ext cx="1511084" cy="600908"/>
        </a:xfrm>
        <a:prstGeom prst="roundRect">
          <a:avLst>
            <a:gd name="adj" fmla="val 10000"/>
          </a:avLst>
        </a:prstGeom>
        <a:solidFill>
          <a:srgbClr val="FF6A3B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0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Заемщик</a:t>
          </a:r>
          <a:endParaRPr lang="ru-RU" sz="20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9F77678-62E8-4A19-A41A-E19A68EAA443}" type="parTrans" cxnId="{CF1C8B41-3EE3-49BA-87CA-7C17A540720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EF7991-DB3B-4EFB-B409-20A96B442569}" type="sibTrans" cxnId="{CF1C8B41-3EE3-49BA-87CA-7C17A5407209}">
      <dgm:prSet/>
      <dgm:spPr>
        <a:xfrm>
          <a:off x="1431323" y="1887774"/>
          <a:ext cx="1566254" cy="1566254"/>
        </a:xfrm>
        <a:prstGeom prst="leftCircularArrow">
          <a:avLst>
            <a:gd name="adj1" fmla="val 2877"/>
            <a:gd name="adj2" fmla="val 351808"/>
            <a:gd name="adj3" fmla="val 2127319"/>
            <a:gd name="adj4" fmla="val 9024489"/>
            <a:gd name="adj5" fmla="val 3357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14BA6D-6E14-4C83-A785-B4FF1581D05E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2701236" y="1030485"/>
          <a:ext cx="1511084" cy="600908"/>
        </a:xfrm>
        <a:prstGeom prst="roundRect">
          <a:avLst>
            <a:gd name="adj" fmla="val 10000"/>
          </a:avLst>
        </a:prstGeom>
        <a:solidFill>
          <a:srgbClr val="FF6A3B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00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Банк / Организация партнер</a:t>
          </a:r>
          <a:endParaRPr lang="ru-RU" sz="20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331F2735-C458-4AA1-88E7-CD44B12E69A7}" type="parTrans" cxnId="{3CA67ACF-7279-4B62-AA0F-285F82224669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A2954C-5C74-4380-B53D-3134DFD2BD93}" type="sibTrans" cxnId="{3CA67ACF-7279-4B62-AA0F-285F82224669}">
      <dgm:prSet/>
      <dgm:spPr>
        <a:xfrm>
          <a:off x="3299270" y="559887"/>
          <a:ext cx="1764140" cy="1764140"/>
        </a:xfrm>
        <a:prstGeom prst="circularArrow">
          <a:avLst>
            <a:gd name="adj1" fmla="val 2555"/>
            <a:gd name="adj2" fmla="val 310003"/>
            <a:gd name="adj3" fmla="val 19514486"/>
            <a:gd name="adj4" fmla="val 12575511"/>
            <a:gd name="adj5" fmla="val 2980"/>
          </a:avLst>
        </a:prstGeom>
        <a:solidFill>
          <a:srgbClr val="1F497D">
            <a:lumMod val="40000"/>
            <a:lumOff val="6000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chemeClr val="tx2">
                <a:lumMod val="50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11B4F7-8BC9-47D7-9642-A633630B2A46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кредита / займа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8D5408A1-1638-4F9F-AA8B-CC4D59B50ACA}" type="par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EC37A6F-9EFF-487C-B57D-353931C1D383}" type="sibTrans" cxnId="{9B38B6DE-04C6-4C12-ADCE-BBE11D2B3F4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A94C8C-63E7-4819-9483-BDD6924D3746}">
      <dgm:prSet phldrT="[Текст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>
        <a:xfrm>
          <a:off x="4584915" y="2432605"/>
          <a:ext cx="1511084" cy="600908"/>
        </a:xfrm>
        <a:prstGeom prst="roundRect">
          <a:avLst>
            <a:gd name="adj" fmla="val 10000"/>
          </a:avLst>
        </a:prstGeom>
        <a:solidFill>
          <a:srgbClr val="FF6A3B"/>
        </a:solidFill>
        <a:ln w="38100" cap="flat" cmpd="sng" algn="ctr">
          <a:solidFill>
            <a:sysClr val="window" lastClr="FFFFFF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gm:spPr>
      <dgm:t>
        <a:bodyPr/>
        <a:lstStyle/>
        <a:p>
          <a:r>
            <a:rPr lang="ru-RU" sz="2000" dirty="0" smtClean="0">
              <a:solidFill>
                <a:sysClr val="window" lastClr="FFFFFF"/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Участник НГС</a:t>
          </a:r>
          <a:endParaRPr lang="ru-RU" sz="2000" dirty="0">
            <a:solidFill>
              <a:sysClr val="window" lastClr="FFFFFF"/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4F14D56A-292C-4BF3-8983-5BC9A05A7FFB}" type="par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C901A8-7DD6-4DD3-B25E-FEE59C9B66D4}" type="sibTrans" cxnId="{16AAB086-F2EE-4519-8B56-87BEF348903A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8884EC-BED0-4A5D-9FB1-F77856440A7A}">
      <dgm:prSet phldrT="[Текст]" custT="1"/>
      <dgm:spPr>
        <a:xfrm>
          <a:off x="2404636" y="1330940"/>
          <a:ext cx="1633331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Направляет пакет документов </a:t>
          </a:r>
          <a:r>
            <a:rPr lang="ru-RU" sz="16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Клиента Участнику НГС для </a:t>
          </a: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получения гарантии</a:t>
          </a:r>
          <a:endParaRPr lang="ru-RU" sz="16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27D65953-E682-4B97-ACB4-A58EB1A1359A}" type="par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FD3ACB-92D8-44FF-B568-32BD884EDF42}" type="sibTrans" cxnId="{023C0A92-B3C0-45B9-8C86-AB829527B4BC}">
      <dgm:prSet/>
      <dgm:spPr/>
      <dgm:t>
        <a:bodyPr/>
        <a:lstStyle/>
        <a:p>
          <a:endParaRPr lang="ru-RU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526FAA-63B2-4ADE-AAB0-F298E6F23F64}">
      <dgm:prSet phldrT="[Текст]" custT="1"/>
      <dgm:spPr>
        <a:xfrm>
          <a:off x="515375" y="1330940"/>
          <a:ext cx="1605196" cy="1402119"/>
        </a:xfrm>
        <a:prstGeom prst="roundRect">
          <a:avLst>
            <a:gd name="adj" fmla="val 10000"/>
          </a:avLst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Обращается </a:t>
          </a:r>
          <a:r>
            <a:rPr lang="ru-RU" sz="16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в Банк/организацию партнер с </a:t>
          </a:r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заявкой на получение кредита</a:t>
          </a:r>
          <a:endParaRPr lang="ru-RU" sz="15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003CB98F-C436-430F-8E2B-DFED7A3DE3CA}" type="parTrans" cxnId="{F3B1C539-6EB3-49AC-9439-6E0ACBED773E}">
      <dgm:prSet/>
      <dgm:spPr/>
      <dgm:t>
        <a:bodyPr/>
        <a:lstStyle/>
        <a:p>
          <a:endParaRPr lang="ru-RU"/>
        </a:p>
      </dgm:t>
    </dgm:pt>
    <dgm:pt modelId="{05924E85-815B-4F4E-9231-7F0B8C8D17BB}" type="sibTrans" cxnId="{F3B1C539-6EB3-49AC-9439-6E0ACBED773E}">
      <dgm:prSet/>
      <dgm:spPr/>
      <dgm:t>
        <a:bodyPr/>
        <a:lstStyle/>
        <a:p>
          <a:endParaRPr lang="ru-RU"/>
        </a:p>
      </dgm:t>
    </dgm:pt>
    <dgm:pt modelId="{63B2E526-0BFE-4FA5-A8D7-298406FAE965}">
      <dgm:prSet phldrT="[Текст]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rgbClr val="FF6A3B">
            <a:alpha val="10000"/>
          </a:srgb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" panose="020B0604020202020204" pitchFamily="34" charset="0"/>
            <a:ea typeface="+mn-ea"/>
            <a:cs typeface="Arial" panose="020B0604020202020204" pitchFamily="34" charset="0"/>
          </a:endParaRPr>
        </a:p>
      </dgm:t>
    </dgm:pt>
    <dgm:pt modelId="{57A5F5D4-98C2-4C16-9F39-F6287D891ABE}" type="parTrans" cxnId="{15E9255D-F264-4FF3-A457-4FE4DFA7BC18}">
      <dgm:prSet/>
      <dgm:spPr/>
      <dgm:t>
        <a:bodyPr/>
        <a:lstStyle/>
        <a:p>
          <a:endParaRPr lang="ru-RU"/>
        </a:p>
      </dgm:t>
    </dgm:pt>
    <dgm:pt modelId="{1E4685F7-B719-48A5-8C55-EDBA33AD99D6}" type="sibTrans" cxnId="{15E9255D-F264-4FF3-A457-4FE4DFA7BC18}">
      <dgm:prSet/>
      <dgm:spPr/>
      <dgm:t>
        <a:bodyPr/>
        <a:lstStyle/>
        <a:p>
          <a:endParaRPr lang="ru-RU"/>
        </a:p>
      </dgm:t>
    </dgm:pt>
    <dgm:pt modelId="{01D23FA9-EC24-4459-84B6-F0EA42D78154}">
      <dgm:prSet phldrT="[Текст]" custT="1"/>
      <dgm:spPr>
        <a:xfrm>
          <a:off x="4345092" y="1330940"/>
          <a:ext cx="1480503" cy="1402119"/>
        </a:xfrm>
        <a:prstGeom prst="roundRect">
          <a:avLst>
            <a:gd name="adj" fmla="val 10000"/>
          </a:avLst>
        </a:prstGeom>
        <a:solidFill>
          <a:srgbClr val="FF6A3B">
            <a:alpha val="10000"/>
          </a:srgbClr>
        </a:solidFill>
        <a:ln w="25400" cap="flat" cmpd="sng" algn="ctr">
          <a:solidFill>
            <a:srgbClr val="1F4E79"/>
          </a:solidFill>
          <a:prstDash val="solid"/>
        </a:ln>
        <a:effectLst/>
      </dgm:spPr>
      <dgm:t>
        <a:bodyPr/>
        <a:lstStyle/>
        <a:p>
          <a:r>
            <a:rPr lang="ru-RU" sz="16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Narrow" panose="020B0606020202030204" pitchFamily="34" charset="0"/>
              <a:ea typeface="+mn-ea"/>
              <a:cs typeface="Arial" panose="020B0604020202020204" pitchFamily="34" charset="0"/>
            </a:rPr>
            <a:t>Принимает решение о предоставлении гарантии</a:t>
          </a:r>
          <a:endParaRPr lang="ru-RU" sz="17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Narrow" panose="020B0606020202030204" pitchFamily="34" charset="0"/>
            <a:ea typeface="+mn-ea"/>
            <a:cs typeface="Arial" panose="020B0604020202020204" pitchFamily="34" charset="0"/>
          </a:endParaRPr>
        </a:p>
      </dgm:t>
    </dgm:pt>
    <dgm:pt modelId="{1EAFB972-9367-44F6-B75E-CAD6F4A9855C}" type="parTrans" cxnId="{3EE9A413-4839-4763-919B-12467B3A636F}">
      <dgm:prSet/>
      <dgm:spPr/>
      <dgm:t>
        <a:bodyPr/>
        <a:lstStyle/>
        <a:p>
          <a:endParaRPr lang="ru-RU"/>
        </a:p>
      </dgm:t>
    </dgm:pt>
    <dgm:pt modelId="{FCF1BCA6-0B6D-40E7-A1D4-8FBB7ED152A2}" type="sibTrans" cxnId="{3EE9A413-4839-4763-919B-12467B3A636F}">
      <dgm:prSet/>
      <dgm:spPr/>
      <dgm:t>
        <a:bodyPr/>
        <a:lstStyle/>
        <a:p>
          <a:endParaRPr lang="ru-RU"/>
        </a:p>
      </dgm:t>
    </dgm:pt>
    <dgm:pt modelId="{625D5B61-73EB-4687-B366-E6F70F0FDF74}" type="pres">
      <dgm:prSet presAssocID="{AED6E543-D1E5-49FA-8209-021D517975D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B74C41-EE21-414F-B880-C91960AE5EC4}" type="pres">
      <dgm:prSet presAssocID="{AED6E543-D1E5-49FA-8209-021D517975D8}" presName="tSp" presStyleCnt="0"/>
      <dgm:spPr/>
    </dgm:pt>
    <dgm:pt modelId="{BC05A9D6-CA71-4512-9D58-2019022C136A}" type="pres">
      <dgm:prSet presAssocID="{AED6E543-D1E5-49FA-8209-021D517975D8}" presName="bSp" presStyleCnt="0"/>
      <dgm:spPr/>
    </dgm:pt>
    <dgm:pt modelId="{901CFE09-8308-4CB6-B42D-B87DA4DB62C7}" type="pres">
      <dgm:prSet presAssocID="{AED6E543-D1E5-49FA-8209-021D517975D8}" presName="process" presStyleCnt="0"/>
      <dgm:spPr/>
    </dgm:pt>
    <dgm:pt modelId="{574BB2E0-F6FB-4BB5-8728-33C0181856D8}" type="pres">
      <dgm:prSet presAssocID="{437AB23B-13B0-4AE3-924E-BFAE5EAE00A9}" presName="composite1" presStyleCnt="0"/>
      <dgm:spPr/>
    </dgm:pt>
    <dgm:pt modelId="{324361FE-5E04-4D56-84CD-3FBAD654CDE0}" type="pres">
      <dgm:prSet presAssocID="{437AB23B-13B0-4AE3-924E-BFAE5EAE00A9}" presName="dummyNode1" presStyleLbl="node1" presStyleIdx="0" presStyleCnt="3"/>
      <dgm:spPr/>
    </dgm:pt>
    <dgm:pt modelId="{358BADB0-A89A-48CE-B619-DA3839D44E0F}" type="pres">
      <dgm:prSet presAssocID="{437AB23B-13B0-4AE3-924E-BFAE5EAE00A9}" presName="childNode1" presStyleLbl="bgAcc1" presStyleIdx="0" presStyleCnt="3" custScaleX="102965" custScaleY="95173" custLinFactNeighborX="28441" custLinFactNeighborY="1114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44CE7E4B-B570-41DA-97BE-9F7D5574F4E3}" type="pres">
      <dgm:prSet presAssocID="{437AB23B-13B0-4AE3-924E-BFAE5EAE00A9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FF5994-F4E1-424D-B972-4AA99AE9B8C2}" type="pres">
      <dgm:prSet presAssocID="{437AB23B-13B0-4AE3-924E-BFAE5EAE00A9}" presName="parentNode1" presStyleLbl="node1" presStyleIdx="0" presStyleCnt="3" custLinFactNeighborX="25169" custLinFactNeighborY="-22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8AAC0-5B1D-4FF2-A23A-A4120CB7760F}" type="pres">
      <dgm:prSet presAssocID="{437AB23B-13B0-4AE3-924E-BFAE5EAE00A9}" presName="connSite1" presStyleCnt="0"/>
      <dgm:spPr/>
    </dgm:pt>
    <dgm:pt modelId="{F827665D-69F4-4582-BEB2-A5794CA30A06}" type="pres">
      <dgm:prSet presAssocID="{4DEF7991-DB3B-4EFB-B409-20A96B442569}" presName="Name9" presStyleLbl="sibTrans2D1" presStyleIdx="0" presStyleCnt="2" custLinFactNeighborX="3197" custLinFactNeighborY="-11883"/>
      <dgm:spPr/>
      <dgm:t>
        <a:bodyPr/>
        <a:lstStyle/>
        <a:p>
          <a:endParaRPr lang="ru-RU"/>
        </a:p>
      </dgm:t>
    </dgm:pt>
    <dgm:pt modelId="{0FDFAFA8-BEF1-4EA4-AABF-56E29002ACCE}" type="pres">
      <dgm:prSet presAssocID="{E214BA6D-6E14-4C83-A785-B4FF1581D05E}" presName="composite2" presStyleCnt="0"/>
      <dgm:spPr/>
    </dgm:pt>
    <dgm:pt modelId="{1406CEDF-8E1C-46FB-9CFF-1DA3A113C7FE}" type="pres">
      <dgm:prSet presAssocID="{E214BA6D-6E14-4C83-A785-B4FF1581D05E}" presName="dummyNode2" presStyleLbl="node1" presStyleIdx="0" presStyleCnt="3"/>
      <dgm:spPr/>
    </dgm:pt>
    <dgm:pt modelId="{86DDBEE2-8B91-44ED-B629-4631F9E18A12}" type="pres">
      <dgm:prSet presAssocID="{E214BA6D-6E14-4C83-A785-B4FF1581D05E}" presName="childNode2" presStyleLbl="bgAcc1" presStyleIdx="1" presStyleCnt="3" custScaleX="159349" custLinFactNeighborX="9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E3F8E3-8C1C-421D-98A7-8FA69EF747B1}" type="pres">
      <dgm:prSet presAssocID="{E214BA6D-6E14-4C83-A785-B4FF1581D05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8F92D0-DEF2-4832-8FA1-278D95B6B3A0}" type="pres">
      <dgm:prSet presAssocID="{E214BA6D-6E14-4C83-A785-B4FF1581D05E}" presName="parentNode2" presStyleLbl="node1" presStyleIdx="1" presStyleCnt="3" custScaleX="109607" custScaleY="133205" custLinFactNeighborX="205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DC6411-C29A-4982-8684-1D1BFC24E8FE}" type="pres">
      <dgm:prSet presAssocID="{E214BA6D-6E14-4C83-A785-B4FF1581D05E}" presName="connSite2" presStyleCnt="0"/>
      <dgm:spPr/>
    </dgm:pt>
    <dgm:pt modelId="{CDCAD455-EB6B-402B-B181-8BA63311810D}" type="pres">
      <dgm:prSet presAssocID="{19A2954C-5C74-4380-B53D-3134DFD2BD93}" presName="Name18" presStyleLbl="sibTrans2D1" presStyleIdx="1" presStyleCnt="2" custLinFactNeighborY="14000"/>
      <dgm:spPr/>
      <dgm:t>
        <a:bodyPr/>
        <a:lstStyle/>
        <a:p>
          <a:endParaRPr lang="ru-RU"/>
        </a:p>
      </dgm:t>
    </dgm:pt>
    <dgm:pt modelId="{F894E1F7-CE39-4E50-B696-64D75C9AA8FE}" type="pres">
      <dgm:prSet presAssocID="{4BA94C8C-63E7-4819-9483-BDD6924D3746}" presName="composite1" presStyleCnt="0"/>
      <dgm:spPr/>
    </dgm:pt>
    <dgm:pt modelId="{E1925DF0-50A4-41B2-A5A0-A320ADC8C4E2}" type="pres">
      <dgm:prSet presAssocID="{4BA94C8C-63E7-4819-9483-BDD6924D3746}" presName="dummyNode1" presStyleLbl="node1" presStyleIdx="1" presStyleCnt="3"/>
      <dgm:spPr/>
    </dgm:pt>
    <dgm:pt modelId="{F32D151A-7816-4D8F-AF44-C36440897AD6}" type="pres">
      <dgm:prSet presAssocID="{4BA94C8C-63E7-4819-9483-BDD6924D3746}" presName="childNode1" presStyleLbl="bgAcc1" presStyleIdx="2" presStyleCnt="3" custScaleX="92073" custLinFactNeighborX="7192" custLinFactNeighborY="4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5E6DB2-5944-4C01-A9F4-4A069AB36B67}" type="pres">
      <dgm:prSet presAssocID="{4BA94C8C-63E7-4819-9483-BDD6924D3746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F8A00-5694-4464-90D9-1154141BC261}" type="pres">
      <dgm:prSet presAssocID="{4BA94C8C-63E7-4819-9483-BDD6924D3746}" presName="parentNode1" presStyleLbl="node1" presStyleIdx="2" presStyleCnt="3" custLinFactNeighborX="-637" custLinFactNeighborY="277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4686AA-5AC4-408F-9ACA-399D799902FE}" type="pres">
      <dgm:prSet presAssocID="{4BA94C8C-63E7-4819-9483-BDD6924D3746}" presName="connSite1" presStyleCnt="0"/>
      <dgm:spPr/>
    </dgm:pt>
  </dgm:ptLst>
  <dgm:cxnLst>
    <dgm:cxn modelId="{CAB8C65F-80BD-4F77-BAB1-263B314301EC}" type="presOf" srcId="{A911B4F7-8BC9-47D7-9642-A633630B2A46}" destId="{7CE3F8E3-8C1C-421D-98A7-8FA69EF747B1}" srcOrd="1" destOrd="0" presId="urn:microsoft.com/office/officeart/2005/8/layout/hProcess4"/>
    <dgm:cxn modelId="{FF952FDA-03BB-428A-A171-648B1548E607}" type="presOf" srcId="{01D23FA9-EC24-4459-84B6-F0EA42D78154}" destId="{1A5E6DB2-5944-4C01-A9F4-4A069AB36B67}" srcOrd="1" destOrd="1" presId="urn:microsoft.com/office/officeart/2005/8/layout/hProcess4"/>
    <dgm:cxn modelId="{9B38B6DE-04C6-4C12-ADCE-BBE11D2B3F4C}" srcId="{E214BA6D-6E14-4C83-A785-B4FF1581D05E}" destId="{A911B4F7-8BC9-47D7-9642-A633630B2A46}" srcOrd="0" destOrd="0" parTransId="{8D5408A1-1638-4F9F-AA8B-CC4D59B50ACA}" sibTransId="{4EC37A6F-9EFF-487C-B57D-353931C1D383}"/>
    <dgm:cxn modelId="{A3CD0832-9689-4028-BD60-CB681D6A04E9}" type="presOf" srcId="{63B2E526-0BFE-4FA5-A8D7-298406FAE965}" destId="{F32D151A-7816-4D8F-AF44-C36440897AD6}" srcOrd="0" destOrd="0" presId="urn:microsoft.com/office/officeart/2005/8/layout/hProcess4"/>
    <dgm:cxn modelId="{1501C540-B400-4C59-9DAC-D64FBE8A660C}" type="presOf" srcId="{4BA94C8C-63E7-4819-9483-BDD6924D3746}" destId="{92BF8A00-5694-4464-90D9-1154141BC261}" srcOrd="0" destOrd="0" presId="urn:microsoft.com/office/officeart/2005/8/layout/hProcess4"/>
    <dgm:cxn modelId="{73A16509-1765-4041-B0ED-4DF964645DA7}" type="presOf" srcId="{60526FAA-63B2-4ADE-AAB0-F298E6F23F64}" destId="{44CE7E4B-B570-41DA-97BE-9F7D5574F4E3}" srcOrd="1" destOrd="0" presId="urn:microsoft.com/office/officeart/2005/8/layout/hProcess4"/>
    <dgm:cxn modelId="{2E65FFDB-6336-4792-BA1D-060C7170E6FC}" type="presOf" srcId="{01D23FA9-EC24-4459-84B6-F0EA42D78154}" destId="{F32D151A-7816-4D8F-AF44-C36440897AD6}" srcOrd="0" destOrd="1" presId="urn:microsoft.com/office/officeart/2005/8/layout/hProcess4"/>
    <dgm:cxn modelId="{13AD084F-B97A-4653-B873-0E3BDE4672B1}" type="presOf" srcId="{437AB23B-13B0-4AE3-924E-BFAE5EAE00A9}" destId="{0FFF5994-F4E1-424D-B972-4AA99AE9B8C2}" srcOrd="0" destOrd="0" presId="urn:microsoft.com/office/officeart/2005/8/layout/hProcess4"/>
    <dgm:cxn modelId="{15E9255D-F264-4FF3-A457-4FE4DFA7BC18}" srcId="{4BA94C8C-63E7-4819-9483-BDD6924D3746}" destId="{63B2E526-0BFE-4FA5-A8D7-298406FAE965}" srcOrd="0" destOrd="0" parTransId="{57A5F5D4-98C2-4C16-9F39-F6287D891ABE}" sibTransId="{1E4685F7-B719-48A5-8C55-EDBA33AD99D6}"/>
    <dgm:cxn modelId="{32F6310B-9B6C-4F77-B7BC-F3C2A3B46007}" type="presOf" srcId="{8A8884EC-BED0-4A5D-9FB1-F77856440A7A}" destId="{86DDBEE2-8B91-44ED-B629-4631F9E18A12}" srcOrd="0" destOrd="1" presId="urn:microsoft.com/office/officeart/2005/8/layout/hProcess4"/>
    <dgm:cxn modelId="{3EE9A413-4839-4763-919B-12467B3A636F}" srcId="{4BA94C8C-63E7-4819-9483-BDD6924D3746}" destId="{01D23FA9-EC24-4459-84B6-F0EA42D78154}" srcOrd="1" destOrd="0" parTransId="{1EAFB972-9367-44F6-B75E-CAD6F4A9855C}" sibTransId="{FCF1BCA6-0B6D-40E7-A1D4-8FBB7ED152A2}"/>
    <dgm:cxn modelId="{C6284C04-F373-421D-B00C-951E83B91677}" type="presOf" srcId="{A911B4F7-8BC9-47D7-9642-A633630B2A46}" destId="{86DDBEE2-8B91-44ED-B629-4631F9E18A12}" srcOrd="0" destOrd="0" presId="urn:microsoft.com/office/officeart/2005/8/layout/hProcess4"/>
    <dgm:cxn modelId="{16AAB086-F2EE-4519-8B56-87BEF348903A}" srcId="{AED6E543-D1E5-49FA-8209-021D517975D8}" destId="{4BA94C8C-63E7-4819-9483-BDD6924D3746}" srcOrd="2" destOrd="0" parTransId="{4F14D56A-292C-4BF3-8983-5BC9A05A7FFB}" sibTransId="{45C901A8-7DD6-4DD3-B25E-FEE59C9B66D4}"/>
    <dgm:cxn modelId="{9B8F273A-7734-4F66-9B24-9C396369A824}" type="presOf" srcId="{60526FAA-63B2-4ADE-AAB0-F298E6F23F64}" destId="{358BADB0-A89A-48CE-B619-DA3839D44E0F}" srcOrd="0" destOrd="0" presId="urn:microsoft.com/office/officeart/2005/8/layout/hProcess4"/>
    <dgm:cxn modelId="{1277ADD3-18CB-4A79-A6A0-F531EAD63892}" type="presOf" srcId="{19A2954C-5C74-4380-B53D-3134DFD2BD93}" destId="{CDCAD455-EB6B-402B-B181-8BA63311810D}" srcOrd="0" destOrd="0" presId="urn:microsoft.com/office/officeart/2005/8/layout/hProcess4"/>
    <dgm:cxn modelId="{15B7F6F7-94F0-4A4C-AAAC-4EA87065D1FA}" type="presOf" srcId="{E214BA6D-6E14-4C83-A785-B4FF1581D05E}" destId="{C18F92D0-DEF2-4832-8FA1-278D95B6B3A0}" srcOrd="0" destOrd="0" presId="urn:microsoft.com/office/officeart/2005/8/layout/hProcess4"/>
    <dgm:cxn modelId="{EAC61BCB-91CF-458D-8DE6-B75F857D6322}" type="presOf" srcId="{4DEF7991-DB3B-4EFB-B409-20A96B442569}" destId="{F827665D-69F4-4582-BEB2-A5794CA30A06}" srcOrd="0" destOrd="0" presId="urn:microsoft.com/office/officeart/2005/8/layout/hProcess4"/>
    <dgm:cxn modelId="{3D0AB51B-E5C7-4247-A4E7-7062BAA385C2}" type="presOf" srcId="{63B2E526-0BFE-4FA5-A8D7-298406FAE965}" destId="{1A5E6DB2-5944-4C01-A9F4-4A069AB36B67}" srcOrd="1" destOrd="0" presId="urn:microsoft.com/office/officeart/2005/8/layout/hProcess4"/>
    <dgm:cxn modelId="{023C0A92-B3C0-45B9-8C86-AB829527B4BC}" srcId="{E214BA6D-6E14-4C83-A785-B4FF1581D05E}" destId="{8A8884EC-BED0-4A5D-9FB1-F77856440A7A}" srcOrd="1" destOrd="0" parTransId="{27D65953-E682-4B97-ACB4-A58EB1A1359A}" sibTransId="{A4FD3ACB-92D8-44FF-B568-32BD884EDF42}"/>
    <dgm:cxn modelId="{CF1C8B41-3EE3-49BA-87CA-7C17A5407209}" srcId="{AED6E543-D1E5-49FA-8209-021D517975D8}" destId="{437AB23B-13B0-4AE3-924E-BFAE5EAE00A9}" srcOrd="0" destOrd="0" parTransId="{39F77678-62E8-4A19-A41A-E19A68EAA443}" sibTransId="{4DEF7991-DB3B-4EFB-B409-20A96B442569}"/>
    <dgm:cxn modelId="{458F19E9-3288-4B1D-B6EB-B59DC6233E61}" type="presOf" srcId="{AED6E543-D1E5-49FA-8209-021D517975D8}" destId="{625D5B61-73EB-4687-B366-E6F70F0FDF74}" srcOrd="0" destOrd="0" presId="urn:microsoft.com/office/officeart/2005/8/layout/hProcess4"/>
    <dgm:cxn modelId="{3CA67ACF-7279-4B62-AA0F-285F82224669}" srcId="{AED6E543-D1E5-49FA-8209-021D517975D8}" destId="{E214BA6D-6E14-4C83-A785-B4FF1581D05E}" srcOrd="1" destOrd="0" parTransId="{331F2735-C458-4AA1-88E7-CD44B12E69A7}" sibTransId="{19A2954C-5C74-4380-B53D-3134DFD2BD93}"/>
    <dgm:cxn modelId="{F3B1C539-6EB3-49AC-9439-6E0ACBED773E}" srcId="{437AB23B-13B0-4AE3-924E-BFAE5EAE00A9}" destId="{60526FAA-63B2-4ADE-AAB0-F298E6F23F64}" srcOrd="0" destOrd="0" parTransId="{003CB98F-C436-430F-8E2B-DFED7A3DE3CA}" sibTransId="{05924E85-815B-4F4E-9231-7F0B8C8D17BB}"/>
    <dgm:cxn modelId="{D0450FDA-BC76-47C2-988D-45F9EB26A779}" type="presOf" srcId="{8A8884EC-BED0-4A5D-9FB1-F77856440A7A}" destId="{7CE3F8E3-8C1C-421D-98A7-8FA69EF747B1}" srcOrd="1" destOrd="1" presId="urn:microsoft.com/office/officeart/2005/8/layout/hProcess4"/>
    <dgm:cxn modelId="{147E48B3-5186-48AD-ACF9-917346AA255A}" type="presParOf" srcId="{625D5B61-73EB-4687-B366-E6F70F0FDF74}" destId="{6AB74C41-EE21-414F-B880-C91960AE5EC4}" srcOrd="0" destOrd="0" presId="urn:microsoft.com/office/officeart/2005/8/layout/hProcess4"/>
    <dgm:cxn modelId="{46A04AB2-4E9A-4F53-92CB-093223AE9F1B}" type="presParOf" srcId="{625D5B61-73EB-4687-B366-E6F70F0FDF74}" destId="{BC05A9D6-CA71-4512-9D58-2019022C136A}" srcOrd="1" destOrd="0" presId="urn:microsoft.com/office/officeart/2005/8/layout/hProcess4"/>
    <dgm:cxn modelId="{0ED9E5B0-2868-435B-AC52-2308EE60F069}" type="presParOf" srcId="{625D5B61-73EB-4687-B366-E6F70F0FDF74}" destId="{901CFE09-8308-4CB6-B42D-B87DA4DB62C7}" srcOrd="2" destOrd="0" presId="urn:microsoft.com/office/officeart/2005/8/layout/hProcess4"/>
    <dgm:cxn modelId="{E84663C9-B058-4D2C-A340-B9721BBB242D}" type="presParOf" srcId="{901CFE09-8308-4CB6-B42D-B87DA4DB62C7}" destId="{574BB2E0-F6FB-4BB5-8728-33C0181856D8}" srcOrd="0" destOrd="0" presId="urn:microsoft.com/office/officeart/2005/8/layout/hProcess4"/>
    <dgm:cxn modelId="{A679F199-7016-4621-9E84-1313BDD2B8BE}" type="presParOf" srcId="{574BB2E0-F6FB-4BB5-8728-33C0181856D8}" destId="{324361FE-5E04-4D56-84CD-3FBAD654CDE0}" srcOrd="0" destOrd="0" presId="urn:microsoft.com/office/officeart/2005/8/layout/hProcess4"/>
    <dgm:cxn modelId="{94689B40-D694-42F6-8523-D516019C9F39}" type="presParOf" srcId="{574BB2E0-F6FB-4BB5-8728-33C0181856D8}" destId="{358BADB0-A89A-48CE-B619-DA3839D44E0F}" srcOrd="1" destOrd="0" presId="urn:microsoft.com/office/officeart/2005/8/layout/hProcess4"/>
    <dgm:cxn modelId="{1DB85FE2-AB0F-4069-952D-8411F8A40E1D}" type="presParOf" srcId="{574BB2E0-F6FB-4BB5-8728-33C0181856D8}" destId="{44CE7E4B-B570-41DA-97BE-9F7D5574F4E3}" srcOrd="2" destOrd="0" presId="urn:microsoft.com/office/officeart/2005/8/layout/hProcess4"/>
    <dgm:cxn modelId="{7A8E8673-D68F-4609-A9DF-184A5583041C}" type="presParOf" srcId="{574BB2E0-F6FB-4BB5-8728-33C0181856D8}" destId="{0FFF5994-F4E1-424D-B972-4AA99AE9B8C2}" srcOrd="3" destOrd="0" presId="urn:microsoft.com/office/officeart/2005/8/layout/hProcess4"/>
    <dgm:cxn modelId="{38973EEE-F71B-4431-945A-0341A1B7A3F2}" type="presParOf" srcId="{574BB2E0-F6FB-4BB5-8728-33C0181856D8}" destId="{F268AAC0-5B1D-4FF2-A23A-A4120CB7760F}" srcOrd="4" destOrd="0" presId="urn:microsoft.com/office/officeart/2005/8/layout/hProcess4"/>
    <dgm:cxn modelId="{C2B38A50-990A-4EB1-A3A3-1C07C8F9065C}" type="presParOf" srcId="{901CFE09-8308-4CB6-B42D-B87DA4DB62C7}" destId="{F827665D-69F4-4582-BEB2-A5794CA30A06}" srcOrd="1" destOrd="0" presId="urn:microsoft.com/office/officeart/2005/8/layout/hProcess4"/>
    <dgm:cxn modelId="{5A2DC437-786D-49E0-85B4-0859553912D7}" type="presParOf" srcId="{901CFE09-8308-4CB6-B42D-B87DA4DB62C7}" destId="{0FDFAFA8-BEF1-4EA4-AABF-56E29002ACCE}" srcOrd="2" destOrd="0" presId="urn:microsoft.com/office/officeart/2005/8/layout/hProcess4"/>
    <dgm:cxn modelId="{F81F95AD-8830-482B-83A1-00B49767600A}" type="presParOf" srcId="{0FDFAFA8-BEF1-4EA4-AABF-56E29002ACCE}" destId="{1406CEDF-8E1C-46FB-9CFF-1DA3A113C7FE}" srcOrd="0" destOrd="0" presId="urn:microsoft.com/office/officeart/2005/8/layout/hProcess4"/>
    <dgm:cxn modelId="{3C67AEE3-F471-492E-B03F-610EB52E768F}" type="presParOf" srcId="{0FDFAFA8-BEF1-4EA4-AABF-56E29002ACCE}" destId="{86DDBEE2-8B91-44ED-B629-4631F9E18A12}" srcOrd="1" destOrd="0" presId="urn:microsoft.com/office/officeart/2005/8/layout/hProcess4"/>
    <dgm:cxn modelId="{01E996E0-1E2B-4E71-9695-D797C3493935}" type="presParOf" srcId="{0FDFAFA8-BEF1-4EA4-AABF-56E29002ACCE}" destId="{7CE3F8E3-8C1C-421D-98A7-8FA69EF747B1}" srcOrd="2" destOrd="0" presId="urn:microsoft.com/office/officeart/2005/8/layout/hProcess4"/>
    <dgm:cxn modelId="{7AC910AD-9EF3-4E3E-B310-C43D5FE927AC}" type="presParOf" srcId="{0FDFAFA8-BEF1-4EA4-AABF-56E29002ACCE}" destId="{C18F92D0-DEF2-4832-8FA1-278D95B6B3A0}" srcOrd="3" destOrd="0" presId="urn:microsoft.com/office/officeart/2005/8/layout/hProcess4"/>
    <dgm:cxn modelId="{A657B56C-432F-433D-A8E2-507EB5431802}" type="presParOf" srcId="{0FDFAFA8-BEF1-4EA4-AABF-56E29002ACCE}" destId="{DCDC6411-C29A-4982-8684-1D1BFC24E8FE}" srcOrd="4" destOrd="0" presId="urn:microsoft.com/office/officeart/2005/8/layout/hProcess4"/>
    <dgm:cxn modelId="{A62DFE8F-BC13-4A9F-B325-5E292ED56AE3}" type="presParOf" srcId="{901CFE09-8308-4CB6-B42D-B87DA4DB62C7}" destId="{CDCAD455-EB6B-402B-B181-8BA63311810D}" srcOrd="3" destOrd="0" presId="urn:microsoft.com/office/officeart/2005/8/layout/hProcess4"/>
    <dgm:cxn modelId="{2F2056A6-AC7F-4B05-AAFB-920B0C219106}" type="presParOf" srcId="{901CFE09-8308-4CB6-B42D-B87DA4DB62C7}" destId="{F894E1F7-CE39-4E50-B696-64D75C9AA8FE}" srcOrd="4" destOrd="0" presId="urn:microsoft.com/office/officeart/2005/8/layout/hProcess4"/>
    <dgm:cxn modelId="{CF25E489-A262-4BE4-B54F-57E1DC1AC643}" type="presParOf" srcId="{F894E1F7-CE39-4E50-B696-64D75C9AA8FE}" destId="{E1925DF0-50A4-41B2-A5A0-A320ADC8C4E2}" srcOrd="0" destOrd="0" presId="urn:microsoft.com/office/officeart/2005/8/layout/hProcess4"/>
    <dgm:cxn modelId="{3B016C72-CF43-4D1C-A403-CEA6A632A4AF}" type="presParOf" srcId="{F894E1F7-CE39-4E50-B696-64D75C9AA8FE}" destId="{F32D151A-7816-4D8F-AF44-C36440897AD6}" srcOrd="1" destOrd="0" presId="urn:microsoft.com/office/officeart/2005/8/layout/hProcess4"/>
    <dgm:cxn modelId="{69C628A7-EAB2-4822-AFB7-6C86A2115D4A}" type="presParOf" srcId="{F894E1F7-CE39-4E50-B696-64D75C9AA8FE}" destId="{1A5E6DB2-5944-4C01-A9F4-4A069AB36B67}" srcOrd="2" destOrd="0" presId="urn:microsoft.com/office/officeart/2005/8/layout/hProcess4"/>
    <dgm:cxn modelId="{61EDF9CB-8C96-4AAE-9479-8B3A4C5434A9}" type="presParOf" srcId="{F894E1F7-CE39-4E50-B696-64D75C9AA8FE}" destId="{92BF8A00-5694-4464-90D9-1154141BC261}" srcOrd="3" destOrd="0" presId="urn:microsoft.com/office/officeart/2005/8/layout/hProcess4"/>
    <dgm:cxn modelId="{017AE39D-00AD-4F82-8B20-974A98F36E1A}" type="presParOf" srcId="{F894E1F7-CE39-4E50-B696-64D75C9AA8FE}" destId="{014686AA-5AC4-408F-9ACA-399D799902F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3077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562" tIns="31283" rIns="62562" bIns="31283" numCol="1" anchor="t" anchorCtr="0" compatLnSpc="1">
            <a:prstTxWarp prst="textNoShape">
              <a:avLst/>
            </a:prstTxWarp>
          </a:bodyPr>
          <a:lstStyle>
            <a:lvl1pPr defTabSz="626183">
              <a:defRPr sz="8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30394" y="2"/>
            <a:ext cx="292921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562" tIns="31283" rIns="62562" bIns="31283" numCol="1" anchor="t" anchorCtr="0" compatLnSpc="1">
            <a:prstTxWarp prst="textNoShape">
              <a:avLst/>
            </a:prstTxWarp>
          </a:bodyPr>
          <a:lstStyle>
            <a:lvl1pPr algn="r" defTabSz="626183">
              <a:defRPr sz="800"/>
            </a:lvl1pPr>
          </a:lstStyle>
          <a:p>
            <a:fld id="{42B58284-BD55-477D-829B-0D8B66B41141}" type="datetimeFigureOut">
              <a:rPr lang="en-US"/>
              <a:pPr/>
              <a:t>8/17/2018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43815"/>
            <a:ext cx="293077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562" tIns="31283" rIns="62562" bIns="31283" numCol="1" anchor="b" anchorCtr="0" compatLnSpc="1">
            <a:prstTxWarp prst="textNoShape">
              <a:avLst/>
            </a:prstTxWarp>
          </a:bodyPr>
          <a:lstStyle>
            <a:lvl1pPr defTabSz="626183">
              <a:defRPr sz="8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30394" y="9443815"/>
            <a:ext cx="292921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2562" tIns="31283" rIns="62562" bIns="31283" numCol="1" anchor="b" anchorCtr="0" compatLnSpc="1">
            <a:prstTxWarp prst="textNoShape">
              <a:avLst/>
            </a:prstTxWarp>
          </a:bodyPr>
          <a:lstStyle>
            <a:lvl1pPr algn="r" defTabSz="626183">
              <a:defRPr sz="800"/>
            </a:lvl1pPr>
          </a:lstStyle>
          <a:p>
            <a:fld id="{B000AF5B-B840-4C36-ABEB-C07F7C1C287A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90745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2"/>
            <a:ext cx="293077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2" tIns="47692" rIns="95382" bIns="47692" numCol="1" anchor="t" anchorCtr="0" compatLnSpc="1">
            <a:prstTxWarp prst="textNoShape">
              <a:avLst/>
            </a:prstTxWarp>
          </a:bodyPr>
          <a:lstStyle>
            <a:lvl1pPr defTabSz="626183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30394" y="2"/>
            <a:ext cx="292921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2" tIns="47692" rIns="95382" bIns="47692" numCol="1" anchor="t" anchorCtr="0" compatLnSpc="1">
            <a:prstTxWarp prst="textNoShape">
              <a:avLst/>
            </a:prstTxWarp>
          </a:bodyPr>
          <a:lstStyle>
            <a:lvl1pPr algn="r" defTabSz="626183">
              <a:defRPr sz="1100">
                <a:latin typeface="Calibri" pitchFamily="34" charset="0"/>
              </a:defRPr>
            </a:lvl1pPr>
          </a:lstStyle>
          <a:p>
            <a:fld id="{660D0E8B-676B-4AF2-96B6-20F8C726C38A}" type="datetimeFigureOut">
              <a:rPr lang="en-US"/>
              <a:pPr/>
              <a:t>8/17/2018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65163" y="746125"/>
            <a:ext cx="543242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7454" tIns="68731" rIns="137454" bIns="68731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75496" y="4722699"/>
            <a:ext cx="5410175" cy="447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2" tIns="47692" rIns="95382" bIns="47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Second level</a:t>
            </a:r>
          </a:p>
          <a:p>
            <a:pPr lvl="0"/>
            <a:r>
              <a:rPr lang="en-US" smtClean="0"/>
              <a:t>Third level</a:t>
            </a:r>
          </a:p>
          <a:p>
            <a:pPr lvl="0"/>
            <a:r>
              <a:rPr lang="en-US" smtClean="0"/>
              <a:t>Fourth level</a:t>
            </a:r>
          </a:p>
          <a:p>
            <a:pPr lvl="0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43815"/>
            <a:ext cx="2930771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2" tIns="47692" rIns="95382" bIns="47692" numCol="1" anchor="b" anchorCtr="0" compatLnSpc="1">
            <a:prstTxWarp prst="textNoShape">
              <a:avLst/>
            </a:prstTxWarp>
          </a:bodyPr>
          <a:lstStyle>
            <a:lvl1pPr defTabSz="626183">
              <a:defRPr sz="1100">
                <a:latin typeface="Calibri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30394" y="9443815"/>
            <a:ext cx="2929215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382" tIns="47692" rIns="95382" bIns="47692" numCol="1" anchor="b" anchorCtr="0" compatLnSpc="1">
            <a:prstTxWarp prst="textNoShape">
              <a:avLst/>
            </a:prstTxWarp>
          </a:bodyPr>
          <a:lstStyle>
            <a:lvl1pPr algn="r" defTabSz="626183">
              <a:defRPr sz="1100">
                <a:latin typeface="Calibri" pitchFamily="34" charset="0"/>
              </a:defRPr>
            </a:lvl1pPr>
          </a:lstStyle>
          <a:p>
            <a:fld id="{7712EFF2-E535-4F8D-9276-91B171A78362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84424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77670" indent="-29910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96416" indent="-2392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74984" indent="-2392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53554" indent="-23928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92833" algn="l" defTabSz="9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1399" algn="l" defTabSz="9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49966" algn="l" defTabSz="9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28536" algn="l" defTabSz="95713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3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321" tIns="45660" rIns="91321" bIns="45660"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1595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4"/>
            <a:ext cx="12599988" cy="266710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84582-63E6-4F9B-9C80-52EE1E410CAC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477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AA88-ABDF-4A09-8628-23D4B31C2BF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5885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3" y="344033"/>
            <a:ext cx="4145309" cy="146412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6245" y="344032"/>
            <a:ext cx="7043743" cy="7374652"/>
          </a:xfrm>
        </p:spPr>
        <p:txBody>
          <a:bodyPr/>
          <a:lstStyle>
            <a:lvl1pPr>
              <a:defRPr sz="42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3" y="1808171"/>
            <a:ext cx="4145309" cy="5910523"/>
          </a:xfrm>
        </p:spPr>
        <p:txBody>
          <a:bodyPr/>
          <a:lstStyle>
            <a:lvl1pPr marL="0" indent="0">
              <a:buNone/>
              <a:defRPr sz="1900"/>
            </a:lvl1pPr>
            <a:lvl2pPr marL="606049" indent="0">
              <a:buNone/>
              <a:defRPr sz="1600"/>
            </a:lvl2pPr>
            <a:lvl3pPr marL="1212102" indent="0">
              <a:buNone/>
              <a:defRPr sz="1300"/>
            </a:lvl3pPr>
            <a:lvl4pPr marL="1818154" indent="0">
              <a:buNone/>
              <a:defRPr sz="1200"/>
            </a:lvl4pPr>
            <a:lvl5pPr marL="2424203" indent="0">
              <a:buNone/>
              <a:defRPr sz="1200"/>
            </a:lvl5pPr>
            <a:lvl6pPr marL="3030252" indent="0">
              <a:buNone/>
              <a:defRPr sz="1200"/>
            </a:lvl6pPr>
            <a:lvl7pPr marL="3636304" indent="0">
              <a:buNone/>
              <a:defRPr sz="1200"/>
            </a:lvl7pPr>
            <a:lvl8pPr marL="4242353" indent="0">
              <a:buNone/>
              <a:defRPr sz="1200"/>
            </a:lvl8pPr>
            <a:lvl9pPr marL="484840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1734A-6195-424A-A573-D36F89C30A3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622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9687" y="6048534"/>
            <a:ext cx="7559993" cy="714064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69687" y="772068"/>
            <a:ext cx="7559993" cy="5184458"/>
          </a:xfrm>
        </p:spPr>
        <p:txBody>
          <a:bodyPr/>
          <a:lstStyle>
            <a:lvl1pPr marL="0" indent="0">
              <a:buNone/>
              <a:defRPr sz="4200"/>
            </a:lvl1pPr>
            <a:lvl2pPr marL="606049" indent="0">
              <a:buNone/>
              <a:defRPr sz="3700"/>
            </a:lvl2pPr>
            <a:lvl3pPr marL="1212102" indent="0">
              <a:buNone/>
              <a:defRPr sz="3200"/>
            </a:lvl3pPr>
            <a:lvl4pPr marL="1818154" indent="0">
              <a:buNone/>
              <a:defRPr sz="2700"/>
            </a:lvl4pPr>
            <a:lvl5pPr marL="2424203" indent="0">
              <a:buNone/>
              <a:defRPr sz="2700"/>
            </a:lvl5pPr>
            <a:lvl6pPr marL="3030252" indent="0">
              <a:buNone/>
              <a:defRPr sz="2700"/>
            </a:lvl6pPr>
            <a:lvl7pPr marL="3636304" indent="0">
              <a:buNone/>
              <a:defRPr sz="2700"/>
            </a:lvl7pPr>
            <a:lvl8pPr marL="4242353" indent="0">
              <a:buNone/>
              <a:defRPr sz="2700"/>
            </a:lvl8pPr>
            <a:lvl9pPr marL="4848404" indent="0">
              <a:buNone/>
              <a:defRPr sz="27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69687" y="6762599"/>
            <a:ext cx="7559993" cy="1014089"/>
          </a:xfrm>
        </p:spPr>
        <p:txBody>
          <a:bodyPr/>
          <a:lstStyle>
            <a:lvl1pPr marL="0" indent="0">
              <a:buNone/>
              <a:defRPr sz="1900"/>
            </a:lvl1pPr>
            <a:lvl2pPr marL="606049" indent="0">
              <a:buNone/>
              <a:defRPr sz="1600"/>
            </a:lvl2pPr>
            <a:lvl3pPr marL="1212102" indent="0">
              <a:buNone/>
              <a:defRPr sz="1300"/>
            </a:lvl3pPr>
            <a:lvl4pPr marL="1818154" indent="0">
              <a:buNone/>
              <a:defRPr sz="1200"/>
            </a:lvl4pPr>
            <a:lvl5pPr marL="2424203" indent="0">
              <a:buNone/>
              <a:defRPr sz="1200"/>
            </a:lvl5pPr>
            <a:lvl6pPr marL="3030252" indent="0">
              <a:buNone/>
              <a:defRPr sz="1200"/>
            </a:lvl6pPr>
            <a:lvl7pPr marL="3636304" indent="0">
              <a:buNone/>
              <a:defRPr sz="1200"/>
            </a:lvl7pPr>
            <a:lvl8pPr marL="4242353" indent="0">
              <a:buNone/>
              <a:defRPr sz="1200"/>
            </a:lvl8pPr>
            <a:lvl9pPr marL="484840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98A1A-C26A-4E39-9E56-E096452CD49E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0795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A055BD-F88A-4333-B379-11F4F327DF5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81798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34991" y="346043"/>
            <a:ext cx="2834997" cy="73726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9999" y="346043"/>
            <a:ext cx="8294992" cy="73726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F5BB4-8BFE-4377-ADB3-36A21EA3CC8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93476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82"/>
            <a:ext cx="387769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1902" rtl="0" eaLnBrk="1" fontAlgn="base" latinLnBrk="0" hangingPunct="1">
              <a:lnSpc>
                <a:spcPts val="14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1902" rtl="0" eaLnBrk="1" fontAlgn="base" latinLnBrk="0" hangingPunct="1">
                <a:lnSpc>
                  <a:spcPts val="1432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301" y="152405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0" rIns="91321" bIns="4566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1595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101"/>
            <a:ext cx="11903354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642" indent="0">
              <a:buNone/>
              <a:defRPr>
                <a:solidFill>
                  <a:schemeClr val="tx1"/>
                </a:solidFill>
              </a:defRPr>
            </a:lvl3pPr>
            <a:lvl4pPr marL="475811" indent="0">
              <a:buNone/>
              <a:defRPr>
                <a:solidFill>
                  <a:schemeClr val="tx1"/>
                </a:solidFill>
              </a:defRPr>
            </a:lvl4pPr>
            <a:lvl5pPr marL="71845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14"/>
            <a:ext cx="3427288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1923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4999" y="1416856"/>
            <a:ext cx="9449991" cy="3008266"/>
          </a:xfrm>
        </p:spPr>
        <p:txBody>
          <a:bodyPr anchor="b">
            <a:normAutofit/>
          </a:bodyPr>
          <a:lstStyle>
            <a:lvl1pPr algn="ctr">
              <a:defRPr sz="67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4999" y="4538401"/>
            <a:ext cx="9449991" cy="2086184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9778" indent="0" algn="ctr">
              <a:buNone/>
              <a:defRPr sz="3100"/>
            </a:lvl2pPr>
            <a:lvl3pPr marL="1019556" indent="0" algn="ctr">
              <a:buNone/>
              <a:defRPr sz="2700"/>
            </a:lvl3pPr>
            <a:lvl4pPr marL="1529334" indent="0" algn="ctr">
              <a:buNone/>
              <a:defRPr sz="2200"/>
            </a:lvl4pPr>
            <a:lvl5pPr marL="2039112" indent="0" algn="ctr">
              <a:buNone/>
              <a:defRPr sz="2200"/>
            </a:lvl5pPr>
            <a:lvl6pPr marL="2548890" indent="0" algn="ctr">
              <a:buNone/>
              <a:defRPr sz="2200"/>
            </a:lvl6pPr>
            <a:lvl7pPr marL="3058668" indent="0" algn="ctr">
              <a:buNone/>
              <a:defRPr sz="2200"/>
            </a:lvl7pPr>
            <a:lvl8pPr marL="3568446" indent="0" algn="ctr">
              <a:buNone/>
              <a:defRPr sz="2200"/>
            </a:lvl8pPr>
            <a:lvl9pPr marL="4078224" indent="0" algn="ctr">
              <a:buNone/>
              <a:defRPr sz="2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0808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46990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687" y="2157574"/>
            <a:ext cx="10867490" cy="3592390"/>
          </a:xfrm>
        </p:spPr>
        <p:txBody>
          <a:bodyPr anchor="b">
            <a:normAutofit/>
          </a:bodyPr>
          <a:lstStyle>
            <a:lvl1pPr>
              <a:defRPr sz="67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687" y="5736108"/>
            <a:ext cx="10867490" cy="1890166"/>
          </a:xfrm>
        </p:spPr>
        <p:txBody>
          <a:bodyPr anchor="t">
            <a:normAutofit/>
          </a:bodyPr>
          <a:lstStyle>
            <a:lvl1pPr marL="0" indent="0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097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95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93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9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88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8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8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8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658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82"/>
            <a:ext cx="387769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0" marR="0" lvl="0" indent="0" algn="r" defTabSz="1091902" rtl="0" eaLnBrk="1" fontAlgn="base" latinLnBrk="0" hangingPunct="1">
              <a:lnSpc>
                <a:spcPts val="1432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747F3F-2E8A-4EAB-A46A-01A88D87E63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1091902" rtl="0" eaLnBrk="1" fontAlgn="base" latinLnBrk="0" hangingPunct="1">
                <a:lnSpc>
                  <a:spcPts val="1432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301" y="152405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0" rIns="91321" bIns="4566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1595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101"/>
            <a:ext cx="11903354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642" indent="0">
              <a:buNone/>
              <a:defRPr>
                <a:solidFill>
                  <a:schemeClr val="tx1"/>
                </a:solidFill>
              </a:defRPr>
            </a:lvl3pPr>
            <a:lvl4pPr marL="475811" indent="0">
              <a:buNone/>
              <a:defRPr>
                <a:solidFill>
                  <a:schemeClr val="tx1"/>
                </a:solidFill>
              </a:defRPr>
            </a:lvl4pPr>
            <a:lvl5pPr marL="71845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14"/>
            <a:ext cx="3427288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61189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73408" y="2304204"/>
            <a:ext cx="5354995" cy="54824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8744" y="2304204"/>
            <a:ext cx="5354995" cy="54824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1679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08" y="2119054"/>
            <a:ext cx="5328745" cy="1040343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00" b="1"/>
            </a:lvl1pPr>
            <a:lvl2pPr marL="509778" indent="0">
              <a:buNone/>
              <a:defRPr sz="2200" b="1"/>
            </a:lvl2pPr>
            <a:lvl3pPr marL="1019556" indent="0">
              <a:buNone/>
              <a:defRPr sz="2000" b="1"/>
            </a:lvl3pPr>
            <a:lvl4pPr marL="1529334" indent="0">
              <a:buNone/>
              <a:defRPr sz="1800" b="1"/>
            </a:lvl4pPr>
            <a:lvl5pPr marL="2039112" indent="0">
              <a:buNone/>
              <a:defRPr sz="1800" b="1"/>
            </a:lvl5pPr>
            <a:lvl6pPr marL="2548890" indent="0">
              <a:buNone/>
              <a:defRPr sz="1800" b="1"/>
            </a:lvl6pPr>
            <a:lvl7pPr marL="3058668" indent="0">
              <a:buNone/>
              <a:defRPr sz="1800" b="1"/>
            </a:lvl7pPr>
            <a:lvl8pPr marL="3568446" indent="0">
              <a:buNone/>
              <a:defRPr sz="1800" b="1"/>
            </a:lvl8pPr>
            <a:lvl9pPr marL="4078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3408" y="3159398"/>
            <a:ext cx="5328745" cy="4637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8744" y="2119055"/>
            <a:ext cx="5354996" cy="1040341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700" b="1"/>
            </a:lvl1pPr>
            <a:lvl2pPr marL="509778" indent="0">
              <a:buNone/>
              <a:defRPr sz="2200" b="1"/>
            </a:lvl2pPr>
            <a:lvl3pPr marL="1019556" indent="0">
              <a:buNone/>
              <a:defRPr sz="2000" b="1"/>
            </a:lvl3pPr>
            <a:lvl4pPr marL="1529334" indent="0">
              <a:buNone/>
              <a:defRPr sz="1800" b="1"/>
            </a:lvl4pPr>
            <a:lvl5pPr marL="2039112" indent="0">
              <a:buNone/>
              <a:defRPr sz="1800" b="1"/>
            </a:lvl5pPr>
            <a:lvl6pPr marL="2548890" indent="0">
              <a:buNone/>
              <a:defRPr sz="1800" b="1"/>
            </a:lvl6pPr>
            <a:lvl7pPr marL="3058668" indent="0">
              <a:buNone/>
              <a:defRPr sz="1800" b="1"/>
            </a:lvl7pPr>
            <a:lvl8pPr marL="3568446" indent="0">
              <a:buNone/>
              <a:defRPr sz="1800" b="1"/>
            </a:lvl8pPr>
            <a:lvl9pPr marL="4078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8744" y="3159398"/>
            <a:ext cx="5354996" cy="46372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1406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3564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159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99" y="576052"/>
            <a:ext cx="4063496" cy="2016174"/>
          </a:xfrm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4995" y="1248110"/>
            <a:ext cx="6378744" cy="6144543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9399" y="2592228"/>
            <a:ext cx="4063496" cy="4800425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509778" indent="0">
              <a:buNone/>
              <a:defRPr sz="1300"/>
            </a:lvl2pPr>
            <a:lvl3pPr marL="1019556" indent="0">
              <a:buNone/>
              <a:defRPr sz="1100"/>
            </a:lvl3pPr>
            <a:lvl4pPr marL="1529334" indent="0">
              <a:buNone/>
              <a:defRPr sz="1000"/>
            </a:lvl4pPr>
            <a:lvl5pPr marL="2039112" indent="0">
              <a:buNone/>
              <a:defRPr sz="1000"/>
            </a:lvl5pPr>
            <a:lvl6pPr marL="2548890" indent="0">
              <a:buNone/>
              <a:defRPr sz="1000"/>
            </a:lvl6pPr>
            <a:lvl7pPr marL="3058668" indent="0">
              <a:buNone/>
              <a:defRPr sz="1000"/>
            </a:lvl7pPr>
            <a:lvl8pPr marL="3568446" indent="0">
              <a:buNone/>
              <a:defRPr sz="1000"/>
            </a:lvl8pPr>
            <a:lvl9pPr marL="4078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3313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399" y="576051"/>
            <a:ext cx="4063496" cy="2016178"/>
          </a:xfrm>
        </p:spPr>
        <p:txBody>
          <a:bodyPr anchor="b">
            <a:normAutofit/>
          </a:bodyPr>
          <a:lstStyle>
            <a:lvl1pPr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354995" y="1248110"/>
            <a:ext cx="6378744" cy="6144543"/>
          </a:xfrm>
        </p:spPr>
        <p:txBody>
          <a:bodyPr/>
          <a:lstStyle>
            <a:lvl1pPr marL="0" indent="0">
              <a:buNone/>
              <a:defRPr sz="3600"/>
            </a:lvl1pPr>
            <a:lvl2pPr marL="509778" indent="0">
              <a:buNone/>
              <a:defRPr sz="3100"/>
            </a:lvl2pPr>
            <a:lvl3pPr marL="1019556" indent="0">
              <a:buNone/>
              <a:defRPr sz="2700"/>
            </a:lvl3pPr>
            <a:lvl4pPr marL="1529334" indent="0">
              <a:buNone/>
              <a:defRPr sz="2200"/>
            </a:lvl4pPr>
            <a:lvl5pPr marL="2039112" indent="0">
              <a:buNone/>
              <a:defRPr sz="2200"/>
            </a:lvl5pPr>
            <a:lvl6pPr marL="2548890" indent="0">
              <a:buNone/>
              <a:defRPr sz="2200"/>
            </a:lvl6pPr>
            <a:lvl7pPr marL="3058668" indent="0">
              <a:buNone/>
              <a:defRPr sz="2200"/>
            </a:lvl7pPr>
            <a:lvl8pPr marL="3568446" indent="0">
              <a:buNone/>
              <a:defRPr sz="2200"/>
            </a:lvl8pPr>
            <a:lvl9pPr marL="4078224" indent="0">
              <a:buNone/>
              <a:defRPr sz="2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9399" y="2592229"/>
            <a:ext cx="4063496" cy="480042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00"/>
            </a:lvl1pPr>
            <a:lvl2pPr marL="509778" indent="0">
              <a:buNone/>
              <a:defRPr sz="1300"/>
            </a:lvl2pPr>
            <a:lvl3pPr marL="1019556" indent="0">
              <a:buNone/>
              <a:defRPr sz="1100"/>
            </a:lvl3pPr>
            <a:lvl4pPr marL="1529334" indent="0">
              <a:buNone/>
              <a:defRPr sz="1000"/>
            </a:lvl4pPr>
            <a:lvl5pPr marL="2039112" indent="0">
              <a:buNone/>
              <a:defRPr sz="1000"/>
            </a:lvl5pPr>
            <a:lvl6pPr marL="2548890" indent="0">
              <a:buNone/>
              <a:defRPr sz="1000"/>
            </a:lvl6pPr>
            <a:lvl7pPr marL="3058668" indent="0">
              <a:buNone/>
              <a:defRPr sz="1000"/>
            </a:lvl7pPr>
            <a:lvl8pPr marL="3568446" indent="0">
              <a:buNone/>
              <a:defRPr sz="1000"/>
            </a:lvl8pPr>
            <a:lvl9pPr marL="4078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5357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872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6867" y="454040"/>
            <a:ext cx="2716872" cy="73226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249" y="454040"/>
            <a:ext cx="7993117" cy="732264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46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82"/>
            <a:ext cx="387769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91902">
              <a:lnSpc>
                <a:spcPts val="1432"/>
              </a:lnSpc>
              <a:defRPr/>
            </a:pPr>
            <a:fld id="{21747F3F-2E8A-4EAB-A46A-01A88D87E637}" type="slidenum">
              <a:rPr lang="en-US" sz="1300" smtClean="0">
                <a:solidFill>
                  <a:srgbClr val="FFFFFF">
                    <a:lumMod val="50000"/>
                  </a:srgbClr>
                </a:solidFill>
              </a:rPr>
              <a:pPr algn="r" defTabSz="1091902">
                <a:lnSpc>
                  <a:spcPts val="1432"/>
                </a:lnSpc>
                <a:defRPr/>
              </a:pPr>
              <a:t>‹#›</a:t>
            </a:fld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301" y="152405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0" rIns="91321" bIns="4566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1595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101"/>
            <a:ext cx="11903354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642" indent="0">
              <a:buNone/>
              <a:defRPr>
                <a:solidFill>
                  <a:schemeClr val="tx1"/>
                </a:solidFill>
              </a:defRPr>
            </a:lvl3pPr>
            <a:lvl4pPr marL="475811" indent="0">
              <a:buNone/>
              <a:defRPr>
                <a:solidFill>
                  <a:schemeClr val="tx1"/>
                </a:solidFill>
              </a:defRPr>
            </a:lvl4pPr>
            <a:lvl5pPr marL="71845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14"/>
            <a:ext cx="3427288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07743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 bwMode="auto">
          <a:xfrm>
            <a:off x="1299374" y="3243723"/>
            <a:ext cx="10001242" cy="215332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91321" tIns="45660" rIns="91321" bIns="45660">
            <a:noAutofit/>
          </a:bodyPr>
          <a:lstStyle>
            <a:lvl1pPr algn="ctr">
              <a:defRPr lang="en-US" sz="3200" b="1" kern="1200" dirty="0" smtClean="0">
                <a:solidFill>
                  <a:srgbClr val="5B9BD5">
                    <a:lumMod val="50000"/>
                  </a:srgbClr>
                </a:solidFill>
                <a:latin typeface="Calibri"/>
                <a:ea typeface="+mn-ea"/>
                <a:cs typeface="+mn-cs"/>
              </a:defRPr>
            </a:lvl1pPr>
          </a:lstStyle>
          <a:p>
            <a:pPr marL="0" lvl="0" algn="ctr" defTabSz="1161595" eaLnBrk="1" fontAlgn="auto" latinLnBrk="0" hangingPunct="1">
              <a:spcBef>
                <a:spcPts val="0"/>
              </a:spcBef>
              <a:spcAft>
                <a:spcPts val="0"/>
              </a:spcAft>
            </a:pPr>
            <a:endParaRPr lang="en-US" dirty="0" smtClean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0" y="-4924"/>
            <a:ext cx="12599988" cy="266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6299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3" y="2059367"/>
            <a:ext cx="12599987" cy="413436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1" tIns="45660" rIns="91321" bIns="4566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100" dirty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99" y="2059367"/>
            <a:ext cx="8827415" cy="413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0" rIns="91321" bIns="4566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1595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14"/>
            <a:ext cx="3427288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43091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1866933" y="8257882"/>
            <a:ext cx="387769" cy="18174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defTabSz="1091902">
              <a:lnSpc>
                <a:spcPts val="1432"/>
              </a:lnSpc>
              <a:defRPr/>
            </a:pPr>
            <a:fld id="{21747F3F-2E8A-4EAB-A46A-01A88D87E637}" type="slidenum">
              <a:rPr lang="en-US" sz="1300" smtClean="0">
                <a:solidFill>
                  <a:srgbClr val="FFFFFF">
                    <a:lumMod val="50000"/>
                  </a:srgbClr>
                </a:solidFill>
              </a:rPr>
              <a:pPr algn="r" defTabSz="1091902">
                <a:lnSpc>
                  <a:spcPts val="1432"/>
                </a:lnSpc>
                <a:defRPr/>
              </a:pPr>
              <a:t>‹#›</a:t>
            </a:fld>
            <a:endParaRPr lang="en-US" sz="1300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3427301" y="152405"/>
            <a:ext cx="8827415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0" rIns="91321" bIns="45660" rtlCol="0" anchor="ctr">
            <a:noAutofit/>
          </a:bodyPr>
          <a:lstStyle>
            <a:lvl1pPr>
              <a:lnSpc>
                <a:spcPct val="100000"/>
              </a:lnSpc>
              <a:defRPr lang="en-US" sz="2400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1595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51350" y="1062101"/>
            <a:ext cx="11903354" cy="72573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>
                <a:solidFill>
                  <a:schemeClr val="tx1"/>
                </a:solidFill>
              </a:defRPr>
            </a:lvl2pPr>
            <a:lvl3pPr marL="242642" indent="0">
              <a:buNone/>
              <a:defRPr>
                <a:solidFill>
                  <a:schemeClr val="tx1"/>
                </a:solidFill>
              </a:defRPr>
            </a:lvl3pPr>
            <a:lvl4pPr marL="475811" indent="0">
              <a:buNone/>
              <a:defRPr>
                <a:solidFill>
                  <a:schemeClr val="tx1"/>
                </a:solidFill>
              </a:defRPr>
            </a:lvl4pPr>
            <a:lvl5pPr marL="71845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14"/>
            <a:ext cx="3427288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6210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 userDrawn="1"/>
        </p:nvSpPr>
        <p:spPr>
          <a:xfrm>
            <a:off x="13" y="2059367"/>
            <a:ext cx="12599987" cy="4134369"/>
          </a:xfrm>
          <a:prstGeom prst="rect">
            <a:avLst/>
          </a:prstGeom>
          <a:solidFill>
            <a:srgbClr val="1F4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1" tIns="45660" rIns="91321" bIns="4566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1886299" y="2059367"/>
            <a:ext cx="8827415" cy="413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0" rIns="91321" bIns="45660" rtlCol="0" anchor="ctr">
            <a:noAutofit/>
          </a:bodyPr>
          <a:lstStyle>
            <a:lvl1pPr algn="ctr">
              <a:lnSpc>
                <a:spcPct val="100000"/>
              </a:lnSpc>
              <a:defRPr lang="en-US" sz="3200" kern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+mn-ea"/>
                <a:cs typeface="+mn-cs"/>
              </a:defRPr>
            </a:lvl1pPr>
          </a:lstStyle>
          <a:p>
            <a:pPr marL="0" lvl="0" defTabSz="1161595" eaLnBrk="1" fontAlgn="auto" latinLnBrk="0" hangingPunct="1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2" cstate="print"/>
          <a:srcRect l="2083" t="12026" r="15209" b="51231"/>
          <a:stretch/>
        </p:blipFill>
        <p:spPr>
          <a:xfrm>
            <a:off x="1" y="-4914"/>
            <a:ext cx="3427288" cy="85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0832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721" userDrawn="1">
          <p15:clr>
            <a:srgbClr val="FBAE40"/>
          </p15:clr>
        </p15:guide>
        <p15:guide id="2" pos="396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29999" y="7868696"/>
            <a:ext cx="2939997" cy="6000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04996" y="7868696"/>
            <a:ext cx="3989996" cy="6000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029993" y="7868696"/>
            <a:ext cx="2939997" cy="600053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0DAA88-ABDF-4A09-8628-23D4B31C2BF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93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4999" y="2684237"/>
            <a:ext cx="10709990" cy="18521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89998" y="4896432"/>
            <a:ext cx="8819992" cy="2208195"/>
          </a:xfrm>
        </p:spPr>
        <p:txBody>
          <a:bodyPr/>
          <a:lstStyle>
            <a:lvl1pPr marL="0" indent="0" algn="ctr">
              <a:buNone/>
              <a:defRPr/>
            </a:lvl1pPr>
            <a:lvl2pPr marL="606049" indent="0" algn="ctr">
              <a:buNone/>
              <a:defRPr/>
            </a:lvl2pPr>
            <a:lvl3pPr marL="1212102" indent="0" algn="ctr">
              <a:buNone/>
              <a:defRPr/>
            </a:lvl3pPr>
            <a:lvl4pPr marL="1818154" indent="0" algn="ctr">
              <a:buNone/>
              <a:defRPr/>
            </a:lvl4pPr>
            <a:lvl5pPr marL="2424203" indent="0" algn="ctr">
              <a:buNone/>
              <a:defRPr/>
            </a:lvl5pPr>
            <a:lvl6pPr marL="3030252" indent="0" algn="ctr">
              <a:buNone/>
              <a:defRPr/>
            </a:lvl6pPr>
            <a:lvl7pPr marL="3636304" indent="0" algn="ctr">
              <a:buNone/>
              <a:defRPr/>
            </a:lvl7pPr>
            <a:lvl8pPr marL="4242353" indent="0" algn="ctr">
              <a:buNone/>
              <a:defRPr/>
            </a:lvl8pPr>
            <a:lvl9pPr marL="484840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BBB9E6-EDD0-4709-ADD6-90F9DA3C59D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5313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603C1-04CF-45F4-A3B3-BFFB65D373AD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733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312" y="5552493"/>
            <a:ext cx="10709990" cy="1716152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5312" y="3662326"/>
            <a:ext cx="10709990" cy="1890166"/>
          </a:xfrm>
        </p:spPr>
        <p:txBody>
          <a:bodyPr anchor="b"/>
          <a:lstStyle>
            <a:lvl1pPr marL="0" indent="0">
              <a:buNone/>
              <a:defRPr sz="2700"/>
            </a:lvl1pPr>
            <a:lvl2pPr marL="606049" indent="0">
              <a:buNone/>
              <a:defRPr sz="2400"/>
            </a:lvl2pPr>
            <a:lvl3pPr marL="1212102" indent="0">
              <a:buNone/>
              <a:defRPr sz="2100"/>
            </a:lvl3pPr>
            <a:lvl4pPr marL="1818154" indent="0">
              <a:buNone/>
              <a:defRPr sz="1900"/>
            </a:lvl4pPr>
            <a:lvl5pPr marL="2424203" indent="0">
              <a:buNone/>
              <a:defRPr sz="1900"/>
            </a:lvl5pPr>
            <a:lvl6pPr marL="3030252" indent="0">
              <a:buNone/>
              <a:defRPr sz="1900"/>
            </a:lvl6pPr>
            <a:lvl7pPr marL="3636304" indent="0">
              <a:buNone/>
              <a:defRPr sz="1900"/>
            </a:lvl7pPr>
            <a:lvl8pPr marL="4242353" indent="0">
              <a:buNone/>
              <a:defRPr sz="1900"/>
            </a:lvl8pPr>
            <a:lvl9pPr marL="4848404" indent="0">
              <a:buNone/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1A02B-D1A6-4AE3-974B-C3090257B1D6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5865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9999" y="2016180"/>
            <a:ext cx="5564995" cy="570250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04995" y="2016180"/>
            <a:ext cx="5564995" cy="5702504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04CB0-4D6A-49F8-B927-D54A8C8E0EC0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631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999" y="1934171"/>
            <a:ext cx="5567183" cy="80607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049" indent="0">
              <a:buNone/>
              <a:defRPr sz="2700" b="1"/>
            </a:lvl2pPr>
            <a:lvl3pPr marL="1212102" indent="0">
              <a:buNone/>
              <a:defRPr sz="2400" b="1"/>
            </a:lvl3pPr>
            <a:lvl4pPr marL="1818154" indent="0">
              <a:buNone/>
              <a:defRPr sz="2100" b="1"/>
            </a:lvl4pPr>
            <a:lvl5pPr marL="2424203" indent="0">
              <a:buNone/>
              <a:defRPr sz="2100" b="1"/>
            </a:lvl5pPr>
            <a:lvl6pPr marL="3030252" indent="0">
              <a:buNone/>
              <a:defRPr sz="2100" b="1"/>
            </a:lvl6pPr>
            <a:lvl7pPr marL="3636304" indent="0">
              <a:buNone/>
              <a:defRPr sz="2100" b="1"/>
            </a:lvl7pPr>
            <a:lvl8pPr marL="4242353" indent="0">
              <a:buNone/>
              <a:defRPr sz="2100" b="1"/>
            </a:lvl8pPr>
            <a:lvl9pPr marL="4848404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999" y="2740242"/>
            <a:ext cx="5567183" cy="49784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00619" y="1934171"/>
            <a:ext cx="5569370" cy="80607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6049" indent="0">
              <a:buNone/>
              <a:defRPr sz="2700" b="1"/>
            </a:lvl2pPr>
            <a:lvl3pPr marL="1212102" indent="0">
              <a:buNone/>
              <a:defRPr sz="2400" b="1"/>
            </a:lvl3pPr>
            <a:lvl4pPr marL="1818154" indent="0">
              <a:buNone/>
              <a:defRPr sz="2100" b="1"/>
            </a:lvl4pPr>
            <a:lvl5pPr marL="2424203" indent="0">
              <a:buNone/>
              <a:defRPr sz="2100" b="1"/>
            </a:lvl5pPr>
            <a:lvl6pPr marL="3030252" indent="0">
              <a:buNone/>
              <a:defRPr sz="2100" b="1"/>
            </a:lvl6pPr>
            <a:lvl7pPr marL="3636304" indent="0">
              <a:buNone/>
              <a:defRPr sz="2100" b="1"/>
            </a:lvl7pPr>
            <a:lvl8pPr marL="4242353" indent="0">
              <a:buNone/>
              <a:defRPr sz="2100" b="1"/>
            </a:lvl8pPr>
            <a:lvl9pPr marL="4848404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00619" y="2740242"/>
            <a:ext cx="5569370" cy="4978440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BEEFC-CED6-4D1B-B177-F391E071A34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339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20" r:id="rId2"/>
    <p:sldLayoutId id="2147483921" r:id="rId3"/>
    <p:sldLayoutId id="2147483996" r:id="rId4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2pPr>
      <a:lvl3pPr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3pPr>
      <a:lvl4pPr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4pPr>
      <a:lvl5pPr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5pPr>
      <a:lvl6pPr marL="545950"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6pPr>
      <a:lvl7pPr marL="1091902"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7pPr>
      <a:lvl8pPr marL="1637847"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8pPr>
      <a:lvl9pPr marL="2183804"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9pPr>
    </p:titleStyle>
    <p:bodyStyle>
      <a:lvl1pPr marL="456853" indent="-456853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42642" indent="-242642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2pPr>
      <a:lvl3pPr marL="475811" indent="-233169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300">
          <a:solidFill>
            <a:schemeClr val="tx1"/>
          </a:solidFill>
          <a:latin typeface="+mn-lt"/>
        </a:defRPr>
      </a:lvl3pPr>
      <a:lvl4pPr marL="718454" indent="-242642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947826" indent="-229376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200">
          <a:solidFill>
            <a:schemeClr val="tx1"/>
          </a:solidFill>
          <a:latin typeface="+mn-lt"/>
        </a:defRPr>
      </a:lvl5pPr>
      <a:lvl6pPr marL="1493779" indent="-229376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200">
          <a:solidFill>
            <a:schemeClr val="tx1"/>
          </a:solidFill>
          <a:latin typeface="+mn-lt"/>
        </a:defRPr>
      </a:lvl6pPr>
      <a:lvl7pPr marL="2039727" indent="-229376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200">
          <a:solidFill>
            <a:schemeClr val="tx1"/>
          </a:solidFill>
          <a:latin typeface="+mn-lt"/>
        </a:defRPr>
      </a:lvl7pPr>
      <a:lvl8pPr marL="2585679" indent="-229376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200">
          <a:solidFill>
            <a:schemeClr val="tx1"/>
          </a:solidFill>
          <a:latin typeface="+mn-lt"/>
        </a:defRPr>
      </a:lvl8pPr>
      <a:lvl9pPr marL="3131628" indent="-229376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950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1902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7847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3804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750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697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21647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7599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0001" y="346031"/>
            <a:ext cx="11339989" cy="144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213" tIns="60610" rIns="121213" bIns="606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0001" y="2016180"/>
            <a:ext cx="11339989" cy="570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213" tIns="60610" rIns="121213" bIns="60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9999" y="7868696"/>
            <a:ext cx="2939997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213" tIns="60610" rIns="121213" bIns="606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900">
                <a:cs typeface="+mn-cs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04996" y="7868696"/>
            <a:ext cx="3989996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213" tIns="60610" rIns="121213" bIns="6061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900">
                <a:cs typeface="+mn-cs"/>
              </a:defRPr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029993" y="7868696"/>
            <a:ext cx="2939997" cy="600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213" tIns="60610" rIns="121213" bIns="606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900">
                <a:cs typeface="+mn-cs"/>
              </a:defRPr>
            </a:lvl1pPr>
          </a:lstStyle>
          <a:p>
            <a:pPr>
              <a:defRPr/>
            </a:pPr>
            <a:fld id="{7E354051-FD15-40AA-A38D-4EE4C1F252EB}" type="slidenum">
              <a:rPr lang="ru-RU" altLang="ru-RU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971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5pPr>
      <a:lvl6pPr marL="606049" algn="ctr" rtl="0" eaLnBrk="1" fontAlgn="base" hangingPunct="1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6pPr>
      <a:lvl7pPr marL="1212102" algn="ctr" rtl="0" eaLnBrk="1" fontAlgn="base" hangingPunct="1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7pPr>
      <a:lvl8pPr marL="1818154" algn="ctr" rtl="0" eaLnBrk="1" fontAlgn="base" hangingPunct="1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8pPr>
      <a:lvl9pPr marL="2424203" algn="ctr" rtl="0" eaLnBrk="1" fontAlgn="base" hangingPunct="1">
        <a:spcBef>
          <a:spcPct val="0"/>
        </a:spcBef>
        <a:spcAft>
          <a:spcPct val="0"/>
        </a:spcAft>
        <a:defRPr sz="5800">
          <a:solidFill>
            <a:schemeClr val="tx2"/>
          </a:solidFill>
          <a:latin typeface="Arial" charset="0"/>
        </a:defRPr>
      </a:lvl9pPr>
    </p:titleStyle>
    <p:bodyStyle>
      <a:lvl1pPr marL="454541" indent="-454541" algn="l" rtl="0" eaLnBrk="0" fontAlgn="base" hangingPunct="0">
        <a:spcBef>
          <a:spcPct val="20000"/>
        </a:spcBef>
        <a:spcAft>
          <a:spcPct val="0"/>
        </a:spcAft>
        <a:buChar char="•"/>
        <a:defRPr sz="4200">
          <a:solidFill>
            <a:schemeClr val="tx1"/>
          </a:solidFill>
          <a:latin typeface="+mn-lt"/>
          <a:ea typeface="+mn-ea"/>
          <a:cs typeface="+mn-cs"/>
        </a:defRPr>
      </a:lvl1pPr>
      <a:lvl2pPr marL="984837" indent="-378784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15132" indent="-303027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21175" indent="-303027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27227" indent="-303027" algn="l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333279" indent="-303027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939327" indent="-303027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545379" indent="-303027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5151432" indent="-303027" algn="l" rtl="0" eaLnBrk="1" fontAlgn="base" hangingPunct="1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21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6049" algn="l" defTabSz="12121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2102" algn="l" defTabSz="12121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18154" algn="l" defTabSz="12121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24203" algn="l" defTabSz="12121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30252" algn="l" defTabSz="12121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36304" algn="l" defTabSz="12121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42353" algn="l" defTabSz="12121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48404" algn="l" defTabSz="121210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73408" y="460841"/>
            <a:ext cx="10867490" cy="1670147"/>
          </a:xfrm>
          <a:prstGeom prst="rect">
            <a:avLst/>
          </a:prstGeom>
        </p:spPr>
        <p:txBody>
          <a:bodyPr vert="horz" lIns="101956" tIns="50978" rIns="101956" bIns="5097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08" y="2304204"/>
            <a:ext cx="10867490" cy="5482483"/>
          </a:xfrm>
          <a:prstGeom prst="rect">
            <a:avLst/>
          </a:prstGeom>
        </p:spPr>
        <p:txBody>
          <a:bodyPr vert="horz" lIns="101956" tIns="50978" rIns="101956" bIns="5097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249" y="8008708"/>
            <a:ext cx="2834997" cy="460041"/>
          </a:xfrm>
          <a:prstGeom prst="rect">
            <a:avLst/>
          </a:prstGeom>
        </p:spPr>
        <p:txBody>
          <a:bodyPr vert="horz" lIns="101956" tIns="50978" rIns="101956" bIns="50978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509778" fontAlgn="auto">
              <a:spcBef>
                <a:spcPts val="0"/>
              </a:spcBef>
              <a:spcAft>
                <a:spcPts val="0"/>
              </a:spcAft>
            </a:pPr>
            <a:fld id="{48A87A34-81AB-432B-8DAE-1953F412C126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+mn-cs"/>
              </a:rPr>
              <a:pPr defTabSz="509778" fontAlgn="auto">
                <a:spcBef>
                  <a:spcPts val="0"/>
                </a:spcBef>
                <a:spcAft>
                  <a:spcPts val="0"/>
                </a:spcAft>
              </a:pPr>
              <a:t>8/17/2018</a:t>
            </a:fld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73746" y="8008708"/>
            <a:ext cx="4252496" cy="460041"/>
          </a:xfrm>
          <a:prstGeom prst="rect">
            <a:avLst/>
          </a:prstGeom>
        </p:spPr>
        <p:txBody>
          <a:bodyPr vert="horz" lIns="101956" tIns="50978" rIns="101956" bIns="50978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50977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05900" y="8008708"/>
            <a:ext cx="2834997" cy="460041"/>
          </a:xfrm>
          <a:prstGeom prst="rect">
            <a:avLst/>
          </a:prstGeom>
        </p:spPr>
        <p:txBody>
          <a:bodyPr vert="horz" lIns="101956" tIns="50978" rIns="101956" bIns="5097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9778" fontAlgn="auto">
              <a:spcBef>
                <a:spcPts val="0"/>
              </a:spcBef>
              <a:spcAft>
                <a:spcPts val="0"/>
              </a:spcAft>
            </a:pPr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509778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59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019556" rtl="0" eaLnBrk="1" latinLnBrk="0" hangingPunct="1">
        <a:lnSpc>
          <a:spcPct val="90000"/>
        </a:lnSpc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4889" indent="-254889" algn="l" defTabSz="1019556" rtl="0" eaLnBrk="1" latinLnBrk="0" hangingPunct="1">
        <a:lnSpc>
          <a:spcPct val="90000"/>
        </a:lnSpc>
        <a:spcBef>
          <a:spcPts val="1115"/>
        </a:spcBef>
        <a:buFont typeface="Wingdings 2" pitchFamily="18" charset="2"/>
        <a:buChar char="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4667" indent="-254889" algn="l" defTabSz="1019556" rtl="0" eaLnBrk="1" latinLnBrk="0" hangingPunct="1">
        <a:lnSpc>
          <a:spcPct val="90000"/>
        </a:lnSpc>
        <a:spcBef>
          <a:spcPts val="558"/>
        </a:spcBef>
        <a:buFont typeface="Wingdings 2" pitchFamily="18" charset="2"/>
        <a:buChar char="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74445" indent="-254889" algn="l" defTabSz="1019556" rtl="0" eaLnBrk="1" latinLnBrk="0" hangingPunct="1">
        <a:lnSpc>
          <a:spcPct val="90000"/>
        </a:lnSpc>
        <a:spcBef>
          <a:spcPts val="558"/>
        </a:spcBef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84223" indent="-254889" algn="l" defTabSz="1019556" rtl="0" eaLnBrk="1" latinLnBrk="0" hangingPunct="1">
        <a:lnSpc>
          <a:spcPct val="90000"/>
        </a:lnSpc>
        <a:spcBef>
          <a:spcPts val="558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94001" indent="-254889" algn="l" defTabSz="1019556" rtl="0" eaLnBrk="1" latinLnBrk="0" hangingPunct="1">
        <a:lnSpc>
          <a:spcPct val="90000"/>
        </a:lnSpc>
        <a:spcBef>
          <a:spcPts val="558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803779" indent="-254889" algn="l" defTabSz="1019556" rtl="0" eaLnBrk="1" latinLnBrk="0" hangingPunct="1">
        <a:spcBef>
          <a:spcPct val="200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313557" indent="-254889" algn="l" defTabSz="1019556" rtl="0" eaLnBrk="1" latinLnBrk="0" hangingPunct="1">
        <a:spcBef>
          <a:spcPct val="200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823335" indent="-254889" algn="l" defTabSz="1019556" rtl="0" eaLnBrk="1" latinLnBrk="0" hangingPunct="1">
        <a:spcBef>
          <a:spcPct val="200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333113" indent="-254889" algn="l" defTabSz="1019556" rtl="0" eaLnBrk="1" latinLnBrk="0" hangingPunct="1">
        <a:spcBef>
          <a:spcPct val="200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95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778" algn="l" defTabSz="10195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9556" algn="l" defTabSz="10195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9334" algn="l" defTabSz="10195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9112" algn="l" defTabSz="10195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8890" algn="l" defTabSz="10195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8668" algn="l" defTabSz="10195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8446" algn="l" defTabSz="10195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8224" algn="l" defTabSz="10195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78806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2pPr>
      <a:lvl3pPr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3pPr>
      <a:lvl4pPr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4pPr>
      <a:lvl5pPr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5pPr>
      <a:lvl6pPr marL="545950"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6pPr>
      <a:lvl7pPr marL="1091902"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7pPr>
      <a:lvl8pPr marL="1637847"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8pPr>
      <a:lvl9pPr marL="2183804" algn="l" defTabSz="1217013" rtl="0" fontAlgn="base">
        <a:lnSpc>
          <a:spcPts val="4066"/>
        </a:lnSpc>
        <a:spcBef>
          <a:spcPct val="0"/>
        </a:spcBef>
        <a:spcAft>
          <a:spcPct val="0"/>
        </a:spcAft>
        <a:defRPr sz="2900" b="1">
          <a:solidFill>
            <a:schemeClr val="tx1"/>
          </a:solidFill>
          <a:latin typeface="Arial" pitchFamily="34" charset="0"/>
        </a:defRPr>
      </a:lvl9pPr>
    </p:titleStyle>
    <p:bodyStyle>
      <a:lvl1pPr marL="456853" indent="-456853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242642" indent="-242642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•"/>
        <a:defRPr sz="1300">
          <a:solidFill>
            <a:schemeClr val="tx1"/>
          </a:solidFill>
          <a:latin typeface="+mn-lt"/>
        </a:defRPr>
      </a:lvl2pPr>
      <a:lvl3pPr marL="475811" indent="-233169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300">
          <a:solidFill>
            <a:schemeClr val="tx1"/>
          </a:solidFill>
          <a:latin typeface="+mn-lt"/>
        </a:defRPr>
      </a:lvl3pPr>
      <a:lvl4pPr marL="718454" indent="-242642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</a:defRPr>
      </a:lvl4pPr>
      <a:lvl5pPr marL="947826" indent="-229376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200">
          <a:solidFill>
            <a:schemeClr val="tx1"/>
          </a:solidFill>
          <a:latin typeface="+mn-lt"/>
        </a:defRPr>
      </a:lvl5pPr>
      <a:lvl6pPr marL="1493779" indent="-229376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200">
          <a:solidFill>
            <a:schemeClr val="tx1"/>
          </a:solidFill>
          <a:latin typeface="+mn-lt"/>
        </a:defRPr>
      </a:lvl6pPr>
      <a:lvl7pPr marL="2039727" indent="-229376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200">
          <a:solidFill>
            <a:schemeClr val="tx1"/>
          </a:solidFill>
          <a:latin typeface="+mn-lt"/>
        </a:defRPr>
      </a:lvl7pPr>
      <a:lvl8pPr marL="2585679" indent="-229376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200">
          <a:solidFill>
            <a:schemeClr val="tx1"/>
          </a:solidFill>
          <a:latin typeface="+mn-lt"/>
        </a:defRPr>
      </a:lvl8pPr>
      <a:lvl9pPr marL="3131628" indent="-229376" algn="l" defTabSz="1217013" rtl="0" fontAlgn="base">
        <a:spcBef>
          <a:spcPct val="0"/>
        </a:spcBef>
        <a:spcAft>
          <a:spcPts val="358"/>
        </a:spcAft>
        <a:buFont typeface="Arial" pitchFamily="34" charset="0"/>
        <a:buChar char="‒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950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1902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7847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3804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750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697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21647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7599" algn="l" defTabSz="10919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-841535"/>
            <a:ext cx="6658441" cy="9571649"/>
          </a:xfrm>
          <a:prstGeom prst="rect">
            <a:avLst/>
          </a:prstGeom>
          <a:solidFill>
            <a:srgbClr val="C393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949" tIns="50974" rIns="101949" bIns="50974" rtlCol="0" anchor="ctr"/>
          <a:lstStyle/>
          <a:p>
            <a:pPr algn="ctr" defTabSz="509743" fontAlgn="auto"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rgbClr val="C39367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71951" y="3094681"/>
            <a:ext cx="380617" cy="1026273"/>
          </a:xfrm>
          <a:prstGeom prst="rect">
            <a:avLst/>
          </a:prstGeom>
          <a:noFill/>
        </p:spPr>
        <p:txBody>
          <a:bodyPr wrap="none" lIns="101949" tIns="50974" rIns="101949" bIns="50974">
            <a:spAutoFit/>
          </a:bodyPr>
          <a:lstStyle/>
          <a:p>
            <a:pPr algn="ctr" defTabSz="509743" fontAlgn="auto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 </a:t>
            </a:r>
            <a:endParaRPr lang="ru-RU" sz="6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4335" y="3830921"/>
            <a:ext cx="380616" cy="1026273"/>
          </a:xfrm>
          <a:prstGeom prst="rect">
            <a:avLst/>
          </a:prstGeom>
          <a:noFill/>
        </p:spPr>
        <p:txBody>
          <a:bodyPr wrap="none" lIns="101949" tIns="50974" rIns="101949" bIns="50974">
            <a:spAutoFit/>
          </a:bodyPr>
          <a:lstStyle/>
          <a:p>
            <a:pPr algn="ctr" defTabSz="509743" fontAlgn="auto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+mn-cs"/>
              </a:rPr>
              <a:t> </a:t>
            </a:r>
            <a:endParaRPr lang="ru-RU" sz="6000" dirty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63629" y="3607817"/>
            <a:ext cx="6208295" cy="2365101"/>
          </a:xfrm>
          <a:prstGeom prst="rect">
            <a:avLst/>
          </a:prstGeom>
          <a:noFill/>
        </p:spPr>
        <p:txBody>
          <a:bodyPr wrap="square" lIns="101949" tIns="50974" rIns="101949" bIns="50974">
            <a:spAutoFit/>
          </a:bodyPr>
          <a:lstStyle/>
          <a:p>
            <a:pPr algn="ctr" defTabSz="509743" fontAlgn="auto">
              <a:spcBef>
                <a:spcPts val="0"/>
              </a:spcBef>
              <a:spcAft>
                <a:spcPts val="0"/>
              </a:spcAft>
            </a:pPr>
            <a:r>
              <a:rPr lang="ru-RU" sz="49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Действующие </a:t>
            </a:r>
            <a:r>
              <a:rPr lang="ru-RU" sz="49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</a:br>
            <a:r>
              <a:rPr lang="ru-RU" sz="49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меры </a:t>
            </a:r>
            <a:r>
              <a:rPr lang="ru-RU" sz="49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поддержки </a:t>
            </a:r>
            <a:r>
              <a:rPr lang="ru-RU" sz="49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/>
            </a:r>
            <a:br>
              <a:rPr lang="ru-RU" sz="49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</a:br>
            <a:r>
              <a:rPr lang="ru-RU" sz="490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для </a:t>
            </a:r>
            <a:r>
              <a:rPr lang="ru-RU" sz="490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бизнеса</a:t>
            </a:r>
            <a:endParaRPr lang="ru-RU" sz="6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2195" y="3094682"/>
            <a:ext cx="5252671" cy="3051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1338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1164657"/>
            <a:ext cx="11903354" cy="7045693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694" y="1164657"/>
            <a:ext cx="8956204" cy="1106905"/>
          </a:xfrm>
          <a:prstGeom prst="roundRect">
            <a:avLst/>
          </a:prstGeom>
          <a:solidFill>
            <a:srgbClr val="FF6A3B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5400" dirty="0"/>
              <a:t>0%  </a:t>
            </a:r>
          </a:p>
          <a:p>
            <a:pPr algn="ctr"/>
            <a:r>
              <a:rPr lang="ru-RU" sz="1800" dirty="0" smtClean="0"/>
              <a:t>Действует в </a:t>
            </a:r>
            <a:r>
              <a:rPr lang="ru-RU" sz="1800" dirty="0"/>
              <a:t>пределах 2 календарных лет до 01.01.2021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568" y="2579565"/>
            <a:ext cx="4316929" cy="4475771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Право на "налоговые каникулы" имеют: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  впервые зарегистрированные индивидуальные предприниматели: 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- применяющие УСН 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 -  осуществляющие деятельность в производственной, социальной, научной сферах и в сфере бытовых услуг населению 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- доля доходов от реализации товаров (работ, услуг) при осуществлении видов предпринимательской деятельности, в отношении которых может применяться налоговая ставка в размере 0%, в общем объеме доходов от реализации товаров (работ, услуг) должна быть не менее 70%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58721" y="2579563"/>
            <a:ext cx="4262177" cy="4475771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Право на "налоговые каникулы" имеют: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  впервые зарегистрированные индивидуальные предприниматели: 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- работающие с применением патента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- осуществляющие деятельность в производственной, социальной, научной сферах и в сфере бытовых услуг населению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 - доля доходов от реализации товаров (работ, услуг) при осуществлении видов предпринимательской деятельности, в отношении которых может применяться налоговая ставка в размере 0%, в общем объеме доходов от реализации товаров (работ, услуг) должна быть не менее 70%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551343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Меры </a:t>
            </a:r>
            <a:r>
              <a:rPr lang="ru-RU" sz="36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налогового стимулирования</a:t>
            </a:r>
          </a:p>
          <a:p>
            <a:pPr algn="ctr"/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Налоговые </a:t>
            </a:r>
            <a:r>
              <a:rPr lang="ru-RU" sz="2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каникулы </a:t>
            </a:r>
            <a:endParaRPr lang="ru-RU" dirty="0" smtClean="0"/>
          </a:p>
        </p:txBody>
      </p:sp>
      <p:pic>
        <p:nvPicPr>
          <p:cNvPr id="11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1" y="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4"/>
          <p:cNvSpPr>
            <a:spLocks noChangeArrowheads="1"/>
          </p:cNvSpPr>
          <p:nvPr/>
        </p:nvSpPr>
        <p:spPr bwMode="auto">
          <a:xfrm>
            <a:off x="2035532" y="2271562"/>
            <a:ext cx="525000" cy="3080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9568" y="7209323"/>
            <a:ext cx="4413181" cy="1239250"/>
          </a:xfrm>
          <a:prstGeom prst="roundRect">
            <a:avLst/>
          </a:prstGeom>
          <a:solidFill>
            <a:srgbClr val="FF6A3B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400" dirty="0"/>
              <a:t>Полный перечень видов экономической деятельности представлен в п.2 части 4 статьи 1 Закона Ивановской области от 20.12.2010 № 146-ОЗ "О налоговых ставках при упрощенной системе налогообложения"</a:t>
            </a:r>
          </a:p>
        </p:txBody>
      </p:sp>
      <p:sp>
        <p:nvSpPr>
          <p:cNvPr id="23" name="Стрелка вниз 4"/>
          <p:cNvSpPr>
            <a:spLocks noChangeArrowheads="1"/>
          </p:cNvSpPr>
          <p:nvPr/>
        </p:nvSpPr>
        <p:spPr bwMode="auto">
          <a:xfrm>
            <a:off x="6827309" y="2271561"/>
            <a:ext cx="525000" cy="3080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16473" y="7209322"/>
            <a:ext cx="4262492" cy="1239250"/>
          </a:xfrm>
          <a:prstGeom prst="roundRect">
            <a:avLst/>
          </a:prstGeom>
          <a:solidFill>
            <a:srgbClr val="FF6A3B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400" dirty="0"/>
              <a:t>Полный перечень видов экономической деятельности представлен в статье 2.1 пп.1-31 Закона Ивановской области от 29.11.2012 № 99-ОЗ "О введении патентной системы налогообложения на территории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Ивановской </a:t>
            </a:r>
            <a:r>
              <a:rPr lang="ru-RU" sz="1400" dirty="0"/>
              <a:t>области"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20898" y="2087980"/>
            <a:ext cx="3448321" cy="512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82161" y="14996"/>
            <a:ext cx="795658" cy="563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610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0" y="1164657"/>
            <a:ext cx="11903354" cy="7045693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694" y="1164657"/>
            <a:ext cx="3970422" cy="1106905"/>
          </a:xfrm>
          <a:prstGeom prst="roundRect">
            <a:avLst/>
          </a:prstGeom>
          <a:solidFill>
            <a:srgbClr val="FF6A3B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4000" dirty="0"/>
              <a:t>5% </a:t>
            </a:r>
            <a:r>
              <a:rPr lang="ru-RU" sz="2000" dirty="0"/>
              <a:t>(вместо 15% по НК) </a:t>
            </a:r>
          </a:p>
          <a:p>
            <a:pPr algn="ctr"/>
            <a:r>
              <a:rPr lang="ru-RU" sz="2000" dirty="0"/>
              <a:t>Действует до 2021 года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568" y="2579565"/>
            <a:ext cx="4316929" cy="4475771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 smtClean="0">
                <a:solidFill>
                  <a:srgbClr val="000000"/>
                </a:solidFill>
              </a:rPr>
              <a:t>Право </a:t>
            </a:r>
            <a:r>
              <a:rPr lang="ru-RU" sz="1400" kern="0" dirty="0">
                <a:solidFill>
                  <a:srgbClr val="000000"/>
                </a:solidFill>
              </a:rPr>
              <a:t>на пониженные налоговые ставки имеют</a:t>
            </a:r>
            <a:r>
              <a:rPr lang="ru-RU" sz="1400" kern="0" dirty="0" smtClean="0">
                <a:solidFill>
                  <a:srgbClr val="000000"/>
                </a:solidFill>
              </a:rPr>
              <a:t>: </a:t>
            </a:r>
            <a:br>
              <a:rPr lang="ru-RU" sz="1400" kern="0" dirty="0" smtClean="0">
                <a:solidFill>
                  <a:srgbClr val="000000"/>
                </a:solidFill>
              </a:rPr>
            </a:br>
            <a:r>
              <a:rPr lang="ru-RU" sz="1400" kern="0" dirty="0" smtClean="0">
                <a:solidFill>
                  <a:srgbClr val="000000"/>
                </a:solidFill>
              </a:rPr>
              <a:t>организации </a:t>
            </a:r>
            <a:r>
              <a:rPr lang="ru-RU" sz="1400" kern="0" dirty="0">
                <a:solidFill>
                  <a:srgbClr val="000000"/>
                </a:solidFill>
              </a:rPr>
              <a:t>и  индивидуальные предприниматели: - применяющие УСН (Доходы минус Расходы) -  осуществляющие деятельность в производственном секторе экономики, сельском, лесном хозяйстве, строительстве, в сфере транспорта, отраслях социально-бытовой сферы - доля доходов от реализации товаров (работ, услуг) при осуществлении видов экономической деятельности, в отношении которых может применяться налоговая ставка в размере 5%, в общем объеме доходов от реализации товаров (работ, услуг) должна быть не менее 70%"</a:t>
            </a:r>
          </a:p>
          <a:p>
            <a:pPr algn="ctr" defTabSz="1217013">
              <a:spcAft>
                <a:spcPts val="358"/>
              </a:spcAft>
            </a:pPr>
            <a:endParaRPr lang="ru-RU" sz="1400" kern="0" dirty="0">
              <a:solidFill>
                <a:srgbClr val="00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958721" y="2579563"/>
            <a:ext cx="4262177" cy="4475771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Право на пониженные налоговые </a:t>
            </a:r>
            <a:r>
              <a:rPr lang="ru-RU" sz="1400" kern="0" dirty="0" smtClean="0">
                <a:solidFill>
                  <a:srgbClr val="000000"/>
                </a:solidFill>
              </a:rPr>
              <a:t/>
            </a:r>
            <a:br>
              <a:rPr lang="ru-RU" sz="1400" kern="0" dirty="0" smtClean="0">
                <a:solidFill>
                  <a:srgbClr val="000000"/>
                </a:solidFill>
              </a:rPr>
            </a:br>
            <a:r>
              <a:rPr lang="ru-RU" sz="1400" kern="0" dirty="0" smtClean="0">
                <a:solidFill>
                  <a:srgbClr val="000000"/>
                </a:solidFill>
              </a:rPr>
              <a:t>ставки </a:t>
            </a:r>
            <a:r>
              <a:rPr lang="ru-RU" sz="1400" kern="0" dirty="0">
                <a:solidFill>
                  <a:srgbClr val="000000"/>
                </a:solidFill>
              </a:rPr>
              <a:t>имеют: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организации и  индивидуальные предприниматели: 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- применяющие УСН - Доходы 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 -  осуществляющие деятельность в производственном секторе экономики, сельском, лесном хозяйстве, строительстве, в сфере образования, здравоохранения, спорта</a:t>
            </a:r>
          </a:p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</a:rPr>
              <a:t> - доля доходов от реализации товаров (работ, услуг) при осуществлении видов экономической деятельности, в отношении которых может применяться налоговая ставка в размере 4%, в общем объеме доходов от реализации товаров (работ, услуг) должна быть не менее 70%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55134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0"/>
              <a:solidFill>
                <a:srgbClr val="623B2A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Пониженные налоговые ставки</a:t>
            </a:r>
          </a:p>
        </p:txBody>
      </p:sp>
      <p:pic>
        <p:nvPicPr>
          <p:cNvPr id="11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1" y="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4"/>
          <p:cNvSpPr>
            <a:spLocks noChangeArrowheads="1"/>
          </p:cNvSpPr>
          <p:nvPr/>
        </p:nvSpPr>
        <p:spPr bwMode="auto">
          <a:xfrm>
            <a:off x="2035532" y="2271562"/>
            <a:ext cx="525000" cy="3080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9568" y="7209323"/>
            <a:ext cx="4413181" cy="1239250"/>
          </a:xfrm>
          <a:prstGeom prst="roundRect">
            <a:avLst/>
          </a:prstGeom>
          <a:solidFill>
            <a:srgbClr val="FF6A3B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400" dirty="0"/>
              <a:t>Полный перечень видов экономической деятельности представлен в части 2.1 статьи 1 Закона Ивановской области от 20.12.2010 № 146-ОЗ "О налоговых ставках при упрощенной системе налогообложения"</a:t>
            </a:r>
          </a:p>
        </p:txBody>
      </p:sp>
      <p:sp>
        <p:nvSpPr>
          <p:cNvPr id="23" name="Стрелка вниз 4"/>
          <p:cNvSpPr>
            <a:spLocks noChangeArrowheads="1"/>
          </p:cNvSpPr>
          <p:nvPr/>
        </p:nvSpPr>
        <p:spPr bwMode="auto">
          <a:xfrm>
            <a:off x="6827309" y="2271561"/>
            <a:ext cx="525000" cy="3080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016473" y="7209322"/>
            <a:ext cx="4262492" cy="1239250"/>
          </a:xfrm>
          <a:prstGeom prst="roundRect">
            <a:avLst/>
          </a:prstGeom>
          <a:solidFill>
            <a:srgbClr val="FF6A3B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400" dirty="0"/>
              <a:t>Полный перечень видов экономической деятельности представлен в части 2.3 статьи 1 Закона Ивановской области от 20.12.2010 № 146-ОЗ "О налоговых ставках при упрощенной системе налогообложения"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2259" y="2271561"/>
            <a:ext cx="3189084" cy="473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016473" y="1164656"/>
            <a:ext cx="3970422" cy="1106905"/>
          </a:xfrm>
          <a:prstGeom prst="roundRect">
            <a:avLst/>
          </a:prstGeom>
          <a:solidFill>
            <a:srgbClr val="FF6A3B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lvl="0" algn="ctr"/>
            <a:r>
              <a:rPr lang="ru-RU" sz="4000" dirty="0" smtClean="0">
                <a:solidFill>
                  <a:srgbClr val="000000"/>
                </a:solidFill>
              </a:rPr>
              <a:t>4% </a:t>
            </a:r>
            <a:r>
              <a:rPr lang="ru-RU" sz="2000" dirty="0">
                <a:solidFill>
                  <a:srgbClr val="000000"/>
                </a:solidFill>
              </a:rPr>
              <a:t>(вместо 6% по НК)</a:t>
            </a:r>
          </a:p>
          <a:p>
            <a:pPr lvl="0" algn="ctr"/>
            <a:r>
              <a:rPr lang="ru-RU" sz="2000" dirty="0">
                <a:solidFill>
                  <a:srgbClr val="000000"/>
                </a:solidFill>
              </a:rPr>
              <a:t>Действует до 2021 года</a:t>
            </a:r>
          </a:p>
        </p:txBody>
      </p:sp>
      <p:pic>
        <p:nvPicPr>
          <p:cNvPr id="15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782161" y="14996"/>
            <a:ext cx="795658" cy="563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463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-43987" y="1222423"/>
            <a:ext cx="11903354" cy="7045693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693" y="1164657"/>
            <a:ext cx="8340291" cy="1886551"/>
          </a:xfrm>
          <a:prstGeom prst="roundRect">
            <a:avLst/>
          </a:prstGeom>
          <a:solidFill>
            <a:srgbClr val="FF6A3B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800" dirty="0"/>
              <a:t>ПСН может применяться только индивидуальными предпринимателями с доходом до 60 млн руб.</a:t>
            </a:r>
          </a:p>
          <a:p>
            <a:pPr algn="ctr"/>
            <a:r>
              <a:rPr lang="ru-RU" sz="1800" dirty="0" smtClean="0"/>
              <a:t>Средняя </a:t>
            </a:r>
            <a:r>
              <a:rPr lang="ru-RU" sz="1800" dirty="0"/>
              <a:t>численность наемных работников не должна превышать 15 человек по всем видам деятельности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(</a:t>
            </a:r>
            <a:r>
              <a:rPr lang="ru-RU" sz="1800" dirty="0"/>
              <a:t>п 5 </a:t>
            </a:r>
            <a:r>
              <a:rPr lang="ru-RU" sz="1800" dirty="0" err="1"/>
              <a:t>ст</a:t>
            </a:r>
            <a:r>
              <a:rPr lang="ru-RU" sz="1800" dirty="0"/>
              <a:t> 346.43 НК)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39568" y="3368876"/>
            <a:ext cx="3667225" cy="3686460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800" kern="0" dirty="0">
                <a:solidFill>
                  <a:srgbClr val="000000"/>
                </a:solidFill>
              </a:rPr>
              <a:t>Стоимость патента </a:t>
            </a:r>
          </a:p>
          <a:p>
            <a:pPr algn="ctr" defTabSz="1217013">
              <a:spcAft>
                <a:spcPts val="358"/>
              </a:spcAft>
            </a:pPr>
            <a:r>
              <a:rPr lang="ru-RU" sz="1800" kern="0" dirty="0">
                <a:solidFill>
                  <a:srgbClr val="000000"/>
                </a:solidFill>
              </a:rPr>
              <a:t>СП = ПД х 6%, где </a:t>
            </a:r>
          </a:p>
          <a:p>
            <a:pPr algn="ctr" defTabSz="1217013">
              <a:spcAft>
                <a:spcPts val="358"/>
              </a:spcAft>
            </a:pPr>
            <a:r>
              <a:rPr lang="ru-RU" sz="1800" kern="0" dirty="0">
                <a:solidFill>
                  <a:srgbClr val="000000"/>
                </a:solidFill>
              </a:rPr>
              <a:t>ПД - потенциально возможный к получению ИП доход </a:t>
            </a:r>
          </a:p>
          <a:p>
            <a:pPr algn="ctr" defTabSz="1217013">
              <a:spcAft>
                <a:spcPts val="358"/>
              </a:spcAft>
            </a:pPr>
            <a:r>
              <a:rPr lang="ru-RU" sz="1800" kern="0" dirty="0">
                <a:solidFill>
                  <a:srgbClr val="000000"/>
                </a:solidFill>
              </a:rPr>
              <a:t>6% - налоговая ставка (ст.346.50 НК) </a:t>
            </a:r>
          </a:p>
          <a:p>
            <a:pPr algn="ctr" defTabSz="1217013">
              <a:spcAft>
                <a:spcPts val="358"/>
              </a:spcAft>
            </a:pPr>
            <a:r>
              <a:rPr lang="ru-RU" sz="1800" kern="0" dirty="0">
                <a:solidFill>
                  <a:srgbClr val="000000"/>
                </a:solidFill>
              </a:rPr>
              <a:t>ИП производится уплата страховых взносов в ПФ и ФОМС: </a:t>
            </a:r>
            <a:r>
              <a:rPr lang="ru-RU" sz="1800" kern="0" dirty="0" smtClean="0">
                <a:solidFill>
                  <a:srgbClr val="000000"/>
                </a:solidFill>
              </a:rPr>
              <a:t>«за себя» </a:t>
            </a:r>
            <a:r>
              <a:rPr lang="ru-RU" sz="1800" kern="0" dirty="0">
                <a:solidFill>
                  <a:srgbClr val="000000"/>
                </a:solidFill>
              </a:rPr>
              <a:t>и наемных работников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14796" y="3368877"/>
            <a:ext cx="4211057" cy="3686460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800" kern="0" dirty="0" smtClean="0">
                <a:solidFill>
                  <a:srgbClr val="000000"/>
                </a:solidFill>
              </a:rPr>
              <a:t>Установлены </a:t>
            </a:r>
            <a:r>
              <a:rPr lang="ru-RU" sz="1800" kern="0" dirty="0">
                <a:solidFill>
                  <a:srgbClr val="000000"/>
                </a:solidFill>
              </a:rPr>
              <a:t>понижающие коэффициенты по </a:t>
            </a:r>
            <a:r>
              <a:rPr lang="ru-RU" sz="1800" kern="0" dirty="0" smtClean="0">
                <a:solidFill>
                  <a:srgbClr val="000000"/>
                </a:solidFill>
              </a:rPr>
              <a:t>группам </a:t>
            </a:r>
            <a:r>
              <a:rPr lang="ru-RU" sz="1800" kern="0" dirty="0">
                <a:solidFill>
                  <a:srgbClr val="000000"/>
                </a:solidFill>
              </a:rPr>
              <a:t>МО: </a:t>
            </a:r>
          </a:p>
          <a:p>
            <a:pPr algn="ctr" defTabSz="1217013">
              <a:spcAft>
                <a:spcPts val="358"/>
              </a:spcAft>
            </a:pPr>
            <a:r>
              <a:rPr lang="ru-RU" sz="1800" kern="0" dirty="0">
                <a:solidFill>
                  <a:srgbClr val="000000"/>
                </a:solidFill>
              </a:rPr>
              <a:t>1 - городской округ Иваново </a:t>
            </a:r>
          </a:p>
          <a:p>
            <a:pPr algn="ctr" defTabSz="1217013">
              <a:spcAft>
                <a:spcPts val="358"/>
              </a:spcAft>
            </a:pPr>
            <a:r>
              <a:rPr lang="ru-RU" sz="1800" kern="0" dirty="0">
                <a:solidFill>
                  <a:srgbClr val="000000"/>
                </a:solidFill>
              </a:rPr>
              <a:t>0,9 - городские округа Ивановской области, за исключением </a:t>
            </a:r>
            <a:r>
              <a:rPr lang="ru-RU" sz="1800" kern="0" dirty="0" smtClean="0">
                <a:solidFill>
                  <a:srgbClr val="000000"/>
                </a:solidFill>
              </a:rPr>
              <a:t/>
            </a:r>
            <a:br>
              <a:rPr lang="ru-RU" sz="1800" kern="0" dirty="0" smtClean="0">
                <a:solidFill>
                  <a:srgbClr val="000000"/>
                </a:solidFill>
              </a:rPr>
            </a:br>
            <a:r>
              <a:rPr lang="ru-RU" sz="1800" kern="0" dirty="0" err="1" smtClean="0">
                <a:solidFill>
                  <a:srgbClr val="000000"/>
                </a:solidFill>
              </a:rPr>
              <a:t>г.о</a:t>
            </a:r>
            <a:r>
              <a:rPr lang="ru-RU" sz="1800" kern="0" dirty="0">
                <a:solidFill>
                  <a:srgbClr val="000000"/>
                </a:solidFill>
              </a:rPr>
              <a:t>. Иваново (снижение суммы налога на 10%)</a:t>
            </a:r>
          </a:p>
          <a:p>
            <a:pPr algn="ctr" defTabSz="1217013">
              <a:spcAft>
                <a:spcPts val="358"/>
              </a:spcAft>
            </a:pPr>
            <a:r>
              <a:rPr lang="ru-RU" sz="1800" kern="0" dirty="0">
                <a:solidFill>
                  <a:srgbClr val="000000"/>
                </a:solidFill>
              </a:rPr>
              <a:t>0,6 - муниципальные районы Ивановской области (снижение суммы налога на 40%)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12551343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ln w="0"/>
              <a:solidFill>
                <a:srgbClr val="623B2A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Патентная </a:t>
            </a:r>
            <a:r>
              <a:rPr lang="ru-RU" sz="2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система налогообложения (ПСН) </a:t>
            </a:r>
            <a:endParaRPr lang="ru-RU" dirty="0" smtClean="0"/>
          </a:p>
        </p:txBody>
      </p:sp>
      <p:pic>
        <p:nvPicPr>
          <p:cNvPr id="11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1" y="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4"/>
          <p:cNvSpPr>
            <a:spLocks noChangeArrowheads="1"/>
          </p:cNvSpPr>
          <p:nvPr/>
        </p:nvSpPr>
        <p:spPr bwMode="auto">
          <a:xfrm>
            <a:off x="1787682" y="3060873"/>
            <a:ext cx="525000" cy="3080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Стрелка вниз 4"/>
          <p:cNvSpPr>
            <a:spLocks noChangeArrowheads="1"/>
          </p:cNvSpPr>
          <p:nvPr/>
        </p:nvSpPr>
        <p:spPr bwMode="auto">
          <a:xfrm rot="16200000">
            <a:off x="3698295" y="5025723"/>
            <a:ext cx="525000" cy="3080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183696" y="1366786"/>
            <a:ext cx="3206291" cy="4600440"/>
          </a:xfrm>
          <a:prstGeom prst="rect">
            <a:avLst/>
          </a:prstGeom>
          <a:noFill/>
          <a:ln w="25400" cap="flat" cmpd="sng" algn="ctr">
            <a:solidFill>
              <a:srgbClr val="FF4D15"/>
            </a:solidFill>
            <a:prstDash val="sysDot"/>
          </a:ln>
          <a:effectLst/>
        </p:spPr>
        <p:txBody>
          <a:bodyPr lIns="91321" tIns="45660" rIns="91321" bIns="45660" rtlCol="0" anchor="ctr"/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endParaRPr lang="ru-RU" sz="19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339975" y="1517331"/>
            <a:ext cx="2935772" cy="558679"/>
          </a:xfrm>
          <a:prstGeom prst="rect">
            <a:avLst/>
          </a:prstGeom>
          <a:solidFill>
            <a:srgbClr val="FF6A3B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21" tIns="45660" rIns="91321" bIns="45660"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Получатели поддержки берут на себя обязательства:</a:t>
            </a:r>
          </a:p>
        </p:txBody>
      </p:sp>
      <p:grpSp>
        <p:nvGrpSpPr>
          <p:cNvPr id="18" name="Группа 10"/>
          <p:cNvGrpSpPr>
            <a:grpSpLocks/>
          </p:cNvGrpSpPr>
          <p:nvPr/>
        </p:nvGrpSpPr>
        <p:grpSpPr bwMode="auto">
          <a:xfrm>
            <a:off x="11646775" y="5254948"/>
            <a:ext cx="754686" cy="602053"/>
            <a:chOff x="200025" y="5810250"/>
            <a:chExt cx="475107" cy="408920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>
              <a:off x="200025" y="5810250"/>
              <a:ext cx="475107" cy="408920"/>
            </a:xfrm>
            <a:prstGeom prst="triangl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900" dirty="0">
                <a:solidFill>
                  <a:srgbClr val="00A1DE"/>
                </a:solidFill>
              </a:endParaRPr>
            </a:p>
          </p:txBody>
        </p:sp>
        <p:sp>
          <p:nvSpPr>
            <p:cNvPr id="20" name="Прямоугольник 12"/>
            <p:cNvSpPr>
              <a:spLocks noChangeArrowheads="1"/>
            </p:cNvSpPr>
            <p:nvPr/>
          </p:nvSpPr>
          <p:spPr bwMode="auto">
            <a:xfrm>
              <a:off x="233117" y="5934470"/>
              <a:ext cx="346204" cy="28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i="1" dirty="0" smtClean="0">
                  <a:solidFill>
                    <a:srgbClr val="FF6A3B"/>
                  </a:solidFill>
                  <a:latin typeface="Book Antiqua" pitchFamily="18" charset="0"/>
                  <a:cs typeface="Aparajita" pitchFamily="34" charset="0"/>
                </a:rPr>
                <a:t> </a:t>
              </a:r>
              <a:r>
                <a:rPr lang="en-US" altLang="ru-RU" i="1" dirty="0" err="1" smtClean="0">
                  <a:solidFill>
                    <a:srgbClr val="FF6A3B"/>
                  </a:solidFill>
                  <a:latin typeface="Book Antiqua" pitchFamily="18" charset="0"/>
                  <a:cs typeface="Aparajita" pitchFamily="34" charset="0"/>
                </a:rPr>
                <a:t>i</a:t>
              </a:r>
              <a:endParaRPr lang="ru-RU" altLang="ru-RU" i="1" dirty="0">
                <a:solidFill>
                  <a:srgbClr val="FF6A3B"/>
                </a:solidFill>
                <a:latin typeface="Book Antiqua" pitchFamily="18" charset="0"/>
                <a:cs typeface="Aparajita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9339975" y="2172846"/>
            <a:ext cx="253786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Преимущества патента</a:t>
            </a:r>
          </a:p>
          <a:p>
            <a:r>
              <a:rPr lang="ru-RU" sz="1200" dirty="0"/>
              <a:t> - освобождение ИП от уплаты </a:t>
            </a:r>
            <a:r>
              <a:rPr lang="ru-RU" sz="1200" dirty="0" err="1"/>
              <a:t>др.налогов</a:t>
            </a:r>
            <a:r>
              <a:rPr lang="ru-RU" sz="1200" dirty="0"/>
              <a:t> (в части видов деятельности, в отношении которых применяется патент)</a:t>
            </a:r>
          </a:p>
          <a:p>
            <a:r>
              <a:rPr lang="ru-RU" sz="1200" dirty="0"/>
              <a:t> - упрощенная система организации учета (ведение книги учета доходов) </a:t>
            </a:r>
          </a:p>
          <a:p>
            <a:r>
              <a:rPr lang="ru-RU" sz="1200" dirty="0"/>
              <a:t>- совмещение с </a:t>
            </a:r>
            <a:r>
              <a:rPr lang="ru-RU" sz="1200" dirty="0" err="1"/>
              <a:t>др.налоговыми</a:t>
            </a:r>
            <a:r>
              <a:rPr lang="ru-RU" sz="1200" dirty="0"/>
              <a:t> режимами </a:t>
            </a:r>
          </a:p>
          <a:p>
            <a:r>
              <a:rPr lang="ru-RU" sz="1200" dirty="0"/>
              <a:t>- отсутствие обязанности по представлению ИП налоговой декларации</a:t>
            </a:r>
          </a:p>
          <a:p>
            <a:r>
              <a:rPr lang="ru-RU" sz="1200" dirty="0"/>
              <a:t>- отсутствие камеральных проверок текущей деятельности ИП </a:t>
            </a:r>
          </a:p>
          <a:p>
            <a:r>
              <a:rPr lang="ru-RU" sz="1200" dirty="0"/>
              <a:t>- единовременная уплата налога, исключающая ежеквартальные платежи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9568" y="7449953"/>
            <a:ext cx="8465416" cy="818603"/>
          </a:xfrm>
          <a:prstGeom prst="roundRect">
            <a:avLst/>
          </a:prstGeom>
          <a:solidFill>
            <a:srgbClr val="FF6A3B">
              <a:alpha val="6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800" dirty="0"/>
              <a:t>Патент может приобретаться:</a:t>
            </a:r>
          </a:p>
          <a:p>
            <a:pPr algn="ctr"/>
            <a:r>
              <a:rPr lang="ru-RU" sz="1800" dirty="0"/>
              <a:t>на любой период от 1 месяца до 1 календарного года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9163266" y="6178545"/>
            <a:ext cx="3226721" cy="818603"/>
          </a:xfrm>
          <a:prstGeom prst="rect">
            <a:avLst/>
          </a:prstGeom>
          <a:noFill/>
          <a:ln w="25400" cap="flat" cmpd="sng" algn="ctr">
            <a:solidFill>
              <a:srgbClr val="FF4D15"/>
            </a:solidFill>
            <a:prstDash val="sysDot"/>
          </a:ln>
          <a:effectLst/>
        </p:spPr>
        <p:txBody>
          <a:bodyPr lIns="91321" tIns="45660" rIns="91321" bIns="45660" rtlCol="0" anchor="ctr"/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endParaRPr lang="ru-RU" sz="19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83696" y="6178545"/>
            <a:ext cx="3181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Закон Ивановской области от 29.11.2012 № 99-ОЗ "О введении патентной системы налогообложения на территории Ивановской области"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9163266" y="7228573"/>
            <a:ext cx="3238195" cy="1337912"/>
          </a:xfrm>
          <a:prstGeom prst="rect">
            <a:avLst/>
          </a:prstGeom>
          <a:noFill/>
          <a:ln w="25400" cap="flat" cmpd="sng" algn="ctr">
            <a:solidFill>
              <a:srgbClr val="FF4D15"/>
            </a:solidFill>
            <a:prstDash val="sysDot"/>
          </a:ln>
          <a:effectLst/>
        </p:spPr>
        <p:txBody>
          <a:bodyPr lIns="91321" tIns="45660" rIns="91321" bIns="45660" rtlCol="0" anchor="ctr"/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endParaRPr lang="ru-RU" sz="19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34836" y="7228572"/>
            <a:ext cx="33651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Контакты: </a:t>
            </a:r>
            <a:r>
              <a:rPr lang="ru-RU" sz="1200" dirty="0" smtClean="0"/>
              <a:t>сайт </a:t>
            </a:r>
            <a:r>
              <a:rPr lang="ru-RU" sz="1200" dirty="0"/>
              <a:t>УФНС России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по </a:t>
            </a:r>
            <a:r>
              <a:rPr lang="ru-RU" sz="1200" dirty="0"/>
              <a:t>Ивановской области: www.nalog.ru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(</a:t>
            </a:r>
            <a:r>
              <a:rPr lang="ru-RU" sz="1200" dirty="0"/>
              <a:t>37 Ивановская область) </a:t>
            </a:r>
          </a:p>
          <a:p>
            <a:r>
              <a:rPr lang="ru-RU" sz="1200" dirty="0"/>
              <a:t>телефоны УФНС: +7(4932) 31-39-99, 31-22-50, 31-39-09, 31-39-51, 31-49-09, 31-49-22, 31-49-40 </a:t>
            </a:r>
            <a:r>
              <a:rPr lang="ru-RU" sz="1200" dirty="0" smtClean="0"/>
              <a:t>тел</a:t>
            </a:r>
            <a:r>
              <a:rPr lang="ru-RU" sz="1200" dirty="0"/>
              <a:t>. </a:t>
            </a:r>
            <a:r>
              <a:rPr lang="ru-RU" sz="1200" dirty="0" smtClean="0"/>
              <a:t>Единого </a:t>
            </a:r>
            <a:r>
              <a:rPr lang="ru-RU" sz="1200" dirty="0"/>
              <a:t>контактного центра: 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8 </a:t>
            </a:r>
            <a:r>
              <a:rPr lang="ru-RU" sz="1200" dirty="0"/>
              <a:t>(800) 222-22-22</a:t>
            </a:r>
          </a:p>
          <a:p>
            <a:r>
              <a:rPr lang="ru-RU" sz="1200" dirty="0"/>
              <a:t> </a:t>
            </a:r>
          </a:p>
        </p:txBody>
      </p:sp>
      <p:pic>
        <p:nvPicPr>
          <p:cNvPr id="24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2161" y="14996"/>
            <a:ext cx="795658" cy="563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13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06956" y="1039528"/>
            <a:ext cx="11903354" cy="7045693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4694" y="1655556"/>
            <a:ext cx="12021954" cy="3031957"/>
          </a:xfrm>
          <a:prstGeom prst="roundRect">
            <a:avLst/>
          </a:prstGeom>
          <a:solidFill>
            <a:srgbClr val="FF6A3B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dirty="0" smtClean="0"/>
              <a:t>Портал Бизнес-навигатор </a:t>
            </a:r>
            <a:r>
              <a:rPr lang="ru-RU" dirty="0"/>
              <a:t>МСП (https://navigator.smbn.ru) – это бесплатный </a:t>
            </a:r>
            <a:r>
              <a:rPr lang="ru-RU" dirty="0" err="1" smtClean="0"/>
              <a:t>интернет-ресурс</a:t>
            </a:r>
            <a:r>
              <a:rPr lang="ru-RU" dirty="0"/>
              <a:t> </a:t>
            </a:r>
            <a:r>
              <a:rPr lang="ru-RU" dirty="0" smtClean="0"/>
              <a:t>для </a:t>
            </a:r>
            <a:r>
              <a:rPr lang="ru-RU" dirty="0"/>
              <a:t>предпринимателей, созданный по принципу «одного окна», который позволяет:</a:t>
            </a:r>
          </a:p>
          <a:p>
            <a:pPr marL="342457" indent="-342457">
              <a:buFontTx/>
              <a:buChar char="-"/>
            </a:pPr>
            <a:r>
              <a:rPr lang="ru-RU" dirty="0" smtClean="0"/>
              <a:t>Выбрать бизнес;</a:t>
            </a:r>
          </a:p>
          <a:p>
            <a:pPr marL="342457" indent="-342457">
              <a:buFontTx/>
              <a:buChar char="-"/>
            </a:pPr>
            <a:r>
              <a:rPr lang="ru-RU" dirty="0" smtClean="0"/>
              <a:t>Рассчитать </a:t>
            </a:r>
            <a:r>
              <a:rPr lang="ru-RU" dirty="0"/>
              <a:t>примерный бизнес-план; </a:t>
            </a:r>
            <a:endParaRPr lang="ru-RU" dirty="0" smtClean="0"/>
          </a:p>
          <a:p>
            <a:pPr marL="342457" indent="-342457">
              <a:buFontTx/>
              <a:buChar char="-"/>
            </a:pPr>
            <a:r>
              <a:rPr lang="ru-RU" dirty="0" smtClean="0"/>
              <a:t>Найти</a:t>
            </a:r>
            <a:r>
              <a:rPr lang="ru-RU" dirty="0"/>
              <a:t>, где взять кредит и оформить </a:t>
            </a:r>
            <a:r>
              <a:rPr lang="ru-RU" dirty="0" smtClean="0"/>
              <a:t>гарантию;</a:t>
            </a:r>
          </a:p>
          <a:p>
            <a:pPr marL="342457" indent="-342457">
              <a:buFontTx/>
              <a:buChar char="-"/>
            </a:pPr>
            <a:r>
              <a:rPr lang="ru-RU" dirty="0" smtClean="0"/>
              <a:t>Узнать </a:t>
            </a:r>
            <a:r>
              <a:rPr lang="ru-RU" dirty="0"/>
              <a:t>о мерах поддержки малого и среднего бизнеса; </a:t>
            </a:r>
            <a:endParaRPr lang="ru-RU" dirty="0" smtClean="0"/>
          </a:p>
          <a:p>
            <a:pPr marL="342457" indent="-342457">
              <a:buFontTx/>
              <a:buChar char="-"/>
            </a:pPr>
            <a:r>
              <a:rPr lang="ru-RU" dirty="0" smtClean="0"/>
              <a:t>Подобрать </a:t>
            </a:r>
            <a:r>
              <a:rPr lang="ru-RU" dirty="0"/>
              <a:t>в аренду помещение для </a:t>
            </a:r>
            <a:r>
              <a:rPr lang="ru-RU" dirty="0" smtClean="0"/>
              <a:t>бизнеса;</a:t>
            </a:r>
          </a:p>
          <a:p>
            <a:pPr marL="342457" indent="-342457">
              <a:buFontTx/>
              <a:buChar char="-"/>
            </a:pPr>
            <a:r>
              <a:rPr lang="ru-RU" dirty="0" smtClean="0"/>
              <a:t>Быть </a:t>
            </a:r>
            <a:r>
              <a:rPr lang="ru-RU" dirty="0"/>
              <a:t>в курсе планов закупок крупнейших заказчиков.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571" y="4995516"/>
            <a:ext cx="3667225" cy="3108960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2000" kern="0" dirty="0">
                <a:solidFill>
                  <a:srgbClr val="000000"/>
                </a:solidFill>
              </a:rPr>
              <a:t>Система Жизненные ситуации содержит информацию в формате жизненных ситуаций (кейсов) для физических лиц, субъектов малого и (или) среднего предпринимательства по стадиям жизненного цикла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94495" y="4995516"/>
            <a:ext cx="4668253" cy="3108960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2000" kern="0" dirty="0">
                <a:solidFill>
                  <a:srgbClr val="000000"/>
                </a:solidFill>
              </a:rPr>
              <a:t>Информационная система «ТАСС-Бизнес» — специальный проект информационного агентства ТАСС, созданный в партнерстве с АО «Корпорация «МСП», — современная площадка бизнес-коммуникаций для малого и среднего бизнеса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778238" y="4995516"/>
            <a:ext cx="3638349" cy="3108960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2000" kern="0" dirty="0">
                <a:solidFill>
                  <a:srgbClr val="000000"/>
                </a:solidFill>
              </a:rPr>
              <a:t>Система ПОТОК  </a:t>
            </a:r>
            <a:br>
              <a:rPr lang="ru-RU" sz="2000" kern="0" dirty="0">
                <a:solidFill>
                  <a:srgbClr val="000000"/>
                </a:solidFill>
              </a:rPr>
            </a:br>
            <a:r>
              <a:rPr lang="ru-RU" sz="2000" kern="0" dirty="0">
                <a:solidFill>
                  <a:srgbClr val="000000"/>
                </a:solidFill>
              </a:rPr>
              <a:t>предназначена для создания сайтов, привлечения потенциальных клиентов, сбора аналитики и статистики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53929" y="0"/>
            <a:ext cx="10597414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Меры поддержки </a:t>
            </a:r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линии АО «Корпорация «МСП»</a:t>
            </a:r>
          </a:p>
          <a:p>
            <a:pPr algn="ctr"/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Информационно-маркетинговая поддержка </a:t>
            </a:r>
            <a:endParaRPr lang="ru-RU" dirty="0" smtClean="0"/>
          </a:p>
        </p:txBody>
      </p:sp>
      <p:pic>
        <p:nvPicPr>
          <p:cNvPr id="11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809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трелка вниз 4"/>
          <p:cNvSpPr>
            <a:spLocks noChangeArrowheads="1"/>
          </p:cNvSpPr>
          <p:nvPr/>
        </p:nvSpPr>
        <p:spPr bwMode="auto">
          <a:xfrm>
            <a:off x="1787684" y="4687513"/>
            <a:ext cx="525000" cy="3080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4" name="Стрелка вниз 4"/>
          <p:cNvSpPr>
            <a:spLocks noChangeArrowheads="1"/>
          </p:cNvSpPr>
          <p:nvPr/>
        </p:nvSpPr>
        <p:spPr bwMode="auto">
          <a:xfrm>
            <a:off x="6066122" y="4687513"/>
            <a:ext cx="525000" cy="3080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15" name="Стрелка вниз 4"/>
          <p:cNvSpPr>
            <a:spLocks noChangeArrowheads="1"/>
          </p:cNvSpPr>
          <p:nvPr/>
        </p:nvSpPr>
        <p:spPr bwMode="auto">
          <a:xfrm>
            <a:off x="10354162" y="4687512"/>
            <a:ext cx="525000" cy="308003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9505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691" y="194803"/>
            <a:ext cx="10079171" cy="967520"/>
          </a:xfrm>
        </p:spPr>
        <p:txBody>
          <a:bodyPr/>
          <a:lstStyle/>
          <a:p>
            <a:pPr algn="ctr"/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Многоканальная </a:t>
            </a:r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система гарантийных продуктов </a:t>
            </a:r>
            <a:b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</a:br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Национальной Гарантийной </a:t>
            </a:r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Системы</a:t>
            </a:r>
            <a:endParaRPr lang="ru-RU" b="0" dirty="0"/>
          </a:p>
        </p:txBody>
      </p:sp>
      <p:graphicFrame>
        <p:nvGraphicFramePr>
          <p:cNvPr id="4" name="Group 3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xmlns="" val="110313572"/>
              </p:ext>
            </p:extLst>
          </p:nvPr>
        </p:nvGraphicFramePr>
        <p:xfrm>
          <a:off x="369719" y="2233795"/>
          <a:ext cx="11834990" cy="6474298"/>
        </p:xfrm>
        <a:graphic>
          <a:graphicData uri="http://schemas.openxmlformats.org/drawingml/2006/table">
            <a:tbl>
              <a:tblPr/>
              <a:tblGrid>
                <a:gridCol w="174876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778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893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8845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97459">
                  <a:extLst>
                    <a:ext uri="{9D8B030D-6E8A-4147-A177-3AD203B41FA5}">
                      <a16:colId xmlns:a16="http://schemas.microsoft.com/office/drawing/2014/main" xmlns="" val="3653545549"/>
                    </a:ext>
                  </a:extLst>
                </a:gridCol>
                <a:gridCol w="3033149">
                  <a:extLst>
                    <a:ext uri="{9D8B030D-6E8A-4147-A177-3AD203B41FA5}">
                      <a16:colId xmlns:a16="http://schemas.microsoft.com/office/drawing/2014/main" xmlns="" val="190580340"/>
                    </a:ext>
                  </a:extLst>
                </a:gridCol>
              </a:tblGrid>
              <a:tr h="1143121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Продукты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3B"/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Лимит гарантийной поддержки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3B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Плановый объем 2018 г.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3B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Каналы продаж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3B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Организации - источники поступления заявок</a:t>
                      </a:r>
                      <a:endParaRPr kumimoji="0" lang="en-US" sz="1600" b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6A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9008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АО «Корпорация «МСП»</a:t>
                      </a: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936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для средних и крупных проектов 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Программы стимулирования кредитования субъектов МСП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От 100 млн рублей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ru-RU" sz="13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87,4</a:t>
                      </a: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Отраслевые ассоциации/общественные организации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МСП Банк и РГО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61115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spcBef>
                          <a:spcPts val="1800"/>
                        </a:spcBef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МСП Банк</a:t>
                      </a:r>
                      <a:endParaRPr lang="en-US" sz="16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936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гарантий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25-100 млн рублей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15,6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Банки-партнеры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Многофункциональные центры предоставления государственных и муниципальных услуг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Центры поддержки предпринимательства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Федеральные и региональные органы исполнительной власти</a:t>
                      </a:r>
                    </a:p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Корпорация МСП</a:t>
                      </a: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66024"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+mj-lt"/>
                        </a:rPr>
                        <a:t>84 РГО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936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Предоставление поручительств в рамках «поточных» технологий </a:t>
                      </a: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2976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85953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28930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719072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148840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578608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008376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438144" algn="l" defTabSz="859536" rtl="0" eaLnBrk="1" latinLnBrk="0" hangingPunct="1">
                        <a:defRPr sz="17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До 25 млн рублей</a:t>
                      </a: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30,9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млрд руб.</a:t>
                      </a:r>
                      <a:endParaRPr kumimoji="0" lang="en-US" sz="13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1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95000"/>
                      </a:sys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13954">
                <a:tc gridSpan="3"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Итого НГС</a:t>
                      </a:r>
                      <a:endParaRPr kumimoji="0" lang="en-US" sz="2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4787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9367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ru-RU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n-US" sz="9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133,9 млрд руб.</a:t>
                      </a:r>
                      <a:endParaRPr kumimoji="0" lang="en-US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39367"/>
                    </a:solidFill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en-US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546678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1093357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640035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2186714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733393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3280072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826750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4373429" algn="l" defTabSz="1093357" rtl="0" eaLnBrk="1" latinLnBrk="0" hangingPunct="1">
                        <a:defRPr sz="2162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88900" marR="0" lvl="0" indent="-8890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ts val="3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</a:pPr>
                      <a:endParaRPr kumimoji="0" lang="ru-RU" sz="130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42394" marR="42394" marT="42394" marB="42394" anchor="ctr" horzOverflow="overflow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0051910"/>
                  </a:ext>
                </a:extLst>
              </a:tr>
            </a:tbl>
          </a:graphicData>
        </a:graphic>
      </p:graphicFrame>
      <p:sp>
        <p:nvSpPr>
          <p:cNvPr id="5" name="Rounded Rectangle 73"/>
          <p:cNvSpPr/>
          <p:nvPr/>
        </p:nvSpPr>
        <p:spPr>
          <a:xfrm>
            <a:off x="7558809" y="3476168"/>
            <a:ext cx="1574800" cy="412645"/>
          </a:xfrm>
          <a:prstGeom prst="roundRect">
            <a:avLst>
              <a:gd name="adj" fmla="val 6750"/>
            </a:avLst>
          </a:prstGeom>
          <a:solidFill>
            <a:srgbClr val="FF6A3B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6964" tIns="0" rIns="2696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6" name="Rounded Rectangle 73"/>
          <p:cNvSpPr/>
          <p:nvPr/>
        </p:nvSpPr>
        <p:spPr>
          <a:xfrm>
            <a:off x="7558809" y="4037130"/>
            <a:ext cx="1574800" cy="450229"/>
          </a:xfrm>
          <a:prstGeom prst="roundRect">
            <a:avLst>
              <a:gd name="adj" fmla="val 6750"/>
            </a:avLst>
          </a:prstGeom>
          <a:solidFill>
            <a:srgbClr val="FF6A3B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6964" tIns="0" rIns="2696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7" name="Rounded Rectangle 73"/>
          <p:cNvSpPr/>
          <p:nvPr/>
        </p:nvSpPr>
        <p:spPr>
          <a:xfrm>
            <a:off x="7558809" y="4635675"/>
            <a:ext cx="1574800" cy="347586"/>
          </a:xfrm>
          <a:prstGeom prst="roundRect">
            <a:avLst>
              <a:gd name="adj" fmla="val 6750"/>
            </a:avLst>
          </a:prstGeom>
          <a:solidFill>
            <a:srgbClr val="FF6A3B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6964" tIns="0" rIns="2696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Прямые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8" name="Rounded Rectangle 73"/>
          <p:cNvSpPr/>
          <p:nvPr/>
        </p:nvSpPr>
        <p:spPr>
          <a:xfrm>
            <a:off x="7558809" y="5639070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FF6A3B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6964" tIns="0" rIns="2696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9" name="Rounded Rectangle 73"/>
          <p:cNvSpPr/>
          <p:nvPr/>
        </p:nvSpPr>
        <p:spPr>
          <a:xfrm>
            <a:off x="7549296" y="6091373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FF6A3B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6964" tIns="0" rIns="2696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10"/>
          </p:nvPr>
        </p:nvSpPr>
        <p:spPr>
          <a:xfrm>
            <a:off x="351652" y="1152897"/>
            <a:ext cx="11884197" cy="725733"/>
          </a:xfrm>
        </p:spPr>
        <p:txBody>
          <a:bodyPr anchor="b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/>
              <a:t>НГС: Целевая трехуровневая модель оказания гарантийной поддержки субъектам </a:t>
            </a:r>
            <a:r>
              <a:rPr lang="ru-RU" b="1" dirty="0" smtClean="0"/>
              <a:t>МСП </a:t>
            </a:r>
          </a:p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b="1" dirty="0" smtClean="0"/>
              <a:t>и объектам инфраструктуры поддержки субъектов МСП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49027" y="2095366"/>
            <a:ext cx="118911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73"/>
          <p:cNvSpPr/>
          <p:nvPr/>
        </p:nvSpPr>
        <p:spPr>
          <a:xfrm>
            <a:off x="7558809" y="6705656"/>
            <a:ext cx="1574800" cy="339518"/>
          </a:xfrm>
          <a:prstGeom prst="roundRect">
            <a:avLst>
              <a:gd name="adj" fmla="val 6750"/>
            </a:avLst>
          </a:prstGeom>
          <a:solidFill>
            <a:srgbClr val="FF6A3B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6964" tIns="0" rIns="2696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sp>
        <p:nvSpPr>
          <p:cNvPr id="16" name="Rounded Rectangle 73"/>
          <p:cNvSpPr/>
          <p:nvPr/>
        </p:nvSpPr>
        <p:spPr>
          <a:xfrm>
            <a:off x="7549296" y="7157960"/>
            <a:ext cx="1588959" cy="357456"/>
          </a:xfrm>
          <a:prstGeom prst="roundRect">
            <a:avLst>
              <a:gd name="adj" fmla="val 6750"/>
            </a:avLst>
          </a:prstGeom>
          <a:solidFill>
            <a:srgbClr val="FF6A3B">
              <a:alpha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26964" tIns="0" rIns="26964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100" b="1" kern="0" dirty="0">
                <a:solidFill>
                  <a:prstClr val="white"/>
                </a:solidFill>
                <a:latin typeface="+mj-lt"/>
                <a:cs typeface="+mn-cs"/>
              </a:rPr>
              <a:t>Небанковские каналы</a:t>
            </a:r>
            <a:endParaRPr lang="en-US" sz="1100" b="1" kern="0" dirty="0">
              <a:solidFill>
                <a:prstClr val="white"/>
              </a:solidFill>
              <a:latin typeface="+mj-lt"/>
              <a:cs typeface="+mn-cs"/>
            </a:endParaRPr>
          </a:p>
        </p:txBody>
      </p:sp>
      <p:pic>
        <p:nvPicPr>
          <p:cNvPr id="19" name="Picture 4" descr="biznes_125x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324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1" y="-7765"/>
            <a:ext cx="3517103" cy="998284"/>
          </a:xfrm>
          <a:prstGeom prst="roundRect">
            <a:avLst>
              <a:gd name="adj" fmla="val 4144"/>
            </a:avLst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lIns="898828" tIns="45660" rIns="71905" bIns="45660"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5941" y="152405"/>
            <a:ext cx="9838775" cy="838114"/>
          </a:xfrm>
        </p:spPr>
        <p:txBody>
          <a:bodyPr/>
          <a:lstStyle/>
          <a:p>
            <a:pPr algn="ctr"/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Приоритетные </a:t>
            </a:r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отрасли </a:t>
            </a:r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экономики для гарантийной поддержки со стороны АО </a:t>
            </a:r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«Корпорация «МСП»</a:t>
            </a:r>
            <a:b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</a:b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95472" y="1224927"/>
            <a:ext cx="11759232" cy="6413579"/>
            <a:chOff x="508344" y="1476375"/>
            <a:chExt cx="11759232" cy="6413579"/>
          </a:xfrm>
        </p:grpSpPr>
        <p:sp>
          <p:nvSpPr>
            <p:cNvPr id="89" name="Прямоугольник 88"/>
            <p:cNvSpPr/>
            <p:nvPr/>
          </p:nvSpPr>
          <p:spPr>
            <a:xfrm>
              <a:off x="863600" y="1476375"/>
              <a:ext cx="11403976" cy="6413579"/>
            </a:xfrm>
            <a:prstGeom prst="rect">
              <a:avLst/>
            </a:prstGeom>
          </p:spPr>
          <p:txBody>
            <a:bodyPr wrap="square" lIns="72000" tIns="108000" rIns="36000" bIns="0" anchor="t">
              <a:noAutofit/>
            </a:bodyPr>
            <a:lstStyle/>
            <a:p>
              <a:pPr marL="95126" lvl="1" algn="just" defTabSz="956020">
                <a:spcBef>
                  <a:spcPts val="0"/>
                </a:spcBef>
              </a:pPr>
              <a:r>
                <a:rPr lang="ru-RU" sz="1600" dirty="0"/>
                <a:t>Отрасли экономики, в которых реализуются </a:t>
              </a:r>
              <a:r>
                <a:rPr lang="ru-RU" sz="1600" b="1" dirty="0"/>
                <a:t>приоритетные</a:t>
              </a:r>
              <a:r>
                <a:rPr lang="ru-RU" sz="1600" dirty="0"/>
                <a:t> </a:t>
              </a:r>
              <a:r>
                <a:rPr lang="ru-RU" sz="1600" b="1" dirty="0"/>
                <a:t>направления развития науки, технологий и техники </a:t>
              </a:r>
              <a:r>
                <a:rPr lang="ru-RU" sz="1600" dirty="0"/>
                <a:t>в Российской Федерации, а также </a:t>
              </a:r>
              <a:r>
                <a:rPr lang="ru-RU" sz="1600" b="1" dirty="0"/>
                <a:t>критические технологии </a:t>
              </a:r>
              <a:r>
                <a:rPr lang="ru-RU" sz="1600" dirty="0"/>
                <a:t>Российской Федерации, перечень которых утвержден </a:t>
              </a:r>
              <a:r>
                <a:rPr lang="ru-RU" sz="1600" b="1" dirty="0"/>
                <a:t>Указом Президента Российской Федерации от 07 июля 2011 г. № 899 </a:t>
              </a:r>
              <a:r>
                <a:rPr lang="ru-RU" sz="1600" dirty="0"/>
                <a:t>«Об утверждении приоритетных направлений развития науки, технологий и техники в Российской Федерации и перечня критических технологий Российской Федерации».</a:t>
              </a:r>
            </a:p>
            <a:p>
              <a:pPr marL="95126" lvl="1" algn="just" defTabSz="956020">
                <a:spcBef>
                  <a:spcPts val="0"/>
                </a:spcBef>
              </a:pPr>
              <a:endParaRPr lang="ru-RU" sz="1600" b="1" dirty="0"/>
            </a:p>
            <a:p>
              <a:pPr marL="95126" lvl="1" algn="just" defTabSz="956020">
                <a:spcBef>
                  <a:spcPts val="0"/>
                </a:spcBef>
              </a:pPr>
              <a:r>
                <a:rPr lang="ru-RU" sz="1600" b="1" dirty="0"/>
                <a:t>Сельское хозяйство</a:t>
              </a:r>
              <a:r>
                <a:rPr lang="ru-RU" sz="1600" dirty="0"/>
                <a:t>, включая производство сельскохозяйственной продукции, а также предоставление услуг в этой отрасли экономики, в том числе в целях обеспечения </a:t>
              </a:r>
              <a:r>
                <a:rPr lang="ru-RU" sz="1600" dirty="0" err="1"/>
                <a:t>импортозамещения</a:t>
              </a:r>
              <a:r>
                <a:rPr lang="ru-RU" sz="1600" dirty="0"/>
                <a:t> и развития </a:t>
              </a:r>
              <a:r>
                <a:rPr lang="ru-RU" sz="1600" dirty="0" err="1"/>
                <a:t>несырьевого</a:t>
              </a:r>
              <a:r>
                <a:rPr lang="ru-RU" sz="1600" dirty="0"/>
                <a:t> экспорта</a:t>
              </a:r>
            </a:p>
            <a:p>
              <a:pPr marL="95126" lvl="1" algn="just" defTabSz="956020">
                <a:spcBef>
                  <a:spcPts val="0"/>
                </a:spcBef>
              </a:pPr>
              <a:endParaRPr lang="ru-RU" sz="1600" b="1" dirty="0"/>
            </a:p>
            <a:p>
              <a:pPr marL="95126" lvl="1" algn="just" defTabSz="956020">
                <a:spcBef>
                  <a:spcPts val="0"/>
                </a:spcBef>
              </a:pPr>
              <a:r>
                <a:rPr lang="ru-RU" sz="1600" b="1" dirty="0"/>
                <a:t>Обрабатывающее производство</a:t>
              </a:r>
              <a:r>
                <a:rPr lang="ru-RU" sz="1600" dirty="0"/>
                <a:t>, в том числе производство пищевых продуктов, первичная и последующая (промышленная) переработка сельскохозяйственной продукции, в том числе в целях обеспечения </a:t>
              </a:r>
              <a:r>
                <a:rPr lang="ru-RU" sz="1600" dirty="0" err="1"/>
                <a:t>импортозамещения</a:t>
              </a:r>
              <a:r>
                <a:rPr lang="ru-RU" sz="1600" dirty="0"/>
                <a:t> и развития </a:t>
              </a:r>
              <a:r>
                <a:rPr lang="ru-RU" sz="1600" dirty="0" err="1"/>
                <a:t>несырьевого</a:t>
              </a:r>
              <a:r>
                <a:rPr lang="ru-RU" sz="1600" dirty="0"/>
                <a:t> экспорта</a:t>
              </a:r>
            </a:p>
            <a:p>
              <a:pPr marL="95126" lvl="1" algn="just" defTabSz="956020">
                <a:spcBef>
                  <a:spcPts val="0"/>
                </a:spcBef>
              </a:pPr>
              <a:endParaRPr lang="ru-RU" sz="1600" dirty="0"/>
            </a:p>
            <a:p>
              <a:pPr marL="95126" lvl="1" algn="just" defTabSz="956020">
                <a:spcBef>
                  <a:spcPts val="0"/>
                </a:spcBef>
              </a:pPr>
              <a:r>
                <a:rPr lang="ru-RU" sz="1600" dirty="0"/>
                <a:t>Производство и распределение </a:t>
              </a:r>
              <a:r>
                <a:rPr lang="ru-RU" sz="1600" b="1" dirty="0"/>
                <a:t>электроэнергии</a:t>
              </a:r>
              <a:r>
                <a:rPr lang="ru-RU" sz="1600" dirty="0"/>
                <a:t>, </a:t>
              </a:r>
              <a:r>
                <a:rPr lang="ru-RU" sz="1600" b="1" dirty="0"/>
                <a:t>газа </a:t>
              </a:r>
              <a:r>
                <a:rPr lang="ru-RU" sz="1600" dirty="0"/>
                <a:t>и</a:t>
              </a:r>
              <a:r>
                <a:rPr lang="ru-RU" sz="1600" b="1" dirty="0"/>
                <a:t> воды</a:t>
              </a:r>
              <a:endParaRPr lang="ru-RU" sz="1600" dirty="0"/>
            </a:p>
            <a:p>
              <a:pPr marL="95126" lvl="1" algn="just" defTabSz="956020">
                <a:spcBef>
                  <a:spcPts val="0"/>
                </a:spcBef>
              </a:pPr>
              <a:endParaRPr lang="ru-RU" sz="1600" b="1" dirty="0"/>
            </a:p>
            <a:p>
              <a:pPr marL="95126" lvl="1" algn="just" defTabSz="956020">
                <a:spcBef>
                  <a:spcPts val="0"/>
                </a:spcBef>
              </a:pPr>
              <a:r>
                <a:rPr lang="ru-RU" sz="1600" b="1" dirty="0"/>
                <a:t>Строительство</a:t>
              </a:r>
              <a:r>
                <a:rPr lang="ru-RU" sz="1600" dirty="0"/>
                <a:t>, в том числе в рамках развития внутреннего туризма</a:t>
              </a:r>
            </a:p>
            <a:p>
              <a:pPr marL="95126" lvl="1" algn="just" defTabSz="956020">
                <a:spcBef>
                  <a:spcPts val="0"/>
                </a:spcBef>
              </a:pPr>
              <a:endParaRPr lang="ru-RU" sz="1600" b="1" dirty="0"/>
            </a:p>
            <a:p>
              <a:pPr marL="95126" lvl="1" algn="just" defTabSz="956020">
                <a:spcBef>
                  <a:spcPts val="0"/>
                </a:spcBef>
              </a:pPr>
              <a:r>
                <a:rPr lang="ru-RU" sz="1600" b="1" dirty="0"/>
                <a:t>Транспорт и связь</a:t>
              </a:r>
            </a:p>
            <a:p>
              <a:pPr marL="95126" lvl="1" algn="just" defTabSz="956020">
                <a:spcBef>
                  <a:spcPts val="0"/>
                </a:spcBef>
              </a:pPr>
              <a:endParaRPr lang="ru-RU" sz="1600" b="1" dirty="0"/>
            </a:p>
            <a:p>
              <a:pPr marL="95126" lvl="1" algn="just" defTabSz="956020">
                <a:spcBef>
                  <a:spcPts val="0"/>
                </a:spcBef>
              </a:pPr>
              <a:r>
                <a:rPr lang="ru-RU" sz="1600" b="1" dirty="0"/>
                <a:t>Туристская деятельность </a:t>
              </a:r>
              <a:r>
                <a:rPr lang="ru-RU" sz="1600" dirty="0"/>
                <a:t>и деятельность в области туристской индустрии в целях развития внутреннего туризма</a:t>
              </a:r>
            </a:p>
            <a:p>
              <a:pPr marL="95126" lvl="1" algn="just" defTabSz="956020">
                <a:spcBef>
                  <a:spcPts val="0"/>
                </a:spcBef>
              </a:pPr>
              <a:endParaRPr lang="ru-RU" sz="1600" b="1" dirty="0"/>
            </a:p>
            <a:p>
              <a:pPr marL="95126" lvl="1" algn="just" defTabSz="956020">
                <a:spcBef>
                  <a:spcPts val="0"/>
                </a:spcBef>
              </a:pPr>
              <a:r>
                <a:rPr lang="ru-RU" sz="1600" b="1" dirty="0"/>
                <a:t>Здравоохранение</a:t>
              </a:r>
              <a:endParaRPr lang="ru-RU" sz="1600" dirty="0"/>
            </a:p>
            <a:p>
              <a:pPr marL="95126" lvl="1" algn="just" defTabSz="956020">
                <a:spcBef>
                  <a:spcPts val="0"/>
                </a:spcBef>
              </a:pPr>
              <a:endParaRPr lang="ru-RU" sz="1600" b="1" dirty="0"/>
            </a:p>
            <a:p>
              <a:pPr marL="95126" lvl="1" algn="just" defTabSz="956020">
                <a:spcBef>
                  <a:spcPts val="0"/>
                </a:spcBef>
              </a:pPr>
              <a:r>
                <a:rPr lang="ru-RU" sz="1600" b="1" dirty="0"/>
                <a:t>Сбор, обработка и утилизация отходов</a:t>
              </a:r>
              <a:r>
                <a:rPr lang="ru-RU" sz="1600" dirty="0"/>
                <a:t>, в том числе отсортированных материалов, а также переработка металлических и неметаллических отходов, мусора и прочих предметов во вторичное сырье</a:t>
              </a:r>
            </a:p>
          </p:txBody>
        </p:sp>
        <p:sp>
          <p:nvSpPr>
            <p:cNvPr id="14" name="Oval 292"/>
            <p:cNvSpPr/>
            <p:nvPr/>
          </p:nvSpPr>
          <p:spPr>
            <a:xfrm>
              <a:off x="508344" y="1549156"/>
              <a:ext cx="381086" cy="381086"/>
            </a:xfrm>
            <a:prstGeom prst="ellipse">
              <a:avLst/>
            </a:prstGeom>
            <a:solidFill>
              <a:srgbClr val="FF6A3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  <a:cs typeface="+mn-cs"/>
                </a:rPr>
                <a:t>1</a:t>
              </a:r>
              <a:endParaRPr lang="en-US" sz="2000" b="1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5" name="Oval 292"/>
            <p:cNvSpPr/>
            <p:nvPr/>
          </p:nvSpPr>
          <p:spPr>
            <a:xfrm>
              <a:off x="508344" y="3020703"/>
              <a:ext cx="381086" cy="381086"/>
            </a:xfrm>
            <a:prstGeom prst="ellipse">
              <a:avLst/>
            </a:prstGeom>
            <a:solidFill>
              <a:srgbClr val="FF6A3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  <a:cs typeface="+mn-cs"/>
                </a:rPr>
                <a:t>2</a:t>
              </a:r>
              <a:endParaRPr lang="en-US" sz="2000" b="1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6" name="Oval 292"/>
            <p:cNvSpPr/>
            <p:nvPr/>
          </p:nvSpPr>
          <p:spPr>
            <a:xfrm>
              <a:off x="508344" y="3779539"/>
              <a:ext cx="381086" cy="381086"/>
            </a:xfrm>
            <a:prstGeom prst="ellipse">
              <a:avLst/>
            </a:prstGeom>
            <a:solidFill>
              <a:srgbClr val="FF6A3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  <a:cs typeface="+mn-cs"/>
                </a:rPr>
                <a:t>3</a:t>
              </a:r>
              <a:endParaRPr lang="en-US" sz="2000" b="1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7" name="Oval 292"/>
            <p:cNvSpPr/>
            <p:nvPr/>
          </p:nvSpPr>
          <p:spPr>
            <a:xfrm>
              <a:off x="508344" y="4635624"/>
              <a:ext cx="381086" cy="381086"/>
            </a:xfrm>
            <a:prstGeom prst="ellipse">
              <a:avLst/>
            </a:prstGeom>
            <a:solidFill>
              <a:srgbClr val="FF6A3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  <a:cs typeface="+mn-cs"/>
                </a:rPr>
                <a:t>4</a:t>
              </a:r>
              <a:endParaRPr lang="en-US" sz="2000" b="1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8" name="Oval 292"/>
            <p:cNvSpPr/>
            <p:nvPr/>
          </p:nvSpPr>
          <p:spPr>
            <a:xfrm>
              <a:off x="508344" y="5126485"/>
              <a:ext cx="381086" cy="381086"/>
            </a:xfrm>
            <a:prstGeom prst="ellipse">
              <a:avLst/>
            </a:prstGeom>
            <a:solidFill>
              <a:srgbClr val="FF6A3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  <a:cs typeface="+mn-cs"/>
                </a:rPr>
                <a:t>5</a:t>
              </a:r>
              <a:endParaRPr lang="en-US" sz="2000" b="1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9" name="Oval 292"/>
            <p:cNvSpPr/>
            <p:nvPr/>
          </p:nvSpPr>
          <p:spPr>
            <a:xfrm>
              <a:off x="508344" y="5642353"/>
              <a:ext cx="381086" cy="381086"/>
            </a:xfrm>
            <a:prstGeom prst="ellipse">
              <a:avLst/>
            </a:prstGeom>
            <a:solidFill>
              <a:srgbClr val="FF6A3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  <a:cs typeface="+mn-cs"/>
                </a:rPr>
                <a:t>6</a:t>
              </a:r>
              <a:endParaRPr lang="en-US" sz="2000" b="1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  <p:sp>
          <p:nvSpPr>
            <p:cNvPr id="10" name="Oval 292"/>
            <p:cNvSpPr/>
            <p:nvPr/>
          </p:nvSpPr>
          <p:spPr>
            <a:xfrm>
              <a:off x="508344" y="6127520"/>
              <a:ext cx="381086" cy="381086"/>
            </a:xfrm>
            <a:prstGeom prst="ellipse">
              <a:avLst/>
            </a:prstGeom>
            <a:solidFill>
              <a:srgbClr val="FF6A3B"/>
            </a:solidFill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  <a:cs typeface="+mn-cs"/>
                </a:rPr>
                <a:t>7</a:t>
              </a:r>
              <a:endParaRPr lang="en-US" sz="2000" b="1" kern="0" dirty="0">
                <a:solidFill>
                  <a:srgbClr val="FFFFFF"/>
                </a:solidFill>
                <a:latin typeface="Arial"/>
                <a:cs typeface="+mn-cs"/>
              </a:endParaRPr>
            </a:p>
          </p:txBody>
        </p:sp>
      </p:grpSp>
      <p:sp>
        <p:nvSpPr>
          <p:cNvPr id="12" name="Oval 292"/>
          <p:cNvSpPr/>
          <p:nvPr/>
        </p:nvSpPr>
        <p:spPr>
          <a:xfrm>
            <a:off x="495470" y="6396328"/>
            <a:ext cx="381086" cy="381086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  <a:cs typeface="+mn-cs"/>
              </a:rPr>
              <a:t>8</a:t>
            </a:r>
            <a:endParaRPr lang="en-US" sz="20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3" name="Oval 292"/>
          <p:cNvSpPr/>
          <p:nvPr/>
        </p:nvSpPr>
        <p:spPr>
          <a:xfrm>
            <a:off x="495470" y="6966723"/>
            <a:ext cx="381086" cy="381086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  <a:cs typeface="+mn-cs"/>
              </a:rPr>
              <a:t>9</a:t>
            </a:r>
            <a:endParaRPr lang="en-US" sz="20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21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619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кругленный прямоугольник 20"/>
          <p:cNvSpPr/>
          <p:nvPr/>
        </p:nvSpPr>
        <p:spPr>
          <a:xfrm>
            <a:off x="5842012" y="2285427"/>
            <a:ext cx="6376191" cy="3169227"/>
          </a:xfrm>
          <a:prstGeom prst="roundRect">
            <a:avLst>
              <a:gd name="adj" fmla="val 2995"/>
            </a:avLst>
          </a:prstGeom>
          <a:solidFill>
            <a:srgbClr val="FF6A3B">
              <a:alpha val="20000"/>
            </a:srgbClr>
          </a:solidFill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691" y="221381"/>
            <a:ext cx="9962147" cy="882011"/>
          </a:xfrm>
        </p:spPr>
        <p:txBody>
          <a:bodyPr/>
          <a:lstStyle/>
          <a:p>
            <a:pPr algn="ctr"/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Технология </a:t>
            </a:r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предоставления гарантий участниками </a:t>
            </a:r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НГС. Стандартная процедура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354123" y="1286437"/>
            <a:ext cx="11854653" cy="725733"/>
          </a:xfrm>
        </p:spPr>
        <p:txBody>
          <a:bodyPr/>
          <a:lstStyle/>
          <a:p>
            <a:pPr marL="342457" indent="-342457" algn="just">
              <a:buFont typeface="Arial" panose="020B0604020202020204" pitchFamily="34" charset="0"/>
              <a:buChar char="•"/>
            </a:pPr>
            <a:r>
              <a:rPr lang="ru-RU" sz="1600" dirty="0"/>
              <a:t>Взаимодействие с участниками НГС по вопросу получения гарантии осуществляет Банк-партнер или Организация-партнер</a:t>
            </a:r>
          </a:p>
          <a:p>
            <a:pPr marL="342457" indent="-342457" algn="just">
              <a:buFont typeface="Arial" panose="020B0604020202020204" pitchFamily="34" charset="0"/>
              <a:buChar char="•"/>
            </a:pPr>
            <a:r>
              <a:rPr lang="ru-RU" sz="1600" dirty="0"/>
              <a:t>Комплект документов для получения гарантии аналогичен комплекту документов для получения кредита (дополнительные документы не запрашиваются)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2506984761"/>
              </p:ext>
            </p:extLst>
          </p:nvPr>
        </p:nvGraphicFramePr>
        <p:xfrm>
          <a:off x="-228600" y="1261088"/>
          <a:ext cx="8414764" cy="5363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6" name="Группа 45"/>
          <p:cNvGrpSpPr/>
          <p:nvPr/>
        </p:nvGrpSpPr>
        <p:grpSpPr>
          <a:xfrm>
            <a:off x="8728436" y="2408959"/>
            <a:ext cx="3250155" cy="2843145"/>
            <a:chOff x="9033236" y="2527591"/>
            <a:chExt cx="3250155" cy="2843145"/>
          </a:xfrm>
        </p:grpSpPr>
        <p:grpSp>
          <p:nvGrpSpPr>
            <p:cNvPr id="47" name="Группа 46"/>
            <p:cNvGrpSpPr/>
            <p:nvPr/>
          </p:nvGrpSpPr>
          <p:grpSpPr>
            <a:xfrm>
              <a:off x="9036233" y="2547439"/>
              <a:ext cx="3247158" cy="2823297"/>
              <a:chOff x="7124699" y="2610011"/>
              <a:chExt cx="2577205" cy="1911995"/>
            </a:xfrm>
            <a:solidFill>
              <a:srgbClr val="5B9BD5">
                <a:lumMod val="60000"/>
                <a:lumOff val="40000"/>
              </a:srgbClr>
            </a:solidFill>
          </p:grpSpPr>
          <p:sp>
            <p:nvSpPr>
              <p:cNvPr id="57" name="Rectangle 1"/>
              <p:cNvSpPr>
                <a:spLocks/>
              </p:cNvSpPr>
              <p:nvPr/>
            </p:nvSpPr>
            <p:spPr bwMode="auto">
              <a:xfrm rot="5400000">
                <a:off x="8298410" y="3118512"/>
                <a:ext cx="1911995" cy="894993"/>
              </a:xfrm>
              <a:prstGeom prst="rect">
                <a:avLst/>
              </a:prstGeom>
              <a:solidFill>
                <a:srgbClr val="FF6A3B">
                  <a:alpha val="40000"/>
                </a:srgb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5660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 dirty="0">
                  <a:solidFill>
                    <a:srgbClr val="0070C0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 rot="5400000">
                <a:off x="6940280" y="3554518"/>
                <a:ext cx="1137564" cy="768726"/>
              </a:xfrm>
              <a:prstGeom prst="rect">
                <a:avLst/>
              </a:prstGeom>
              <a:solidFill>
                <a:srgbClr val="FF6A3B">
                  <a:alpha val="4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algn="ctr" defTabSz="45660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500" kern="0">
                  <a:solidFill>
                    <a:prstClr val="white"/>
                  </a:solidFill>
                  <a:latin typeface="Calibri"/>
                  <a:cs typeface="+mn-cs"/>
                </a:endParaRPr>
              </a:p>
            </p:txBody>
          </p:sp>
          <p:sp>
            <p:nvSpPr>
              <p:cNvPr id="59" name="Rectangle 1"/>
              <p:cNvSpPr>
                <a:spLocks/>
              </p:cNvSpPr>
              <p:nvPr/>
            </p:nvSpPr>
            <p:spPr bwMode="auto">
              <a:xfrm rot="5400000">
                <a:off x="7620885" y="3292895"/>
                <a:ext cx="1452920" cy="820202"/>
              </a:xfrm>
              <a:prstGeom prst="rect">
                <a:avLst/>
              </a:prstGeom>
              <a:solidFill>
                <a:srgbClr val="FF6A3B">
                  <a:alpha val="40000"/>
                </a:srgbClr>
              </a:solidFill>
              <a:ln>
                <a:noFill/>
              </a:ln>
              <a:extLst/>
            </p:spPr>
            <p:txBody>
              <a:bodyPr lIns="0" tIns="0" rIns="0" bIns="0"/>
              <a:lstStyle/>
              <a:p>
                <a:pPr defTabSz="456604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500" kern="0">
                  <a:solidFill>
                    <a:prstClr val="black"/>
                  </a:solidFill>
                  <a:latin typeface="Calibri"/>
                  <a:cs typeface="+mn-cs"/>
                </a:endParaRPr>
              </a:p>
            </p:txBody>
          </p:sp>
        </p:grpSp>
        <p:sp>
          <p:nvSpPr>
            <p:cNvPr id="48" name="Rectangle 6"/>
            <p:cNvSpPr>
              <a:spLocks noChangeArrowheads="1"/>
            </p:cNvSpPr>
            <p:nvPr/>
          </p:nvSpPr>
          <p:spPr bwMode="auto">
            <a:xfrm>
              <a:off x="9064079" y="3988673"/>
              <a:ext cx="962918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&lt; </a:t>
              </a:r>
              <a:r>
                <a:rPr lang="ru-RU" sz="17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2</a:t>
              </a:r>
              <a:r>
                <a:rPr lang="en-US" sz="17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5 </a:t>
              </a:r>
              <a:endParaRPr lang="ru-RU" sz="1700" b="1" kern="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endParaRPr>
            </a:p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млн руб.</a:t>
              </a:r>
            </a:p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 kern="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endParaRPr>
            </a:p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i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до </a:t>
              </a:r>
              <a:r>
                <a:rPr lang="ru-RU" sz="2400" b="1" i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3</a:t>
              </a:r>
              <a:r>
                <a:rPr lang="ru-RU" sz="1300" b="1" i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 дней</a:t>
              </a:r>
            </a:p>
          </p:txBody>
        </p:sp>
        <p:sp>
          <p:nvSpPr>
            <p:cNvPr id="49" name="Rectangle 6"/>
            <p:cNvSpPr>
              <a:spLocks noChangeArrowheads="1"/>
            </p:cNvSpPr>
            <p:nvPr/>
          </p:nvSpPr>
          <p:spPr bwMode="auto">
            <a:xfrm>
              <a:off x="10075294" y="3447537"/>
              <a:ext cx="1006844" cy="4653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7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25 -</a:t>
              </a:r>
              <a:r>
                <a:rPr lang="en-US" sz="17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 </a:t>
              </a:r>
              <a:r>
                <a:rPr lang="ru-RU" sz="17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10</a:t>
              </a:r>
              <a:r>
                <a:rPr lang="en-US" sz="17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0 </a:t>
              </a:r>
              <a:endParaRPr lang="ru-RU" sz="1700" b="1" kern="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endParaRPr>
            </a:p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млн руб. </a:t>
              </a:r>
            </a:p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 kern="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endParaRPr>
            </a:p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i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до </a:t>
              </a:r>
              <a:r>
                <a:rPr lang="ru-RU" sz="2400" b="1" i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5</a:t>
              </a:r>
              <a:r>
                <a:rPr lang="ru-RU" sz="1300" b="1" i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 дней</a:t>
              </a:r>
            </a:p>
          </p:txBody>
        </p:sp>
        <p:sp>
          <p:nvSpPr>
            <p:cNvPr id="50" name="Rectangle 6"/>
            <p:cNvSpPr>
              <a:spLocks noChangeArrowheads="1"/>
            </p:cNvSpPr>
            <p:nvPr/>
          </p:nvSpPr>
          <p:spPr bwMode="auto">
            <a:xfrm>
              <a:off x="11155742" y="2688577"/>
              <a:ext cx="1081451" cy="1106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7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&gt; </a:t>
              </a:r>
              <a:r>
                <a:rPr lang="ru-RU" sz="17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10</a:t>
              </a:r>
              <a:r>
                <a:rPr lang="en-US" sz="1700" b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0 </a:t>
              </a:r>
              <a:endParaRPr lang="ru-RU" sz="1700" b="1" kern="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endParaRPr>
            </a:p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kern="0" dirty="0" smtClean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млн руб. </a:t>
              </a:r>
            </a:p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300" b="1" kern="0" dirty="0">
                <a:solidFill>
                  <a:prstClr val="black"/>
                </a:solidFill>
                <a:latin typeface="Arial Narrow" panose="020B0606020202030204" pitchFamily="34" charset="0"/>
                <a:cs typeface="+mn-cs"/>
              </a:endParaRPr>
            </a:p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i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до </a:t>
              </a:r>
              <a:r>
                <a:rPr lang="ru-RU" sz="2400" b="1" i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10</a:t>
              </a:r>
              <a:r>
                <a:rPr lang="ru-RU" sz="1300" b="1" i="1" kern="0" dirty="0">
                  <a:solidFill>
                    <a:prstClr val="black"/>
                  </a:solidFill>
                  <a:latin typeface="Arial Narrow" panose="020B0606020202030204" pitchFamily="34" charset="0"/>
                  <a:cs typeface="+mn-cs"/>
                </a:rPr>
                <a:t> дней</a:t>
              </a:r>
            </a:p>
          </p:txBody>
        </p:sp>
        <p:sp>
          <p:nvSpPr>
            <p:cNvPr id="51" name="Прямоугольник 50"/>
            <p:cNvSpPr/>
            <p:nvPr/>
          </p:nvSpPr>
          <p:spPr>
            <a:xfrm rot="10800000">
              <a:off x="9033236" y="4875129"/>
              <a:ext cx="3223715" cy="475755"/>
            </a:xfrm>
            <a:prstGeom prst="rect">
              <a:avLst/>
            </a:prstGeom>
            <a:solidFill>
              <a:srgbClr val="FF6A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500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52" name="Rectangle 6"/>
            <p:cNvSpPr>
              <a:spLocks noChangeArrowheads="1"/>
            </p:cNvSpPr>
            <p:nvPr/>
          </p:nvSpPr>
          <p:spPr bwMode="auto">
            <a:xfrm>
              <a:off x="9037696" y="5015231"/>
              <a:ext cx="97885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kern="0" dirty="0">
                  <a:solidFill>
                    <a:prstClr val="white"/>
                  </a:solidFill>
                  <a:latin typeface="Calibri"/>
                  <a:cs typeface="+mn-cs"/>
                </a:rPr>
                <a:t>РГО</a:t>
              </a:r>
            </a:p>
          </p:txBody>
        </p:sp>
        <p:sp>
          <p:nvSpPr>
            <p:cNvPr id="53" name="Rectangle 1"/>
            <p:cNvSpPr>
              <a:spLocks/>
            </p:cNvSpPr>
            <p:nvPr/>
          </p:nvSpPr>
          <p:spPr bwMode="auto">
            <a:xfrm rot="5400000">
              <a:off x="8914158" y="4200908"/>
              <a:ext cx="2239697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4" name="Rectangle 1"/>
            <p:cNvSpPr>
              <a:spLocks/>
            </p:cNvSpPr>
            <p:nvPr/>
          </p:nvSpPr>
          <p:spPr bwMode="auto">
            <a:xfrm rot="5400000">
              <a:off x="9699957" y="3909773"/>
              <a:ext cx="2821968" cy="57604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xtLst/>
          </p:spPr>
          <p:txBody>
            <a:bodyPr lIns="0" tIns="0" rIns="0" bIns="0"/>
            <a:lstStyle/>
            <a:p>
              <a:pPr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500" kern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55" name="Rectangle 6"/>
            <p:cNvSpPr>
              <a:spLocks noChangeArrowheads="1"/>
            </p:cNvSpPr>
            <p:nvPr/>
          </p:nvSpPr>
          <p:spPr bwMode="auto">
            <a:xfrm>
              <a:off x="10076839" y="4915204"/>
              <a:ext cx="97885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kern="0" dirty="0">
                  <a:solidFill>
                    <a:prstClr val="white"/>
                  </a:solidFill>
                  <a:latin typeface="Calibri"/>
                  <a:cs typeface="+mn-cs"/>
                </a:rPr>
                <a:t>АО «МСП Банк»</a:t>
              </a:r>
            </a:p>
          </p:txBody>
        </p:sp>
        <p:sp>
          <p:nvSpPr>
            <p:cNvPr id="56" name="Rectangle 6"/>
            <p:cNvSpPr>
              <a:spLocks noChangeArrowheads="1"/>
            </p:cNvSpPr>
            <p:nvPr/>
          </p:nvSpPr>
          <p:spPr bwMode="auto">
            <a:xfrm>
              <a:off x="11187250" y="5015231"/>
              <a:ext cx="978858" cy="20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 anchor="ctr">
              <a:spAutoFit/>
            </a:bodyPr>
            <a:lstStyle/>
            <a:p>
              <a:pPr algn="ctr" defTabSz="456604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300" b="1" kern="0" dirty="0">
                  <a:solidFill>
                    <a:prstClr val="white"/>
                  </a:solidFill>
                  <a:latin typeface="Calibri"/>
                  <a:cs typeface="+mn-cs"/>
                </a:rPr>
                <a:t>Корпорация</a:t>
              </a: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103532" y="6348845"/>
            <a:ext cx="12344778" cy="1749199"/>
          </a:xfrm>
          <a:prstGeom prst="rect">
            <a:avLst/>
          </a:prstGeom>
          <a:solidFill>
            <a:srgbClr val="EF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1" tIns="45660" rIns="91321" bIns="45660"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 txBox="1">
            <a:spLocks/>
          </p:cNvSpPr>
          <p:nvPr/>
        </p:nvSpPr>
        <p:spPr>
          <a:xfrm>
            <a:off x="182168" y="6315978"/>
            <a:ext cx="7220545" cy="168760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lvl="0" algn="just"/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Этапы рассмотрения заявок:</a:t>
            </a:r>
          </a:p>
          <a:p>
            <a:pPr lvl="0" algn="just"/>
            <a:endParaRPr lang="ru-RU" sz="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Шаг 1 – Получение Корпорацией заявки на гарантию от аккредитованного Банка-партнера с сокращенным пакетом документов 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Шаг 2 – Верификация заявки и идентификация заемщика.</a:t>
            </a:r>
          </a:p>
          <a:p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Шаг 3 – Принятие решения о выдаче гарантии и информирование Банка-партнера.</a:t>
            </a:r>
          </a:p>
        </p:txBody>
      </p:sp>
      <p:sp>
        <p:nvSpPr>
          <p:cNvPr id="25" name="Правая фигурная скобка 24"/>
          <p:cNvSpPr/>
          <p:nvPr/>
        </p:nvSpPr>
        <p:spPr>
          <a:xfrm>
            <a:off x="7900840" y="6777644"/>
            <a:ext cx="205481" cy="936365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321" tIns="45660" rIns="91321" bIns="45660" rtlCol="0" anchor="ctr"/>
          <a:lstStyle/>
          <a:p>
            <a:pPr algn="ctr"/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8728435" y="6790684"/>
            <a:ext cx="3223715" cy="969375"/>
          </a:xfrm>
          <a:prstGeom prst="rect">
            <a:avLst/>
          </a:prstGeom>
          <a:solidFill>
            <a:srgbClr val="FF6A3B"/>
          </a:solidFill>
        </p:spPr>
        <p:txBody>
          <a:bodyPr wrap="square" lIns="91321" tIns="45660" rIns="91321" bIns="45660" rtlCol="0">
            <a:spAutoFit/>
          </a:bodyPr>
          <a:lstStyle/>
          <a:p>
            <a:pPr algn="ctr"/>
            <a:r>
              <a:rPr lang="ru-RU" sz="1900" dirty="0"/>
              <a:t>Срок рассмотрения </a:t>
            </a:r>
          </a:p>
          <a:p>
            <a:pPr algn="ctr"/>
            <a:r>
              <a:rPr lang="ru-RU" sz="1900" dirty="0"/>
              <a:t>заявки – </a:t>
            </a:r>
          </a:p>
          <a:p>
            <a:pPr algn="ctr"/>
            <a:r>
              <a:rPr lang="ru-RU" sz="1900" b="1" dirty="0"/>
              <a:t>3 рабочих дня</a:t>
            </a:r>
          </a:p>
        </p:txBody>
      </p:sp>
      <p:sp>
        <p:nvSpPr>
          <p:cNvPr id="28" name="Заголовок 1"/>
          <p:cNvSpPr txBox="1">
            <a:spLocks/>
          </p:cNvSpPr>
          <p:nvPr/>
        </p:nvSpPr>
        <p:spPr bwMode="auto">
          <a:xfrm>
            <a:off x="401499" y="5650160"/>
            <a:ext cx="11748844" cy="698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21" tIns="45660" rIns="91321" bIns="45660" rtlCol="0" anchor="ctr">
            <a:noAutofit/>
          </a:bodyPr>
          <a:lstStyle>
            <a:lvl1pPr algn="l" defTabSz="1218602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lang="en-US" sz="2400" b="1" kern="1200" dirty="0" smtClean="0">
                <a:solidFill>
                  <a:srgbClr val="1F4E79"/>
                </a:solidFill>
                <a:latin typeface="Arial Narrow" pitchFamily="34" charset="0"/>
                <a:ea typeface="+mn-ea"/>
                <a:cs typeface="+mn-cs"/>
              </a:defRPr>
            </a:lvl1pPr>
            <a:lvl2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2pPr>
            <a:lvl3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3pPr>
            <a:lvl4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4pPr>
            <a:lvl5pPr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5pPr>
            <a:lvl6pPr marL="546662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6pPr>
            <a:lvl7pPr marL="1093324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7pPr>
            <a:lvl8pPr marL="1639986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8pPr>
            <a:lvl9pPr marL="2186649" algn="l" defTabSz="1218602" rtl="0" fontAlgn="base">
              <a:lnSpc>
                <a:spcPts val="4066"/>
              </a:lnSpc>
              <a:spcBef>
                <a:spcPct val="0"/>
              </a:spcBef>
              <a:spcAft>
                <a:spcPct val="0"/>
              </a:spcAft>
              <a:defRPr sz="2926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ru-RU" dirty="0"/>
              <a:t>Процедура </a:t>
            </a:r>
            <a:r>
              <a:rPr lang="ru-RU" dirty="0" smtClean="0"/>
              <a:t>предоставления гарантий Корпорации без </a:t>
            </a:r>
            <a:r>
              <a:rPr lang="ru-RU" dirty="0"/>
              <a:t>повторного </a:t>
            </a:r>
            <a:r>
              <a:rPr lang="ru-RU" dirty="0" err="1"/>
              <a:t>андеррайтинга</a:t>
            </a:r>
            <a:endParaRPr lang="ru-RU" dirty="0"/>
          </a:p>
        </p:txBody>
      </p:sp>
      <p:pic>
        <p:nvPicPr>
          <p:cNvPr id="27" name="Picture 4" descr="biznes_125x7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571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248" y="97370"/>
            <a:ext cx="10092199" cy="1115361"/>
          </a:xfrm>
        </p:spPr>
        <p:txBody>
          <a:bodyPr/>
          <a:lstStyle/>
          <a:p>
            <a:pPr algn="ctr"/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Программа </a:t>
            </a:r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стимулирования кредитования </a:t>
            </a:r>
            <a:b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</a:br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субъектов малого и среднего предпринимательства Корпорации </a:t>
            </a:r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МСП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66809" y="2184622"/>
            <a:ext cx="11884196" cy="4981564"/>
          </a:xfrm>
          <a:prstGeom prst="rect">
            <a:avLst/>
          </a:prstGeom>
        </p:spPr>
        <p:txBody>
          <a:bodyPr wrap="square" lIns="91321" tIns="45660" rIns="91321" bIns="45660">
            <a:spAutoFit/>
          </a:bodyPr>
          <a:lstStyle/>
          <a:p>
            <a:pPr marL="177569" indent="-177569" defTabSz="456604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Процентная ставка – 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+mn-cs"/>
              </a:rPr>
              <a:t>10,6%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для субъектов малого предпринимательства, 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+mn-cs"/>
              </a:rPr>
              <a:t>9,6%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 - для субъектов среднего предпринимательства, а также для лизинговых компаний и </a:t>
            </a:r>
            <a:r>
              <a:rPr lang="ru-RU" sz="1600" dirty="0" err="1">
                <a:solidFill>
                  <a:prstClr val="black"/>
                </a:solidFill>
                <a:latin typeface="+mj-lt"/>
                <a:cs typeface="+mn-cs"/>
              </a:rPr>
              <a:t>микрофинансовых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 организаций предпринимательского финансирования</a:t>
            </a:r>
          </a:p>
          <a:p>
            <a:pPr marL="177569" indent="-177569" defTabSz="456604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Срок льготного фондирования 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+mn-cs"/>
              </a:rPr>
              <a:t>до 3 лет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(срок кредита может превышать срок льготного фондирования)</a:t>
            </a:r>
          </a:p>
          <a:p>
            <a:pPr marL="177569" indent="-177569" defTabSz="456604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Проекты 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+mn-cs"/>
              </a:rPr>
              <a:t>приоритетных отраслей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: </a:t>
            </a:r>
          </a:p>
          <a:p>
            <a:pPr marL="443918" indent="-285379" defTabSz="456604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Сельское хозяйство / предоставление услуг в этой области</a:t>
            </a:r>
          </a:p>
          <a:p>
            <a:pPr marL="443918" indent="-285379" defTabSz="456604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Обрабатывающее производство, в </a:t>
            </a:r>
            <a:r>
              <a:rPr lang="ru-RU" sz="1600" dirty="0" err="1">
                <a:solidFill>
                  <a:prstClr val="black"/>
                </a:solidFill>
                <a:latin typeface="+mj-lt"/>
                <a:cs typeface="+mn-cs"/>
              </a:rPr>
              <a:t>т.ч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. производство пищевых продуктов, первичная и последующая переработка с/х продуктов</a:t>
            </a:r>
          </a:p>
          <a:p>
            <a:pPr marL="443918" indent="-285379" defTabSz="456604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Производство и распределение электроэнергии, газа и воды</a:t>
            </a:r>
          </a:p>
          <a:p>
            <a:pPr marL="443918" indent="-285379" defTabSz="456604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Строительство, транспорт и связь</a:t>
            </a:r>
          </a:p>
          <a:p>
            <a:pPr marL="443918" indent="-285379" defTabSz="456604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Внутренний туризм</a:t>
            </a:r>
          </a:p>
          <a:p>
            <a:pPr marL="443918" indent="-285379" defTabSz="456604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</a:t>
            </a:r>
          </a:p>
          <a:p>
            <a:pPr marL="443918" indent="-285379" defTabSz="456604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latin typeface="+mj-lt"/>
                <a:cs typeface="+mn-cs"/>
              </a:rPr>
              <a:t>Деятельность в области здравоохранения</a:t>
            </a:r>
          </a:p>
          <a:p>
            <a:pPr marL="443918" indent="-285379" defTabSz="456604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latin typeface="+mj-lt"/>
                <a:cs typeface="+mn-cs"/>
              </a:rPr>
              <a:t>Деятельность по складированию и хранению</a:t>
            </a:r>
          </a:p>
          <a:p>
            <a:pPr marL="443918" indent="-285379" defTabSz="456604" fontAlgn="auto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ru-RU" sz="1600" dirty="0">
                <a:latin typeface="+mj-lt"/>
                <a:cs typeface="+mn-cs"/>
              </a:rPr>
              <a:t>Сбор,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</a:t>
            </a:r>
            <a:r>
              <a:rPr lang="ru-RU" sz="1600" dirty="0" smtClean="0">
                <a:latin typeface="+mj-lt"/>
                <a:cs typeface="+mn-cs"/>
              </a:rPr>
              <a:t>сырье</a:t>
            </a:r>
            <a:endParaRPr lang="ru-RU" sz="1600" dirty="0">
              <a:solidFill>
                <a:prstClr val="black"/>
              </a:solidFill>
              <a:latin typeface="+mj-lt"/>
              <a:cs typeface="+mn-cs"/>
            </a:endParaRPr>
          </a:p>
          <a:p>
            <a:pPr marL="177569" indent="-177569" defTabSz="456604" fontAlgn="auto">
              <a:lnSpc>
                <a:spcPct val="107000"/>
              </a:lnSpc>
              <a:spcBef>
                <a:spcPts val="8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Размер кредита: от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+mn-cs"/>
              </a:rPr>
              <a:t> 3 млн рублей 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до 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+mn-cs"/>
              </a:rPr>
              <a:t>1 млрд рублей 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(общий кредитный лимит на заемщика - до</a:t>
            </a:r>
            <a:r>
              <a:rPr lang="ru-RU" sz="1600" b="1" dirty="0">
                <a:solidFill>
                  <a:prstClr val="black"/>
                </a:solidFill>
                <a:latin typeface="+mj-lt"/>
                <a:cs typeface="+mn-cs"/>
              </a:rPr>
              <a:t> 4 млрд рублей</a:t>
            </a: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)</a:t>
            </a: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296129" y="1159909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</a:t>
            </a:r>
            <a:r>
              <a:rPr lang="ru-RU" b="1" kern="0" dirty="0" smtClean="0"/>
              <a:t>Программы стимулирования кредитования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42989" y="1885642"/>
            <a:ext cx="118911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2"/>
          <p:cNvSpPr txBox="1">
            <a:spLocks/>
          </p:cNvSpPr>
          <p:nvPr/>
        </p:nvSpPr>
        <p:spPr>
          <a:xfrm>
            <a:off x="500514" y="7320190"/>
            <a:ext cx="11733641" cy="116043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 smtClean="0">
                <a:solidFill>
                  <a:srgbClr val="FF4D15"/>
                </a:solidFill>
              </a:rPr>
              <a:t>В рамках Программы стимулирования кредитования Корпорация взаимодействует с 47 уполномоченными банками, на территории Ивановской области: </a:t>
            </a:r>
          </a:p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 smtClean="0">
                <a:solidFill>
                  <a:srgbClr val="FF4D15"/>
                </a:solidFill>
              </a:rPr>
              <a:t/>
            </a:r>
            <a:br>
              <a:rPr lang="ru-RU" sz="1400" b="1" kern="0" dirty="0" smtClean="0">
                <a:solidFill>
                  <a:srgbClr val="FF4D15"/>
                </a:solidFill>
              </a:rPr>
            </a:br>
            <a:r>
              <a:rPr lang="ru-RU" sz="1400" b="1" kern="0" dirty="0" smtClean="0">
                <a:solidFill>
                  <a:srgbClr val="FF4D15"/>
                </a:solidFill>
              </a:rPr>
              <a:t>АО </a:t>
            </a:r>
            <a:r>
              <a:rPr lang="ru-RU" sz="1400" b="1" kern="0" dirty="0">
                <a:solidFill>
                  <a:srgbClr val="FF4D15"/>
                </a:solidFill>
              </a:rPr>
              <a:t>«</a:t>
            </a:r>
            <a:r>
              <a:rPr lang="ru-RU" sz="1400" b="1" kern="0" dirty="0" err="1">
                <a:solidFill>
                  <a:srgbClr val="FF4D15"/>
                </a:solidFill>
              </a:rPr>
              <a:t>Россельхозбанк</a:t>
            </a:r>
            <a:r>
              <a:rPr lang="ru-RU" sz="1400" b="1" kern="0" dirty="0">
                <a:solidFill>
                  <a:srgbClr val="FF4D15"/>
                </a:solidFill>
              </a:rPr>
              <a:t>» Никишина Ирина Витальевна (4932) </a:t>
            </a:r>
            <a:r>
              <a:rPr lang="ru-RU" sz="1400" b="1" kern="0" dirty="0" smtClean="0">
                <a:solidFill>
                  <a:srgbClr val="FF4D15"/>
                </a:solidFill>
              </a:rPr>
              <a:t>24-98-50, </a:t>
            </a:r>
            <a:br>
              <a:rPr lang="ru-RU" sz="1400" b="1" kern="0" dirty="0" smtClean="0">
                <a:solidFill>
                  <a:srgbClr val="FF4D15"/>
                </a:solidFill>
              </a:rPr>
            </a:br>
            <a:r>
              <a:rPr lang="ru-RU" sz="1400" b="1" kern="0" dirty="0" smtClean="0">
                <a:solidFill>
                  <a:srgbClr val="FF4D15"/>
                </a:solidFill>
              </a:rPr>
              <a:t>Банк </a:t>
            </a:r>
            <a:r>
              <a:rPr lang="ru-RU" sz="1400" b="1" kern="0" dirty="0">
                <a:solidFill>
                  <a:srgbClr val="FF4D15"/>
                </a:solidFill>
              </a:rPr>
              <a:t>ВТБ (ПАО) Инякина Ольга Владимировна (4932) 57 04 24 (доб. 564861), </a:t>
            </a:r>
            <a:r>
              <a:rPr lang="ru-RU" sz="1400" b="1" kern="0" dirty="0" smtClean="0">
                <a:solidFill>
                  <a:srgbClr val="FF4D15"/>
                </a:solidFill>
              </a:rPr>
              <a:t/>
            </a:r>
            <a:br>
              <a:rPr lang="ru-RU" sz="1400" b="1" kern="0" dirty="0" smtClean="0">
                <a:solidFill>
                  <a:srgbClr val="FF4D15"/>
                </a:solidFill>
              </a:rPr>
            </a:br>
            <a:r>
              <a:rPr lang="ru-RU" sz="1400" b="1" kern="0" dirty="0" smtClean="0">
                <a:solidFill>
                  <a:srgbClr val="FF4D15"/>
                </a:solidFill>
              </a:rPr>
              <a:t>ПАО </a:t>
            </a:r>
            <a:r>
              <a:rPr lang="ru-RU" sz="1400" b="1" kern="0" dirty="0">
                <a:solidFill>
                  <a:srgbClr val="FF4D15"/>
                </a:solidFill>
              </a:rPr>
              <a:t>Сбербанк Матвеева Татьяна Юрьевна (4932) </a:t>
            </a:r>
            <a:r>
              <a:rPr lang="ru-RU" sz="1400" b="1" kern="0" dirty="0" smtClean="0">
                <a:solidFill>
                  <a:srgbClr val="FF4D15"/>
                </a:solidFill>
              </a:rPr>
              <a:t>59-38-40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70518" y="5412456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321" tIns="45660" rIns="91321" bIns="45660"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2955" y="8003576"/>
            <a:ext cx="523983" cy="323044"/>
          </a:xfrm>
          <a:prstGeom prst="rect">
            <a:avLst/>
          </a:prstGeom>
          <a:noFill/>
        </p:spPr>
        <p:txBody>
          <a:bodyPr wrap="square" lIns="91321" tIns="45660" rIns="91321" bIns="45660" rtlCol="0">
            <a:spAutoFit/>
          </a:bodyPr>
          <a:lstStyle/>
          <a:p>
            <a:r>
              <a:rPr lang="ru-RU" sz="1500" dirty="0">
                <a:latin typeface="Arial Narrow" panose="020B0606020202030204" pitchFamily="34" charset="0"/>
              </a:rPr>
              <a:t>16</a:t>
            </a:r>
          </a:p>
        </p:txBody>
      </p:sp>
      <p:pic>
        <p:nvPicPr>
          <p:cNvPr id="10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3318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432" y="297543"/>
            <a:ext cx="10350016" cy="698685"/>
          </a:xfrm>
        </p:spPr>
        <p:txBody>
          <a:bodyPr/>
          <a:lstStyle/>
          <a:p>
            <a:pPr algn="ctr"/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Программа </a:t>
            </a:r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субсидирования Минэкономразвития России в соответствии с постановлением Правительства РФ от 30.12.2017 № </a:t>
            </a:r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1706</a:t>
            </a:r>
            <a:endParaRPr lang="ru-RU" dirty="0"/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67023" y="999176"/>
            <a:ext cx="11884197" cy="59118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</a:t>
            </a:r>
            <a:r>
              <a:rPr lang="ru-RU" b="1" kern="0" dirty="0" smtClean="0"/>
              <a:t>Программы субсидирования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70508" y="1675650"/>
            <a:ext cx="118911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70518" y="5412456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321" tIns="45660" rIns="91321" bIns="45660"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2955" y="8003576"/>
            <a:ext cx="523983" cy="323044"/>
          </a:xfrm>
          <a:prstGeom prst="rect">
            <a:avLst/>
          </a:prstGeom>
          <a:noFill/>
        </p:spPr>
        <p:txBody>
          <a:bodyPr wrap="square" lIns="91321" tIns="45660" rIns="91321" bIns="45660" rtlCol="0">
            <a:spAutoFit/>
          </a:bodyPr>
          <a:lstStyle/>
          <a:p>
            <a:r>
              <a:rPr lang="ru-RU" sz="1500" dirty="0">
                <a:latin typeface="Arial Narrow" panose="020B0606020202030204" pitchFamily="34" charset="0"/>
              </a:rPr>
              <a:t>25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4749" y="1767918"/>
            <a:ext cx="11328217" cy="7324961"/>
          </a:xfrm>
          <a:prstGeom prst="rect">
            <a:avLst/>
          </a:prstGeom>
        </p:spPr>
        <p:txBody>
          <a:bodyPr wrap="square" lIns="91321" tIns="45660" rIns="91321" bIns="45660">
            <a:spAutoFit/>
          </a:bodyPr>
          <a:lstStyle/>
          <a:p>
            <a:pPr algn="just"/>
            <a:endParaRPr lang="ru-RU" sz="1900" b="1" dirty="0" smtClean="0">
              <a:solidFill>
                <a:srgbClr val="FF4D15"/>
              </a:solidFill>
            </a:endParaRPr>
          </a:p>
          <a:p>
            <a:pPr algn="just"/>
            <a:r>
              <a:rPr lang="ru-RU" sz="1900" b="1" dirty="0" smtClean="0">
                <a:solidFill>
                  <a:srgbClr val="FF4D15"/>
                </a:solidFill>
              </a:rPr>
              <a:t>Субсидии </a:t>
            </a:r>
            <a:r>
              <a:rPr lang="ru-RU" sz="1900" b="1" dirty="0">
                <a:solidFill>
                  <a:srgbClr val="FF4D15"/>
                </a:solidFill>
              </a:rPr>
              <a:t>на возмещение недополученных доходов по кредитам</a:t>
            </a:r>
            <a:r>
              <a:rPr lang="ru-RU" sz="1900" dirty="0"/>
              <a:t>, выданным в 2018 году субъектам МСП на реализацию проектов (на инвестиционные цели или на пополнение оборотных средств) в приоритетных отраслях по льготной ставке - не более</a:t>
            </a:r>
            <a:r>
              <a:rPr lang="ru-RU" sz="1900" b="1" dirty="0"/>
              <a:t> 6,5 % годовых</a:t>
            </a:r>
            <a:r>
              <a:rPr lang="ru-RU" sz="1900" b="1" dirty="0" smtClean="0"/>
              <a:t>.</a:t>
            </a:r>
          </a:p>
          <a:p>
            <a:pPr algn="just"/>
            <a:endParaRPr lang="ru-RU" sz="1900" dirty="0"/>
          </a:p>
          <a:p>
            <a:pPr algn="just"/>
            <a:r>
              <a:rPr lang="ru-RU" sz="1900" dirty="0"/>
              <a:t>В рамках программы субсидирования уполномоченный банк предоставляет заемщику:</a:t>
            </a:r>
          </a:p>
          <a:p>
            <a:pPr marL="466116" indent="-285379" algn="just">
              <a:buFont typeface="Arial" panose="020B0604020202020204" pitchFamily="34" charset="0"/>
              <a:buChar char="•"/>
            </a:pPr>
            <a:r>
              <a:rPr lang="ru-RU" sz="1900" dirty="0"/>
              <a:t>инвестиционный кредит на реализацию проекта в приоритетных отраслях в размере от </a:t>
            </a:r>
            <a:br>
              <a:rPr lang="ru-RU" sz="1900" dirty="0"/>
            </a:br>
            <a:r>
              <a:rPr lang="ru-RU" sz="1900" b="1" dirty="0">
                <a:solidFill>
                  <a:srgbClr val="FF4D15"/>
                </a:solidFill>
              </a:rPr>
              <a:t>3 млн рублей до 1 млрд рублей</a:t>
            </a:r>
            <a:r>
              <a:rPr lang="ru-RU" sz="1900" b="1" dirty="0">
                <a:solidFill>
                  <a:srgbClr val="1F4E79"/>
                </a:solidFill>
              </a:rPr>
              <a:t> </a:t>
            </a:r>
            <a:r>
              <a:rPr lang="ru-RU" sz="1900" dirty="0"/>
              <a:t>на срок до </a:t>
            </a:r>
            <a:r>
              <a:rPr lang="ru-RU" sz="1900" b="1" dirty="0">
                <a:solidFill>
                  <a:srgbClr val="FF4D15"/>
                </a:solidFill>
              </a:rPr>
              <a:t>10 лет</a:t>
            </a:r>
          </a:p>
          <a:p>
            <a:pPr marL="180738" algn="just"/>
            <a:r>
              <a:rPr lang="ru-RU" sz="700" b="1" dirty="0"/>
              <a:t> </a:t>
            </a:r>
            <a:endParaRPr lang="ru-RU" sz="1600" b="1" dirty="0"/>
          </a:p>
          <a:p>
            <a:pPr marL="466116" indent="-285379" algn="just">
              <a:buFont typeface="Arial" panose="020B0604020202020204" pitchFamily="34" charset="0"/>
              <a:buChar char="•"/>
            </a:pPr>
            <a:r>
              <a:rPr lang="ru-RU" sz="1900" dirty="0"/>
              <a:t>кредит на пополнение оборотных средств на реализацию проекта в приоритетных отраслях в размере </a:t>
            </a:r>
            <a:r>
              <a:rPr lang="ru-RU" sz="1900" b="1" dirty="0">
                <a:solidFill>
                  <a:srgbClr val="FF4D15"/>
                </a:solidFill>
              </a:rPr>
              <a:t>от 3 млн рублей до 100 млн рублей</a:t>
            </a:r>
            <a:r>
              <a:rPr lang="ru-RU" sz="1900" dirty="0">
                <a:solidFill>
                  <a:srgbClr val="FF4D15"/>
                </a:solidFill>
              </a:rPr>
              <a:t> </a:t>
            </a:r>
            <a:r>
              <a:rPr lang="ru-RU" sz="1900" dirty="0"/>
              <a:t>на срок до </a:t>
            </a:r>
            <a:r>
              <a:rPr lang="ru-RU" sz="1900" b="1" dirty="0">
                <a:solidFill>
                  <a:srgbClr val="FF4D15"/>
                </a:solidFill>
              </a:rPr>
              <a:t>3 лет</a:t>
            </a:r>
          </a:p>
          <a:p>
            <a:pPr algn="just"/>
            <a:endParaRPr lang="ru-RU" sz="1800" b="1" dirty="0"/>
          </a:p>
          <a:p>
            <a:pPr algn="just"/>
            <a:r>
              <a:rPr lang="ru-RU" sz="1900" dirty="0"/>
              <a:t>Для участия в Программе субсидирования отобрано </a:t>
            </a:r>
            <a:r>
              <a:rPr lang="ru-RU" sz="1900" b="1" dirty="0">
                <a:solidFill>
                  <a:srgbClr val="FF4D15"/>
                </a:solidFill>
              </a:rPr>
              <a:t>15 уполномоченных банков</a:t>
            </a:r>
            <a:r>
              <a:rPr lang="ru-RU" sz="1900" dirty="0"/>
              <a:t>,  в том </a:t>
            </a:r>
            <a:r>
              <a:rPr lang="ru-RU" sz="1900" dirty="0" smtClean="0"/>
              <a:t>числе на территории Ивановской области представлены:</a:t>
            </a:r>
          </a:p>
          <a:p>
            <a:pPr algn="just"/>
            <a:endParaRPr lang="ru-RU" sz="1900" dirty="0" smtClean="0"/>
          </a:p>
          <a:p>
            <a:pPr marL="285750" lvl="0" indent="-285750" defTabSz="109332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FF4D15"/>
                </a:solidFill>
              </a:rPr>
              <a:t>АО </a:t>
            </a:r>
            <a:r>
              <a:rPr lang="ru-RU" sz="1600" b="1" dirty="0">
                <a:solidFill>
                  <a:srgbClr val="FF4D15"/>
                </a:solidFill>
              </a:rPr>
              <a:t>«</a:t>
            </a:r>
            <a:r>
              <a:rPr lang="ru-RU" sz="1600" b="1" dirty="0" err="1">
                <a:solidFill>
                  <a:srgbClr val="FF4D15"/>
                </a:solidFill>
              </a:rPr>
              <a:t>Россельхозбанк</a:t>
            </a:r>
            <a:r>
              <a:rPr lang="ru-RU" sz="1600" b="1" dirty="0">
                <a:solidFill>
                  <a:srgbClr val="FF4D15"/>
                </a:solidFill>
              </a:rPr>
              <a:t>» Никишина Ирина </a:t>
            </a:r>
            <a:r>
              <a:rPr lang="ru-RU" sz="1600" b="1" dirty="0" smtClean="0">
                <a:solidFill>
                  <a:srgbClr val="FF4D15"/>
                </a:solidFill>
              </a:rPr>
              <a:t>Витальевна (4932</a:t>
            </a:r>
            <a:r>
              <a:rPr lang="ru-RU" sz="1600" b="1" dirty="0">
                <a:solidFill>
                  <a:srgbClr val="FF4D15"/>
                </a:solidFill>
              </a:rPr>
              <a:t>) </a:t>
            </a:r>
            <a:r>
              <a:rPr lang="ru-RU" sz="1600" b="1" dirty="0" smtClean="0">
                <a:solidFill>
                  <a:srgbClr val="FF4D15"/>
                </a:solidFill>
              </a:rPr>
              <a:t>24-98-50, Миронова </a:t>
            </a:r>
            <a:r>
              <a:rPr lang="ru-RU" sz="1600" b="1" dirty="0">
                <a:solidFill>
                  <a:srgbClr val="FF4D15"/>
                </a:solidFill>
              </a:rPr>
              <a:t>Алена </a:t>
            </a:r>
            <a:r>
              <a:rPr lang="ru-RU" sz="1600" b="1" dirty="0" smtClean="0">
                <a:solidFill>
                  <a:srgbClr val="FF4D15"/>
                </a:solidFill>
              </a:rPr>
              <a:t>Сергеевна (4932</a:t>
            </a:r>
            <a:r>
              <a:rPr lang="ru-RU" sz="1600" b="1" dirty="0">
                <a:solidFill>
                  <a:srgbClr val="FF4D15"/>
                </a:solidFill>
              </a:rPr>
              <a:t>) </a:t>
            </a:r>
            <a:r>
              <a:rPr lang="ru-RU" sz="1600" b="1" dirty="0" smtClean="0">
                <a:solidFill>
                  <a:srgbClr val="FF4D15"/>
                </a:solidFill>
              </a:rPr>
              <a:t>24-99-68, Телепнева </a:t>
            </a:r>
            <a:r>
              <a:rPr lang="ru-RU" sz="1600" b="1" dirty="0">
                <a:solidFill>
                  <a:srgbClr val="FF4D15"/>
                </a:solidFill>
              </a:rPr>
              <a:t>Анна </a:t>
            </a:r>
            <a:r>
              <a:rPr lang="ru-RU" sz="1600" b="1" dirty="0" smtClean="0">
                <a:solidFill>
                  <a:srgbClr val="FF4D15"/>
                </a:solidFill>
              </a:rPr>
              <a:t>Сергеевна (4932</a:t>
            </a:r>
            <a:r>
              <a:rPr lang="ru-RU" sz="1600" b="1" dirty="0">
                <a:solidFill>
                  <a:srgbClr val="FF4D15"/>
                </a:solidFill>
              </a:rPr>
              <a:t>) </a:t>
            </a:r>
            <a:r>
              <a:rPr lang="ru-RU" sz="1600" b="1" dirty="0" smtClean="0">
                <a:solidFill>
                  <a:srgbClr val="FF4D15"/>
                </a:solidFill>
              </a:rPr>
              <a:t>24-99-36</a:t>
            </a:r>
          </a:p>
          <a:p>
            <a:pPr marL="285750" lvl="0" indent="-285750" defTabSz="109332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b="1" dirty="0">
              <a:solidFill>
                <a:srgbClr val="FF4D15"/>
              </a:solidFill>
            </a:endParaRPr>
          </a:p>
          <a:p>
            <a:pPr marL="285750" lvl="0" indent="-285750" defTabSz="109332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4D15"/>
                </a:solidFill>
              </a:rPr>
              <a:t>Банк ВТБ (ПАО) Инякина Ольга Владимировна (4932) 57 04 24 </a:t>
            </a:r>
            <a:r>
              <a:rPr lang="ru-RU" sz="1600" b="1" dirty="0" smtClean="0">
                <a:solidFill>
                  <a:srgbClr val="FF4D15"/>
                </a:solidFill>
              </a:rPr>
              <a:t>(доб</a:t>
            </a:r>
            <a:r>
              <a:rPr lang="ru-RU" sz="1600" b="1" dirty="0">
                <a:solidFill>
                  <a:srgbClr val="FF4D15"/>
                </a:solidFill>
              </a:rPr>
              <a:t>. </a:t>
            </a:r>
            <a:r>
              <a:rPr lang="ru-RU" sz="1600" b="1" dirty="0" smtClean="0">
                <a:solidFill>
                  <a:srgbClr val="FF4D15"/>
                </a:solidFill>
              </a:rPr>
              <a:t>564861) </a:t>
            </a:r>
            <a:r>
              <a:rPr lang="ru-RU" sz="1600" b="1" dirty="0" err="1" smtClean="0">
                <a:solidFill>
                  <a:srgbClr val="FF4D15"/>
                </a:solidFill>
              </a:rPr>
              <a:t>Грязева</a:t>
            </a:r>
            <a:r>
              <a:rPr lang="ru-RU" sz="1600" b="1" dirty="0" smtClean="0">
                <a:solidFill>
                  <a:srgbClr val="FF4D15"/>
                </a:solidFill>
              </a:rPr>
              <a:t> </a:t>
            </a:r>
            <a:r>
              <a:rPr lang="ru-RU" sz="1600" b="1" dirty="0">
                <a:solidFill>
                  <a:srgbClr val="FF4D15"/>
                </a:solidFill>
              </a:rPr>
              <a:t>Анастасия Владимировна </a:t>
            </a:r>
            <a:r>
              <a:rPr lang="ru-RU" sz="1600" b="1" dirty="0" smtClean="0">
                <a:solidFill>
                  <a:srgbClr val="FF4D15"/>
                </a:solidFill>
              </a:rPr>
              <a:t>(</a:t>
            </a:r>
            <a:r>
              <a:rPr lang="ru-RU" sz="1600" b="1" dirty="0">
                <a:solidFill>
                  <a:srgbClr val="FF4D15"/>
                </a:solidFill>
              </a:rPr>
              <a:t>доб. 564862</a:t>
            </a:r>
            <a:r>
              <a:rPr lang="ru-RU" sz="1600" b="1" dirty="0" smtClean="0">
                <a:solidFill>
                  <a:srgbClr val="FF4D15"/>
                </a:solidFill>
              </a:rPr>
              <a:t>)</a:t>
            </a:r>
          </a:p>
          <a:p>
            <a:pPr marL="285750" lvl="0" indent="-285750" defTabSz="109332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b="1" dirty="0">
              <a:solidFill>
                <a:srgbClr val="FF4D15"/>
              </a:solidFill>
            </a:endParaRPr>
          </a:p>
          <a:p>
            <a:pPr marL="285750" lvl="0" indent="-285750" defTabSz="109332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 smtClean="0">
                <a:solidFill>
                  <a:srgbClr val="FF4D15"/>
                </a:solidFill>
              </a:rPr>
              <a:t>ПАО Сбербанк Матвеева Татьяна Юрьевна (4932</a:t>
            </a:r>
            <a:r>
              <a:rPr lang="ru-RU" sz="1600" b="1" dirty="0">
                <a:solidFill>
                  <a:srgbClr val="FF4D15"/>
                </a:solidFill>
              </a:rPr>
              <a:t>) </a:t>
            </a:r>
            <a:r>
              <a:rPr lang="ru-RU" sz="1600" b="1" dirty="0" smtClean="0">
                <a:solidFill>
                  <a:srgbClr val="FF4D15"/>
                </a:solidFill>
              </a:rPr>
              <a:t>59-38-40</a:t>
            </a:r>
          </a:p>
          <a:p>
            <a:pPr marL="285750" lvl="0" indent="-285750" defTabSz="109332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sz="1600" b="1" dirty="0">
              <a:solidFill>
                <a:srgbClr val="FF4D15"/>
              </a:solidFill>
            </a:endParaRPr>
          </a:p>
          <a:p>
            <a:pPr marL="285750" lvl="0" indent="-285750" defTabSz="1093324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b="1" dirty="0">
                <a:solidFill>
                  <a:srgbClr val="FF4D15"/>
                </a:solidFill>
              </a:rPr>
              <a:t>ТКБ Банк (ПАО) Денисова </a:t>
            </a:r>
            <a:r>
              <a:rPr lang="ru-RU" sz="1600" b="1" dirty="0" smtClean="0">
                <a:solidFill>
                  <a:srgbClr val="FF4D15"/>
                </a:solidFill>
              </a:rPr>
              <a:t>Татьяна (4932</a:t>
            </a:r>
            <a:r>
              <a:rPr lang="ru-RU" sz="1600" b="1" dirty="0">
                <a:solidFill>
                  <a:srgbClr val="FF4D15"/>
                </a:solidFill>
              </a:rPr>
              <a:t>) 30-05-54 </a:t>
            </a:r>
            <a:r>
              <a:rPr lang="ru-RU" sz="1600" b="1" dirty="0" smtClean="0">
                <a:solidFill>
                  <a:srgbClr val="FF4D15"/>
                </a:solidFill>
              </a:rPr>
              <a:t>(доб</a:t>
            </a:r>
            <a:r>
              <a:rPr lang="ru-RU" sz="1600" b="1" dirty="0">
                <a:solidFill>
                  <a:srgbClr val="FF4D15"/>
                </a:solidFill>
              </a:rPr>
              <a:t>. </a:t>
            </a:r>
            <a:r>
              <a:rPr lang="ru-RU" sz="1600" b="1" dirty="0" smtClean="0">
                <a:solidFill>
                  <a:srgbClr val="FF4D15"/>
                </a:solidFill>
              </a:rPr>
              <a:t>1106), Уткина Александра (доб</a:t>
            </a:r>
            <a:r>
              <a:rPr lang="ru-RU" sz="1600" b="1" dirty="0">
                <a:solidFill>
                  <a:srgbClr val="FF4D15"/>
                </a:solidFill>
              </a:rPr>
              <a:t>. </a:t>
            </a:r>
            <a:r>
              <a:rPr lang="ru-RU" sz="1600" b="1" dirty="0" smtClean="0">
                <a:solidFill>
                  <a:srgbClr val="FF4D15"/>
                </a:solidFill>
              </a:rPr>
              <a:t>1112)</a:t>
            </a:r>
            <a:endParaRPr lang="ru-RU" sz="1600" b="1" dirty="0">
              <a:solidFill>
                <a:srgbClr val="FF4D15"/>
              </a:solidFill>
            </a:endParaRPr>
          </a:p>
          <a:p>
            <a:pPr algn="just"/>
            <a:endParaRPr lang="ru-RU" sz="1600" dirty="0"/>
          </a:p>
          <a:p>
            <a:pPr algn="just"/>
            <a:endParaRPr lang="ru-RU" sz="1900" b="1" kern="0" dirty="0"/>
          </a:p>
          <a:p>
            <a:pPr algn="just"/>
            <a:r>
              <a:rPr lang="ru-RU" sz="1900" b="1" dirty="0"/>
              <a:t> </a:t>
            </a:r>
          </a:p>
        </p:txBody>
      </p:sp>
      <p:sp>
        <p:nvSpPr>
          <p:cNvPr id="13" name="Oval 287"/>
          <p:cNvSpPr/>
          <p:nvPr/>
        </p:nvSpPr>
        <p:spPr>
          <a:xfrm>
            <a:off x="367023" y="2046999"/>
            <a:ext cx="359999" cy="360000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0" kern="0" dirty="0">
                <a:solidFill>
                  <a:srgbClr val="FFFFFF"/>
                </a:solidFill>
                <a:latin typeface="Arial"/>
                <a:cs typeface="+mn-cs"/>
              </a:rPr>
              <a:t>1</a:t>
            </a:r>
          </a:p>
        </p:txBody>
      </p:sp>
      <p:sp>
        <p:nvSpPr>
          <p:cNvPr id="14" name="Oval 287"/>
          <p:cNvSpPr/>
          <p:nvPr/>
        </p:nvSpPr>
        <p:spPr>
          <a:xfrm>
            <a:off x="367021" y="3158805"/>
            <a:ext cx="359999" cy="360000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kern="0" dirty="0">
                <a:solidFill>
                  <a:srgbClr val="FFFFFF"/>
                </a:solidFill>
                <a:latin typeface="Arial"/>
                <a:cs typeface="+mn-cs"/>
              </a:rPr>
              <a:t>2</a:t>
            </a:r>
            <a:endParaRPr lang="en-US" sz="19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5" name="Oval 287"/>
          <p:cNvSpPr/>
          <p:nvPr/>
        </p:nvSpPr>
        <p:spPr>
          <a:xfrm>
            <a:off x="367020" y="5232456"/>
            <a:ext cx="359999" cy="360000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kern="0" dirty="0">
                <a:solidFill>
                  <a:srgbClr val="FFFFFF"/>
                </a:solidFill>
                <a:latin typeface="Arial"/>
                <a:cs typeface="+mn-cs"/>
              </a:rPr>
              <a:t>3</a:t>
            </a:r>
            <a:endParaRPr lang="en-US" sz="1900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pic>
        <p:nvPicPr>
          <p:cNvPr id="16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8891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9557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248" y="346510"/>
            <a:ext cx="10457961" cy="866218"/>
          </a:xfrm>
        </p:spPr>
        <p:txBody>
          <a:bodyPr/>
          <a:lstStyle/>
          <a:p>
            <a:pPr algn="ctr"/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Программа субсидирования Минэкономразвития России в соответствии с постановлением Правительства РФ </a:t>
            </a:r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от </a:t>
            </a:r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30.12.2017 № </a:t>
            </a:r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1706</a:t>
            </a:r>
            <a:b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1612" y="1858392"/>
            <a:ext cx="12153103" cy="6829249"/>
          </a:xfrm>
          <a:prstGeom prst="rect">
            <a:avLst/>
          </a:prstGeom>
        </p:spPr>
        <p:txBody>
          <a:bodyPr wrap="square" lIns="91321" tIns="45660" rIns="91321" bIns="45660">
            <a:spAutoFit/>
          </a:bodyPr>
          <a:lstStyle/>
          <a:p>
            <a:pPr defTabSz="456604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1600" dirty="0">
                <a:solidFill>
                  <a:prstClr val="black"/>
                </a:solidFill>
                <a:latin typeface="+mj-lt"/>
                <a:cs typeface="+mn-cs"/>
              </a:rPr>
              <a:t>Проекты </a:t>
            </a:r>
            <a:r>
              <a:rPr lang="ru-RU" sz="1600" b="1" dirty="0">
                <a:solidFill>
                  <a:srgbClr val="FF4D15"/>
                </a:solidFill>
                <a:latin typeface="+mj-lt"/>
                <a:cs typeface="+mn-cs"/>
              </a:rPr>
              <a:t>приоритетных отраслей</a:t>
            </a:r>
            <a:r>
              <a:rPr lang="ru-RU" sz="1600" dirty="0">
                <a:solidFill>
                  <a:srgbClr val="FF4D15"/>
                </a:solidFill>
                <a:latin typeface="+mj-lt"/>
                <a:cs typeface="+mn-cs"/>
              </a:rPr>
              <a:t>: </a:t>
            </a: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+mj-lt"/>
                <a:cs typeface="+mn-cs"/>
              </a:rPr>
              <a:t>Сельское хозяйство предоставление услуг в этой отрасли </a:t>
            </a:r>
            <a:endParaRPr lang="ru-RU" sz="1500" dirty="0" smtClean="0">
              <a:solidFill>
                <a:prstClr val="black"/>
              </a:solidFill>
              <a:latin typeface="+mj-lt"/>
              <a:cs typeface="+mn-cs"/>
            </a:endParaRP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500" dirty="0">
              <a:solidFill>
                <a:prstClr val="black"/>
              </a:solidFill>
              <a:latin typeface="+mj-lt"/>
              <a:cs typeface="+mn-cs"/>
            </a:endParaRP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+mj-lt"/>
                <a:cs typeface="+mn-cs"/>
              </a:rPr>
              <a:t>Обрабатывающее производство, в том числе производство пищевых продуктов, первичная и последующая (промышленная) переработка сельскохозяйственной 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продукции</a:t>
            </a: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500" dirty="0">
              <a:solidFill>
                <a:prstClr val="black"/>
              </a:solidFill>
              <a:latin typeface="+mj-lt"/>
              <a:cs typeface="+mn-cs"/>
            </a:endParaRP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+mj-lt"/>
                <a:cs typeface="+mn-cs"/>
              </a:rPr>
              <a:t>Производство и распределение электроэнергии, газа и 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воды</a:t>
            </a: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500" dirty="0">
              <a:solidFill>
                <a:prstClr val="black"/>
              </a:solidFill>
              <a:latin typeface="+mj-lt"/>
              <a:cs typeface="+mn-cs"/>
            </a:endParaRP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+mj-lt"/>
                <a:cs typeface="+mn-cs"/>
              </a:rPr>
              <a:t>Строительство, транспорт и связь, внутренний туризм</a:t>
            </a: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+mj-lt"/>
                <a:cs typeface="+mn-cs"/>
              </a:rPr>
              <a:t>Деятельность в области 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здравоохранения</a:t>
            </a: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500" dirty="0">
              <a:solidFill>
                <a:prstClr val="black"/>
              </a:solidFill>
              <a:latin typeface="+mj-lt"/>
              <a:cs typeface="+mn-cs"/>
            </a:endParaRP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+mj-lt"/>
                <a:cs typeface="+mn-cs"/>
              </a:rPr>
              <a:t>Сбор, обработка и утилизация отходов, в том числе отсортированных материалов, а также переработка металлических и неметаллических отходов, мусора и прочих предметов во вторичное 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сырье</a:t>
            </a: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500" dirty="0">
              <a:solidFill>
                <a:prstClr val="black"/>
              </a:solidFill>
              <a:latin typeface="+mj-lt"/>
              <a:cs typeface="+mn-cs"/>
            </a:endParaRP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+mj-lt"/>
                <a:cs typeface="+mn-cs"/>
              </a:rPr>
              <a:t>Деятельность предприятий общественного питания (за исключением ресторанов), деятельность в сфере бытовых 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услуг</a:t>
            </a: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500" dirty="0">
              <a:solidFill>
                <a:prstClr val="black"/>
              </a:solidFill>
              <a:latin typeface="+mj-lt"/>
              <a:cs typeface="+mn-cs"/>
            </a:endParaRP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+mj-lt"/>
                <a:cs typeface="+mn-cs"/>
              </a:rPr>
              <a:t>Высокотехнологичные проекты </a:t>
            </a:r>
            <a:endParaRPr lang="ru-RU" sz="1500" dirty="0" smtClean="0">
              <a:solidFill>
                <a:prstClr val="black"/>
              </a:solidFill>
              <a:latin typeface="+mj-lt"/>
              <a:cs typeface="+mn-cs"/>
            </a:endParaRP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500" dirty="0">
              <a:solidFill>
                <a:prstClr val="black"/>
              </a:solidFill>
              <a:latin typeface="+mj-lt"/>
              <a:cs typeface="+mn-cs"/>
            </a:endParaRPr>
          </a:p>
          <a:p>
            <a:pPr marL="763945" lvl="1" indent="-285379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prstClr val="black"/>
                </a:solidFill>
                <a:latin typeface="+mj-lt"/>
                <a:cs typeface="+mn-cs"/>
              </a:rPr>
              <a:t>Деятельность в сфере розничной торговли при условии, что субъект МСП зарегистрирован и (или) осуществляет такую деятельность (в том числе через свои филиалы и иные обособленные подразделения, за исключением представительств) на территории </a:t>
            </a:r>
            <a:r>
              <a:rPr lang="ru-RU" sz="1500" dirty="0" err="1">
                <a:solidFill>
                  <a:prstClr val="black"/>
                </a:solidFill>
                <a:latin typeface="+mj-lt"/>
                <a:cs typeface="+mn-cs"/>
              </a:rPr>
              <a:t>монопрофильного</a:t>
            </a:r>
            <a:r>
              <a:rPr lang="ru-RU" sz="1500" dirty="0">
                <a:solidFill>
                  <a:prstClr val="black"/>
                </a:solidFill>
                <a:latin typeface="+mj-lt"/>
                <a:cs typeface="+mn-cs"/>
              </a:rPr>
              <a:t> муниципального образования, включенного в перечень </a:t>
            </a:r>
            <a:r>
              <a:rPr lang="ru-RU" sz="1500" dirty="0" err="1">
                <a:solidFill>
                  <a:prstClr val="black"/>
                </a:solidFill>
                <a:latin typeface="+mj-lt"/>
                <a:cs typeface="+mn-cs"/>
              </a:rPr>
              <a:t>монопрофильных</a:t>
            </a:r>
            <a:r>
              <a:rPr lang="ru-RU" sz="1500" dirty="0">
                <a:solidFill>
                  <a:prstClr val="black"/>
                </a:solidFill>
                <a:latin typeface="+mj-lt"/>
                <a:cs typeface="+mn-cs"/>
              </a:rPr>
              <a:t> муниципальных образований Российской Федерации (моногородов), утвержденный распоряжением Правительства Российской Федерации от 29 июля 2014 г. № 1398-р, и доля доходов от ее осуществления по итогам предыдущего календарного года составляет не менее 70 процентов в общей сумме доходов субъекта малого или среднего </a:t>
            </a:r>
            <a:r>
              <a:rPr lang="ru-RU" sz="1500" dirty="0" smtClean="0">
                <a:solidFill>
                  <a:prstClr val="black"/>
                </a:solidFill>
                <a:latin typeface="+mj-lt"/>
                <a:cs typeface="+mn-cs"/>
              </a:rPr>
              <a:t>предпринимательства</a:t>
            </a:r>
            <a:endParaRPr lang="ru-RU" sz="1500" dirty="0">
              <a:solidFill>
                <a:prstClr val="black"/>
              </a:solidFill>
              <a:latin typeface="+mj-lt"/>
              <a:cs typeface="+mn-cs"/>
            </a:endParaRP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49958" y="849863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</a:t>
            </a:r>
            <a:r>
              <a:rPr lang="ru-RU" b="1" kern="0" dirty="0" smtClean="0"/>
              <a:t>Программы субсидирования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41" y="1750888"/>
            <a:ext cx="118911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70518" y="5412456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321" tIns="45660" rIns="91321" bIns="45660"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02955" y="8003576"/>
            <a:ext cx="523983" cy="323044"/>
          </a:xfrm>
          <a:prstGeom prst="rect">
            <a:avLst/>
          </a:prstGeom>
          <a:noFill/>
        </p:spPr>
        <p:txBody>
          <a:bodyPr wrap="square" lIns="91321" tIns="45660" rIns="91321" bIns="45660" rtlCol="0">
            <a:spAutoFit/>
          </a:bodyPr>
          <a:lstStyle/>
          <a:p>
            <a:r>
              <a:rPr lang="ru-RU" sz="1500" dirty="0">
                <a:latin typeface="Arial Narrow" panose="020B0606020202030204" pitchFamily="34" charset="0"/>
              </a:rPr>
              <a:t>26</a:t>
            </a:r>
          </a:p>
        </p:txBody>
      </p:sp>
      <p:pic>
        <p:nvPicPr>
          <p:cNvPr id="8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389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06956" y="1039528"/>
            <a:ext cx="11903354" cy="7045693"/>
          </a:xfrm>
        </p:spPr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11757" y="1145418"/>
            <a:ext cx="2983830" cy="1617034"/>
          </a:xfrm>
          <a:prstGeom prst="roundRect">
            <a:avLst/>
          </a:prstGeom>
          <a:solidFill>
            <a:srgbClr val="FF6A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Прямые финансовые формы поддержки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1757" y="6107231"/>
            <a:ext cx="2897202" cy="1530421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государственной поддержки в </a:t>
            </a:r>
            <a:r>
              <a:rPr lang="ru-RU" sz="14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монопрофильных</a:t>
            </a:r>
            <a:r>
              <a:rPr lang="ru-RU" sz="14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муниципальных образованиях Ивановской области</a:t>
            </a:r>
            <a:endParaRPr lang="ru-RU" sz="14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448268" y="4928136"/>
            <a:ext cx="2853866" cy="1049154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Пониженные налоговые ставки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98485" y="0"/>
            <a:ext cx="9640589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Основные мероприятия государственной поддержки субъектов малого и среднего предпринимательства</a:t>
            </a:r>
            <a:endParaRPr lang="ru-RU" dirty="0" smtClean="0"/>
          </a:p>
        </p:txBody>
      </p:sp>
      <p:pic>
        <p:nvPicPr>
          <p:cNvPr id="11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1" y="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3448268" y="1145418"/>
            <a:ext cx="2853867" cy="1617034"/>
          </a:xfrm>
          <a:prstGeom prst="roundRect">
            <a:avLst/>
          </a:prstGeom>
          <a:solidFill>
            <a:srgbClr val="FF6A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Меры налогового стимулирования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586092" y="1145418"/>
            <a:ext cx="2815390" cy="1617034"/>
          </a:xfrm>
          <a:prstGeom prst="roundRect">
            <a:avLst/>
          </a:prstGeom>
          <a:solidFill>
            <a:srgbClr val="FF6A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Меры поддержки 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по линии АО «Корпорация «МСП»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601199" y="1145418"/>
            <a:ext cx="2815390" cy="1617034"/>
          </a:xfrm>
          <a:prstGeom prst="roundRect">
            <a:avLst/>
          </a:prstGeom>
          <a:solidFill>
            <a:srgbClr val="FF6A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Меры поддержки по линии организаций, образующих инфраструктуру поддержки СМСП Ивановской области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11757" y="3811598"/>
            <a:ext cx="2897202" cy="1530421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целевых грантов </a:t>
            </a:r>
            <a:r>
              <a:rPr lang="ru-RU" sz="14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начинающим субъектам малого предпринимательства на создание собственного </a:t>
            </a:r>
            <a:r>
              <a:rPr lang="ru-RU" sz="1400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448267" y="3137836"/>
            <a:ext cx="2853867" cy="1049154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каникулы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448265" y="6819505"/>
            <a:ext cx="2853870" cy="1025090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Патентная система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налогообложения</a:t>
            </a: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31817" y="3137836"/>
            <a:ext cx="2746801" cy="1049154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Информационно-маркетинговая поддержка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631818" y="4319340"/>
            <a:ext cx="2723938" cy="1022679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Гарантийная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поддержки субъектам МСП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608955" y="5457527"/>
            <a:ext cx="2769664" cy="1414914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стимулирования кредитования </a:t>
            </a:r>
            <a:b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МСП (АО «Корпорация «МСП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631818" y="6963881"/>
            <a:ext cx="2769664" cy="1414914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субсидирования кредитования МЭР РФ (постановлением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Правительства РФ от 30.12.2017 № </a:t>
            </a: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1706)</a:t>
            </a: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669788" y="3137835"/>
            <a:ext cx="2746801" cy="798898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поддержки предпринимательства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Ивановской области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669787" y="4052237"/>
            <a:ext cx="2746801" cy="875899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Региональный центр инжиниринга </a:t>
            </a:r>
            <a:b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Ивановской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689557" y="5977290"/>
            <a:ext cx="2746801" cy="1354760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координации поддержки </a:t>
            </a:r>
            <a:r>
              <a:rPr lang="ru-RU" sz="14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экспортно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ориентированных субъектов малого и среднего предпринимательства Ивановской области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9689556" y="7421078"/>
            <a:ext cx="2746802" cy="957716"/>
          </a:xfrm>
          <a:prstGeom prst="roundRect">
            <a:avLst/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Фонд поддержки малого и среднего предпринимательства</a:t>
            </a:r>
            <a:b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Ивановской </a:t>
            </a:r>
            <a:r>
              <a:rPr lang="ru-RU" sz="14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области</a:t>
            </a:r>
          </a:p>
        </p:txBody>
      </p:sp>
      <p:pic>
        <p:nvPicPr>
          <p:cNvPr id="29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2161" y="14996"/>
            <a:ext cx="795658" cy="563645"/>
          </a:xfrm>
          <a:prstGeom prst="rect">
            <a:avLst/>
          </a:prstGeom>
          <a:noFill/>
        </p:spPr>
      </p:pic>
      <p:sp>
        <p:nvSpPr>
          <p:cNvPr id="2" name="Скругленный прямоугольник 1"/>
          <p:cNvSpPr/>
          <p:nvPr/>
        </p:nvSpPr>
        <p:spPr>
          <a:xfrm>
            <a:off x="9689557" y="5101389"/>
            <a:ext cx="2727031" cy="760396"/>
          </a:xfrm>
          <a:prstGeom prst="roundRect">
            <a:avLst>
              <a:gd name="adj" fmla="val 21930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 defTabSz="1217013">
              <a:spcAft>
                <a:spcPts val="358"/>
              </a:spcAft>
            </a:pPr>
            <a:r>
              <a:rPr lang="ru-RU" sz="1400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Многофункциональный центр для бизнеса</a:t>
            </a:r>
            <a:endParaRPr lang="ru-RU" sz="14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38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7248" y="97370"/>
            <a:ext cx="10092199" cy="990285"/>
          </a:xfrm>
        </p:spPr>
        <p:txBody>
          <a:bodyPr/>
          <a:lstStyle/>
          <a:p>
            <a:pPr algn="ctr"/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Программа субсидирования Минэкономразвития России в соответствии с постановлением Правительства РФ от 30.12.2017 № 1706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01612" y="1858399"/>
            <a:ext cx="12153103" cy="6287754"/>
          </a:xfrm>
          <a:prstGeom prst="rect">
            <a:avLst/>
          </a:prstGeom>
        </p:spPr>
        <p:txBody>
          <a:bodyPr wrap="square" lIns="91321" tIns="45660" rIns="91321" bIns="45660">
            <a:spAutoFit/>
          </a:bodyPr>
          <a:lstStyle/>
          <a:p>
            <a:r>
              <a:rPr lang="ru-RU" sz="1900" b="1" dirty="0">
                <a:solidFill>
                  <a:srgbClr val="FF4D15"/>
                </a:solidFill>
              </a:rPr>
              <a:t>Заемщик уполномоченного банка (получатель льготного кредита) на день заключения кредитного договора (соглашения) должен соответствовать следующим требованиям:</a:t>
            </a:r>
          </a:p>
          <a:p>
            <a:endParaRPr lang="ru-RU" sz="1900" dirty="0"/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являться субъектом МСП</a:t>
            </a:r>
            <a:r>
              <a:rPr lang="ru-RU" sz="1900" dirty="0" smtClean="0"/>
              <a:t>;</a:t>
            </a:r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осуществлять деятельность в одной или нескольких отраслях по перечню согласно Программе субсидирования</a:t>
            </a:r>
            <a:r>
              <a:rPr lang="ru-RU" sz="1900" dirty="0" smtClean="0"/>
              <a:t>;</a:t>
            </a:r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000" dirty="0" smtClean="0"/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 smtClean="0"/>
              <a:t>обладать </a:t>
            </a:r>
            <a:r>
              <a:rPr lang="ru-RU" sz="1900" dirty="0"/>
              <a:t>статусом налогового резидента Российской Федерации</a:t>
            </a:r>
            <a:r>
              <a:rPr lang="ru-RU" sz="1900" dirty="0" smtClean="0"/>
              <a:t>;</a:t>
            </a:r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не должно быть возбуждено производство по делу о несостоятельности (банкротстве</a:t>
            </a:r>
            <a:r>
              <a:rPr lang="ru-RU" sz="1900" dirty="0" smtClean="0"/>
              <a:t>);</a:t>
            </a:r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не иметь просроченной задолженности по налогам, сборам и иным обязательным платежам в бюджеты бюджетной системы Российской Федерации</a:t>
            </a:r>
            <a:r>
              <a:rPr lang="ru-RU" sz="1900" dirty="0" smtClean="0"/>
              <a:t>;</a:t>
            </a:r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не иметь задолженности перед работниками (персоналом) по заработной плате</a:t>
            </a:r>
            <a:r>
              <a:rPr lang="ru-RU" sz="1900" dirty="0" smtClean="0"/>
              <a:t>;</a:t>
            </a:r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sz="1000" dirty="0"/>
          </a:p>
          <a:p>
            <a:pPr marL="342457" indent="-342457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sz="1900" dirty="0"/>
              <a:t>не иметь в течение периода, равного 180 календарным дням, </a:t>
            </a:r>
            <a:r>
              <a:rPr lang="ru-RU" sz="1900" dirty="0" smtClean="0"/>
              <a:t>предшествующего </a:t>
            </a:r>
            <a:r>
              <a:rPr lang="ru-RU" sz="1900" dirty="0"/>
              <a:t>не более чем на 3 месяца дате принятия уполномоченным банком решения о предоставлении заемщику кредита, просроченных на срок свыше 30 календарных дней платежей по обслуживанию кредитного портфеля (положительная кредитная история).</a:t>
            </a:r>
          </a:p>
        </p:txBody>
      </p:sp>
      <p:sp>
        <p:nvSpPr>
          <p:cNvPr id="32" name="Текст 2"/>
          <p:cNvSpPr txBox="1">
            <a:spLocks/>
          </p:cNvSpPr>
          <p:nvPr/>
        </p:nvSpPr>
        <p:spPr>
          <a:xfrm>
            <a:off x="349958" y="849863"/>
            <a:ext cx="11884197" cy="72573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2pPr>
            <a:lvl3pPr marL="24296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272">
                <a:solidFill>
                  <a:schemeClr val="tx1"/>
                </a:solidFill>
                <a:latin typeface="+mn-lt"/>
              </a:defRPr>
            </a:lvl3pPr>
            <a:lvl4pPr marL="476432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4pPr>
            <a:lvl5pPr marL="719391" indent="0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None/>
              <a:defRPr sz="1145">
                <a:solidFill>
                  <a:schemeClr val="tx1"/>
                </a:solidFill>
                <a:latin typeface="+mn-lt"/>
              </a:defRPr>
            </a:lvl5pPr>
            <a:lvl6pPr marL="1495728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6pPr>
            <a:lvl7pPr marL="2042391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7pPr>
            <a:lvl8pPr marL="258905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8pPr>
            <a:lvl9pPr marL="3135713" indent="-229675" algn="l" defTabSz="1218602" rtl="0" fontAlgn="base">
              <a:spcBef>
                <a:spcPct val="0"/>
              </a:spcBef>
              <a:spcAft>
                <a:spcPts val="359"/>
              </a:spcAft>
              <a:buFont typeface="Arial" pitchFamily="34" charset="0"/>
              <a:buChar char="‒"/>
              <a:defRPr sz="1145">
                <a:solidFill>
                  <a:schemeClr val="tx1"/>
                </a:solidFill>
                <a:latin typeface="+mn-lt"/>
              </a:defRPr>
            </a:lvl9pPr>
          </a:lstStyle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b="1" kern="0" dirty="0"/>
              <a:t>Ключевые условия </a:t>
            </a:r>
            <a:r>
              <a:rPr lang="ru-RU" b="1" kern="0" dirty="0" smtClean="0"/>
              <a:t>Программы субсидирования</a:t>
            </a:r>
            <a:endParaRPr lang="ru-RU" b="1" kern="0" dirty="0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363541" y="1750888"/>
            <a:ext cx="1189116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370518" y="5412456"/>
            <a:ext cx="8849437" cy="78469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321" tIns="45660" rIns="91321" bIns="45660"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endParaRPr lang="ru-RU" sz="1200" kern="0" dirty="0">
              <a:solidFill>
                <a:srgbClr val="1F497D">
                  <a:lumMod val="50000"/>
                </a:srgbClr>
              </a:solidFill>
              <a:latin typeface="Arial Narrow" panose="020B0606020202030204" pitchFamily="34" charset="0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84295" y="8003576"/>
            <a:ext cx="523983" cy="323044"/>
          </a:xfrm>
          <a:prstGeom prst="rect">
            <a:avLst/>
          </a:prstGeom>
          <a:noFill/>
        </p:spPr>
        <p:txBody>
          <a:bodyPr wrap="square" lIns="91321" tIns="45660" rIns="91321" bIns="45660" rtlCol="0">
            <a:spAutoFit/>
          </a:bodyPr>
          <a:lstStyle/>
          <a:p>
            <a:r>
              <a:rPr lang="ru-RU" sz="1500" dirty="0">
                <a:latin typeface="Arial Narrow" panose="020B0606020202030204" pitchFamily="34" charset="0"/>
              </a:rPr>
              <a:t>27</a:t>
            </a:r>
          </a:p>
        </p:txBody>
      </p:sp>
      <p:pic>
        <p:nvPicPr>
          <p:cNvPr id="8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837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2194560" y="192017"/>
            <a:ext cx="9514128" cy="105609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b="1" u="sng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 Государственная поддержка инвестиционной деятельности предоставляется в следующих формах:</a:t>
            </a:r>
          </a:p>
        </p:txBody>
      </p:sp>
      <p:sp>
        <p:nvSpPr>
          <p:cNvPr id="2057" name="Скругленный прямоугольник 11"/>
          <p:cNvSpPr>
            <a:spLocks noChangeArrowheads="1"/>
          </p:cNvSpPr>
          <p:nvPr/>
        </p:nvSpPr>
        <p:spPr bwMode="auto">
          <a:xfrm>
            <a:off x="727495" y="2777842"/>
            <a:ext cx="8271358" cy="482042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предоставление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налоговых льгот</a:t>
            </a:r>
          </a:p>
          <a:p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9" name="Скругленный прямоугольник 14"/>
          <p:cNvSpPr>
            <a:spLocks noChangeArrowheads="1"/>
          </p:cNvSpPr>
          <p:nvPr/>
        </p:nvSpPr>
        <p:spPr bwMode="auto">
          <a:xfrm>
            <a:off x="648364" y="3595625"/>
            <a:ext cx="8394290" cy="2591323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предоставление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земельного участка в аренду без проведения торгов для реализации масштабных инвестиционных проектов в соответствии с Земельным кодексом Российской Федерации и Законом Ивановской области от 06.05.2016 </a:t>
            </a:r>
            <a:endParaRPr lang="ru-RU" altLang="ru-RU" sz="16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20-ОЗ «Об установлении критериев, которым должны соответствовать масштабные инвестиционные проекты, для реализации которых допускается предоставление земельного участка, находящегося в собственности Ивановской области, муниципальной собственности, а также земельного участка, государственная собственность на который не разграничена, в аренду юридическому лицу без проведения торгов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ardrop 46"/>
          <p:cNvSpPr/>
          <p:nvPr/>
        </p:nvSpPr>
        <p:spPr>
          <a:xfrm>
            <a:off x="244806" y="2777842"/>
            <a:ext cx="463092" cy="463092"/>
          </a:xfrm>
          <a:prstGeom prst="teardrop">
            <a:avLst/>
          </a:prstGeom>
          <a:solidFill>
            <a:srgbClr val="FF6A3B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rgbClr val="FFFFFF"/>
                </a:solidFill>
                <a:latin typeface="Arial"/>
                <a:cs typeface="+mn-cs"/>
              </a:rPr>
              <a:t>2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ardrop 46"/>
          <p:cNvSpPr/>
          <p:nvPr/>
        </p:nvSpPr>
        <p:spPr>
          <a:xfrm>
            <a:off x="257609" y="3621327"/>
            <a:ext cx="463092" cy="463092"/>
          </a:xfrm>
          <a:prstGeom prst="teardrop">
            <a:avLst/>
          </a:prstGeom>
          <a:solidFill>
            <a:srgbClr val="FF6A3B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solidFill>
                  <a:srgbClr val="FFFFFF"/>
                </a:solidFill>
                <a:latin typeface="Arial"/>
                <a:cs typeface="+mn-cs"/>
              </a:rPr>
              <a:t>3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95326" y="1553497"/>
            <a:ext cx="2810704" cy="6733856"/>
          </a:xfrm>
          <a:prstGeom prst="rect">
            <a:avLst/>
          </a:prstGeom>
          <a:noFill/>
          <a:ln w="25400" cap="flat" cmpd="sng" algn="ctr">
            <a:solidFill>
              <a:srgbClr val="FF4D15"/>
            </a:solidFill>
            <a:prstDash val="sysDot"/>
          </a:ln>
          <a:effectLst/>
        </p:spPr>
        <p:txBody>
          <a:bodyPr lIns="91321" tIns="45660" rIns="91321" bIns="45660" rtlCol="0" anchor="ctr"/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endParaRPr lang="ru-RU" sz="19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86224" y="1553496"/>
            <a:ext cx="2703764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 smtClean="0">
              <a:solidFill>
                <a:srgbClr val="000000"/>
              </a:solidFill>
            </a:endParaRP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dirty="0">
                <a:solidFill>
                  <a:srgbClr val="000000"/>
                </a:solidFill>
              </a:rPr>
              <a:t>Условия предоставления государственной </a:t>
            </a:r>
            <a:r>
              <a:rPr lang="ru-RU" sz="1600" b="1" dirty="0" smtClean="0">
                <a:solidFill>
                  <a:srgbClr val="000000"/>
                </a:solidFill>
              </a:rPr>
              <a:t>поддержки:</a:t>
            </a:r>
            <a:endParaRPr lang="ru-RU" sz="800" b="1" dirty="0" smtClean="0">
              <a:solidFill>
                <a:srgbClr val="000000"/>
              </a:solidFill>
            </a:endParaRPr>
          </a:p>
          <a:p>
            <a:pPr lvl="0" algn="ctr"/>
            <a:endParaRPr lang="ru-RU" sz="1200" b="1" dirty="0" smtClean="0">
              <a:solidFill>
                <a:srgbClr val="000000"/>
              </a:solidFill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</a:rPr>
              <a:t>- наибольшая бюджетная </a:t>
            </a:r>
            <a:r>
              <a:rPr lang="ru-RU" sz="1600" dirty="0">
                <a:solidFill>
                  <a:srgbClr val="000000"/>
                </a:solidFill>
              </a:rPr>
              <a:t>эффективности инвестиционного </a:t>
            </a:r>
            <a:r>
              <a:rPr lang="ru-RU" sz="1600" dirty="0" smtClean="0">
                <a:solidFill>
                  <a:srgbClr val="000000"/>
                </a:solidFill>
              </a:rPr>
              <a:t>проекта;</a:t>
            </a:r>
          </a:p>
          <a:p>
            <a:pPr lvl="0"/>
            <a:endParaRPr lang="ru-RU" sz="800" dirty="0" smtClean="0">
              <a:solidFill>
                <a:srgbClr val="000000"/>
              </a:solidFill>
            </a:endParaRPr>
          </a:p>
          <a:p>
            <a:pPr lvl="0"/>
            <a:r>
              <a:rPr lang="ru-RU" sz="1600" dirty="0" smtClean="0">
                <a:solidFill>
                  <a:srgbClr val="000000"/>
                </a:solidFill>
              </a:rPr>
              <a:t>- обязательная государственная регистрация </a:t>
            </a:r>
            <a:r>
              <a:rPr lang="ru-RU" sz="1600" dirty="0">
                <a:solidFill>
                  <a:srgbClr val="000000"/>
                </a:solidFill>
              </a:rPr>
              <a:t>или </a:t>
            </a:r>
            <a:r>
              <a:rPr lang="ru-RU" sz="1600" dirty="0" smtClean="0">
                <a:solidFill>
                  <a:srgbClr val="000000"/>
                </a:solidFill>
              </a:rPr>
              <a:t>постановка </a:t>
            </a:r>
            <a:r>
              <a:rPr lang="ru-RU" sz="1600" dirty="0">
                <a:solidFill>
                  <a:srgbClr val="000000"/>
                </a:solidFill>
              </a:rPr>
              <a:t>на налоговый учет инвестора в налоговом органе на территории Ивановской области, за исключением инвесторов, претендующих на </a:t>
            </a:r>
            <a:r>
              <a:rPr lang="ru-RU" sz="1600" dirty="0" smtClean="0">
                <a:solidFill>
                  <a:srgbClr val="000000"/>
                </a:solidFill>
              </a:rPr>
              <a:t>господдержку по п.4;</a:t>
            </a:r>
          </a:p>
          <a:p>
            <a:pPr lvl="0"/>
            <a:endParaRPr lang="ru-RU" sz="800" dirty="0" smtClean="0">
              <a:solidFill>
                <a:srgbClr val="000000"/>
              </a:solidFill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</a:rPr>
              <a:t>- </a:t>
            </a:r>
            <a:r>
              <a:rPr lang="ru-RU" sz="1600" dirty="0" smtClean="0">
                <a:solidFill>
                  <a:srgbClr val="000000"/>
                </a:solidFill>
              </a:rPr>
              <a:t>заключение </a:t>
            </a:r>
            <a:r>
              <a:rPr lang="ru-RU" sz="1600" dirty="0">
                <a:solidFill>
                  <a:srgbClr val="000000"/>
                </a:solidFill>
              </a:rPr>
              <a:t>в </a:t>
            </a:r>
            <a:r>
              <a:rPr lang="ru-RU" sz="1600" dirty="0" smtClean="0">
                <a:solidFill>
                  <a:srgbClr val="000000"/>
                </a:solidFill>
              </a:rPr>
              <a:t>инвестиционного </a:t>
            </a:r>
            <a:r>
              <a:rPr lang="ru-RU" sz="1600" dirty="0">
                <a:solidFill>
                  <a:srgbClr val="000000"/>
                </a:solidFill>
              </a:rPr>
              <a:t>соглашения об оказании государственной поддержки</a:t>
            </a:r>
          </a:p>
          <a:p>
            <a:pPr lvl="0"/>
            <a:endParaRPr lang="ru-RU" sz="1600" dirty="0">
              <a:solidFill>
                <a:srgbClr val="000000"/>
              </a:solidFill>
            </a:endParaRPr>
          </a:p>
          <a:p>
            <a:pPr lvl="0"/>
            <a:endParaRPr lang="ru-RU" sz="1600" b="1" dirty="0" smtClean="0">
              <a:solidFill>
                <a:srgbClr val="000000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800119" y="7616492"/>
            <a:ext cx="431915" cy="461665"/>
            <a:chOff x="200025" y="5799115"/>
            <a:chExt cx="475107" cy="507831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FF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>
                <a:solidFill>
                  <a:srgbClr val="00A1D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70238" y="5799115"/>
              <a:ext cx="296588" cy="507831"/>
            </a:xfrm>
            <a:prstGeom prst="rect">
              <a:avLst/>
            </a:prstGeom>
            <a:ln>
              <a:solidFill>
                <a:srgbClr val="FF4D15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FF6A3B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FF6A3B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73777" y="6425922"/>
            <a:ext cx="8768877" cy="809031"/>
            <a:chOff x="355081" y="5969518"/>
            <a:chExt cx="8950039" cy="809031"/>
          </a:xfrm>
          <a:solidFill>
            <a:srgbClr val="C39367">
              <a:alpha val="40000"/>
            </a:srgb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33305" y="5970956"/>
              <a:ext cx="8571815" cy="807593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318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 smtClean="0">
                  <a:solidFill>
                    <a:srgbClr val="000000"/>
                  </a:solidFill>
                  <a:latin typeface="Arial"/>
                </a:rPr>
                <a:t>  оказание </a:t>
              </a:r>
              <a:r>
                <a:rPr lang="ru-RU" sz="1600" kern="0" dirty="0">
                  <a:solidFill>
                    <a:srgbClr val="000000"/>
                  </a:solidFill>
                  <a:latin typeface="Arial"/>
                </a:rPr>
                <a:t>организационного содействия </a:t>
              </a:r>
            </a:p>
          </p:txBody>
        </p:sp>
        <p:sp>
          <p:nvSpPr>
            <p:cNvPr id="32" name="Teardrop 46"/>
            <p:cNvSpPr/>
            <p:nvPr/>
          </p:nvSpPr>
          <p:spPr>
            <a:xfrm>
              <a:off x="355081" y="5969518"/>
              <a:ext cx="463092" cy="463092"/>
            </a:xfrm>
            <a:prstGeom prst="teardrop">
              <a:avLst/>
            </a:prstGeom>
            <a:solidFill>
              <a:srgbClr val="FF6A3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FF"/>
                  </a:solidFill>
                </a:rPr>
                <a:t>4</a:t>
              </a:r>
            </a:p>
          </p:txBody>
        </p:sp>
      </p:grpSp>
      <p:sp>
        <p:nvSpPr>
          <p:cNvPr id="38" name="Скругленный прямоугольник 11"/>
          <p:cNvSpPr>
            <a:spLocks noChangeArrowheads="1"/>
          </p:cNvSpPr>
          <p:nvPr/>
        </p:nvSpPr>
        <p:spPr bwMode="auto">
          <a:xfrm>
            <a:off x="648364" y="1553496"/>
            <a:ext cx="8394290" cy="949071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возмещение (субсидирование) за счет средств областного бюджета части затрат на уплату процентов по кредитам, привлекаемым в российских кредитных организациях</a:t>
            </a:r>
          </a:p>
          <a:p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ardrop 46"/>
          <p:cNvSpPr/>
          <p:nvPr/>
        </p:nvSpPr>
        <p:spPr>
          <a:xfrm>
            <a:off x="215081" y="1553496"/>
            <a:ext cx="463092" cy="463092"/>
          </a:xfrm>
          <a:prstGeom prst="teardrop">
            <a:avLst/>
          </a:prstGeom>
          <a:solidFill>
            <a:srgbClr val="FF6A3B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Arial"/>
                <a:cs typeface="+mn-cs"/>
              </a:rPr>
              <a:t>1</a:t>
            </a:r>
          </a:p>
        </p:txBody>
      </p:sp>
      <p:pic>
        <p:nvPicPr>
          <p:cNvPr id="37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9552" y="39651"/>
            <a:ext cx="780436" cy="552861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78172" y="7484386"/>
            <a:ext cx="8244445" cy="802966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321" tIns="45660" rIns="91321" bIns="45660" rtlCol="0" anchor="ctr"/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endParaRPr lang="ru-RU" sz="19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172" y="7493382"/>
            <a:ext cx="82444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1600" b="1" dirty="0" smtClean="0"/>
              <a:t>Инвесторы </a:t>
            </a:r>
            <a:r>
              <a:rPr lang="ru-RU" sz="1600" b="1" dirty="0"/>
              <a:t>имеют право на получение государственной поддержки одновременно в нескольких формах</a:t>
            </a:r>
          </a:p>
        </p:txBody>
      </p:sp>
      <p:grpSp>
        <p:nvGrpSpPr>
          <p:cNvPr id="41" name="Группа 40"/>
          <p:cNvGrpSpPr/>
          <p:nvPr/>
        </p:nvGrpSpPr>
        <p:grpSpPr>
          <a:xfrm>
            <a:off x="11772698" y="7655036"/>
            <a:ext cx="431915" cy="461665"/>
            <a:chOff x="200025" y="5799115"/>
            <a:chExt cx="475107" cy="507831"/>
          </a:xfrm>
        </p:grpSpPr>
        <p:sp>
          <p:nvSpPr>
            <p:cNvPr id="42" name="Равнобедренный треугольник 41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FF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>
                <a:solidFill>
                  <a:srgbClr val="00A1DE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70238" y="5799115"/>
              <a:ext cx="296588" cy="507831"/>
            </a:xfrm>
            <a:prstGeom prst="rect">
              <a:avLst/>
            </a:prstGeom>
            <a:ln>
              <a:solidFill>
                <a:srgbClr val="FF4D15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FF6A3B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FF6A3B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pic>
        <p:nvPicPr>
          <p:cNvPr id="23" name="Picture 4" descr="biznes_125x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950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2042433" y="14996"/>
            <a:ext cx="9695635" cy="105609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800" b="1" u="sng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r>
              <a:rPr lang="ru-RU" sz="2800" b="1" u="sng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Государственная поддержка </a:t>
            </a:r>
            <a:r>
              <a:rPr lang="ru-RU" sz="2800" b="1" u="sng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инвестиционной </a:t>
            </a:r>
            <a:r>
              <a:rPr lang="ru-RU" sz="2800" b="1" u="sng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деятельности</a:t>
            </a:r>
          </a:p>
          <a:p>
            <a:pPr algn="ctr"/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7 шагов для получения поддержки:</a:t>
            </a:r>
            <a:endParaRPr lang="ru-RU" sz="2800" b="1" dirty="0">
              <a:ln w="0"/>
              <a:solidFill>
                <a:srgbClr val="623B2A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Times New Roman" panose="02020603050405020304" pitchFamily="18" charset="0"/>
            </a:endParaRPr>
          </a:p>
        </p:txBody>
      </p:sp>
      <p:sp>
        <p:nvSpPr>
          <p:cNvPr id="2057" name="Скругленный прямоугольник 11"/>
          <p:cNvSpPr>
            <a:spLocks noChangeArrowheads="1"/>
          </p:cNvSpPr>
          <p:nvPr/>
        </p:nvSpPr>
        <p:spPr bwMode="auto">
          <a:xfrm>
            <a:off x="707897" y="2594931"/>
            <a:ext cx="8364563" cy="718356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подача документов в Департамент экономического развития и торговли Ивановской области + направление заявки на Губернатора Ивановской области</a:t>
            </a: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9" name="Скругленный прямоугольник 14"/>
          <p:cNvSpPr>
            <a:spLocks noChangeArrowheads="1"/>
          </p:cNvSpPr>
          <p:nvPr/>
        </p:nvSpPr>
        <p:spPr bwMode="auto">
          <a:xfrm>
            <a:off x="727495" y="3461544"/>
            <a:ext cx="8394290" cy="644893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Предварительный анализ и проверка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документов 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Департаментом 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экономического развития и торговли Ивановской области</a:t>
            </a:r>
          </a:p>
        </p:txBody>
      </p:sp>
      <p:sp>
        <p:nvSpPr>
          <p:cNvPr id="19" name="Teardrop 46"/>
          <p:cNvSpPr/>
          <p:nvPr/>
        </p:nvSpPr>
        <p:spPr>
          <a:xfrm>
            <a:off x="302917" y="2608415"/>
            <a:ext cx="463092" cy="463092"/>
          </a:xfrm>
          <a:prstGeom prst="teardrop">
            <a:avLst/>
          </a:prstGeom>
          <a:solidFill>
            <a:srgbClr val="FF6A3B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rgbClr val="FFFFFF"/>
                </a:solidFill>
                <a:latin typeface="Arial"/>
                <a:cs typeface="+mn-cs"/>
              </a:rPr>
              <a:t>2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ardrop 46"/>
          <p:cNvSpPr/>
          <p:nvPr/>
        </p:nvSpPr>
        <p:spPr>
          <a:xfrm>
            <a:off x="307604" y="3461544"/>
            <a:ext cx="463092" cy="463092"/>
          </a:xfrm>
          <a:prstGeom prst="teardrop">
            <a:avLst/>
          </a:prstGeom>
          <a:solidFill>
            <a:srgbClr val="FF6A3B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solidFill>
                  <a:srgbClr val="FFFFFF"/>
                </a:solidFill>
                <a:latin typeface="Arial"/>
                <a:cs typeface="+mn-cs"/>
              </a:rPr>
              <a:t>3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9579284" y="1914047"/>
            <a:ext cx="2810704" cy="6062995"/>
          </a:xfrm>
          <a:prstGeom prst="rect">
            <a:avLst/>
          </a:prstGeom>
          <a:noFill/>
          <a:ln w="25400" cap="flat" cmpd="sng" algn="ctr">
            <a:solidFill>
              <a:srgbClr val="FF4D15"/>
            </a:solidFill>
            <a:prstDash val="sysDot"/>
          </a:ln>
          <a:effectLst/>
        </p:spPr>
        <p:txBody>
          <a:bodyPr lIns="91321" tIns="45660" rIns="91321" bIns="45660" rtlCol="0" anchor="ctr"/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endParaRPr lang="ru-RU" sz="19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86224" y="2419344"/>
            <a:ext cx="270376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b="1" dirty="0" smtClean="0">
              <a:solidFill>
                <a:srgbClr val="000000"/>
              </a:solidFill>
            </a:endParaRPr>
          </a:p>
          <a:p>
            <a:pPr lvl="0" algn="ctr"/>
            <a:endParaRPr lang="ru-RU" sz="1600" b="1" dirty="0">
              <a:solidFill>
                <a:srgbClr val="000000"/>
              </a:solidFill>
            </a:endParaRPr>
          </a:p>
          <a:p>
            <a:pPr lvl="0" algn="ctr"/>
            <a:endParaRPr lang="ru-RU" sz="1600" b="1" dirty="0" smtClean="0">
              <a:solidFill>
                <a:srgbClr val="000000"/>
              </a:solidFill>
            </a:endParaRP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</a:rPr>
              <a:t> </a:t>
            </a:r>
            <a:r>
              <a:rPr lang="ru-RU" sz="1600" b="1" i="1" dirty="0" smtClean="0">
                <a:solidFill>
                  <a:srgbClr val="000000"/>
                </a:solidFill>
              </a:rPr>
              <a:t>Предоставляется </a:t>
            </a:r>
          </a:p>
          <a:p>
            <a:pPr lvl="0" algn="ctr"/>
            <a:endParaRPr lang="ru-RU" sz="1600" b="1" dirty="0" smtClean="0">
              <a:solidFill>
                <a:srgbClr val="000000"/>
              </a:solidFill>
            </a:endParaRPr>
          </a:p>
          <a:p>
            <a:pPr lvl="0" algn="ctr"/>
            <a:r>
              <a:rPr lang="ru-RU" sz="1600" b="1" dirty="0" smtClean="0">
                <a:solidFill>
                  <a:srgbClr val="000000"/>
                </a:solidFill>
              </a:rPr>
              <a:t>Департаментом экономического развития и торговли Ивановской области</a:t>
            </a:r>
          </a:p>
          <a:p>
            <a:pPr lvl="0" algn="ctr"/>
            <a:endParaRPr lang="ru-RU" sz="1600" b="1" dirty="0" smtClean="0">
              <a:solidFill>
                <a:srgbClr val="000000"/>
              </a:solidFill>
            </a:endParaRPr>
          </a:p>
          <a:p>
            <a:pPr lvl="0" algn="ctr"/>
            <a:r>
              <a:rPr lang="ru-RU" sz="1600" dirty="0" smtClean="0">
                <a:solidFill>
                  <a:srgbClr val="000000"/>
                </a:solidFill>
              </a:rPr>
              <a:t>Адрес:</a:t>
            </a:r>
          </a:p>
          <a:p>
            <a:pPr algn="ctr"/>
            <a:r>
              <a:rPr lang="ru-RU" sz="1600" dirty="0"/>
              <a:t>153000, Иваново, пл. Революции, 2/1 тел. </a:t>
            </a:r>
            <a:r>
              <a:rPr lang="fr-FR" sz="1600" dirty="0"/>
              <a:t>(4932) 32-73-4</a:t>
            </a:r>
            <a:r>
              <a:rPr lang="ru-RU" sz="1600" dirty="0"/>
              <a:t>8</a:t>
            </a:r>
            <a:r>
              <a:rPr lang="fr-FR" sz="1600" dirty="0"/>
              <a:t>, </a:t>
            </a:r>
            <a:r>
              <a:rPr lang="ru-RU" sz="1600" dirty="0"/>
              <a:t>факс</a:t>
            </a:r>
            <a:r>
              <a:rPr lang="fr-FR" sz="1600" dirty="0"/>
              <a:t> (4932) 30-89-66</a:t>
            </a:r>
            <a:endParaRPr lang="ru-RU" sz="1600" dirty="0"/>
          </a:p>
          <a:p>
            <a:pPr lvl="0" algn="ctr"/>
            <a:endParaRPr lang="ru-RU" sz="1600" dirty="0">
              <a:solidFill>
                <a:srgbClr val="000000"/>
              </a:solidFill>
            </a:endParaRPr>
          </a:p>
          <a:p>
            <a:r>
              <a:rPr lang="en-US" sz="1600" b="1" dirty="0" err="1" smtClean="0">
                <a:ln w="0"/>
                <a:solidFill>
                  <a:srgbClr val="E04E3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e_mail</a:t>
            </a:r>
            <a:r>
              <a:rPr lang="en-US" sz="1600" b="1" dirty="0">
                <a:ln w="0"/>
                <a:solidFill>
                  <a:srgbClr val="E04E39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: derit@ivanovoobl.ru </a:t>
            </a:r>
            <a:endParaRPr lang="ru-RU" sz="1600" b="1" dirty="0">
              <a:ln w="0"/>
              <a:solidFill>
                <a:srgbClr val="E04E39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Calibri"/>
              <a:cs typeface="Times New Roman" panose="02020603050405020304" pitchFamily="18" charset="0"/>
            </a:endParaRPr>
          </a:p>
          <a:p>
            <a:pPr lvl="0"/>
            <a:r>
              <a:rPr lang="en-US" sz="1600" b="1">
                <a:solidFill>
                  <a:srgbClr val="000000"/>
                </a:solidFill>
              </a:rPr>
              <a:t>http://</a:t>
            </a:r>
            <a:r>
              <a:rPr lang="en-US" sz="1600" b="1" smtClean="0">
                <a:solidFill>
                  <a:srgbClr val="000000"/>
                </a:solidFill>
              </a:rPr>
              <a:t>invest-ivanovo.ru</a:t>
            </a:r>
            <a:endParaRPr lang="ru-RU" sz="1600" b="1" dirty="0" smtClean="0">
              <a:solidFill>
                <a:srgbClr val="000000"/>
              </a:solidFill>
            </a:endParaRPr>
          </a:p>
          <a:p>
            <a:pPr marL="285750" lvl="0" indent="-285750" algn="ctr">
              <a:buFont typeface="Wingdings" panose="05000000000000000000" pitchFamily="2" charset="2"/>
              <a:buChar char="Ø"/>
            </a:pPr>
            <a:endParaRPr lang="ru-RU" sz="1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727047" y="7616492"/>
            <a:ext cx="431915" cy="461665"/>
            <a:chOff x="119646" y="5799115"/>
            <a:chExt cx="475107" cy="507831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119646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FF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>
                <a:solidFill>
                  <a:srgbClr val="00A1D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70238" y="5799115"/>
              <a:ext cx="296588" cy="507831"/>
            </a:xfrm>
            <a:prstGeom prst="rect">
              <a:avLst/>
            </a:prstGeom>
            <a:ln>
              <a:solidFill>
                <a:srgbClr val="FF4D15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FF6A3B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FF6A3B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282279" y="5771382"/>
            <a:ext cx="8839506" cy="1418499"/>
            <a:chOff x="389730" y="5898577"/>
            <a:chExt cx="8971784" cy="1418499"/>
          </a:xfrm>
          <a:solidFill>
            <a:srgbClr val="C39367">
              <a:alpha val="40000"/>
            </a:srgbClr>
          </a:solidFill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89699" y="5898577"/>
              <a:ext cx="8571815" cy="604974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318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 smtClean="0">
                  <a:solidFill>
                    <a:srgbClr val="000000"/>
                  </a:solidFill>
                  <a:latin typeface="Arial"/>
                </a:rPr>
                <a:t>  Заключение инвестиционного соглашения об оказании государственной поддержки</a:t>
              </a:r>
              <a:endParaRPr lang="ru-RU" sz="16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2" name="Teardrop 46"/>
            <p:cNvSpPr/>
            <p:nvPr/>
          </p:nvSpPr>
          <p:spPr>
            <a:xfrm>
              <a:off x="389730" y="5898577"/>
              <a:ext cx="463092" cy="463092"/>
            </a:xfrm>
            <a:prstGeom prst="teardrop">
              <a:avLst/>
            </a:prstGeom>
            <a:solidFill>
              <a:srgbClr val="FF6A3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>
                  <a:solidFill>
                    <a:srgbClr val="FFFFFF"/>
                  </a:solidFill>
                </a:rPr>
                <a:t>6</a:t>
              </a:r>
              <a:endParaRPr lang="ru-RU" sz="2800" b="1" dirty="0" smtClean="0">
                <a:solidFill>
                  <a:srgbClr val="FFFFFF"/>
                </a:solidFill>
              </a:endParaRPr>
            </a:p>
          </p:txBody>
        </p:sp>
        <p:sp>
          <p:nvSpPr>
            <p:cNvPr id="34" name="Скругленный прямоугольник 33"/>
            <p:cNvSpPr/>
            <p:nvPr/>
          </p:nvSpPr>
          <p:spPr>
            <a:xfrm>
              <a:off x="729203" y="6621361"/>
              <a:ext cx="8632311" cy="695715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3180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1600" kern="0" dirty="0" smtClean="0">
                  <a:solidFill>
                    <a:srgbClr val="000000"/>
                  </a:solidFill>
                  <a:latin typeface="Arial"/>
                </a:rPr>
                <a:t>  Включение в Государственный реестр инвестиционных проектов Ивановской области</a:t>
              </a:r>
              <a:endParaRPr lang="ru-RU" sz="16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35" name="Teardrop 46"/>
            <p:cNvSpPr/>
            <p:nvPr/>
          </p:nvSpPr>
          <p:spPr>
            <a:xfrm>
              <a:off x="389730" y="6621361"/>
              <a:ext cx="463092" cy="463092"/>
            </a:xfrm>
            <a:prstGeom prst="teardrop">
              <a:avLst/>
            </a:prstGeom>
            <a:solidFill>
              <a:srgbClr val="FF6A3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2800" b="1" dirty="0" smtClean="0">
                  <a:solidFill>
                    <a:srgbClr val="FFFFFF"/>
                  </a:solidFill>
                </a:rPr>
                <a:t>7</a:t>
              </a:r>
            </a:p>
          </p:txBody>
        </p:sp>
      </p:grpSp>
      <p:sp>
        <p:nvSpPr>
          <p:cNvPr id="38" name="Скругленный прямоугольник 11"/>
          <p:cNvSpPr>
            <a:spLocks noChangeArrowheads="1"/>
          </p:cNvSpPr>
          <p:nvPr/>
        </p:nvSpPr>
        <p:spPr bwMode="auto">
          <a:xfrm>
            <a:off x="678172" y="1313902"/>
            <a:ext cx="8394290" cy="1131952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Сбор пакета документов (</a:t>
            </a:r>
            <a:r>
              <a:rPr lang="ru-RU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согласно </a:t>
            </a:r>
            <a:r>
              <a:rPr lang="ru-RU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постановлению </a:t>
            </a:r>
            <a:r>
              <a:rPr lang="ru-RU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Правительства Ивановской области от 24.02.2011 N </a:t>
            </a:r>
            <a:r>
              <a:rPr lang="ru-RU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40-п "О </a:t>
            </a:r>
            <a:r>
              <a:rPr lang="ru-RU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Порядке рассмотрения Правительством Ивановской области инвестиционных проектов, реализуемых на территории Ивановской области</a:t>
            </a:r>
            <a:r>
              <a:rPr lang="ru-RU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")</a:t>
            </a:r>
            <a:endParaRPr lang="ru-RU" sz="16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ardrop 46"/>
          <p:cNvSpPr/>
          <p:nvPr/>
        </p:nvSpPr>
        <p:spPr>
          <a:xfrm>
            <a:off x="244806" y="1313902"/>
            <a:ext cx="463092" cy="463092"/>
          </a:xfrm>
          <a:prstGeom prst="teardrop">
            <a:avLst/>
          </a:prstGeom>
          <a:solidFill>
            <a:srgbClr val="FF6A3B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 smtClean="0">
                <a:solidFill>
                  <a:srgbClr val="FFFFFF"/>
                </a:solidFill>
                <a:latin typeface="Arial"/>
                <a:cs typeface="+mn-cs"/>
              </a:rPr>
              <a:t>1</a:t>
            </a:r>
          </a:p>
        </p:txBody>
      </p:sp>
      <p:pic>
        <p:nvPicPr>
          <p:cNvPr id="37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74238" y="111249"/>
            <a:ext cx="795658" cy="563645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678172" y="7484385"/>
            <a:ext cx="8244445" cy="963103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321" tIns="45660" rIns="91321" bIns="45660" rtlCol="0" anchor="ctr"/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endParaRPr lang="ru-RU" sz="19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78172" y="7493382"/>
            <a:ext cx="82444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800" b="1" dirty="0" smtClean="0"/>
          </a:p>
          <a:p>
            <a:pPr algn="ctr"/>
            <a:r>
              <a:rPr lang="ru-RU" sz="1600" b="1" dirty="0" smtClean="0"/>
              <a:t>Для инвестиционных проектов, претендующих на субсидирование и налоговые льготы, необходимо принятие распоряжения Правительства Ивановской области об оказании государственной поддержки</a:t>
            </a:r>
            <a:endParaRPr lang="ru-RU" sz="1600" b="1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11674238" y="7250541"/>
            <a:ext cx="431915" cy="461665"/>
            <a:chOff x="200025" y="5799115"/>
            <a:chExt cx="475107" cy="507831"/>
          </a:xfrm>
        </p:grpSpPr>
        <p:sp>
          <p:nvSpPr>
            <p:cNvPr id="42" name="Равнобедренный треугольник 41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FF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>
                <a:solidFill>
                  <a:srgbClr val="00A1DE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270238" y="5799115"/>
              <a:ext cx="296588" cy="507831"/>
            </a:xfrm>
            <a:prstGeom prst="rect">
              <a:avLst/>
            </a:prstGeom>
            <a:ln>
              <a:solidFill>
                <a:srgbClr val="FF4D15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FF6A3B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FF6A3B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23" name="Скругленный прямоугольник 14"/>
          <p:cNvSpPr>
            <a:spLocks noChangeArrowheads="1"/>
          </p:cNvSpPr>
          <p:nvPr/>
        </p:nvSpPr>
        <p:spPr bwMode="auto">
          <a:xfrm>
            <a:off x="727495" y="4268804"/>
            <a:ext cx="8394290" cy="644893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Предварительный экспертиза Рабочей группой и подготовка экспертного заключения</a:t>
            </a: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ardrop 46"/>
          <p:cNvSpPr/>
          <p:nvPr/>
        </p:nvSpPr>
        <p:spPr>
          <a:xfrm>
            <a:off x="296495" y="4268804"/>
            <a:ext cx="463092" cy="463092"/>
          </a:xfrm>
          <a:prstGeom prst="teardrop">
            <a:avLst/>
          </a:prstGeom>
          <a:solidFill>
            <a:srgbClr val="FF6A3B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solidFill>
                  <a:srgbClr val="FFFFFF"/>
                </a:solidFill>
                <a:latin typeface="Arial"/>
                <a:cs typeface="+mn-cs"/>
              </a:rPr>
              <a:t>4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8" name="Скругленный прямоугольник 14"/>
          <p:cNvSpPr>
            <a:spLocks noChangeArrowheads="1"/>
          </p:cNvSpPr>
          <p:nvPr/>
        </p:nvSpPr>
        <p:spPr bwMode="auto">
          <a:xfrm>
            <a:off x="702097" y="5086951"/>
            <a:ext cx="8394290" cy="644893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Рассмотрение проекта на Комиссии по рассмотрению инвестиционных проектов, реализуемых на территории Ивановской области</a:t>
            </a: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ardrop 46"/>
          <p:cNvSpPr/>
          <p:nvPr/>
        </p:nvSpPr>
        <p:spPr>
          <a:xfrm>
            <a:off x="277592" y="5086951"/>
            <a:ext cx="463092" cy="463092"/>
          </a:xfrm>
          <a:prstGeom prst="teardrop">
            <a:avLst/>
          </a:prstGeom>
          <a:solidFill>
            <a:srgbClr val="FF6A3B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noProof="0" dirty="0" smtClean="0">
                <a:solidFill>
                  <a:srgbClr val="FFFFFF"/>
                </a:solidFill>
                <a:latin typeface="Arial"/>
                <a:cs typeface="+mn-cs"/>
              </a:rPr>
              <a:t>5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6" name="Picture 4" descr="biznes_125x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85" y="14996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300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2144" y="243169"/>
            <a:ext cx="9481346" cy="698685"/>
          </a:xfrm>
        </p:spPr>
        <p:txBody>
          <a:bodyPr/>
          <a:lstStyle/>
          <a:p>
            <a:pPr algn="ctr"/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Прямые финансовые формы поддержки</a:t>
            </a:r>
            <a:b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</a:br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Базовые требования для получения поддержки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95194" y="1343372"/>
            <a:ext cx="7716574" cy="609908"/>
          </a:xfrm>
          <a:prstGeom prst="roundRect">
            <a:avLst/>
          </a:prstGeom>
          <a:solidFill>
            <a:srgbClr val="C39367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Соответствие заявителя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требованиям ст.4 Федерального закона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№ 209-ФЗ</a:t>
            </a:r>
            <a:endParaRPr lang="ru-RU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8015" y="2141618"/>
            <a:ext cx="7823753" cy="1958743"/>
          </a:xfrm>
          <a:prstGeom prst="roundRect">
            <a:avLst/>
          </a:prstGeom>
          <a:solidFill>
            <a:srgbClr val="C39367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000000"/>
                </a:solidFill>
                <a:latin typeface="Arial"/>
              </a:rPr>
              <a:t>Вид деятельности, для осуществления которого производятся затраты заявителя, содержится в перечне, установленном порядками оказания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поддержки, и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выписке из ЕГРЮЛ (ЕГРИП)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заявителя</a:t>
            </a:r>
          </a:p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(Гранты - Приложение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5 к подпрограмме «Развитие малого</a:t>
            </a:r>
          </a:p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000000"/>
                </a:solidFill>
                <a:latin typeface="Arial"/>
              </a:rPr>
              <a:t>и среднего предпринимательства»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постановления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правительства от 13.11.2013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№ 459-п); </a:t>
            </a:r>
            <a:br>
              <a:rPr lang="ru-RU" sz="1600" kern="0" dirty="0" smtClean="0">
                <a:solidFill>
                  <a:srgbClr val="000000"/>
                </a:solidFill>
                <a:latin typeface="Arial"/>
              </a:rPr>
            </a:b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Общие требования к заявителям по линии моногородов - постановление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Правительства Ивановской области от 29.03.2017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№ 107-п),</a:t>
            </a:r>
            <a:endParaRPr lang="ru-RU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37484" y="4221149"/>
            <a:ext cx="7729628" cy="609907"/>
          </a:xfrm>
          <a:prstGeom prst="roundRect">
            <a:avLst/>
          </a:prstGeom>
          <a:solidFill>
            <a:srgbClr val="C39367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>
                <a:solidFill>
                  <a:srgbClr val="000000"/>
                </a:solidFill>
                <a:latin typeface="Arial"/>
              </a:rPr>
              <a:t>Регистрация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заявителя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на территории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Ивановской области/на территории конкретного моногорода</a:t>
            </a:r>
            <a:endParaRPr lang="ru-RU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7325" y="6120545"/>
            <a:ext cx="7774283" cy="609909"/>
          </a:xfrm>
          <a:prstGeom prst="roundRect">
            <a:avLst/>
          </a:prstGeom>
          <a:solidFill>
            <a:srgbClr val="C39367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В отношении заявителя не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применяются процедуры несостоятельности (банкротства)</a:t>
            </a:r>
          </a:p>
        </p:txBody>
      </p:sp>
      <p:pic>
        <p:nvPicPr>
          <p:cNvPr id="41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Прямоугольник 46"/>
          <p:cNvSpPr/>
          <p:nvPr/>
        </p:nvSpPr>
        <p:spPr>
          <a:xfrm>
            <a:off x="9085237" y="1351794"/>
            <a:ext cx="3206291" cy="4063814"/>
          </a:xfrm>
          <a:prstGeom prst="rect">
            <a:avLst/>
          </a:prstGeom>
          <a:noFill/>
          <a:ln w="25400" cap="flat" cmpd="sng" algn="ctr">
            <a:solidFill>
              <a:srgbClr val="00A1DE"/>
            </a:solidFill>
            <a:prstDash val="sysDot"/>
          </a:ln>
          <a:effectLst/>
        </p:spPr>
        <p:txBody>
          <a:bodyPr lIns="91321" tIns="45660" rIns="91321" bIns="45660" rtlCol="0" anchor="ctr"/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endParaRPr lang="ru-RU" sz="190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085237" y="2127182"/>
            <a:ext cx="3180624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230" lvl="0" indent="-17123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Игорный бизнес;</a:t>
            </a:r>
          </a:p>
          <a:p>
            <a:pPr marL="171230" lvl="0" indent="-17123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Производство и реализация подакцизных товаров (</a:t>
            </a:r>
            <a:r>
              <a:rPr lang="ru-RU" sz="1200" i="1" dirty="0">
                <a:solidFill>
                  <a:srgbClr val="000000"/>
                </a:solidFill>
                <a:latin typeface="Arial Narrow" panose="020B0606020202030204" pitchFamily="34" charset="0"/>
              </a:rPr>
              <a:t>ст. 181 НК РФ</a:t>
            </a: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); </a:t>
            </a:r>
          </a:p>
          <a:p>
            <a:pPr marL="171230" lvl="0" indent="-17123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Добыча и реализация полезных ископаемых                  </a:t>
            </a:r>
            <a:r>
              <a:rPr lang="ru-RU" sz="1200" i="1" dirty="0">
                <a:solidFill>
                  <a:srgbClr val="000000"/>
                </a:solidFill>
                <a:latin typeface="Arial Narrow" panose="020B0606020202030204" pitchFamily="34" charset="0"/>
              </a:rPr>
              <a:t>(ст. 337 НК РФ); </a:t>
            </a:r>
            <a:endParaRPr lang="ru-RU" sz="12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230" lvl="0" indent="-17123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Участники соглашений о разделе продукции; </a:t>
            </a:r>
          </a:p>
          <a:p>
            <a:pPr marL="171230" lvl="0" indent="-17123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Кредитные организации;</a:t>
            </a:r>
          </a:p>
          <a:p>
            <a:pPr marL="171230" lvl="0" indent="-17123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Страховые организации;</a:t>
            </a:r>
          </a:p>
          <a:p>
            <a:pPr marL="171230" lvl="0" indent="-17123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Инвестиционные фонды; </a:t>
            </a:r>
          </a:p>
          <a:p>
            <a:pPr marL="171230" lvl="0" indent="-17123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Негосударственные пенсионные фонды;</a:t>
            </a:r>
          </a:p>
          <a:p>
            <a:pPr marL="171230" lvl="0" indent="-17123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Профессиональные участники рынка ценных бумаг; </a:t>
            </a:r>
          </a:p>
          <a:p>
            <a:pPr marL="171230" lvl="0" indent="-171230" algn="just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Arial Narrow" panose="020B0606020202030204" pitchFamily="34" charset="0"/>
              </a:rPr>
              <a:t>Ломбарды.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9220496" y="1404227"/>
            <a:ext cx="2935772" cy="558679"/>
          </a:xfrm>
          <a:prstGeom prst="rect">
            <a:avLst/>
          </a:prstGeom>
          <a:solidFill>
            <a:srgbClr val="FF6A3B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21" tIns="45660" rIns="91321" bIns="45660"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2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Поддержка НЕ оказывается</a:t>
            </a:r>
            <a:endParaRPr lang="ru-RU" sz="1900" kern="0" dirty="0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11778469" y="4953943"/>
            <a:ext cx="431915" cy="461665"/>
            <a:chOff x="200025" y="5799115"/>
            <a:chExt cx="475107" cy="507831"/>
          </a:xfrm>
        </p:grpSpPr>
        <p:sp>
          <p:nvSpPr>
            <p:cNvPr id="56" name="Равнобедренный треугольник 55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FF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>
                <a:solidFill>
                  <a:srgbClr val="00A1D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270238" y="5799115"/>
              <a:ext cx="296588" cy="507831"/>
            </a:xfrm>
            <a:prstGeom prst="rect">
              <a:avLst/>
            </a:prstGeom>
            <a:ln>
              <a:solidFill>
                <a:srgbClr val="FF4D15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FF6A3B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FF6A3B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60" name="Teardrop 46"/>
          <p:cNvSpPr/>
          <p:nvPr/>
        </p:nvSpPr>
        <p:spPr>
          <a:xfrm>
            <a:off x="355082" y="1351794"/>
            <a:ext cx="463092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1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61" name="Teardrop 46"/>
          <p:cNvSpPr/>
          <p:nvPr/>
        </p:nvSpPr>
        <p:spPr>
          <a:xfrm>
            <a:off x="369727" y="4286631"/>
            <a:ext cx="463092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63" name="Teardrop 46"/>
          <p:cNvSpPr/>
          <p:nvPr/>
        </p:nvSpPr>
        <p:spPr>
          <a:xfrm>
            <a:off x="361046" y="5184775"/>
            <a:ext cx="463092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761569" y="7108054"/>
            <a:ext cx="7851650" cy="609909"/>
          </a:xfrm>
          <a:prstGeom prst="roundRect">
            <a:avLst/>
          </a:prstGeom>
          <a:solidFill>
            <a:srgbClr val="C39367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Субсидируемое оборудование не может быть физически изношенным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или морально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устаревшим</a:t>
            </a:r>
            <a:endParaRPr lang="ru-RU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Teardrop 46"/>
          <p:cNvSpPr/>
          <p:nvPr/>
        </p:nvSpPr>
        <p:spPr>
          <a:xfrm>
            <a:off x="361046" y="6120545"/>
            <a:ext cx="463092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37485" y="5146517"/>
            <a:ext cx="7774283" cy="609909"/>
          </a:xfrm>
          <a:prstGeom prst="roundRect">
            <a:avLst/>
          </a:prstGeom>
          <a:solidFill>
            <a:srgbClr val="C39367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Отсутствие у заявителя </a:t>
            </a:r>
            <a:r>
              <a:rPr lang="ru-RU" sz="1600" kern="0" dirty="0">
                <a:solidFill>
                  <a:srgbClr val="000000"/>
                </a:solidFill>
                <a:latin typeface="Arial"/>
              </a:rPr>
              <a:t>задолженности по налогам, сборам и иным обязательным платежам в бюджеты бюджетной системы </a:t>
            </a:r>
            <a:r>
              <a:rPr lang="ru-RU" sz="1600" kern="0" dirty="0" smtClean="0">
                <a:solidFill>
                  <a:srgbClr val="000000"/>
                </a:solidFill>
                <a:latin typeface="Arial"/>
              </a:rPr>
              <a:t>РФ</a:t>
            </a:r>
            <a:endParaRPr lang="ru-RU" sz="1600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Teardrop 46"/>
          <p:cNvSpPr/>
          <p:nvPr/>
        </p:nvSpPr>
        <p:spPr>
          <a:xfrm>
            <a:off x="361046" y="7112664"/>
            <a:ext cx="463092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24" name="Teardrop 46"/>
          <p:cNvSpPr/>
          <p:nvPr/>
        </p:nvSpPr>
        <p:spPr>
          <a:xfrm>
            <a:off x="369727" y="2141619"/>
            <a:ext cx="463092" cy="463092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2</a:t>
            </a:r>
            <a:endParaRPr lang="en-US" sz="2800" b="1" dirty="0">
              <a:solidFill>
                <a:srgbClr val="FFFFFF"/>
              </a:solidFill>
            </a:endParaRPr>
          </a:p>
        </p:txBody>
      </p:sp>
      <p:pic>
        <p:nvPicPr>
          <p:cNvPr id="25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2161" y="14996"/>
            <a:ext cx="795658" cy="563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387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1674" y="0"/>
            <a:ext cx="9610487" cy="1068403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Виды </a:t>
            </a:r>
            <a:r>
              <a:rPr lang="ru-RU" sz="2800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деятельности, подпадающие </a:t>
            </a:r>
            <a:r>
              <a:rPr lang="ru-RU" sz="2800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под субсидирование: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79603" y="1224926"/>
            <a:ext cx="11795842" cy="6413579"/>
            <a:chOff x="471734" y="1476375"/>
            <a:chExt cx="11795842" cy="6413579"/>
          </a:xfrm>
          <a:solidFill>
            <a:srgbClr val="FF6A3B"/>
          </a:solidFill>
        </p:grpSpPr>
        <p:sp>
          <p:nvSpPr>
            <p:cNvPr id="89" name="Прямоугольник 88"/>
            <p:cNvSpPr/>
            <p:nvPr/>
          </p:nvSpPr>
          <p:spPr>
            <a:xfrm>
              <a:off x="1454313" y="1476375"/>
              <a:ext cx="10813263" cy="6413579"/>
            </a:xfrm>
            <a:prstGeom prst="rect">
              <a:avLst/>
            </a:prstGeom>
            <a:noFill/>
          </p:spPr>
          <p:txBody>
            <a:bodyPr wrap="square" lIns="72000" tIns="108000" rIns="36000" bIns="0" anchor="t">
              <a:noAutofit/>
            </a:bodyPr>
            <a:lstStyle/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Сельское хозяйство</a:t>
              </a:r>
              <a:r>
                <a:rPr lang="ru-RU" sz="1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Добыча полезных ископаемых</a:t>
              </a:r>
              <a:r>
                <a:rPr lang="ru-RU" sz="1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Обрабатывающие производства</a:t>
              </a:r>
              <a:r>
                <a:rPr lang="ru-RU" sz="1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Обеспечение электрической энергией, газом и паром</a:t>
              </a:r>
              <a:r>
                <a:rPr lang="ru-RU" sz="1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Деятельность в области здравоохранения и социальных услуг;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Техническое обслуживание и ремонт автотранспортных средств;</a:t>
              </a:r>
            </a:p>
            <a:p>
              <a:pPr>
                <a:defRPr/>
              </a:pPr>
              <a:endParaRPr lang="ru-RU" sz="1600" b="1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Водоснабжение, водоотведение, организация сбора и утилизации отходов;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Деятельность в области архитектуры и инженерно-технического проектирования;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Деятельность гостиниц и предприятий общественного питания</a:t>
              </a:r>
              <a:r>
                <a:rPr lang="ru-RU" sz="1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Деятельность в области информации и связи</a:t>
              </a:r>
              <a:r>
                <a:rPr lang="ru-RU" sz="1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Транспортировка и хранение;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Ветеринарная деятельность</a:t>
              </a:r>
              <a:r>
                <a:rPr lang="ru-RU" sz="1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Образование;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Строительство;</a:t>
              </a:r>
            </a:p>
            <a:p>
              <a:pPr>
                <a:defRPr/>
              </a:pP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>
                <a:defRPr/>
              </a:pPr>
              <a:r>
                <a:rPr lang="ru-RU" sz="1600" b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Деятельность в области культуры, спорта, организации досуга и </a:t>
              </a:r>
              <a:r>
                <a:rPr lang="ru-RU" sz="1600" b="1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развлечений.</a:t>
              </a:r>
              <a:endParaRPr lang="ru-RU" sz="1600" b="1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  <a:p>
              <a:pPr marL="95126" lvl="1" algn="just" defTabSz="956020">
                <a:spcBef>
                  <a:spcPts val="0"/>
                </a:spcBef>
              </a:pPr>
              <a:endParaRPr lang="ru-RU" sz="1600" b="1" dirty="0">
                <a:solidFill>
                  <a:srgbClr val="1F4E79"/>
                </a:solidFill>
              </a:endParaRPr>
            </a:p>
          </p:txBody>
        </p:sp>
        <p:sp>
          <p:nvSpPr>
            <p:cNvPr id="14" name="Oval 292"/>
            <p:cNvSpPr/>
            <p:nvPr/>
          </p:nvSpPr>
          <p:spPr>
            <a:xfrm>
              <a:off x="471734" y="1549156"/>
              <a:ext cx="381086" cy="381086"/>
            </a:xfrm>
            <a:prstGeom prst="ellips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</a:rPr>
                <a:t>1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5" name="Oval 292"/>
            <p:cNvSpPr/>
            <p:nvPr/>
          </p:nvSpPr>
          <p:spPr>
            <a:xfrm>
              <a:off x="471734" y="2010051"/>
              <a:ext cx="381086" cy="381086"/>
            </a:xfrm>
            <a:prstGeom prst="ellips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</a:rPr>
                <a:t>2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6" name="Oval 292"/>
            <p:cNvSpPr/>
            <p:nvPr/>
          </p:nvSpPr>
          <p:spPr>
            <a:xfrm>
              <a:off x="471734" y="2470503"/>
              <a:ext cx="381086" cy="381086"/>
            </a:xfrm>
            <a:prstGeom prst="ellips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</a:rPr>
                <a:t>3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Oval 292"/>
            <p:cNvSpPr/>
            <p:nvPr/>
          </p:nvSpPr>
          <p:spPr>
            <a:xfrm>
              <a:off x="471734" y="2912060"/>
              <a:ext cx="381086" cy="381086"/>
            </a:xfrm>
            <a:prstGeom prst="ellips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</a:rPr>
                <a:t>4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8" name="Oval 292"/>
            <p:cNvSpPr/>
            <p:nvPr/>
          </p:nvSpPr>
          <p:spPr>
            <a:xfrm>
              <a:off x="471734" y="3411339"/>
              <a:ext cx="381086" cy="381086"/>
            </a:xfrm>
            <a:prstGeom prst="ellips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</a:rPr>
                <a:t>5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" name="Oval 292"/>
            <p:cNvSpPr/>
            <p:nvPr/>
          </p:nvSpPr>
          <p:spPr>
            <a:xfrm>
              <a:off x="471734" y="3895855"/>
              <a:ext cx="381086" cy="381086"/>
            </a:xfrm>
            <a:prstGeom prst="ellips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</a:rPr>
                <a:t>6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" name="Oval 292"/>
            <p:cNvSpPr/>
            <p:nvPr/>
          </p:nvSpPr>
          <p:spPr>
            <a:xfrm>
              <a:off x="471734" y="4425244"/>
              <a:ext cx="381086" cy="381086"/>
            </a:xfrm>
            <a:prstGeom prst="ellipse">
              <a:avLst/>
            </a:prstGeom>
            <a:grp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wrap="none" lIns="0" tIns="0" rIns="0" bIns="0" anchor="ctr"/>
            <a:lstStyle/>
            <a:p>
              <a:pPr algn="ctr" defTabSz="913206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000" b="1" kern="0" dirty="0">
                  <a:solidFill>
                    <a:srgbClr val="FFFFFF"/>
                  </a:solidFill>
                  <a:latin typeface="Arial"/>
                </a:rPr>
                <a:t>7</a:t>
              </a:r>
              <a:endParaRPr lang="en-US" sz="2000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2" name="Oval 292"/>
          <p:cNvSpPr/>
          <p:nvPr/>
        </p:nvSpPr>
        <p:spPr>
          <a:xfrm>
            <a:off x="479603" y="4705472"/>
            <a:ext cx="381086" cy="381086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</a:rPr>
              <a:t>8</a:t>
            </a:r>
            <a:endParaRPr lang="en-US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Oval 292"/>
          <p:cNvSpPr/>
          <p:nvPr/>
        </p:nvSpPr>
        <p:spPr>
          <a:xfrm>
            <a:off x="479603" y="5224550"/>
            <a:ext cx="381086" cy="381086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FFFFFF"/>
                </a:solidFill>
                <a:latin typeface="Arial"/>
              </a:rPr>
              <a:t>9</a:t>
            </a:r>
            <a:endParaRPr lang="en-US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Oval 292"/>
          <p:cNvSpPr/>
          <p:nvPr/>
        </p:nvSpPr>
        <p:spPr>
          <a:xfrm>
            <a:off x="479603" y="7147999"/>
            <a:ext cx="381086" cy="381086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</a:rPr>
              <a:t>13</a:t>
            </a:r>
            <a:endParaRPr lang="en-US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Oval 292"/>
          <p:cNvSpPr/>
          <p:nvPr/>
        </p:nvSpPr>
        <p:spPr>
          <a:xfrm>
            <a:off x="479603" y="7590546"/>
            <a:ext cx="381086" cy="381086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</a:rPr>
              <a:t>14</a:t>
            </a:r>
            <a:endParaRPr lang="en-US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Oval 292"/>
          <p:cNvSpPr/>
          <p:nvPr/>
        </p:nvSpPr>
        <p:spPr>
          <a:xfrm>
            <a:off x="479603" y="8039724"/>
            <a:ext cx="381086" cy="381086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</a:rPr>
              <a:t>15</a:t>
            </a:r>
            <a:endParaRPr lang="en-US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Oval 292"/>
          <p:cNvSpPr/>
          <p:nvPr/>
        </p:nvSpPr>
        <p:spPr>
          <a:xfrm>
            <a:off x="479603" y="5696904"/>
            <a:ext cx="381086" cy="381086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</a:rPr>
              <a:t>10</a:t>
            </a:r>
            <a:endParaRPr lang="en-US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Oval 292"/>
          <p:cNvSpPr/>
          <p:nvPr/>
        </p:nvSpPr>
        <p:spPr>
          <a:xfrm>
            <a:off x="479603" y="6124273"/>
            <a:ext cx="381086" cy="381086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</a:rPr>
              <a:t>11</a:t>
            </a:r>
            <a:endParaRPr lang="en-US" sz="2000" b="1" kern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Oval 292"/>
          <p:cNvSpPr/>
          <p:nvPr/>
        </p:nvSpPr>
        <p:spPr>
          <a:xfrm>
            <a:off x="479603" y="6635533"/>
            <a:ext cx="381086" cy="381086"/>
          </a:xfrm>
          <a:prstGeom prst="ellipse">
            <a:avLst/>
          </a:prstGeom>
          <a:solidFill>
            <a:srgbClr val="FF6A3B"/>
          </a:solidFill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wrap="none" lIns="0" tIns="0" rIns="0" bIns="0" anchor="ctr"/>
          <a:lstStyle/>
          <a:p>
            <a:pPr algn="ctr" defTabSz="91320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FFFFFF"/>
                </a:solidFill>
                <a:latin typeface="Arial"/>
              </a:rPr>
              <a:t>12</a:t>
            </a:r>
            <a:endParaRPr lang="en-US" sz="2000" b="1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87998" y="2802259"/>
            <a:ext cx="1916689" cy="3124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49928" y="777569"/>
            <a:ext cx="2088952" cy="3247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9456" y="5118465"/>
            <a:ext cx="2111900" cy="3111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 descr="biznes_125x7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82161" y="14996"/>
            <a:ext cx="795658" cy="563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233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Прямоугольник 1"/>
          <p:cNvSpPr>
            <a:spLocks noChangeArrowheads="1"/>
          </p:cNvSpPr>
          <p:nvPr/>
        </p:nvSpPr>
        <p:spPr bwMode="auto">
          <a:xfrm>
            <a:off x="2153876" y="181903"/>
            <a:ext cx="10195428" cy="105609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sz="20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Предоставление целевых грантов начинающим субъектам малого предпринимательства на создание собственного </a:t>
            </a:r>
            <a:r>
              <a:rPr lang="ru-RU" sz="20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дела (поддержку оказывает Департамент экономического развития и торговли Ивановской области)</a:t>
            </a:r>
            <a:endParaRPr lang="ru-RU" alt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1" name="Скругленный прямоугольник 17"/>
          <p:cNvSpPr>
            <a:spLocks noChangeArrowheads="1"/>
          </p:cNvSpPr>
          <p:nvPr/>
        </p:nvSpPr>
        <p:spPr bwMode="auto">
          <a:xfrm>
            <a:off x="402975" y="2144699"/>
            <a:ext cx="11807274" cy="696487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Возмещаемые затраты: аренда нежилых помещений (не более 1 года) и (или) приобретение основных средств по договору купли-продажи</a:t>
            </a:r>
          </a:p>
        </p:txBody>
      </p:sp>
      <p:sp>
        <p:nvSpPr>
          <p:cNvPr id="2063" name="Скругленный прямоугольник 19"/>
          <p:cNvSpPr>
            <a:spLocks noChangeArrowheads="1"/>
          </p:cNvSpPr>
          <p:nvPr/>
        </p:nvSpPr>
        <p:spPr bwMode="auto">
          <a:xfrm>
            <a:off x="380096" y="2958900"/>
            <a:ext cx="11853031" cy="618290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Максимальная сумма гранта 300 тыс. рублей </a:t>
            </a:r>
            <a:r>
              <a:rPr lang="ru-RU" altLang="ru-RU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не более 85</a:t>
            </a:r>
            <a:r>
              <a:rPr lang="ru-RU" alt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от фактически понесенных затрат)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150769" y="3745767"/>
            <a:ext cx="3109601" cy="2266882"/>
          </a:xfrm>
          <a:prstGeom prst="rect">
            <a:avLst/>
          </a:prstGeom>
          <a:noFill/>
          <a:ln w="25400" cap="flat" cmpd="sng" algn="ctr">
            <a:solidFill>
              <a:srgbClr val="FF4D15"/>
            </a:solidFill>
            <a:prstDash val="sysDot"/>
          </a:ln>
          <a:effectLst/>
        </p:spPr>
        <p:txBody>
          <a:bodyPr lIns="91321" tIns="45660" rIns="91321" bIns="45660" rtlCol="0" anchor="ctr"/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endParaRPr lang="ru-RU" sz="19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71371" y="4415823"/>
            <a:ext cx="28683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при </a:t>
            </a:r>
            <a:r>
              <a: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сумме гранта </a:t>
            </a:r>
            <a:r>
              <a:rPr lang="ru-RU" altLang="ru-RU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до 150 тыс. рублей </a:t>
            </a:r>
            <a:r>
              <a: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создается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 рабочее место;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altLang="ru-RU" sz="14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при </a:t>
            </a:r>
            <a:r>
              <a: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сумме гранта </a:t>
            </a:r>
            <a:r>
              <a:rPr lang="ru-RU" altLang="ru-RU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от 150 до 300 тыс. рублей </a:t>
            </a:r>
            <a:r>
              <a:rPr lang="ru-RU" altLang="ru-RU" sz="1400" dirty="0">
                <a:solidFill>
                  <a:srgbClr val="000000"/>
                </a:solidFill>
                <a:latin typeface="Arial Narrow" panose="020B0606020202030204" pitchFamily="34" charset="0"/>
              </a:rPr>
              <a:t>создается </a:t>
            </a:r>
            <a:r>
              <a:rPr lang="ru-RU" altLang="ru-RU" sz="14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2 </a:t>
            </a:r>
            <a:r>
              <a:rPr lang="ru-RU" altLang="ru-RU" sz="1400" b="1" dirty="0">
                <a:solidFill>
                  <a:srgbClr val="000000"/>
                </a:solidFill>
                <a:latin typeface="Arial Narrow" panose="020B0606020202030204" pitchFamily="34" charset="0"/>
              </a:rPr>
              <a:t>рабочих места </a:t>
            </a:r>
          </a:p>
        </p:txBody>
      </p:sp>
      <p:grpSp>
        <p:nvGrpSpPr>
          <p:cNvPr id="29" name="Группа 28"/>
          <p:cNvGrpSpPr/>
          <p:nvPr/>
        </p:nvGrpSpPr>
        <p:grpSpPr>
          <a:xfrm>
            <a:off x="11793375" y="8073707"/>
            <a:ext cx="431915" cy="461665"/>
            <a:chOff x="200025" y="5799115"/>
            <a:chExt cx="475107" cy="507831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200025" y="5810250"/>
              <a:ext cx="475107" cy="409575"/>
            </a:xfrm>
            <a:prstGeom prst="triangle">
              <a:avLst/>
            </a:prstGeom>
            <a:noFill/>
            <a:ln w="19050">
              <a:solidFill>
                <a:srgbClr val="FF4D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900" dirty="0">
                <a:solidFill>
                  <a:srgbClr val="00A1DE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270238" y="5799115"/>
              <a:ext cx="296588" cy="50783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i="1" dirty="0" err="1">
                  <a:solidFill>
                    <a:srgbClr val="FF6A3B"/>
                  </a:solidFill>
                  <a:latin typeface="Book Antiqua" panose="02040602050305030304" pitchFamily="18" charset="0"/>
                  <a:cs typeface="Aparajita" panose="020B0604020202020204" pitchFamily="34" charset="0"/>
                </a:rPr>
                <a:t>i</a:t>
              </a:r>
              <a:endParaRPr lang="ru-RU" sz="2400" i="1" dirty="0">
                <a:solidFill>
                  <a:srgbClr val="FF6A3B"/>
                </a:solidFill>
                <a:latin typeface="Book Antiqua" panose="02040602050305030304" pitchFamily="18" charset="0"/>
                <a:cs typeface="Aparajita" panose="020B0604020202020204" pitchFamily="34" charset="0"/>
              </a:endParaRPr>
            </a:p>
          </p:txBody>
        </p:sp>
      </p:grpSp>
      <p:sp>
        <p:nvSpPr>
          <p:cNvPr id="38" name="Скругленный прямоугольник 11"/>
          <p:cNvSpPr>
            <a:spLocks noChangeArrowheads="1"/>
          </p:cNvSpPr>
          <p:nvPr/>
        </p:nvSpPr>
        <p:spPr bwMode="auto">
          <a:xfrm>
            <a:off x="463144" y="1373239"/>
            <a:ext cx="11787973" cy="654518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 w="9525" algn="ctr">
            <a:noFill/>
            <a:round/>
            <a:headEnd/>
            <a:tailEnd/>
          </a:ln>
          <a:effectLst/>
        </p:spPr>
        <p:txBody>
          <a:bodyPr lIns="121196" tIns="60602" rIns="121196" bIns="60602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Период </a:t>
            </a:r>
            <a:r>
              <a:rPr lang="ru-RU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деятельности заявителя до момента планируемой даты подачи заявки на оказание поддержки в </a:t>
            </a:r>
            <a:r>
              <a:rPr lang="ru-RU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Департамент экономического </a:t>
            </a:r>
            <a:r>
              <a:rPr lang="ru-RU" sz="16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развития и торговли Ивановской области менее 12 месяцев</a:t>
            </a:r>
          </a:p>
          <a:p>
            <a:r>
              <a:rPr lang="ru-RU" sz="2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9237683" y="3807203"/>
            <a:ext cx="2935772" cy="558679"/>
          </a:xfrm>
          <a:prstGeom prst="rect">
            <a:avLst/>
          </a:prstGeom>
          <a:solidFill>
            <a:srgbClr val="FF6A3B">
              <a:alpha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321" tIns="45660" rIns="91321" bIns="45660" rtlCol="0" anchor="ctr"/>
          <a:lstStyle/>
          <a:p>
            <a:pPr defTabSz="913180" fontAlgn="auto">
              <a:spcBef>
                <a:spcPts val="0"/>
              </a:spcBef>
              <a:spcAft>
                <a:spcPts val="0"/>
              </a:spcAft>
            </a:pPr>
            <a:r>
              <a:rPr lang="ru-RU" sz="1400" b="1" kern="0" dirty="0">
                <a:solidFill>
                  <a:srgbClr val="000000"/>
                </a:solidFill>
                <a:latin typeface="Arial Narrow" panose="020B0606020202030204" pitchFamily="34" charset="0"/>
              </a:rPr>
              <a:t>Получатели поддержки берут на себя обязательства:</a:t>
            </a:r>
          </a:p>
        </p:txBody>
      </p:sp>
      <p:pic>
        <p:nvPicPr>
          <p:cNvPr id="1028" name="Picture 4" descr="biznes_125x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380096" y="3690233"/>
            <a:ext cx="8478725" cy="466826"/>
          </a:xfrm>
          <a:prstGeom prst="roundRect">
            <a:avLst/>
          </a:prstGeom>
          <a:solidFill>
            <a:srgbClr val="FF6A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Основные необходимые для получения субсидии документы:</a:t>
            </a:r>
          </a:p>
        </p:txBody>
      </p:sp>
      <p:sp>
        <p:nvSpPr>
          <p:cNvPr id="15" name="Скругленный прямоугольник 2"/>
          <p:cNvSpPr>
            <a:spLocks noChangeArrowheads="1"/>
          </p:cNvSpPr>
          <p:nvPr/>
        </p:nvSpPr>
        <p:spPr bwMode="auto">
          <a:xfrm>
            <a:off x="383675" y="4331285"/>
            <a:ext cx="8478725" cy="884757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копии договора на приобретение основных средств с указанием перечня приобретаемого оборудования и (или) договора аренды помещения с указанием кадастрового номера арендуемого объекта</a:t>
            </a:r>
          </a:p>
        </p:txBody>
      </p:sp>
      <p:sp>
        <p:nvSpPr>
          <p:cNvPr id="16" name="Скругленный прямоугольник 2"/>
          <p:cNvSpPr>
            <a:spLocks noChangeArrowheads="1"/>
          </p:cNvSpPr>
          <p:nvPr/>
        </p:nvSpPr>
        <p:spPr bwMode="auto">
          <a:xfrm>
            <a:off x="402975" y="5496025"/>
            <a:ext cx="8478725" cy="772466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 smtClean="0"/>
              <a:t>копии </a:t>
            </a:r>
            <a:r>
              <a:rPr lang="ru-RU" altLang="ru-RU" sz="1400" dirty="0"/>
              <a:t>актов приема-передачи основных средств и (или) арендуемых помещений</a:t>
            </a:r>
          </a:p>
        </p:txBody>
      </p:sp>
      <p:sp>
        <p:nvSpPr>
          <p:cNvPr id="18" name="Скругленный прямоугольник 2"/>
          <p:cNvSpPr>
            <a:spLocks noChangeArrowheads="1"/>
          </p:cNvSpPr>
          <p:nvPr/>
        </p:nvSpPr>
        <p:spPr bwMode="auto">
          <a:xfrm>
            <a:off x="402975" y="6410426"/>
            <a:ext cx="8455848" cy="937886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400" dirty="0"/>
              <a:t>копии технического паспорта, гарантийного талона или иной документации, содержащей серийный номер приобретенных основных средств</a:t>
            </a:r>
          </a:p>
        </p:txBody>
      </p:sp>
      <p:sp>
        <p:nvSpPr>
          <p:cNvPr id="21" name="Teardrop 46"/>
          <p:cNvSpPr/>
          <p:nvPr/>
        </p:nvSpPr>
        <p:spPr>
          <a:xfrm>
            <a:off x="10809" y="4353168"/>
            <a:ext cx="463092" cy="463092"/>
          </a:xfrm>
          <a:prstGeom prst="teardrop">
            <a:avLst/>
          </a:prstGeom>
          <a:solidFill>
            <a:srgbClr val="FF4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3" name="Teardrop 46"/>
          <p:cNvSpPr/>
          <p:nvPr/>
        </p:nvSpPr>
        <p:spPr>
          <a:xfrm>
            <a:off x="10809" y="5611528"/>
            <a:ext cx="463092" cy="481263"/>
          </a:xfrm>
          <a:prstGeom prst="teardrop">
            <a:avLst/>
          </a:prstGeom>
          <a:solidFill>
            <a:srgbClr val="FF4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3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4" name="Teardrop 46"/>
          <p:cNvSpPr/>
          <p:nvPr/>
        </p:nvSpPr>
        <p:spPr>
          <a:xfrm>
            <a:off x="10809" y="6699952"/>
            <a:ext cx="463092" cy="463092"/>
          </a:xfrm>
          <a:prstGeom prst="teardrop">
            <a:avLst/>
          </a:prstGeom>
          <a:solidFill>
            <a:srgbClr val="FF4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dirty="0">
                <a:solidFill>
                  <a:srgbClr val="FFFFFF"/>
                </a:solidFill>
              </a:rPr>
              <a:t>4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150767" y="6268490"/>
            <a:ext cx="3109601" cy="2266882"/>
          </a:xfrm>
          <a:prstGeom prst="rect">
            <a:avLst/>
          </a:prstGeom>
          <a:noFill/>
          <a:ln w="25400" cap="flat" cmpd="sng" algn="ctr">
            <a:solidFill>
              <a:srgbClr val="00B0F0"/>
            </a:solidFill>
            <a:prstDash val="sysDot"/>
          </a:ln>
          <a:effectLst/>
        </p:spPr>
        <p:txBody>
          <a:bodyPr lIns="91321" tIns="45660" rIns="91321" bIns="45660" rtlCol="0" anchor="ctr"/>
          <a:lstStyle/>
          <a:p>
            <a:pPr algn="ctr" defTabSz="913180" fontAlgn="auto">
              <a:spcBef>
                <a:spcPts val="0"/>
              </a:spcBef>
              <a:spcAft>
                <a:spcPts val="0"/>
              </a:spcAft>
            </a:pPr>
            <a:endParaRPr lang="ru-RU" sz="19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271369" y="6512465"/>
            <a:ext cx="286839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400" dirty="0" smtClean="0">
                <a:solidFill>
                  <a:srgbClr val="000000"/>
                </a:solidFill>
              </a:rPr>
              <a:t>Контакты</a:t>
            </a:r>
            <a:r>
              <a:rPr lang="ru-RU" altLang="ru-RU" sz="1400" dirty="0">
                <a:solidFill>
                  <a:srgbClr val="000000"/>
                </a:solidFill>
              </a:rPr>
              <a:t>: Департамент экономического развития и торговли Ивановской </a:t>
            </a:r>
            <a:r>
              <a:rPr lang="ru-RU" altLang="ru-RU" sz="1400" dirty="0" smtClean="0">
                <a:solidFill>
                  <a:srgbClr val="000000"/>
                </a:solidFill>
              </a:rPr>
              <a:t>области </a:t>
            </a:r>
            <a:r>
              <a:rPr lang="ru-RU" sz="1400" dirty="0" smtClean="0">
                <a:solidFill>
                  <a:srgbClr val="000000"/>
                </a:solidFill>
              </a:rPr>
              <a:t>32-40-95, </a:t>
            </a:r>
            <a:r>
              <a:rPr lang="ru-RU" sz="1400" dirty="0" smtClean="0"/>
              <a:t>32-85-04, 32-40-65, </a:t>
            </a:r>
            <a:br>
              <a:rPr lang="ru-RU" sz="1400" dirty="0" smtClean="0"/>
            </a:br>
            <a:r>
              <a:rPr lang="ru-RU" sz="1400" dirty="0" smtClean="0"/>
              <a:t>32-41-74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400" dirty="0"/>
              <a:t/>
            </a:r>
            <a:br>
              <a:rPr lang="ru-RU" sz="1400" dirty="0"/>
            </a:br>
            <a:r>
              <a:rPr lang="ru-RU" altLang="ru-RU" sz="1400" dirty="0" smtClean="0">
                <a:solidFill>
                  <a:srgbClr val="000000"/>
                </a:solidFill>
              </a:rPr>
              <a:t>сайт: </a:t>
            </a:r>
            <a:r>
              <a:rPr lang="en-US" altLang="ru-RU" sz="1400" dirty="0" smtClean="0">
                <a:solidFill>
                  <a:srgbClr val="000000"/>
                </a:solidFill>
              </a:rPr>
              <a:t>derit.ivanovoobl.ru</a:t>
            </a:r>
            <a:r>
              <a:rPr lang="ru-RU" altLang="ru-RU" sz="1400" dirty="0" smtClean="0">
                <a:solidFill>
                  <a:srgbClr val="000000"/>
                </a:solidFill>
              </a:rPr>
              <a:t>  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77678" y="7690585"/>
            <a:ext cx="8504022" cy="657015"/>
          </a:xfrm>
          <a:prstGeom prst="roundRect">
            <a:avLst/>
          </a:prstGeom>
          <a:solidFill>
            <a:srgbClr val="FF6A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ПРИЕМА ЗАЯВОК ДО 01.09.2018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" descr="C:\Users\User\Desktop\Виолетта\Бренд\герб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82161" y="14996"/>
            <a:ext cx="795658" cy="563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6797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кругленный прямоугольник 1"/>
          <p:cNvSpPr>
            <a:spLocks noChangeArrowheads="1"/>
          </p:cNvSpPr>
          <p:nvPr/>
        </p:nvSpPr>
        <p:spPr bwMode="auto">
          <a:xfrm>
            <a:off x="2152498" y="288026"/>
            <a:ext cx="10023116" cy="672059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b="1" dirty="0" smtClean="0">
                <a:solidFill>
                  <a:srgbClr val="000000"/>
                </a:solidFill>
              </a:rPr>
              <a:t>Предоставление государственной поддержки в </a:t>
            </a:r>
            <a:r>
              <a:rPr lang="ru-RU" altLang="ru-RU" b="1" dirty="0" err="1" smtClean="0">
                <a:solidFill>
                  <a:srgbClr val="000000"/>
                </a:solidFill>
              </a:rPr>
              <a:t>монопрофильных</a:t>
            </a:r>
            <a:r>
              <a:rPr lang="ru-RU" altLang="ru-RU" b="1" dirty="0" smtClean="0">
                <a:solidFill>
                  <a:srgbClr val="000000"/>
                </a:solidFill>
              </a:rPr>
              <a:t> муниципальных образованиях </a:t>
            </a:r>
            <a:r>
              <a:rPr lang="ru-RU" altLang="ru-RU" b="1" dirty="0">
                <a:solidFill>
                  <a:srgbClr val="000000"/>
                </a:solidFill>
              </a:rPr>
              <a:t>Ивановской </a:t>
            </a:r>
            <a:r>
              <a:rPr lang="ru-RU" altLang="ru-RU" b="1" dirty="0" smtClean="0">
                <a:solidFill>
                  <a:srgbClr val="000000"/>
                </a:solidFill>
              </a:rPr>
              <a:t>области </a:t>
            </a:r>
            <a:br>
              <a:rPr lang="ru-RU" altLang="ru-RU" b="1" dirty="0" smtClean="0">
                <a:solidFill>
                  <a:srgbClr val="000000"/>
                </a:solidFill>
              </a:rPr>
            </a:br>
            <a:r>
              <a:rPr lang="ru-RU" altLang="ru-RU" b="1" dirty="0" smtClean="0">
                <a:solidFill>
                  <a:srgbClr val="000000"/>
                </a:solidFill>
              </a:rPr>
              <a:t>(</a:t>
            </a:r>
            <a:r>
              <a:rPr lang="ru-RU" altLang="ru-RU" b="1" dirty="0">
                <a:solidFill>
                  <a:srgbClr val="000000"/>
                </a:solidFill>
              </a:rPr>
              <a:t>поддержку </a:t>
            </a:r>
            <a:r>
              <a:rPr lang="ru-RU" altLang="ru-RU" b="1" dirty="0" smtClean="0">
                <a:solidFill>
                  <a:srgbClr val="000000"/>
                </a:solidFill>
              </a:rPr>
              <a:t>оказывают моногорода Ивановской </a:t>
            </a:r>
            <a:r>
              <a:rPr lang="ru-RU" altLang="ru-RU" b="1" dirty="0">
                <a:solidFill>
                  <a:srgbClr val="000000"/>
                </a:solidFill>
              </a:rPr>
              <a:t>области)</a:t>
            </a:r>
          </a:p>
          <a:p>
            <a:pPr algn="ctr"/>
            <a:endParaRPr lang="ru-RU" altLang="ru-RU" b="1" dirty="0">
              <a:solidFill>
                <a:srgbClr val="000000"/>
              </a:solidFill>
            </a:endParaRPr>
          </a:p>
        </p:txBody>
      </p:sp>
      <p:sp>
        <p:nvSpPr>
          <p:cNvPr id="5123" name="Скругленный прямоугольник 4"/>
          <p:cNvSpPr>
            <a:spLocks noChangeArrowheads="1"/>
          </p:cNvSpPr>
          <p:nvPr/>
        </p:nvSpPr>
        <p:spPr bwMode="auto">
          <a:xfrm>
            <a:off x="525000" y="3765680"/>
            <a:ext cx="3779996" cy="3196883"/>
          </a:xfrm>
          <a:prstGeom prst="roundRect">
            <a:avLst>
              <a:gd name="adj" fmla="val 9384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900" dirty="0"/>
              <a:t>связанных с уплатой процентов по кредитам, привлеченным в российских кредитных организациях на строительство (реконструкцию) для собственных нужд производственных зданий, строений и сооружений либо приобретение оборудования 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5124" name="Скругленный прямоугольник 6"/>
          <p:cNvSpPr>
            <a:spLocks noChangeArrowheads="1"/>
          </p:cNvSpPr>
          <p:nvPr/>
        </p:nvSpPr>
        <p:spPr bwMode="auto">
          <a:xfrm>
            <a:off x="5033434" y="3737678"/>
            <a:ext cx="3576558" cy="3196882"/>
          </a:xfrm>
          <a:prstGeom prst="roundRect">
            <a:avLst>
              <a:gd name="adj" fmla="val 8023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900" dirty="0"/>
              <a:t>связанных с уплатой лизинговых платежей по договору (договорам) лизинга, заключенному с российскими лизинговыми организациями</a:t>
            </a:r>
          </a:p>
        </p:txBody>
      </p:sp>
      <p:sp>
        <p:nvSpPr>
          <p:cNvPr id="5125" name="Скругленный прямоугольник 7"/>
          <p:cNvSpPr>
            <a:spLocks noChangeArrowheads="1"/>
          </p:cNvSpPr>
          <p:nvPr/>
        </p:nvSpPr>
        <p:spPr bwMode="auto">
          <a:xfrm>
            <a:off x="9239992" y="3765680"/>
            <a:ext cx="3065763" cy="3168880"/>
          </a:xfrm>
          <a:prstGeom prst="roundRect">
            <a:avLst>
              <a:gd name="adj" fmla="val 8079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ru-RU" altLang="ru-RU" sz="1900" dirty="0"/>
              <a:t> связанных с уплатой первого взноса (аванса) при заключении договора (договоров) лизинга оборудования с российскими лизинговыми организациями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4" name="Teardrop 46"/>
          <p:cNvSpPr/>
          <p:nvPr/>
        </p:nvSpPr>
        <p:spPr>
          <a:xfrm>
            <a:off x="4703561" y="3834338"/>
            <a:ext cx="461561" cy="464041"/>
          </a:xfrm>
          <a:prstGeom prst="teardrop">
            <a:avLst/>
          </a:prstGeom>
          <a:solidFill>
            <a:srgbClr val="FF6A3B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FFFFFF"/>
                </a:solidFill>
                <a:latin typeface="Arial"/>
                <a:cs typeface="+mn-cs"/>
              </a:rPr>
              <a:t>2</a:t>
            </a:r>
            <a:endParaRPr lang="en-US" sz="28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5" name="Teardrop 46"/>
          <p:cNvSpPr/>
          <p:nvPr/>
        </p:nvSpPr>
        <p:spPr>
          <a:xfrm>
            <a:off x="8906399" y="3836339"/>
            <a:ext cx="461561" cy="462040"/>
          </a:xfrm>
          <a:prstGeom prst="teardrop">
            <a:avLst/>
          </a:prstGeom>
          <a:solidFill>
            <a:srgbClr val="FF6A3B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91426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>
                <a:solidFill>
                  <a:srgbClr val="FFFFFF"/>
                </a:solidFill>
                <a:latin typeface="Arial"/>
                <a:cs typeface="+mn-cs"/>
              </a:rPr>
              <a:t>3</a:t>
            </a:r>
            <a:endParaRPr lang="en-US" sz="2800" b="1" kern="0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34063" y="6990495"/>
            <a:ext cx="12249989" cy="1554260"/>
          </a:xfrm>
          <a:prstGeom prst="rect">
            <a:avLst/>
          </a:prstGeom>
          <a:noFill/>
          <a:ln w="25400" cap="flat" cmpd="sng" algn="ctr">
            <a:solidFill>
              <a:srgbClr val="FF6A3B"/>
            </a:solidFill>
            <a:prstDash val="sysDot"/>
          </a:ln>
          <a:effectLst/>
        </p:spPr>
        <p:txBody>
          <a:bodyPr lIns="91308" tIns="45654" rIns="91308" bIns="45654" anchor="ctr"/>
          <a:lstStyle/>
          <a:p>
            <a:pPr algn="ctr" defTabSz="91304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0478" y="6990495"/>
            <a:ext cx="12213574" cy="1554260"/>
          </a:xfrm>
          <a:prstGeom prst="rect">
            <a:avLst/>
          </a:prstGeom>
        </p:spPr>
        <p:txBody>
          <a:bodyPr wrap="square" lIns="91427" tIns="45714" rIns="91427" bIns="45714">
            <a:spAutoFit/>
          </a:bodyPr>
          <a:lstStyle/>
          <a:p>
            <a:pPr algn="ctr" eaLnBrk="0" hangingPunct="0">
              <a:defRPr/>
            </a:pPr>
            <a:r>
              <a:rPr lang="ru-RU" sz="1900" b="1" dirty="0">
                <a:solidFill>
                  <a:srgbClr val="000000"/>
                </a:solidFill>
              </a:rPr>
              <a:t>Получатели поддержки берут на себя обязательства:</a:t>
            </a:r>
          </a:p>
          <a:p>
            <a:pPr marL="378784" indent="-378784" eaLnBrk="0" hangingPunct="0"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rgbClr val="000000"/>
                </a:solidFill>
              </a:rPr>
              <a:t>Не допускать передачу в аренду, а также отчуждение иным образом субсидируемого имущества в течение не менее 2 лет с момента заключения договора</a:t>
            </a:r>
            <a:r>
              <a:rPr lang="ru-RU" sz="1900" dirty="0" smtClean="0">
                <a:solidFill>
                  <a:srgbClr val="000000"/>
                </a:solidFill>
              </a:rPr>
              <a:t>;</a:t>
            </a:r>
            <a:endParaRPr lang="ru-RU" sz="1900" dirty="0">
              <a:solidFill>
                <a:srgbClr val="000000"/>
              </a:solidFill>
            </a:endParaRPr>
          </a:p>
          <a:p>
            <a:pPr marL="378784" indent="-378784" eaLnBrk="0" hangingPunct="0">
              <a:buFont typeface="Wingdings" pitchFamily="2" charset="2"/>
              <a:buChar char="Ø"/>
              <a:defRPr/>
            </a:pPr>
            <a:r>
              <a:rPr lang="ru-RU" sz="1900" dirty="0">
                <a:solidFill>
                  <a:srgbClr val="000000"/>
                </a:solidFill>
              </a:rPr>
              <a:t>Создать не менее 1 нового рабочего места на каждые 0,5 млн. руб. поддержки и обеспечить сохранение в течение 1 года со дня заключения договора численности работников.</a:t>
            </a:r>
          </a:p>
        </p:txBody>
      </p:sp>
      <p:grpSp>
        <p:nvGrpSpPr>
          <p:cNvPr id="5131" name="Группа 17"/>
          <p:cNvGrpSpPr>
            <a:grpSpLocks/>
          </p:cNvGrpSpPr>
          <p:nvPr/>
        </p:nvGrpSpPr>
        <p:grpSpPr bwMode="auto">
          <a:xfrm>
            <a:off x="11976552" y="7872698"/>
            <a:ext cx="433125" cy="415498"/>
            <a:chOff x="200025" y="5799115"/>
            <a:chExt cx="475107" cy="456360"/>
          </a:xfrm>
        </p:grpSpPr>
        <p:sp>
          <p:nvSpPr>
            <p:cNvPr id="19" name="Равнобедренный треугольник 18"/>
            <p:cNvSpPr/>
            <p:nvPr/>
          </p:nvSpPr>
          <p:spPr>
            <a:xfrm>
              <a:off x="200025" y="5810100"/>
              <a:ext cx="475107" cy="410817"/>
            </a:xfrm>
            <a:prstGeom prst="triangle">
              <a:avLst/>
            </a:prstGeom>
            <a:noFill/>
            <a:ln w="19050">
              <a:solidFill>
                <a:srgbClr val="FF6A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900" dirty="0">
                <a:solidFill>
                  <a:srgbClr val="00A1DE"/>
                </a:solidFill>
              </a:endParaRPr>
            </a:p>
          </p:txBody>
        </p:sp>
        <p:sp>
          <p:nvSpPr>
            <p:cNvPr id="5139" name="Прямоугольник 19"/>
            <p:cNvSpPr>
              <a:spLocks noChangeArrowheads="1"/>
            </p:cNvSpPr>
            <p:nvPr/>
          </p:nvSpPr>
          <p:spPr bwMode="auto">
            <a:xfrm>
              <a:off x="275928" y="5799115"/>
              <a:ext cx="285209" cy="456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ru-RU" i="1" dirty="0" err="1">
                  <a:solidFill>
                    <a:srgbClr val="FF6A3B"/>
                  </a:solidFill>
                  <a:latin typeface="Book Antiqua" pitchFamily="18" charset="0"/>
                  <a:cs typeface="Aparajita" pitchFamily="34" charset="0"/>
                </a:rPr>
                <a:t>i</a:t>
              </a:r>
              <a:endParaRPr lang="ru-RU" altLang="ru-RU" i="1" dirty="0">
                <a:solidFill>
                  <a:srgbClr val="FF6A3B"/>
                </a:solidFill>
                <a:latin typeface="Book Antiqua" pitchFamily="18" charset="0"/>
                <a:cs typeface="Aparajita" pitchFamily="34" charset="0"/>
              </a:endParaRPr>
            </a:p>
          </p:txBody>
        </p:sp>
      </p:grpSp>
      <p:sp>
        <p:nvSpPr>
          <p:cNvPr id="5132" name="Скругленный прямоугольник 2"/>
          <p:cNvSpPr>
            <a:spLocks noChangeArrowheads="1"/>
          </p:cNvSpPr>
          <p:nvPr/>
        </p:nvSpPr>
        <p:spPr bwMode="auto">
          <a:xfrm>
            <a:off x="586115" y="2290875"/>
            <a:ext cx="11703114" cy="1248110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900"/>
              <a:t>Субсидирование части затрат субъектов малого и среднего </a:t>
            </a:r>
          </a:p>
          <a:p>
            <a:r>
              <a:rPr lang="ru-RU" altLang="ru-RU" sz="1900"/>
              <a:t>предпринимательства в целях создания и (или) развития </a:t>
            </a:r>
          </a:p>
          <a:p>
            <a:r>
              <a:rPr lang="ru-RU" altLang="ru-RU" sz="1900"/>
              <a:t>либо модернизации  производства товаров (работ, услуг)</a:t>
            </a:r>
          </a:p>
          <a:p>
            <a:endParaRPr lang="ru-RU" altLang="ru-RU" sz="1900"/>
          </a:p>
        </p:txBody>
      </p:sp>
      <p:pic>
        <p:nvPicPr>
          <p:cNvPr id="5133" name="Picture 42" descr="http://www.clipartbest.com/cliparts/dc7/6xq/dc76xqLpi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98563" y="2318286"/>
            <a:ext cx="2347185" cy="1292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4" name="Скругленный прямоугольник 3"/>
          <p:cNvSpPr>
            <a:spLocks noChangeArrowheads="1"/>
          </p:cNvSpPr>
          <p:nvPr/>
        </p:nvSpPr>
        <p:spPr bwMode="auto">
          <a:xfrm>
            <a:off x="618667" y="1488131"/>
            <a:ext cx="11650614" cy="672059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900" dirty="0"/>
              <a:t>Перечень </a:t>
            </a:r>
            <a:r>
              <a:rPr lang="ru-RU" altLang="ru-RU" sz="1900" dirty="0" err="1"/>
              <a:t>монопрофильных</a:t>
            </a:r>
            <a:r>
              <a:rPr lang="ru-RU" altLang="ru-RU" sz="1900" dirty="0"/>
              <a:t> муниципальных образований Ивановской области  </a:t>
            </a:r>
            <a:r>
              <a:rPr lang="ru-RU" altLang="ru-RU" sz="1900" dirty="0" smtClean="0"/>
              <a:t>представлен в распоряжении </a:t>
            </a:r>
            <a:r>
              <a:rPr lang="ru-RU" altLang="ru-RU" sz="1900" dirty="0"/>
              <a:t>Правительства Российской Федерации от 29.07.2014 </a:t>
            </a:r>
            <a:r>
              <a:rPr lang="ru-RU" altLang="ru-RU" sz="1900" dirty="0" smtClean="0"/>
              <a:t>№ 1398-р (10 моногородов)</a:t>
            </a:r>
            <a:endParaRPr lang="ru-RU" altLang="ru-RU" sz="1900" dirty="0"/>
          </a:p>
        </p:txBody>
      </p:sp>
      <p:sp>
        <p:nvSpPr>
          <p:cNvPr id="5135" name="Стрелка вниз 4"/>
          <p:cNvSpPr>
            <a:spLocks noChangeArrowheads="1"/>
          </p:cNvSpPr>
          <p:nvPr/>
        </p:nvSpPr>
        <p:spPr bwMode="auto">
          <a:xfrm>
            <a:off x="2064749" y="3570429"/>
            <a:ext cx="525000" cy="17601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136" name="Стрелка вниз 5"/>
          <p:cNvSpPr>
            <a:spLocks noChangeArrowheads="1"/>
          </p:cNvSpPr>
          <p:nvPr/>
        </p:nvSpPr>
        <p:spPr bwMode="auto">
          <a:xfrm>
            <a:off x="6557026" y="3554986"/>
            <a:ext cx="529374" cy="176016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sp>
        <p:nvSpPr>
          <p:cNvPr id="5137" name="Стрелка вниз 6"/>
          <p:cNvSpPr>
            <a:spLocks noChangeArrowheads="1"/>
          </p:cNvSpPr>
          <p:nvPr/>
        </p:nvSpPr>
        <p:spPr bwMode="auto">
          <a:xfrm>
            <a:off x="10510373" y="3538985"/>
            <a:ext cx="525000" cy="20801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6A3B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lIns="121368" tIns="60684" rIns="121368" bIns="60684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ru-RU" altLang="ru-RU"/>
          </a:p>
        </p:txBody>
      </p:sp>
      <p:pic>
        <p:nvPicPr>
          <p:cNvPr id="20" name="Picture 4" descr="biznes_125x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ardrop 46"/>
          <p:cNvSpPr/>
          <p:nvPr/>
        </p:nvSpPr>
        <p:spPr>
          <a:xfrm>
            <a:off x="155575" y="3836339"/>
            <a:ext cx="463092" cy="463092"/>
          </a:xfrm>
          <a:prstGeom prst="teardrop">
            <a:avLst/>
          </a:prstGeom>
          <a:solidFill>
            <a:srgbClr val="FF4D1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05604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кругленный прямоугольник 2"/>
          <p:cNvSpPr>
            <a:spLocks noChangeArrowheads="1"/>
          </p:cNvSpPr>
          <p:nvPr/>
        </p:nvSpPr>
        <p:spPr bwMode="auto">
          <a:xfrm>
            <a:off x="567338" y="1855618"/>
            <a:ext cx="11444990" cy="1056093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900" dirty="0"/>
              <a:t>Размер субсидии - не более трех четвертых ключевой ставки Банка России, </a:t>
            </a:r>
          </a:p>
          <a:p>
            <a:r>
              <a:rPr lang="ru-RU" altLang="ru-RU" sz="1900" dirty="0"/>
              <a:t>но не более 70% от фактически произведенных СМСП затрат на уплату процентов</a:t>
            </a:r>
          </a:p>
          <a:p>
            <a:r>
              <a:rPr lang="ru-RU" altLang="ru-RU" sz="1900" dirty="0"/>
              <a:t>по кредитам, но не более 1 млн рублей на одного получателя поддержки в год</a:t>
            </a:r>
          </a:p>
          <a:p>
            <a:endParaRPr lang="ru-RU" altLang="ru-RU" sz="1900" dirty="0"/>
          </a:p>
        </p:txBody>
      </p:sp>
      <p:pic>
        <p:nvPicPr>
          <p:cNvPr id="6148" name="Picture 24" descr="http://doshkol-edu.ru/images/news/large/8f0c1db2c08b9f1dd5bc19240ce50e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0060" y="1711604"/>
            <a:ext cx="1679998" cy="134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Скругленный прямоугольник 4"/>
          <p:cNvSpPr>
            <a:spLocks noChangeArrowheads="1"/>
          </p:cNvSpPr>
          <p:nvPr/>
        </p:nvSpPr>
        <p:spPr bwMode="auto">
          <a:xfrm>
            <a:off x="567338" y="6833936"/>
            <a:ext cx="11858876" cy="1634547"/>
          </a:xfrm>
          <a:prstGeom prst="roundRect">
            <a:avLst>
              <a:gd name="adj" fmla="val 6315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ru-RU" altLang="ru-RU" sz="400" dirty="0"/>
          </a:p>
          <a:p>
            <a:pPr eaLnBrk="1" hangingPunct="1"/>
            <a:endParaRPr lang="ru-RU" altLang="ru-RU" sz="400" dirty="0"/>
          </a:p>
          <a:p>
            <a:pPr eaLnBrk="1" hangingPunct="1"/>
            <a:endParaRPr lang="ru-RU" altLang="ru-RU" sz="400" dirty="0"/>
          </a:p>
          <a:p>
            <a:pPr eaLnBrk="1" hangingPunct="1"/>
            <a:r>
              <a:rPr lang="ru-RU" altLang="ru-RU" sz="1900" dirty="0" smtClean="0"/>
              <a:t>Заключенные </a:t>
            </a:r>
            <a:r>
              <a:rPr lang="ru-RU" altLang="ru-RU" sz="1900" dirty="0"/>
              <a:t>СМСП договора (сделки), обеспечивающие строительство (реконструкцию) для собственных нужд производственных зданий, строений, сооружений и (или) приобретение оборудования, включая затраты на монтаж оборудования, и акты приема-передачи оборудования (актов выполненных работ) по соответствующим договорам.</a:t>
            </a:r>
          </a:p>
          <a:p>
            <a:endParaRPr lang="ru-RU" altLang="ru-RU" sz="19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0865" y="3176404"/>
            <a:ext cx="8206058" cy="466826"/>
          </a:xfrm>
          <a:prstGeom prst="roundRect">
            <a:avLst/>
          </a:prstGeom>
          <a:solidFill>
            <a:srgbClr val="FF6A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необходимые </a:t>
            </a:r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для получения субсидии документы: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27249" y="97370"/>
            <a:ext cx="102727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Субсидирование </a:t>
            </a:r>
            <a:r>
              <a:rPr lang="ru-RU" sz="1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части затрат субъектов </a:t>
            </a:r>
            <a:r>
              <a:rPr lang="ru-RU" sz="1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МСП, </a:t>
            </a:r>
            <a:r>
              <a:rPr lang="ru-RU" sz="1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связанных с уплатой процентов по кредитам, привлеченным в российских кредитных организациях на строительство (реконструкцию) для собственных нужд производственных зданий, строений и сооружений либо приобретение оборудования в целях создания и (или) развития либо модернизации производства товаров (работ, услуг</a:t>
            </a:r>
            <a:r>
              <a:rPr lang="ru-RU" sz="1800" b="1" dirty="0" smtClean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)</a:t>
            </a:r>
            <a:endParaRPr lang="ru-RU" sz="1800" b="1" dirty="0">
              <a:ln w="0"/>
              <a:solidFill>
                <a:srgbClr val="623B2A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4" descr="biznes_125x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2"/>
          <p:cNvSpPr>
            <a:spLocks noChangeArrowheads="1"/>
          </p:cNvSpPr>
          <p:nvPr/>
        </p:nvSpPr>
        <p:spPr bwMode="auto">
          <a:xfrm>
            <a:off x="567338" y="3879118"/>
            <a:ext cx="11778859" cy="789135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900" dirty="0"/>
              <a:t>кредитный договор, заключенный банком с СМСП, действующий на </a:t>
            </a:r>
            <a:r>
              <a:rPr lang="ru-RU" altLang="ru-RU" sz="1900" dirty="0" smtClean="0"/>
              <a:t>момент подачи </a:t>
            </a:r>
            <a:r>
              <a:rPr lang="ru-RU" altLang="ru-RU" sz="1900" dirty="0"/>
              <a:t>заявки, в соответствии с которым сумма привлеченного кредита составляет не менее 1,5 млн. руб.</a:t>
            </a:r>
          </a:p>
        </p:txBody>
      </p:sp>
      <p:sp>
        <p:nvSpPr>
          <p:cNvPr id="12" name="Скругленный прямоугольник 2"/>
          <p:cNvSpPr>
            <a:spLocks noChangeArrowheads="1"/>
          </p:cNvSpPr>
          <p:nvPr/>
        </p:nvSpPr>
        <p:spPr bwMode="auto">
          <a:xfrm>
            <a:off x="567339" y="4846980"/>
            <a:ext cx="11778860" cy="677922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заверенная банком выписка из ссудного счета и график погашения </a:t>
            </a:r>
            <a:r>
              <a:rPr lang="ru-RU" altLang="ru-RU" sz="1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кредита</a:t>
            </a:r>
            <a:endParaRPr lang="ru-RU" altLang="ru-RU" sz="1900" dirty="0"/>
          </a:p>
        </p:txBody>
      </p:sp>
      <p:sp>
        <p:nvSpPr>
          <p:cNvPr id="14" name="Скругленный прямоугольник 2"/>
          <p:cNvSpPr>
            <a:spLocks noChangeArrowheads="1"/>
          </p:cNvSpPr>
          <p:nvPr/>
        </p:nvSpPr>
        <p:spPr bwMode="auto">
          <a:xfrm>
            <a:off x="567338" y="5683035"/>
            <a:ext cx="11778859" cy="871770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900" dirty="0"/>
              <a:t>документы, подтверждающие осуществление расходов по уплате СМСП процентов по кредиту, в размере не менее 10% от всей суммы процентов по кредиту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792" y="3844694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ardrop 46"/>
          <p:cNvSpPr/>
          <p:nvPr/>
        </p:nvSpPr>
        <p:spPr>
          <a:xfrm>
            <a:off x="177188" y="4953920"/>
            <a:ext cx="463750" cy="464041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2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7" name="Teardrop 46"/>
          <p:cNvSpPr/>
          <p:nvPr/>
        </p:nvSpPr>
        <p:spPr>
          <a:xfrm>
            <a:off x="171938" y="5717054"/>
            <a:ext cx="463750" cy="464041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3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8" name="Teardrop 46"/>
          <p:cNvSpPr/>
          <p:nvPr/>
        </p:nvSpPr>
        <p:spPr>
          <a:xfrm>
            <a:off x="153792" y="6872888"/>
            <a:ext cx="463750" cy="464041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4</a:t>
            </a:r>
            <a:endParaRPr lang="en-US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67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кругленный прямоугольник 2"/>
          <p:cNvSpPr>
            <a:spLocks noChangeArrowheads="1"/>
          </p:cNvSpPr>
          <p:nvPr/>
        </p:nvSpPr>
        <p:spPr bwMode="auto">
          <a:xfrm>
            <a:off x="425950" y="1393953"/>
            <a:ext cx="12028563" cy="1686132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/>
            <a:r>
              <a:rPr lang="ru-RU" alt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Субсидии предоставляются СМСП в связи с уплатой лизинговых платежей по </a:t>
            </a:r>
          </a:p>
          <a:p>
            <a:pPr lvl="0" eaLnBrk="1" hangingPunct="1"/>
            <a:r>
              <a:rPr lang="ru-RU" alt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договорам лизинга </a:t>
            </a:r>
            <a:r>
              <a:rPr lang="ru-RU" altLang="ru-RU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оборудования, из </a:t>
            </a:r>
            <a:r>
              <a:rPr lang="ru-RU" alt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расчета не более трех четвертых ключевой ставки Банка России, </a:t>
            </a:r>
            <a:r>
              <a:rPr lang="ru-RU" altLang="ru-RU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действовавшей на </a:t>
            </a:r>
            <a:r>
              <a:rPr lang="ru-RU" alt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момент уплаты лизингового платежа СМСП, но не более 70% от </a:t>
            </a:r>
            <a:r>
              <a:rPr lang="ru-RU" altLang="ru-RU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фактически</a:t>
            </a:r>
          </a:p>
          <a:p>
            <a:pPr lvl="0" eaLnBrk="1" hangingPunct="1"/>
            <a:r>
              <a:rPr lang="ru-RU" altLang="ru-RU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произведенных СМСП затрат на уплату лизинговых платежей (не более 1 млн рублей</a:t>
            </a:r>
          </a:p>
          <a:p>
            <a:pPr lvl="0" eaLnBrk="1" hangingPunct="1"/>
            <a:r>
              <a:rPr lang="ru-RU" altLang="ru-RU" sz="1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 одного получателя поддержки в год)</a:t>
            </a:r>
          </a:p>
          <a:p>
            <a:endParaRPr lang="ru-RU" altLang="ru-RU" sz="1900" dirty="0"/>
          </a:p>
        </p:txBody>
      </p:sp>
      <p:pic>
        <p:nvPicPr>
          <p:cNvPr id="6148" name="Picture 24" descr="http://doshkol-edu.ru/images/news/large/8f0c1db2c08b9f1dd5bc19240ce50e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6387" y="1832285"/>
            <a:ext cx="1679998" cy="134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Скругленный прямоугольник 4"/>
          <p:cNvSpPr>
            <a:spLocks noChangeArrowheads="1"/>
          </p:cNvSpPr>
          <p:nvPr/>
        </p:nvSpPr>
        <p:spPr bwMode="auto">
          <a:xfrm>
            <a:off x="487323" y="6297303"/>
            <a:ext cx="11858876" cy="1193532"/>
          </a:xfrm>
          <a:prstGeom prst="roundRect">
            <a:avLst>
              <a:gd name="adj" fmla="val 6315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800" dirty="0" smtClean="0"/>
              <a:t>Заключенные </a:t>
            </a:r>
            <a:r>
              <a:rPr lang="ru-RU" altLang="ru-RU" sz="1800" dirty="0"/>
              <a:t>СМСП договора (сделки), обеспечивающие строительство (реконструкцию) для собственных нужд производственных зданий, строений, сооружений и (или) приобретение оборудования, включая затраты на монтаж оборудования, и акты приема-передачи оборудования (актов выполненных работ) по соответствующим договорам.</a:t>
            </a:r>
          </a:p>
          <a:p>
            <a:endParaRPr lang="ru-RU" altLang="ru-RU" sz="19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0865" y="3176404"/>
            <a:ext cx="8206058" cy="466826"/>
          </a:xfrm>
          <a:prstGeom prst="roundRect">
            <a:avLst/>
          </a:prstGeom>
          <a:solidFill>
            <a:srgbClr val="FF6A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Основные необходимые для получения субсидии документы: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27249" y="97370"/>
            <a:ext cx="10272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Субсидирование части затрат субъектов малого и среднего предпринимательства, связанных с уплатой лизинговых платежей по договору (договорам) лизинга, заключенному с российскими лизинговыми организациями в целях создания и (или) развития либо модернизации производства товаров (работ, услуг)</a:t>
            </a:r>
          </a:p>
        </p:txBody>
      </p:sp>
      <p:pic>
        <p:nvPicPr>
          <p:cNvPr id="10" name="Picture 4" descr="biznes_125x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2"/>
          <p:cNvSpPr>
            <a:spLocks noChangeArrowheads="1"/>
          </p:cNvSpPr>
          <p:nvPr/>
        </p:nvSpPr>
        <p:spPr bwMode="auto">
          <a:xfrm>
            <a:off x="567340" y="3804859"/>
            <a:ext cx="11778859" cy="719015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800" dirty="0"/>
              <a:t>копия договора лизинга, заверенная лизингодателем, с указанием перечня приобретаемого оборудования и графиком лизинговых платежей</a:t>
            </a:r>
          </a:p>
        </p:txBody>
      </p:sp>
      <p:sp>
        <p:nvSpPr>
          <p:cNvPr id="12" name="Скругленный прямоугольник 2"/>
          <p:cNvSpPr>
            <a:spLocks noChangeArrowheads="1"/>
          </p:cNvSpPr>
          <p:nvPr/>
        </p:nvSpPr>
        <p:spPr bwMode="auto">
          <a:xfrm>
            <a:off x="567336" y="4593994"/>
            <a:ext cx="11778860" cy="677922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hangingPunct="1">
              <a:defRPr/>
            </a:pPr>
            <a:r>
              <a:rPr lang="ru-RU" sz="18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копия акта приема-передачи оборудования по договору лизинга, заверенная печатью (при наличии) и подписью руководителя организации-заявителя;</a:t>
            </a:r>
          </a:p>
        </p:txBody>
      </p:sp>
      <p:sp>
        <p:nvSpPr>
          <p:cNvPr id="14" name="Скругленный прямоугольник 2"/>
          <p:cNvSpPr>
            <a:spLocks noChangeArrowheads="1"/>
          </p:cNvSpPr>
          <p:nvPr/>
        </p:nvSpPr>
        <p:spPr bwMode="auto">
          <a:xfrm>
            <a:off x="567340" y="5340959"/>
            <a:ext cx="11778859" cy="905175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800" dirty="0"/>
              <a:t>копии платежных документов, подтверждающих уплату СМСП лизинговых платежей по договору лизинга в соответствии с условиями лизингового договора, заверенных печатью (при наличии) и подписью руководителя организации-заявителя.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261" y="3774574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ardrop 46"/>
          <p:cNvSpPr/>
          <p:nvPr/>
        </p:nvSpPr>
        <p:spPr>
          <a:xfrm>
            <a:off x="143136" y="4593994"/>
            <a:ext cx="463750" cy="464041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2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7" name="Teardrop 46"/>
          <p:cNvSpPr/>
          <p:nvPr/>
        </p:nvSpPr>
        <p:spPr>
          <a:xfrm>
            <a:off x="194075" y="5340959"/>
            <a:ext cx="463750" cy="464041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3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8" name="Teardrop 46"/>
          <p:cNvSpPr/>
          <p:nvPr/>
        </p:nvSpPr>
        <p:spPr>
          <a:xfrm>
            <a:off x="155575" y="6297303"/>
            <a:ext cx="463750" cy="464041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dirty="0">
                <a:solidFill>
                  <a:srgbClr val="FFFFFF"/>
                </a:solidFill>
              </a:rPr>
              <a:t>4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7323" y="7757962"/>
            <a:ext cx="11858876" cy="78679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lIns="91308" tIns="45654" rIns="91308" bIns="45654" anchor="ctr"/>
          <a:lstStyle/>
          <a:p>
            <a:pPr algn="ctr" defTabSz="91304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7586" y="7806090"/>
            <a:ext cx="118471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000000"/>
                </a:solidFill>
              </a:rPr>
              <a:t>Срок подачи заявки на оказание поддержки не должен превышать 24 месяцев со дня заключения договора лизинга</a:t>
            </a:r>
          </a:p>
        </p:txBody>
      </p:sp>
      <p:grpSp>
        <p:nvGrpSpPr>
          <p:cNvPr id="20" name="Группа 10"/>
          <p:cNvGrpSpPr>
            <a:grpSpLocks/>
          </p:cNvGrpSpPr>
          <p:nvPr/>
        </p:nvGrpSpPr>
        <p:grpSpPr bwMode="auto">
          <a:xfrm>
            <a:off x="11531838" y="7810588"/>
            <a:ext cx="754686" cy="602053"/>
            <a:chOff x="200025" y="5810250"/>
            <a:chExt cx="475107" cy="408920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>
              <a:off x="200025" y="5810250"/>
              <a:ext cx="475107" cy="408920"/>
            </a:xfrm>
            <a:prstGeom prst="triangl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900" dirty="0">
                <a:solidFill>
                  <a:srgbClr val="00A1DE"/>
                </a:solidFill>
              </a:endParaRPr>
            </a:p>
          </p:txBody>
        </p:sp>
        <p:sp>
          <p:nvSpPr>
            <p:cNvPr id="22" name="Прямоугольник 12"/>
            <p:cNvSpPr>
              <a:spLocks noChangeArrowheads="1"/>
            </p:cNvSpPr>
            <p:nvPr/>
          </p:nvSpPr>
          <p:spPr bwMode="auto">
            <a:xfrm>
              <a:off x="233117" y="5934470"/>
              <a:ext cx="346204" cy="28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i="1" dirty="0" smtClean="0">
                  <a:solidFill>
                    <a:srgbClr val="FF6A3B"/>
                  </a:solidFill>
                  <a:latin typeface="Book Antiqua" pitchFamily="18" charset="0"/>
                  <a:cs typeface="Aparajita" pitchFamily="34" charset="0"/>
                </a:rPr>
                <a:t> </a:t>
              </a:r>
              <a:r>
                <a:rPr lang="en-US" altLang="ru-RU" i="1" dirty="0" err="1" smtClean="0">
                  <a:solidFill>
                    <a:srgbClr val="FF6A3B"/>
                  </a:solidFill>
                  <a:latin typeface="Book Antiqua" pitchFamily="18" charset="0"/>
                  <a:cs typeface="Aparajita" pitchFamily="34" charset="0"/>
                </a:rPr>
                <a:t>i</a:t>
              </a:r>
              <a:endParaRPr lang="ru-RU" altLang="ru-RU" i="1" dirty="0">
                <a:solidFill>
                  <a:srgbClr val="FF6A3B"/>
                </a:solidFill>
                <a:latin typeface="Book Antiqua" pitchFamily="18" charset="0"/>
                <a:cs typeface="Aparajit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944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Скругленный прямоугольник 2"/>
          <p:cNvSpPr>
            <a:spLocks noChangeArrowheads="1"/>
          </p:cNvSpPr>
          <p:nvPr/>
        </p:nvSpPr>
        <p:spPr bwMode="auto">
          <a:xfrm>
            <a:off x="468116" y="1183557"/>
            <a:ext cx="11671941" cy="1655896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900" dirty="0">
                <a:solidFill>
                  <a:srgbClr val="000000"/>
                </a:solidFill>
              </a:rPr>
              <a:t>Субсидия предоставляется при заключении договоров лизинга оборудования, </a:t>
            </a:r>
          </a:p>
          <a:p>
            <a:r>
              <a:rPr lang="ru-RU" altLang="ru-RU" sz="1900" dirty="0">
                <a:solidFill>
                  <a:srgbClr val="000000"/>
                </a:solidFill>
              </a:rPr>
              <a:t>включая затраты на монтаж оборудования, в размере, равном 80% </a:t>
            </a:r>
          </a:p>
          <a:p>
            <a:r>
              <a:rPr lang="ru-RU" altLang="ru-RU" sz="1900" dirty="0">
                <a:solidFill>
                  <a:srgbClr val="000000"/>
                </a:solidFill>
              </a:rPr>
              <a:t>фактически уплаченного первоначального взноса по договору лизинга. </a:t>
            </a:r>
          </a:p>
          <a:p>
            <a:r>
              <a:rPr lang="ru-RU" altLang="ru-RU" sz="1900" dirty="0">
                <a:solidFill>
                  <a:srgbClr val="000000"/>
                </a:solidFill>
              </a:rPr>
              <a:t>Сумма Субсидии не может превышать 30% от общей суммы лизинговых </a:t>
            </a:r>
          </a:p>
          <a:p>
            <a:r>
              <a:rPr lang="ru-RU" altLang="ru-RU" sz="1900" dirty="0">
                <a:solidFill>
                  <a:srgbClr val="000000"/>
                </a:solidFill>
              </a:rPr>
              <a:t>платежей по договору лизинга (не более 1 млн рублей)</a:t>
            </a:r>
          </a:p>
          <a:p>
            <a:endParaRPr lang="ru-RU" altLang="ru-RU" sz="1900" dirty="0">
              <a:solidFill>
                <a:srgbClr val="000000"/>
              </a:solidFill>
            </a:endParaRPr>
          </a:p>
        </p:txBody>
      </p:sp>
      <p:pic>
        <p:nvPicPr>
          <p:cNvPr id="6148" name="Picture 24" descr="http://doshkol-edu.ru/images/news/large/8f0c1db2c08b9f1dd5bc19240ce50e9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60060" y="1711604"/>
            <a:ext cx="1679998" cy="134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660865" y="3176404"/>
            <a:ext cx="8206058" cy="466826"/>
          </a:xfrm>
          <a:prstGeom prst="roundRect">
            <a:avLst/>
          </a:prstGeom>
          <a:solidFill>
            <a:srgbClr val="FF6A3B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321" tIns="45660" rIns="91321" bIns="45660" rtlCol="0" anchor="ctr"/>
          <a:lstStyle/>
          <a:p>
            <a:pPr algn="ctr"/>
            <a:r>
              <a:rPr lang="ru-RU" sz="1800" dirty="0">
                <a:solidFill>
                  <a:srgbClr val="000000"/>
                </a:solidFill>
                <a:cs typeface="Arial" panose="020B0604020202020204" pitchFamily="34" charset="0"/>
              </a:rPr>
              <a:t>Необходимые для получения субсидии документы: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327249" y="97370"/>
            <a:ext cx="10272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ln w="0"/>
                <a:solidFill>
                  <a:srgbClr val="623B2A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Субсидирование части затрат СМСП по уплате первого взноса (аванса) при заключении договоров лизинга оборудования</a:t>
            </a:r>
            <a:endParaRPr lang="ru-RU" sz="1800" b="1" dirty="0" smtClean="0">
              <a:ln w="0"/>
              <a:solidFill>
                <a:srgbClr val="623B2A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" name="Picture 4" descr="biznes_125x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97370"/>
            <a:ext cx="2171674" cy="99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2"/>
          <p:cNvSpPr>
            <a:spLocks noChangeArrowheads="1"/>
          </p:cNvSpPr>
          <p:nvPr/>
        </p:nvSpPr>
        <p:spPr bwMode="auto">
          <a:xfrm>
            <a:off x="567338" y="3879118"/>
            <a:ext cx="11778859" cy="789135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2000" dirty="0"/>
              <a:t>копия договора лизинга, заверенная лизингодателем, с указанием перечня приобретаемого оборудования и графиком лизинговых платежей</a:t>
            </a:r>
          </a:p>
        </p:txBody>
      </p:sp>
      <p:sp>
        <p:nvSpPr>
          <p:cNvPr id="12" name="Скругленный прямоугольник 2"/>
          <p:cNvSpPr>
            <a:spLocks noChangeArrowheads="1"/>
          </p:cNvSpPr>
          <p:nvPr/>
        </p:nvSpPr>
        <p:spPr bwMode="auto">
          <a:xfrm>
            <a:off x="567337" y="4953920"/>
            <a:ext cx="11778860" cy="677922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заверенная </a:t>
            </a:r>
            <a:r>
              <a:rPr lang="ru-RU" altLang="ru-RU" sz="19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банком выписка из ссудного счета и график погашения </a:t>
            </a:r>
            <a:r>
              <a:rPr lang="ru-RU" altLang="ru-RU" sz="19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кредита</a:t>
            </a:r>
            <a:endParaRPr lang="ru-RU" altLang="ru-RU" sz="1900" dirty="0">
              <a:solidFill>
                <a:srgbClr val="000000"/>
              </a:solidFill>
            </a:endParaRPr>
          </a:p>
        </p:txBody>
      </p:sp>
      <p:sp>
        <p:nvSpPr>
          <p:cNvPr id="14" name="Скругленный прямоугольник 2"/>
          <p:cNvSpPr>
            <a:spLocks noChangeArrowheads="1"/>
          </p:cNvSpPr>
          <p:nvPr/>
        </p:nvSpPr>
        <p:spPr bwMode="auto">
          <a:xfrm>
            <a:off x="567340" y="5949074"/>
            <a:ext cx="11778857" cy="1135120"/>
          </a:xfrm>
          <a:prstGeom prst="roundRect">
            <a:avLst>
              <a:gd name="adj" fmla="val 16667"/>
            </a:avLst>
          </a:prstGeom>
          <a:solidFill>
            <a:srgbClr val="C39367">
              <a:alpha val="40000"/>
            </a:srgbClr>
          </a:solidFill>
          <a:ln>
            <a:noFill/>
          </a:ln>
        </p:spPr>
        <p:txBody>
          <a:bodyPr lIns="121213" tIns="60610" rIns="121213" bIns="6061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900" dirty="0"/>
              <a:t>копии платежных документов, подтверждающих уплату СМСП первоначального взноса (аванса) по договору лизинга в соответствии с условиями лизингового договора, заверенных печатью (при наличии) и подписью руководителя организации-заявителя</a:t>
            </a:r>
            <a:endParaRPr lang="ru-RU" altLang="ru-RU" sz="1900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09" y="3844694"/>
            <a:ext cx="6286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ardrop 46"/>
          <p:cNvSpPr/>
          <p:nvPr/>
        </p:nvSpPr>
        <p:spPr>
          <a:xfrm>
            <a:off x="177188" y="4953920"/>
            <a:ext cx="463750" cy="464041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2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7" name="Teardrop 46"/>
          <p:cNvSpPr/>
          <p:nvPr/>
        </p:nvSpPr>
        <p:spPr>
          <a:xfrm>
            <a:off x="153792" y="5949074"/>
            <a:ext cx="463750" cy="464041"/>
          </a:xfrm>
          <a:prstGeom prst="teardrop">
            <a:avLst/>
          </a:prstGeom>
          <a:solidFill>
            <a:srgbClr val="FF6A3B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FFFF"/>
                </a:solidFill>
              </a:rPr>
              <a:t>3</a:t>
            </a:r>
            <a:endParaRPr lang="en-US" sz="2800" b="1" dirty="0">
              <a:solidFill>
                <a:srgbClr val="FFFFFF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5000" y="7372951"/>
            <a:ext cx="11957211" cy="1171803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ysDot"/>
          </a:ln>
          <a:effectLst/>
        </p:spPr>
        <p:txBody>
          <a:bodyPr lIns="91308" tIns="45654" rIns="91308" bIns="45654" anchor="ctr"/>
          <a:lstStyle/>
          <a:p>
            <a:pPr algn="ctr" defTabSz="913047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900" kern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000" y="7372951"/>
            <a:ext cx="119572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solidFill>
                  <a:srgbClr val="000000"/>
                </a:solidFill>
              </a:rPr>
              <a:t>Срок </a:t>
            </a:r>
            <a:r>
              <a:rPr lang="ru-RU" dirty="0">
                <a:solidFill>
                  <a:srgbClr val="000000"/>
                </a:solidFill>
              </a:rPr>
              <a:t>подачи заявки на оказание поддержки не должен превышать 24 месяцев со дня заключения договора лизинга</a:t>
            </a:r>
          </a:p>
        </p:txBody>
      </p:sp>
      <p:grpSp>
        <p:nvGrpSpPr>
          <p:cNvPr id="15" name="Группа 10"/>
          <p:cNvGrpSpPr>
            <a:grpSpLocks/>
          </p:cNvGrpSpPr>
          <p:nvPr/>
        </p:nvGrpSpPr>
        <p:grpSpPr bwMode="auto">
          <a:xfrm>
            <a:off x="11531838" y="7810588"/>
            <a:ext cx="754686" cy="602053"/>
            <a:chOff x="200025" y="5810250"/>
            <a:chExt cx="475107" cy="408920"/>
          </a:xfrm>
        </p:grpSpPr>
        <p:sp>
          <p:nvSpPr>
            <p:cNvPr id="18" name="Равнобедренный треугольник 17"/>
            <p:cNvSpPr/>
            <p:nvPr/>
          </p:nvSpPr>
          <p:spPr>
            <a:xfrm>
              <a:off x="200025" y="5810250"/>
              <a:ext cx="475107" cy="408920"/>
            </a:xfrm>
            <a:prstGeom prst="triangl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900" dirty="0">
                <a:solidFill>
                  <a:srgbClr val="00A1DE"/>
                </a:solidFill>
              </a:endParaRPr>
            </a:p>
          </p:txBody>
        </p:sp>
        <p:sp>
          <p:nvSpPr>
            <p:cNvPr id="19" name="Прямоугольник 12"/>
            <p:cNvSpPr>
              <a:spLocks noChangeArrowheads="1"/>
            </p:cNvSpPr>
            <p:nvPr/>
          </p:nvSpPr>
          <p:spPr bwMode="auto">
            <a:xfrm>
              <a:off x="233117" y="5934470"/>
              <a:ext cx="346204" cy="282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altLang="ru-RU" i="1" dirty="0" smtClean="0">
                  <a:solidFill>
                    <a:srgbClr val="FF6A3B"/>
                  </a:solidFill>
                  <a:latin typeface="Book Antiqua" pitchFamily="18" charset="0"/>
                  <a:cs typeface="Aparajita" pitchFamily="34" charset="0"/>
                </a:rPr>
                <a:t> </a:t>
              </a:r>
              <a:r>
                <a:rPr lang="en-US" altLang="ru-RU" i="1" dirty="0" err="1" smtClean="0">
                  <a:solidFill>
                    <a:srgbClr val="FF6A3B"/>
                  </a:solidFill>
                  <a:latin typeface="Book Antiqua" pitchFamily="18" charset="0"/>
                  <a:cs typeface="Aparajita" pitchFamily="34" charset="0"/>
                </a:rPr>
                <a:t>i</a:t>
              </a:r>
              <a:endParaRPr lang="ru-RU" altLang="ru-RU" i="1" dirty="0">
                <a:solidFill>
                  <a:srgbClr val="FF6A3B"/>
                </a:solidFill>
                <a:latin typeface="Book Antiqua" pitchFamily="18" charset="0"/>
                <a:cs typeface="Aparajit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607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I7QwSDGFEKBDcoj1l7SdA"/>
</p:tagLst>
</file>

<file path=ppt/theme/theme1.xml><?xml version="1.0" encoding="utf-8"?>
<a:theme xmlns:a="http://schemas.openxmlformats.org/drawingml/2006/main" name="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itle">
  <a:themeElements>
    <a:clrScheme name="19_Blank 1">
      <a:dk1>
        <a:srgbClr val="000000"/>
      </a:dk1>
      <a:lt1>
        <a:srgbClr val="FFFFFF"/>
      </a:lt1>
      <a:dk2>
        <a:srgbClr val="002776"/>
      </a:dk2>
      <a:lt2>
        <a:srgbClr val="FFFFFF"/>
      </a:lt2>
      <a:accent1>
        <a:srgbClr val="002776"/>
      </a:accent1>
      <a:accent2>
        <a:srgbClr val="92D400"/>
      </a:accent2>
      <a:accent3>
        <a:srgbClr val="FFFFFF"/>
      </a:accent3>
      <a:accent4>
        <a:srgbClr val="000000"/>
      </a:accent4>
      <a:accent5>
        <a:srgbClr val="AAACBD"/>
      </a:accent5>
      <a:accent6>
        <a:srgbClr val="84C000"/>
      </a:accent6>
      <a:hlink>
        <a:srgbClr val="00A1DE"/>
      </a:hlink>
      <a:folHlink>
        <a:srgbClr val="72C7E7"/>
      </a:folHlink>
    </a:clrScheme>
    <a:fontScheme name="19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_Blank 1">
        <a:dk1>
          <a:srgbClr val="000000"/>
        </a:dk1>
        <a:lt1>
          <a:srgbClr val="FFFFFF"/>
        </a:lt1>
        <a:dk2>
          <a:srgbClr val="002776"/>
        </a:dk2>
        <a:lt2>
          <a:srgbClr val="FFFFFF"/>
        </a:lt2>
        <a:accent1>
          <a:srgbClr val="002776"/>
        </a:accent1>
        <a:accent2>
          <a:srgbClr val="92D400"/>
        </a:accent2>
        <a:accent3>
          <a:srgbClr val="FFFFFF"/>
        </a:accent3>
        <a:accent4>
          <a:srgbClr val="000000"/>
        </a:accent4>
        <a:accent5>
          <a:srgbClr val="AAACBD"/>
        </a:accent5>
        <a:accent6>
          <a:srgbClr val="84C000"/>
        </a:accent6>
        <a:hlink>
          <a:srgbClr val="00A1DE"/>
        </a:hlink>
        <a:folHlink>
          <a:srgbClr val="72C7E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151994</TotalTime>
  <Words>3482</Words>
  <Application>Microsoft Office PowerPoint</Application>
  <PresentationFormat>Произвольный</PresentationFormat>
  <Paragraphs>487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Title</vt:lpstr>
      <vt:lpstr>Тема Office</vt:lpstr>
      <vt:lpstr>HDOfficeLightV0</vt:lpstr>
      <vt:lpstr>1_Title</vt:lpstr>
      <vt:lpstr>Слайд 1</vt:lpstr>
      <vt:lpstr>Слайд 2</vt:lpstr>
      <vt:lpstr>Прямые финансовые формы поддержки Базовые требования для получения поддержки</vt:lpstr>
      <vt:lpstr>Виды деятельности, подпадающие под субсидирование: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Многоканальная система гарантийных продуктов  Национальной Гарантийной Системы</vt:lpstr>
      <vt:lpstr>Приоритетные отрасли экономики для гарантийной поддержки со стороны АО «Корпорация «МСП» </vt:lpstr>
      <vt:lpstr>Технология предоставления гарантий участниками НГС. Стандартная процедура</vt:lpstr>
      <vt:lpstr>Программа стимулирования кредитования  субъектов малого и среднего предпринимательства Корпорации МСП</vt:lpstr>
      <vt:lpstr>Программа субсидирования Минэкономразвития России в соответствии с постановлением Правительства РФ от 30.12.2017 № 1706</vt:lpstr>
      <vt:lpstr>Программа субсидирования Минэкономразвития России в соответствии с постановлением Правительства РФ  от 30.12.2017 № 1706 </vt:lpstr>
      <vt:lpstr>Программа субсидирования Минэкономразвития России в соответствии с постановлением Правительства РФ от 30.12.2017 № 1706</vt:lpstr>
      <vt:lpstr>Слайд 21</vt:lpstr>
      <vt:lpstr>Слайд 22</vt:lpstr>
    </vt:vector>
  </TitlesOfParts>
  <Company>Deloitte &amp; Touche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– Times New Roman 26pt Line spacing 26pt</dc:title>
  <dc:creator>ladmin</dc:creator>
  <cp:lastModifiedBy>BosEconom</cp:lastModifiedBy>
  <cp:revision>4640</cp:revision>
  <cp:lastPrinted>2018-07-23T06:16:55Z</cp:lastPrinted>
  <dcterms:created xsi:type="dcterms:W3CDTF">2010-08-23T12:41:44Z</dcterms:created>
  <dcterms:modified xsi:type="dcterms:W3CDTF">2018-08-17T10:16:55Z</dcterms:modified>
</cp:coreProperties>
</file>