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Default Extension="gif" ContentType="image/gif"/>
  <Override PartName="/ppt/charts/chart6.xml" ContentType="application/vnd.openxmlformats-officedocument.drawingml.chart+xml"/>
  <Override PartName="/ppt/charts/chart4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notesMasterIdLst>
    <p:notesMasterId r:id="rId41"/>
  </p:notesMasterIdLst>
  <p:sldIdLst>
    <p:sldId id="341" r:id="rId2"/>
    <p:sldId id="257" r:id="rId3"/>
    <p:sldId id="342" r:id="rId4"/>
    <p:sldId id="362" r:id="rId5"/>
    <p:sldId id="369" r:id="rId6"/>
    <p:sldId id="370" r:id="rId7"/>
    <p:sldId id="371" r:id="rId8"/>
    <p:sldId id="372" r:id="rId9"/>
    <p:sldId id="373" r:id="rId10"/>
    <p:sldId id="367" r:id="rId11"/>
    <p:sldId id="258" r:id="rId12"/>
    <p:sldId id="264" r:id="rId13"/>
    <p:sldId id="347" r:id="rId14"/>
    <p:sldId id="337" r:id="rId15"/>
    <p:sldId id="265" r:id="rId16"/>
    <p:sldId id="266" r:id="rId17"/>
    <p:sldId id="368" r:id="rId18"/>
    <p:sldId id="366" r:id="rId19"/>
    <p:sldId id="333" r:id="rId20"/>
    <p:sldId id="363" r:id="rId21"/>
    <p:sldId id="338" r:id="rId22"/>
    <p:sldId id="339" r:id="rId23"/>
    <p:sldId id="267" r:id="rId24"/>
    <p:sldId id="269" r:id="rId25"/>
    <p:sldId id="332" r:id="rId26"/>
    <p:sldId id="359" r:id="rId27"/>
    <p:sldId id="360" r:id="rId28"/>
    <p:sldId id="361" r:id="rId29"/>
    <p:sldId id="340" r:id="rId30"/>
    <p:sldId id="351" r:id="rId31"/>
    <p:sldId id="329" r:id="rId32"/>
    <p:sldId id="330" r:id="rId33"/>
    <p:sldId id="334" r:id="rId34"/>
    <p:sldId id="335" r:id="rId35"/>
    <p:sldId id="346" r:id="rId36"/>
    <p:sldId id="322" r:id="rId37"/>
    <p:sldId id="348" r:id="rId38"/>
    <p:sldId id="365" r:id="rId39"/>
    <p:sldId id="282" r:id="rId40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D8E1"/>
    <a:srgbClr val="EFE5EB"/>
    <a:srgbClr val="D1E0E7"/>
    <a:srgbClr val="A8E6F2"/>
    <a:srgbClr val="AEE0EC"/>
    <a:srgbClr val="CCCCFF"/>
    <a:srgbClr val="99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 autoAdjust="0"/>
    <p:restoredTop sz="92718" autoAdjust="0"/>
  </p:normalViewPr>
  <p:slideViewPr>
    <p:cSldViewPr>
      <p:cViewPr varScale="1">
        <p:scale>
          <a:sx n="97" d="100"/>
          <a:sy n="97" d="100"/>
        </p:scale>
        <p:origin x="-114" y="-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83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Динамика численности населения Заволжского</a:t>
            </a:r>
            <a:r>
              <a:rPr lang="ru-RU" baseline="0" dirty="0" smtClean="0"/>
              <a:t> муниципального района 2014-2018гг</a:t>
            </a:r>
            <a:endParaRPr lang="ru-RU" dirty="0"/>
          </a:p>
        </c:rich>
      </c:tx>
      <c:layout/>
    </c:title>
    <c:plotArea>
      <c:layout/>
      <c:bubbleChart>
        <c:ser>
          <c:idx val="0"/>
          <c:order val="0"/>
          <c:tx>
            <c:strRef>
              <c:f>Лист1!$B$1</c:f>
              <c:strCache>
                <c:ptCount val="1"/>
                <c:pt idx="0">
                  <c:v>По состоянию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на 01.01.</a:t>
                    </a:r>
                    <a:r>
                      <a:rPr lang="en-US" dirty="0" smtClean="0"/>
                      <a:t>201</a:t>
                    </a:r>
                    <a:r>
                      <a:rPr lang="en-US" dirty="0" smtClean="0">
                        <a:latin typeface="Times New Roman" pitchFamily="18" charset="0"/>
                        <a:cs typeface="Times New Roman" pitchFamily="18" charset="0"/>
                      </a:rPr>
                      <a:t>8</a:t>
                    </a:r>
                    <a:r>
                      <a:rPr lang="ru-RU" dirty="0" smtClean="0"/>
                      <a:t>г.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на 01.01.</a:t>
                    </a:r>
                    <a:r>
                      <a:rPr lang="en-US" dirty="0" smtClean="0"/>
                      <a:t>201</a:t>
                    </a:r>
                    <a:r>
                      <a:rPr lang="en-US" dirty="0" smtClean="0">
                        <a:latin typeface="Times New Roman" pitchFamily="18" charset="0"/>
                        <a:cs typeface="Times New Roman" pitchFamily="18" charset="0"/>
                      </a:rPr>
                      <a:t>7</a:t>
                    </a:r>
                    <a:r>
                      <a:rPr lang="ru-RU" dirty="0" smtClean="0"/>
                      <a:t>г.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на 01.01.</a:t>
                    </a:r>
                    <a:r>
                      <a:rPr lang="en-US" dirty="0" smtClean="0"/>
                      <a:t>201</a:t>
                    </a:r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6</a:t>
                    </a:r>
                    <a:r>
                      <a:rPr lang="ru-RU" dirty="0" smtClean="0"/>
                      <a:t>г.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на 01.01.</a:t>
                    </a:r>
                    <a:r>
                      <a:rPr lang="en-US" dirty="0" smtClean="0"/>
                      <a:t>201</a:t>
                    </a:r>
                    <a:r>
                      <a:rPr lang="en-US" dirty="0" smtClean="0">
                        <a:latin typeface="Times New Roman" pitchFamily="18" charset="0"/>
                        <a:cs typeface="Times New Roman" pitchFamily="18" charset="0"/>
                      </a:rPr>
                      <a:t>5</a:t>
                    </a:r>
                    <a:r>
                      <a:rPr lang="ru-RU" dirty="0" smtClean="0"/>
                      <a:t>г.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на 01.01.</a:t>
                    </a:r>
                    <a:r>
                      <a:rPr lang="en-US" dirty="0" smtClean="0"/>
                      <a:t>201</a:t>
                    </a:r>
                    <a:r>
                      <a:rPr lang="en-US" dirty="0" smtClean="0">
                        <a:latin typeface="Times New Roman" pitchFamily="18" charset="0"/>
                        <a:cs typeface="Times New Roman" pitchFamily="18" charset="0"/>
                      </a:rPr>
                      <a:t>4</a:t>
                    </a:r>
                    <a:r>
                      <a:rPr lang="ru-RU" dirty="0" smtClean="0"/>
                      <a:t>г.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xVal>
            <c:numRef>
              <c:f>Лист1!$A$2:$A$6</c:f>
              <c:numCache>
                <c:formatCode>General</c:formatCode>
                <c:ptCount val="5"/>
                <c:pt idx="0">
                  <c:v>15046</c:v>
                </c:pt>
                <c:pt idx="1">
                  <c:v>15482</c:v>
                </c:pt>
                <c:pt idx="2">
                  <c:v>15963</c:v>
                </c:pt>
                <c:pt idx="3">
                  <c:v>16446</c:v>
                </c:pt>
                <c:pt idx="4">
                  <c:v>16937</c:v>
                </c:pt>
              </c:numCache>
            </c:numRef>
          </c:xVal>
          <c:yVal>
            <c:numRef>
              <c:f>Лист1!$B$2:$B$6</c:f>
              <c:numCache>
                <c:formatCode>General</c:formatCode>
                <c:ptCount val="5"/>
                <c:pt idx="0">
                  <c:v>2018</c:v>
                </c:pt>
                <c:pt idx="1">
                  <c:v>2017</c:v>
                </c:pt>
                <c:pt idx="2">
                  <c:v>2016</c:v>
                </c:pt>
                <c:pt idx="3">
                  <c:v>2015</c:v>
                </c:pt>
                <c:pt idx="4">
                  <c:v>2014</c:v>
                </c:pt>
              </c:numCache>
            </c:numRef>
          </c:yVal>
          <c:bubbleSize>
            <c:numRef>
              <c:f>Лист1!$C$2:$C$6</c:f>
              <c:numCache>
                <c:formatCode>General</c:formatCode>
                <c:ptCount val="5"/>
                <c:pt idx="0">
                  <c:v>6</c:v>
                </c:pt>
                <c:pt idx="1">
                  <c:v>7</c:v>
                </c:pt>
                <c:pt idx="2">
                  <c:v>8</c:v>
                </c:pt>
                <c:pt idx="3">
                  <c:v>9</c:v>
                </c:pt>
                <c:pt idx="4">
                  <c:v>10</c:v>
                </c:pt>
              </c:numCache>
            </c:numRef>
          </c:bubbleSize>
          <c:bubble3D val="1"/>
        </c:ser>
        <c:bubbleScale val="100"/>
        <c:axId val="43828736"/>
        <c:axId val="43830272"/>
      </c:bubbleChart>
      <c:valAx>
        <c:axId val="43828736"/>
        <c:scaling>
          <c:orientation val="minMax"/>
        </c:scaling>
        <c:axPos val="t"/>
        <c:numFmt formatCode="General" sourceLinked="1"/>
        <c:tickLblPos val="nextTo"/>
        <c:crossAx val="43830272"/>
        <c:crosses val="autoZero"/>
        <c:crossBetween val="midCat"/>
      </c:valAx>
      <c:valAx>
        <c:axId val="43830272"/>
        <c:scaling>
          <c:orientation val="maxMin"/>
        </c:scaling>
        <c:axPos val="l"/>
        <c:majorGridlines/>
        <c:numFmt formatCode="@" sourceLinked="0"/>
        <c:minorTickMark val="out"/>
        <c:tickLblPos val="nextTo"/>
        <c:crossAx val="43828736"/>
        <c:crosses val="autoZero"/>
        <c:crossBetween val="midCat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194614.39999999985</c:v>
                </c:pt>
                <c:pt idx="1">
                  <c:v>154779.5</c:v>
                </c:pt>
                <c:pt idx="2">
                  <c:v>148858.5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199865.3</c:v>
                </c:pt>
                <c:pt idx="1">
                  <c:v>157690.70000000001</c:v>
                </c:pt>
                <c:pt idx="2">
                  <c:v>151840.6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 (-)                                                      Профицит (+)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-5250.9</c:v>
                </c:pt>
                <c:pt idx="1">
                  <c:v>-2911.1</c:v>
                </c:pt>
                <c:pt idx="2">
                  <c:v>-2982.1</c:v>
                </c:pt>
              </c:numCache>
            </c:numRef>
          </c:val>
        </c:ser>
        <c:shape val="cylinder"/>
        <c:axId val="96253056"/>
        <c:axId val="96254976"/>
        <c:axId val="0"/>
      </c:bar3DChart>
      <c:catAx>
        <c:axId val="96253056"/>
        <c:scaling>
          <c:orientation val="minMax"/>
        </c:scaling>
        <c:axPos val="b"/>
        <c:tickLblPos val="nextTo"/>
        <c:crossAx val="96254976"/>
        <c:crosses val="autoZero"/>
        <c:auto val="1"/>
        <c:lblAlgn val="ctr"/>
        <c:lblOffset val="100"/>
      </c:catAx>
      <c:valAx>
        <c:axId val="96254976"/>
        <c:scaling>
          <c:orientation val="minMax"/>
        </c:scaling>
        <c:axPos val="l"/>
        <c:majorGridlines/>
        <c:numFmt formatCode="General" sourceLinked="1"/>
        <c:tickLblPos val="nextTo"/>
        <c:crossAx val="96253056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105019.3</c:v>
                </c:pt>
                <c:pt idx="1">
                  <c:v>58222.400000000001</c:v>
                </c:pt>
                <c:pt idx="2">
                  <c:v>59642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64264.2</c:v>
                </c:pt>
                <c:pt idx="1">
                  <c:v>16296.1</c:v>
                </c:pt>
                <c:pt idx="2">
                  <c:v>17299.2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89595.1</c:v>
                </c:pt>
                <c:pt idx="1">
                  <c:v>96557.1</c:v>
                </c:pt>
                <c:pt idx="2">
                  <c:v>89216.5</c:v>
                </c:pt>
              </c:numCache>
            </c:numRef>
          </c:val>
        </c:ser>
        <c:shape val="cylinder"/>
        <c:axId val="99069312"/>
        <c:axId val="99083392"/>
        <c:axId val="0"/>
      </c:bar3DChart>
      <c:catAx>
        <c:axId val="99069312"/>
        <c:scaling>
          <c:orientation val="minMax"/>
        </c:scaling>
        <c:axPos val="b"/>
        <c:tickLblPos val="nextTo"/>
        <c:crossAx val="99083392"/>
        <c:crosses val="autoZero"/>
        <c:auto val="1"/>
        <c:lblAlgn val="ctr"/>
        <c:lblOffset val="100"/>
      </c:catAx>
      <c:valAx>
        <c:axId val="99083392"/>
        <c:scaling>
          <c:orientation val="minMax"/>
        </c:scaling>
        <c:axPos val="l"/>
        <c:majorGridlines/>
        <c:numFmt formatCode="General" sourceLinked="1"/>
        <c:tickLblPos val="nextTo"/>
        <c:crossAx val="99069312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defRPr>
            </a:pPr>
            <a:r>
              <a:rPr lang="ru-RU" sz="1800" b="1" i="0" u="none" strike="noStrike" cap="none" spc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Структура налоговых доходов </a:t>
            </a:r>
          </a:p>
          <a:p>
            <a:pPr>
              <a:defRPr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defRPr>
            </a:pPr>
            <a:r>
              <a:rPr lang="ru-RU" sz="1800" b="1" i="0" u="none" strike="noStrike" cap="none" spc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проекта бюджета ЗМР</a:t>
            </a:r>
          </a:p>
          <a:p>
            <a:pPr>
              <a:defRPr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defRPr>
            </a:pPr>
            <a:r>
              <a:rPr lang="ru-RU" sz="1800" b="1" i="0" u="none" strike="noStrike" cap="none" spc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на 201</a:t>
            </a:r>
            <a:r>
              <a:rPr lang="en-US" sz="1800" b="1" i="0" u="none" strike="noStrike" cap="none" spc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1800" b="1" i="0" u="none" strike="noStrike" cap="none" spc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год и на плановый период 20</a:t>
            </a:r>
            <a:r>
              <a:rPr lang="en-US" sz="1800" b="1" i="0" u="none" strike="noStrike" cap="none" spc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1800" b="1" i="0" u="none" strike="noStrike" cap="none" spc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и 20</a:t>
            </a:r>
            <a:r>
              <a:rPr lang="ru-RU" sz="1800" b="1" i="0" u="none" strike="noStrike" cap="none" spc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2</a:t>
            </a:r>
            <a:r>
              <a:rPr lang="en-US" sz="1800" b="1" i="0" u="none" strike="noStrike" cap="none" spc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1</a:t>
            </a:r>
            <a:r>
              <a:rPr lang="ru-RU" sz="1800" b="1" i="0" u="none" strike="noStrike" cap="none" spc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годов </a:t>
            </a:r>
            <a:endParaRPr lang="ru-RU" sz="1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c:rich>
      </c:tx>
      <c:layout>
        <c:manualLayout>
          <c:xMode val="edge"/>
          <c:yMode val="edge"/>
          <c:x val="0.23529194588135358"/>
          <c:y val="1.130334377236193E-2"/>
        </c:manualLayout>
      </c:layout>
    </c:title>
    <c:view3D>
      <c:rAngAx val="1"/>
    </c:view3D>
    <c:plotArea>
      <c:layout/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доходы физических лиц 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27889.5</c:v>
                </c:pt>
                <c:pt idx="1">
                  <c:v>28425</c:v>
                </c:pt>
                <c:pt idx="2">
                  <c:v>28741.5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Акцизы на нефтепродукты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7148.6</c:v>
                </c:pt>
                <c:pt idx="1">
                  <c:v>7441.4</c:v>
                </c:pt>
                <c:pt idx="2">
                  <c:v>7441.4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Единый налог на вменённый доход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3872</c:v>
                </c:pt>
                <c:pt idx="1">
                  <c:v>4090</c:v>
                </c:pt>
                <c:pt idx="2">
                  <c:v>4190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Налог, взимаемый в связи с применением патентной системы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370</c:v>
                </c:pt>
                <c:pt idx="1">
                  <c:v>390</c:v>
                </c:pt>
                <c:pt idx="2">
                  <c:v>390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Налог на добычу полезных ископаемых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175</c:v>
                </c:pt>
                <c:pt idx="1">
                  <c:v>180</c:v>
                </c:pt>
                <c:pt idx="2">
                  <c:v>180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Государственная пошлина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Лист1!$G$2:$G$4</c:f>
              <c:numCache>
                <c:formatCode>General</c:formatCode>
                <c:ptCount val="3"/>
                <c:pt idx="0">
                  <c:v>1300</c:v>
                </c:pt>
                <c:pt idx="1">
                  <c:v>1400</c:v>
                </c:pt>
                <c:pt idx="2">
                  <c:v>1400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</c:strCache>
            </c:strRef>
          </c:tx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Лист1!$H$2:$H$4</c:f>
              <c:numCache>
                <c:formatCode>General</c:formatCode>
                <c:ptCount val="3"/>
              </c:numCache>
            </c:numRef>
          </c:val>
        </c:ser>
        <c:gapWidth val="75"/>
        <c:shape val="cylinder"/>
        <c:axId val="99131776"/>
        <c:axId val="99133312"/>
        <c:axId val="0"/>
      </c:bar3DChart>
      <c:catAx>
        <c:axId val="99131776"/>
        <c:scaling>
          <c:orientation val="minMax"/>
        </c:scaling>
        <c:axPos val="l"/>
        <c:majorTickMark val="none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99133312"/>
        <c:crosses val="autoZero"/>
        <c:auto val="1"/>
        <c:lblAlgn val="ctr"/>
        <c:lblOffset val="100"/>
      </c:catAx>
      <c:valAx>
        <c:axId val="99133312"/>
        <c:scaling>
          <c:orientation val="minMax"/>
        </c:scaling>
        <c:axPos val="b"/>
        <c:majorGridlines/>
        <c:numFmt formatCode="General" sourceLinked="1"/>
        <c:maj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99131776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6"/>
        <c:txPr>
          <a:bodyPr/>
          <a:lstStyle/>
          <a:p>
            <a:pPr>
              <a:defRPr sz="1400"/>
            </a:pPr>
            <a:endParaRPr lang="ru-RU"/>
          </a:p>
        </c:txPr>
      </c:legendEntry>
      <c:layout>
        <c:manualLayout>
          <c:xMode val="edge"/>
          <c:yMode val="edge"/>
          <c:x val="0.2258671800694238"/>
          <c:y val="0.68530141063357164"/>
          <c:w val="0.59558411757320551"/>
          <c:h val="0.30339524559406938"/>
        </c:manualLayout>
      </c:layout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defRPr>
            </a:pPr>
            <a:r>
              <a:rPr lang="ru-RU" sz="1800" b="1" i="0" cap="none" spc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Структура неналоговых доходов </a:t>
            </a:r>
          </a:p>
          <a:p>
            <a:pPr>
              <a:defRPr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defRPr>
            </a:pPr>
            <a:r>
              <a:rPr lang="ru-RU" sz="1800" b="1" i="0" cap="none" spc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проекта бюджета ЗМР</a:t>
            </a:r>
            <a:br>
              <a:rPr lang="ru-RU" sz="1800" b="1" i="0" cap="none" spc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1800" b="1" i="0" cap="none" spc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 201</a:t>
            </a:r>
            <a:r>
              <a:rPr lang="en-US" sz="1800" b="1" i="0" cap="none" spc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1800" b="1" i="0" cap="none" spc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год и на плановый период 20</a:t>
            </a:r>
            <a:r>
              <a:rPr lang="en-US" sz="1800" b="1" i="0" cap="none" spc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1800" b="1" i="0" cap="none" spc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и 20</a:t>
            </a:r>
            <a:r>
              <a:rPr lang="en-US" sz="1800" b="1" i="0" cap="none" spc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21</a:t>
            </a:r>
            <a:r>
              <a:rPr lang="ru-RU" sz="1800" b="1" i="0" cap="none" spc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годов</a:t>
            </a:r>
            <a:endParaRPr lang="ru-RU" sz="1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c:rich>
      </c:tx>
      <c:layout>
        <c:manualLayout>
          <c:xMode val="edge"/>
          <c:yMode val="edge"/>
          <c:x val="0.20114644519784664"/>
          <c:y val="0"/>
        </c:manualLayout>
      </c:layout>
    </c:title>
    <c:view3D>
      <c:rAngAx val="1"/>
    </c:view3D>
    <c:sideWall>
      <c:spPr>
        <a:noFill/>
      </c:spPr>
    </c:sideWall>
    <c:backWall>
      <c:spPr>
        <a:noFill/>
        <a:ln w="25400">
          <a:noFill/>
        </a:ln>
      </c:spPr>
    </c:backWall>
    <c:plotArea>
      <c:layout/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от использования имущества, находящегося в государственной и муниципальной собственности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2635</c:v>
                </c:pt>
                <c:pt idx="1">
                  <c:v>2635</c:v>
                </c:pt>
                <c:pt idx="2">
                  <c:v>2635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Платежи при пользовании природными ресурсами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78.2</c:v>
                </c:pt>
                <c:pt idx="1">
                  <c:v>82</c:v>
                </c:pt>
                <c:pt idx="2">
                  <c:v>86.1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Доходы от оказания платных услуг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8645</c:v>
                </c:pt>
                <c:pt idx="1">
                  <c:v>8645</c:v>
                </c:pt>
                <c:pt idx="2">
                  <c:v>8645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Доходы от реализации имущества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50700</c:v>
                </c:pt>
                <c:pt idx="1">
                  <c:v>2700</c:v>
                </c:pt>
                <c:pt idx="2">
                  <c:v>3700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Штрафы, санкции, возмещение ущерба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2156</c:v>
                </c:pt>
                <c:pt idx="1">
                  <c:v>2179</c:v>
                </c:pt>
                <c:pt idx="2">
                  <c:v>2173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Прочие неналоговые доходы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Лист1!$G$2:$G$4</c:f>
              <c:numCache>
                <c:formatCode>General</c:formatCode>
                <c:ptCount val="3"/>
                <c:pt idx="0">
                  <c:v>50</c:v>
                </c:pt>
                <c:pt idx="1">
                  <c:v>55</c:v>
                </c:pt>
                <c:pt idx="2">
                  <c:v>60</c:v>
                </c:pt>
              </c:numCache>
            </c:numRef>
          </c:val>
        </c:ser>
        <c:gapWidth val="75"/>
        <c:shape val="cylinder"/>
        <c:axId val="96334976"/>
        <c:axId val="96336512"/>
        <c:axId val="0"/>
      </c:bar3DChart>
      <c:catAx>
        <c:axId val="96334976"/>
        <c:scaling>
          <c:orientation val="minMax"/>
        </c:scaling>
        <c:axPos val="l"/>
        <c:majorTickMark val="none"/>
        <c:tickLblPos val="nextTo"/>
        <c:crossAx val="96336512"/>
        <c:crosses val="autoZero"/>
        <c:auto val="1"/>
        <c:lblAlgn val="ctr"/>
        <c:lblOffset val="100"/>
      </c:catAx>
      <c:valAx>
        <c:axId val="96336512"/>
        <c:scaling>
          <c:orientation val="minMax"/>
        </c:scaling>
        <c:axPos val="b"/>
        <c:majorGridlines/>
        <c:numFmt formatCode="General" sourceLinked="1"/>
        <c:maj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96334976"/>
        <c:crosses val="autoZero"/>
        <c:crossBetween val="between"/>
      </c:valAx>
      <c:spPr>
        <a:ln w="25400">
          <a:noFill/>
        </a:ln>
      </c:spPr>
    </c:plotArea>
    <c:legend>
      <c:legendPos val="b"/>
      <c:layout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800"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defRPr>
            </a:pPr>
            <a:r>
              <a:rPr lang="ru-RU" sz="1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Структура расходов</a:t>
            </a:r>
            <a:r>
              <a:rPr lang="ru-RU" sz="1800" b="1" cap="none" spc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проекта бюджета </a:t>
            </a:r>
          </a:p>
          <a:p>
            <a:pPr>
              <a:defRPr sz="1800"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defRPr>
            </a:pPr>
            <a:r>
              <a:rPr lang="ru-RU" sz="1800" b="1" cap="none" spc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Заволжского муниципального района в 201</a:t>
            </a:r>
            <a:r>
              <a:rPr lang="en-US" sz="1800" b="1" cap="none" spc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1800" b="1" cap="none" spc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-202</a:t>
            </a:r>
            <a:r>
              <a:rPr lang="en-US" sz="1800" b="1" cap="none" spc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</a:t>
            </a:r>
            <a:r>
              <a:rPr lang="ru-RU" sz="1800" b="1" cap="none" spc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годах</a:t>
            </a:r>
            <a:endParaRPr lang="ru-RU" sz="1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Общегосударственные вопросы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44586.5</c:v>
                </c:pt>
                <c:pt idx="1">
                  <c:v>40341.1</c:v>
                </c:pt>
                <c:pt idx="2">
                  <c:v>39549.5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Национальная безопасность и правоохранительная деятельность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145</c:v>
                </c:pt>
                <c:pt idx="1">
                  <c:v>145</c:v>
                </c:pt>
                <c:pt idx="2">
                  <c:v>145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Национальная экономика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7527.6</c:v>
                </c:pt>
                <c:pt idx="1">
                  <c:v>7820.4</c:v>
                </c:pt>
                <c:pt idx="2">
                  <c:v>7811.4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Жилищно-коммунальное хозяйство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7164.8</c:v>
                </c:pt>
                <c:pt idx="1">
                  <c:v>9819.7000000000007</c:v>
                </c:pt>
                <c:pt idx="2">
                  <c:v>4432.7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Охрана окружающей среды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50</c:v>
                </c:pt>
                <c:pt idx="1">
                  <c:v>50</c:v>
                </c:pt>
                <c:pt idx="2">
                  <c:v>50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Образование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Лист1!$G$2:$G$4</c:f>
              <c:numCache>
                <c:formatCode>General</c:formatCode>
                <c:ptCount val="3"/>
                <c:pt idx="0">
                  <c:v>131814.5</c:v>
                </c:pt>
                <c:pt idx="1">
                  <c:v>84521.9</c:v>
                </c:pt>
                <c:pt idx="2">
                  <c:v>87113.4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Культура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Лист1!$H$2:$H$4</c:f>
              <c:numCache>
                <c:formatCode>General</c:formatCode>
                <c:ptCount val="3"/>
                <c:pt idx="0">
                  <c:v>2927.8</c:v>
                </c:pt>
                <c:pt idx="1">
                  <c:v>2796.6</c:v>
                </c:pt>
                <c:pt idx="2">
                  <c:v>2663.2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Социальная политика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Лист1!$I$2:$I$4</c:f>
              <c:numCache>
                <c:formatCode>General</c:formatCode>
                <c:ptCount val="3"/>
                <c:pt idx="0">
                  <c:v>5149.1000000000004</c:v>
                </c:pt>
                <c:pt idx="1">
                  <c:v>8137.2</c:v>
                </c:pt>
                <c:pt idx="2">
                  <c:v>2183.3000000000002</c:v>
                </c:pt>
              </c:numCache>
            </c:numRef>
          </c:val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Физическая культура и спорт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Лист1!$J$2:$J$4</c:f>
              <c:numCache>
                <c:formatCode>General</c:formatCode>
                <c:ptCount val="3"/>
                <c:pt idx="0">
                  <c:v>200</c:v>
                </c:pt>
                <c:pt idx="1">
                  <c:v>200</c:v>
                </c:pt>
                <c:pt idx="2">
                  <c:v>200</c:v>
                </c:pt>
              </c:numCache>
            </c:numRef>
          </c:val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Обслуживание государственного и муниципального долга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Лист1!$K$2:$K$4</c:f>
              <c:numCache>
                <c:formatCode>General</c:formatCode>
                <c:ptCount val="3"/>
                <c:pt idx="0">
                  <c:v>300</c:v>
                </c:pt>
                <c:pt idx="1">
                  <c:v>100</c:v>
                </c:pt>
                <c:pt idx="2">
                  <c:v>100</c:v>
                </c:pt>
              </c:numCache>
            </c:numRef>
          </c:val>
        </c:ser>
        <c:gapWidth val="75"/>
        <c:shape val="box"/>
        <c:axId val="108746240"/>
        <c:axId val="108747776"/>
        <c:axId val="0"/>
      </c:bar3DChart>
      <c:catAx>
        <c:axId val="108746240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08747776"/>
        <c:crosses val="autoZero"/>
        <c:auto val="1"/>
        <c:lblAlgn val="ctr"/>
        <c:lblOffset val="100"/>
      </c:catAx>
      <c:valAx>
        <c:axId val="108747776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10874624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8432491251093641"/>
          <c:y val="0.55104661249764164"/>
          <c:w val="0.6396833989501316"/>
          <c:h val="0.43765004372999688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/>
              <a:t>Расходы </a:t>
            </a:r>
            <a:r>
              <a:rPr lang="ru-RU" dirty="0" smtClean="0"/>
              <a:t>проекта бюджета </a:t>
            </a:r>
          </a:p>
          <a:p>
            <a:pPr>
              <a:defRPr/>
            </a:pPr>
            <a:r>
              <a:rPr lang="ru-RU" dirty="0" smtClean="0"/>
              <a:t>Заволжского </a:t>
            </a:r>
            <a:r>
              <a:rPr lang="ru-RU" dirty="0"/>
              <a:t>муниципального </a:t>
            </a:r>
            <a:r>
              <a:rPr lang="ru-RU" dirty="0" smtClean="0"/>
              <a:t>района </a:t>
            </a:r>
          </a:p>
          <a:p>
            <a:pPr>
              <a:defRPr/>
            </a:pPr>
            <a:r>
              <a:rPr lang="ru-RU" dirty="0" smtClean="0"/>
              <a:t>Ивановской области </a:t>
            </a:r>
          </a:p>
          <a:p>
            <a:pPr>
              <a:defRPr/>
            </a:pPr>
            <a:r>
              <a:rPr lang="ru-RU" dirty="0" smtClean="0"/>
              <a:t>по </a:t>
            </a:r>
            <a:r>
              <a:rPr lang="ru-RU" dirty="0"/>
              <a:t>разделам классификации </a:t>
            </a:r>
            <a:r>
              <a:rPr lang="ru-RU" dirty="0" smtClean="0"/>
              <a:t>в 201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dirty="0" smtClean="0"/>
              <a:t> году</a:t>
            </a:r>
            <a:endParaRPr lang="ru-RU" dirty="0"/>
          </a:p>
        </c:rich>
      </c:tx>
      <c:layout>
        <c:manualLayout>
          <c:xMode val="edge"/>
          <c:yMode val="edge"/>
          <c:x val="7.4888888888888894E-2"/>
          <c:y val="1.6666666666666701E-2"/>
        </c:manualLayout>
      </c:layout>
    </c:title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бюджета Заволжского муниципального района Ивановской области по разделам классификации в 2018-2020 годах</c:v>
                </c:pt>
              </c:strCache>
            </c:strRef>
          </c:tx>
          <c:cat>
            <c:strRef>
              <c:f>Лист1!$A$2:$A$11</c:f>
              <c:strCache>
                <c:ptCount val="10"/>
                <c:pt idx="0">
                  <c:v>Общегосударственные расходы-22,31%</c:v>
                </c:pt>
                <c:pt idx="1">
                  <c:v>Национальная безопасность и правоохранительная деятельность-0,07%</c:v>
                </c:pt>
                <c:pt idx="2">
                  <c:v>Национальная экономика-3,77%</c:v>
                </c:pt>
                <c:pt idx="3">
                  <c:v>Жилищно-коммунальное хозяйство-3,58%</c:v>
                </c:pt>
                <c:pt idx="4">
                  <c:v>Охрана окружающей среды-0,03%</c:v>
                </c:pt>
                <c:pt idx="5">
                  <c:v>Образование-65,95%</c:v>
                </c:pt>
                <c:pt idx="6">
                  <c:v>Культура-1,46%</c:v>
                </c:pt>
                <c:pt idx="7">
                  <c:v>Социальная политика-2,58%</c:v>
                </c:pt>
                <c:pt idx="8">
                  <c:v>Физическая культура и спорт-0,10%</c:v>
                </c:pt>
                <c:pt idx="9">
                  <c:v>Обслуживание муниципального долга-0,15%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44586.5</c:v>
                </c:pt>
                <c:pt idx="1">
                  <c:v>145</c:v>
                </c:pt>
                <c:pt idx="2">
                  <c:v>7527.6</c:v>
                </c:pt>
                <c:pt idx="3">
                  <c:v>7164.8</c:v>
                </c:pt>
                <c:pt idx="4">
                  <c:v>50</c:v>
                </c:pt>
                <c:pt idx="5">
                  <c:v>131814.5</c:v>
                </c:pt>
                <c:pt idx="6">
                  <c:v>2927.8</c:v>
                </c:pt>
                <c:pt idx="7">
                  <c:v>5149.1000000000004</c:v>
                </c:pt>
                <c:pt idx="8">
                  <c:v>200</c:v>
                </c:pt>
                <c:pt idx="9">
                  <c:v>300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7362423447069486"/>
          <c:y val="0.12257553222513873"/>
          <c:w val="0.32498687664042308"/>
          <c:h val="0.86075780110819722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1.2500000000000001E-2"/>
          <c:y val="0.33148148148148193"/>
          <c:w val="0.45833333333333326"/>
          <c:h val="0.611111111111111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cat>
            <c:strRef>
              <c:f>Лист1!$A$2:$A$16</c:f>
              <c:strCache>
                <c:ptCount val="15"/>
                <c:pt idx="0">
                  <c:v>Программа "Развитие образования в Заволжском муниципальном районе"</c:v>
                </c:pt>
                <c:pt idx="1">
                  <c:v>Программа "Развитие физической культуры и спорта в Заволжском муниципальном районе"</c:v>
                </c:pt>
                <c:pt idx="2">
                  <c:v>Программа "Развитие культуры и повышение эффективности реализации молодёжной политики в Заволжском муниципальном районе"</c:v>
                </c:pt>
                <c:pt idx="3">
                  <c:v>Программа "Социальная поддержка граждан Заволжского муниципального района"</c:v>
                </c:pt>
                <c:pt idx="4">
                  <c:v>Программа "Экономическое развитие Заволжского муниципального района"</c:v>
                </c:pt>
                <c:pt idx="5">
                  <c:v>Программа "Обеспечение качественным жильём и услугами жилищно-коммунального хозяйства населения Заволжского муниципального района"</c:v>
                </c:pt>
                <c:pt idx="6">
                  <c:v>Программа "Развитие транспортной системы Заволжского муниципального района</c:v>
                </c:pt>
                <c:pt idx="7">
                  <c:v>Программа "Энергоэффективность и энергосбережение Заволжского муниципального района"</c:v>
                </c:pt>
                <c:pt idx="8">
                  <c:v>Программа "Долгосрочная сбалансированность и устойчивость бюджетной системы Заволжского муниципального района"</c:v>
                </c:pt>
                <c:pt idx="9">
                  <c:v>Программа "Совершенствование местного самоуправления Заволжского муниципального района"</c:v>
                </c:pt>
                <c:pt idx="10">
                  <c:v>Программа "Управление муниципальным имуществом Заволжского муниципального района"</c:v>
                </c:pt>
                <c:pt idx="11">
                  <c:v>Программа "Улучшение условий и охраны труда в Заволжском муниципальном районе"</c:v>
                </c:pt>
                <c:pt idx="12">
                  <c:v>Программа "Развитие туризма в Заволжском муниципальном районе"</c:v>
                </c:pt>
                <c:pt idx="13">
                  <c:v>Программа "Безопасность Заволжского муниципального района"</c:v>
                </c:pt>
                <c:pt idx="14">
                  <c:v>Программа "Поддержка и развитие информационно-коммуникационных технологий в органах местного самоуправления Заволжского муниципального района"
</c:v>
                </c:pt>
              </c:strCache>
            </c:strRef>
          </c:cat>
          <c:val>
            <c:numRef>
              <c:f>Лист1!$B$2:$B$16</c:f>
              <c:numCache>
                <c:formatCode>General</c:formatCode>
                <c:ptCount val="15"/>
                <c:pt idx="0">
                  <c:v>161739.29999999999</c:v>
                </c:pt>
                <c:pt idx="1">
                  <c:v>200</c:v>
                </c:pt>
                <c:pt idx="2">
                  <c:v>12961.3</c:v>
                </c:pt>
                <c:pt idx="3">
                  <c:v>141.1</c:v>
                </c:pt>
                <c:pt idx="4">
                  <c:v>360</c:v>
                </c:pt>
                <c:pt idx="5">
                  <c:v>9831.6</c:v>
                </c:pt>
                <c:pt idx="6">
                  <c:v>5833.4</c:v>
                </c:pt>
                <c:pt idx="7">
                  <c:v>205</c:v>
                </c:pt>
                <c:pt idx="8">
                  <c:v>11458.5</c:v>
                </c:pt>
                <c:pt idx="9">
                  <c:v>32089.9</c:v>
                </c:pt>
                <c:pt idx="10">
                  <c:v>1751.5</c:v>
                </c:pt>
                <c:pt idx="11">
                  <c:v>299.10000000000002</c:v>
                </c:pt>
                <c:pt idx="12">
                  <c:v>50</c:v>
                </c:pt>
                <c:pt idx="13">
                  <c:v>201.1</c:v>
                </c:pt>
                <c:pt idx="14">
                  <c:v>1011.1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46785761154855648"/>
          <c:y val="0"/>
          <c:w val="0.53075349956255469"/>
          <c:h val="1"/>
        </c:manualLayout>
      </c:layout>
      <c:txPr>
        <a:bodyPr/>
        <a:lstStyle/>
        <a:p>
          <a:pPr>
            <a:defRPr sz="1100" kern="0" spc="-100" baseline="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explosion val="25"/>
          <c:cat>
            <c:strRef>
              <c:f>Лист1!$A$2:$A$5</c:f>
              <c:strCache>
                <c:ptCount val="4"/>
                <c:pt idx="0">
                  <c:v>Предоставление иных межбюджетных трансфертов сельским поселениям Заволжского муниципального района на содержание, капитальный ремонт и ремонт дорог  местного значения, между населенными пунктами (межбюджетные трансферты)</c:v>
                </c:pt>
                <c:pt idx="1">
                  <c:v>Капитальный ремонт и ремонт автомобильных дорог  местного значения между населенными пунктами муниципального образования «Заволжский муниципальный район»</c:v>
                </c:pt>
                <c:pt idx="2">
                  <c:v>Предоставление иных межбюджетных трансфертов сельским поселениям Заволжского муниципального района на содержание автомобильных дорог местного значения в границах населенных пунктов поселения (межбюджетные трансферты)</c:v>
                </c:pt>
                <c:pt idx="3">
                  <c:v>Капитальный ремонт и ремонт автомобильных дорог  местного значения внутри населенных пунктов муниципального образования «Заволжский муниципальный район»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1000000</c:v>
                </c:pt>
                <c:pt idx="1">
                  <c:v>2274023.2999999998</c:v>
                </c:pt>
                <c:pt idx="2">
                  <c:v>2900000</c:v>
                </c:pt>
                <c:pt idx="3">
                  <c:v>974580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59567901234568543"/>
          <c:y val="6.5986694346956464E-3"/>
          <c:w val="0.39506172839506454"/>
          <c:h val="0.92703171375324545"/>
        </c:manualLayout>
      </c:layout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56FEE4-251D-4E02-A376-6296746B21D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C3F43D2-228F-4E5A-A5BD-A8099F18C5F8}">
      <dgm:prSet/>
      <dgm:spPr/>
      <dgm:t>
        <a:bodyPr/>
        <a:lstStyle/>
        <a:p>
          <a:pPr rtl="0"/>
          <a:r>
            <a:rPr lang="ru-RU" dirty="0" smtClean="0"/>
            <a:t>Предельный объём муниципального долга Заволжского муниципального района не превышает объём доходов ЗМР без учёта объёма безвозмездных поступлений (соответственно в 2019 году – 52 509,6 тыс.руб., в 2020 году – 29 111,2 тыс.руб., в 2021 году – 59 642,0 тыс.руб.)</a:t>
          </a:r>
          <a:endParaRPr lang="ru-RU" dirty="0"/>
        </a:p>
      </dgm:t>
    </dgm:pt>
    <dgm:pt modelId="{F7B5A802-05E3-4553-8EAD-BAFA19994FD6}" type="parTrans" cxnId="{3C433E52-DC99-4B00-B64D-1B05DC042AF6}">
      <dgm:prSet/>
      <dgm:spPr/>
      <dgm:t>
        <a:bodyPr/>
        <a:lstStyle/>
        <a:p>
          <a:endParaRPr lang="ru-RU"/>
        </a:p>
      </dgm:t>
    </dgm:pt>
    <dgm:pt modelId="{0BE67AC3-6BCD-4832-81ED-632BD3BD03B4}" type="sibTrans" cxnId="{3C433E52-DC99-4B00-B64D-1B05DC042AF6}">
      <dgm:prSet/>
      <dgm:spPr/>
      <dgm:t>
        <a:bodyPr/>
        <a:lstStyle/>
        <a:p>
          <a:endParaRPr lang="ru-RU"/>
        </a:p>
      </dgm:t>
    </dgm:pt>
    <dgm:pt modelId="{11E5E219-01C4-406A-B681-A59F72858CD9}">
      <dgm:prSet/>
      <dgm:spPr/>
      <dgm:t>
        <a:bodyPr/>
        <a:lstStyle/>
        <a:p>
          <a:pPr rtl="0"/>
          <a:r>
            <a:rPr lang="ru-RU" dirty="0" smtClean="0"/>
            <a:t>на 201</a:t>
          </a:r>
          <a:r>
            <a:rPr lang="en-US" dirty="0" smtClean="0"/>
            <a:t>9</a:t>
          </a:r>
          <a:r>
            <a:rPr lang="ru-RU" dirty="0" smtClean="0"/>
            <a:t> год – 0,00 тыс.рублей,</a:t>
          </a:r>
          <a:endParaRPr lang="ru-RU" dirty="0"/>
        </a:p>
      </dgm:t>
    </dgm:pt>
    <dgm:pt modelId="{F3320EA0-421A-4928-BEBE-F331D0CDC4C4}" type="parTrans" cxnId="{A8E29A29-07F2-47C4-85C0-5D6125F85D0F}">
      <dgm:prSet/>
      <dgm:spPr/>
      <dgm:t>
        <a:bodyPr/>
        <a:lstStyle/>
        <a:p>
          <a:endParaRPr lang="ru-RU"/>
        </a:p>
      </dgm:t>
    </dgm:pt>
    <dgm:pt modelId="{542A4DDD-D161-43E8-ABD6-36EFD717D0E4}" type="sibTrans" cxnId="{A8E29A29-07F2-47C4-85C0-5D6125F85D0F}">
      <dgm:prSet/>
      <dgm:spPr/>
      <dgm:t>
        <a:bodyPr/>
        <a:lstStyle/>
        <a:p>
          <a:endParaRPr lang="ru-RU"/>
        </a:p>
      </dgm:t>
    </dgm:pt>
    <dgm:pt modelId="{A9634431-613D-40EC-952A-8D677988B09B}">
      <dgm:prSet/>
      <dgm:spPr/>
      <dgm:t>
        <a:bodyPr/>
        <a:lstStyle/>
        <a:p>
          <a:pPr rtl="0"/>
          <a:r>
            <a:rPr lang="ru-RU" dirty="0" smtClean="0"/>
            <a:t>на 20</a:t>
          </a:r>
          <a:r>
            <a:rPr lang="en-US" dirty="0" smtClean="0"/>
            <a:t>20</a:t>
          </a:r>
          <a:r>
            <a:rPr lang="ru-RU" dirty="0" smtClean="0"/>
            <a:t> год – 0,00 тыс.рублей,</a:t>
          </a:r>
          <a:endParaRPr lang="ru-RU" dirty="0"/>
        </a:p>
      </dgm:t>
    </dgm:pt>
    <dgm:pt modelId="{2230DC72-53B5-4B8A-9224-5F1E2CCAA9AC}" type="parTrans" cxnId="{DE20B4D9-B549-4786-946E-E8633DB676C3}">
      <dgm:prSet/>
      <dgm:spPr/>
      <dgm:t>
        <a:bodyPr/>
        <a:lstStyle/>
        <a:p>
          <a:endParaRPr lang="ru-RU"/>
        </a:p>
      </dgm:t>
    </dgm:pt>
    <dgm:pt modelId="{54CD61E3-489C-4A6D-9778-9F5D01E70B79}" type="sibTrans" cxnId="{DE20B4D9-B549-4786-946E-E8633DB676C3}">
      <dgm:prSet/>
      <dgm:spPr/>
      <dgm:t>
        <a:bodyPr/>
        <a:lstStyle/>
        <a:p>
          <a:endParaRPr lang="ru-RU"/>
        </a:p>
      </dgm:t>
    </dgm:pt>
    <dgm:pt modelId="{00D2543C-B3DE-4C0F-A9DC-08D9BF03533E}">
      <dgm:prSet/>
      <dgm:spPr/>
      <dgm:t>
        <a:bodyPr/>
        <a:lstStyle/>
        <a:p>
          <a:pPr rtl="0"/>
          <a:r>
            <a:rPr lang="ru-RU" dirty="0" smtClean="0"/>
            <a:t>на 202</a:t>
          </a:r>
          <a:r>
            <a:rPr lang="en-US" dirty="0" smtClean="0"/>
            <a:t>1</a:t>
          </a:r>
          <a:r>
            <a:rPr lang="ru-RU" dirty="0" smtClean="0"/>
            <a:t> год – 0,00 тыс.рублей.</a:t>
          </a:r>
          <a:endParaRPr lang="ru-RU" dirty="0"/>
        </a:p>
      </dgm:t>
    </dgm:pt>
    <dgm:pt modelId="{632EA54C-7324-496B-BF09-718A6A5F87E2}" type="parTrans" cxnId="{9294DAD7-F751-4216-9CA9-11B1C31234F7}">
      <dgm:prSet/>
      <dgm:spPr/>
      <dgm:t>
        <a:bodyPr/>
        <a:lstStyle/>
        <a:p>
          <a:endParaRPr lang="ru-RU"/>
        </a:p>
      </dgm:t>
    </dgm:pt>
    <dgm:pt modelId="{893BFDC7-B230-466C-96F1-4D715F36B0EA}" type="sibTrans" cxnId="{9294DAD7-F751-4216-9CA9-11B1C31234F7}">
      <dgm:prSet/>
      <dgm:spPr/>
      <dgm:t>
        <a:bodyPr/>
        <a:lstStyle/>
        <a:p>
          <a:endParaRPr lang="ru-RU"/>
        </a:p>
      </dgm:t>
    </dgm:pt>
    <dgm:pt modelId="{40EFB00B-194B-440C-A205-9CCF377C37C8}">
      <dgm:prSet/>
      <dgm:spPr/>
      <dgm:t>
        <a:bodyPr/>
        <a:lstStyle/>
        <a:p>
          <a:r>
            <a:rPr lang="ru-RU" dirty="0" smtClean="0"/>
            <a:t>Муниципальный внутренний долг Заволжского муниципального района составит: </a:t>
          </a:r>
          <a:endParaRPr lang="ru-RU" dirty="0"/>
        </a:p>
      </dgm:t>
    </dgm:pt>
    <dgm:pt modelId="{0E5A28F5-581C-4220-8847-8B8451F67797}" type="parTrans" cxnId="{A5577941-8ED1-4D54-8D47-54402141CF61}">
      <dgm:prSet/>
      <dgm:spPr/>
    </dgm:pt>
    <dgm:pt modelId="{40D218D9-4498-4FD9-8A91-0DD4D6D19E3A}" type="sibTrans" cxnId="{A5577941-8ED1-4D54-8D47-54402141CF61}">
      <dgm:prSet/>
      <dgm:spPr/>
    </dgm:pt>
    <dgm:pt modelId="{06F32273-520A-4B37-A993-9EAE2A44A658}" type="pres">
      <dgm:prSet presAssocID="{1E56FEE4-251D-4E02-A376-6296746B21D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6D85B4B-622E-471C-BE7D-E6D30C5C1723}" type="pres">
      <dgm:prSet presAssocID="{3C3F43D2-228F-4E5A-A5BD-A8099F18C5F8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B5B2E0-5902-4B71-8E51-15E3C5A7D897}" type="pres">
      <dgm:prSet presAssocID="{0BE67AC3-6BCD-4832-81ED-632BD3BD03B4}" presName="spacer" presStyleCnt="0"/>
      <dgm:spPr/>
    </dgm:pt>
    <dgm:pt modelId="{C51723FF-DB2E-4CA8-81EF-EFDC0BE5F28B}" type="pres">
      <dgm:prSet presAssocID="{40EFB00B-194B-440C-A205-9CCF377C37C8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AD5D6C-9360-4314-B620-0A7F8BB83D54}" type="pres">
      <dgm:prSet presAssocID="{40D218D9-4498-4FD9-8A91-0DD4D6D19E3A}" presName="spacer" presStyleCnt="0"/>
      <dgm:spPr/>
    </dgm:pt>
    <dgm:pt modelId="{491C17F6-3306-414B-94D8-38F5848A4435}" type="pres">
      <dgm:prSet presAssocID="{11E5E219-01C4-406A-B681-A59F72858CD9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E56851-CB7D-4377-8D8A-263B09559842}" type="pres">
      <dgm:prSet presAssocID="{542A4DDD-D161-43E8-ABD6-36EFD717D0E4}" presName="spacer" presStyleCnt="0"/>
      <dgm:spPr/>
    </dgm:pt>
    <dgm:pt modelId="{50FAB715-4697-4C11-90CD-C7742FA7B2C8}" type="pres">
      <dgm:prSet presAssocID="{A9634431-613D-40EC-952A-8D677988B09B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6E522F-AA0C-42D0-8B3F-1DC92D7ECD6F}" type="pres">
      <dgm:prSet presAssocID="{54CD61E3-489C-4A6D-9778-9F5D01E70B79}" presName="spacer" presStyleCnt="0"/>
      <dgm:spPr/>
    </dgm:pt>
    <dgm:pt modelId="{D9A83859-E3EC-4AA4-B1EA-80497EA4ACF4}" type="pres">
      <dgm:prSet presAssocID="{00D2543C-B3DE-4C0F-A9DC-08D9BF03533E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E20B4D9-B549-4786-946E-E8633DB676C3}" srcId="{1E56FEE4-251D-4E02-A376-6296746B21D3}" destId="{A9634431-613D-40EC-952A-8D677988B09B}" srcOrd="3" destOrd="0" parTransId="{2230DC72-53B5-4B8A-9224-5F1E2CCAA9AC}" sibTransId="{54CD61E3-489C-4A6D-9778-9F5D01E70B79}"/>
    <dgm:cxn modelId="{56E65335-CC45-4910-B5CA-46482EFB94BE}" type="presOf" srcId="{00D2543C-B3DE-4C0F-A9DC-08D9BF03533E}" destId="{D9A83859-E3EC-4AA4-B1EA-80497EA4ACF4}" srcOrd="0" destOrd="0" presId="urn:microsoft.com/office/officeart/2005/8/layout/vList2"/>
    <dgm:cxn modelId="{9294DAD7-F751-4216-9CA9-11B1C31234F7}" srcId="{1E56FEE4-251D-4E02-A376-6296746B21D3}" destId="{00D2543C-B3DE-4C0F-A9DC-08D9BF03533E}" srcOrd="4" destOrd="0" parTransId="{632EA54C-7324-496B-BF09-718A6A5F87E2}" sibTransId="{893BFDC7-B230-466C-96F1-4D715F36B0EA}"/>
    <dgm:cxn modelId="{3C433E52-DC99-4B00-B64D-1B05DC042AF6}" srcId="{1E56FEE4-251D-4E02-A376-6296746B21D3}" destId="{3C3F43D2-228F-4E5A-A5BD-A8099F18C5F8}" srcOrd="0" destOrd="0" parTransId="{F7B5A802-05E3-4553-8EAD-BAFA19994FD6}" sibTransId="{0BE67AC3-6BCD-4832-81ED-632BD3BD03B4}"/>
    <dgm:cxn modelId="{A5577941-8ED1-4D54-8D47-54402141CF61}" srcId="{1E56FEE4-251D-4E02-A376-6296746B21D3}" destId="{40EFB00B-194B-440C-A205-9CCF377C37C8}" srcOrd="1" destOrd="0" parTransId="{0E5A28F5-581C-4220-8847-8B8451F67797}" sibTransId="{40D218D9-4498-4FD9-8A91-0DD4D6D19E3A}"/>
    <dgm:cxn modelId="{EC4884A2-3AAA-49B1-B8BA-CF1D68AAC8FF}" type="presOf" srcId="{3C3F43D2-228F-4E5A-A5BD-A8099F18C5F8}" destId="{26D85B4B-622E-471C-BE7D-E6D30C5C1723}" srcOrd="0" destOrd="0" presId="urn:microsoft.com/office/officeart/2005/8/layout/vList2"/>
    <dgm:cxn modelId="{A8E29A29-07F2-47C4-85C0-5D6125F85D0F}" srcId="{1E56FEE4-251D-4E02-A376-6296746B21D3}" destId="{11E5E219-01C4-406A-B681-A59F72858CD9}" srcOrd="2" destOrd="0" parTransId="{F3320EA0-421A-4928-BEBE-F331D0CDC4C4}" sibTransId="{542A4DDD-D161-43E8-ABD6-36EFD717D0E4}"/>
    <dgm:cxn modelId="{560DDCB5-8837-41C0-936F-74003CD46FE9}" type="presOf" srcId="{40EFB00B-194B-440C-A205-9CCF377C37C8}" destId="{C51723FF-DB2E-4CA8-81EF-EFDC0BE5F28B}" srcOrd="0" destOrd="0" presId="urn:microsoft.com/office/officeart/2005/8/layout/vList2"/>
    <dgm:cxn modelId="{F65FEDFA-5323-441C-8CCA-93FB3471E723}" type="presOf" srcId="{A9634431-613D-40EC-952A-8D677988B09B}" destId="{50FAB715-4697-4C11-90CD-C7742FA7B2C8}" srcOrd="0" destOrd="0" presId="urn:microsoft.com/office/officeart/2005/8/layout/vList2"/>
    <dgm:cxn modelId="{03325318-1409-4FEB-8F74-AEEB276151C5}" type="presOf" srcId="{11E5E219-01C4-406A-B681-A59F72858CD9}" destId="{491C17F6-3306-414B-94D8-38F5848A4435}" srcOrd="0" destOrd="0" presId="urn:microsoft.com/office/officeart/2005/8/layout/vList2"/>
    <dgm:cxn modelId="{B7D19349-083D-4EC0-8985-4E7410DDD257}" type="presOf" srcId="{1E56FEE4-251D-4E02-A376-6296746B21D3}" destId="{06F32273-520A-4B37-A993-9EAE2A44A658}" srcOrd="0" destOrd="0" presId="urn:microsoft.com/office/officeart/2005/8/layout/vList2"/>
    <dgm:cxn modelId="{43C89E84-4ED9-4086-8FE3-A45B501B82BD}" type="presParOf" srcId="{06F32273-520A-4B37-A993-9EAE2A44A658}" destId="{26D85B4B-622E-471C-BE7D-E6D30C5C1723}" srcOrd="0" destOrd="0" presId="urn:microsoft.com/office/officeart/2005/8/layout/vList2"/>
    <dgm:cxn modelId="{6EC17014-03CC-4379-8CB3-8AFD4AD0CBBA}" type="presParOf" srcId="{06F32273-520A-4B37-A993-9EAE2A44A658}" destId="{B2B5B2E0-5902-4B71-8E51-15E3C5A7D897}" srcOrd="1" destOrd="0" presId="urn:microsoft.com/office/officeart/2005/8/layout/vList2"/>
    <dgm:cxn modelId="{52906030-11D8-48F5-B5A2-C0061B9CE734}" type="presParOf" srcId="{06F32273-520A-4B37-A993-9EAE2A44A658}" destId="{C51723FF-DB2E-4CA8-81EF-EFDC0BE5F28B}" srcOrd="2" destOrd="0" presId="urn:microsoft.com/office/officeart/2005/8/layout/vList2"/>
    <dgm:cxn modelId="{F970C92D-EB2A-41CB-8AE2-B5C38432A6C1}" type="presParOf" srcId="{06F32273-520A-4B37-A993-9EAE2A44A658}" destId="{C5AD5D6C-9360-4314-B620-0A7F8BB83D54}" srcOrd="3" destOrd="0" presId="urn:microsoft.com/office/officeart/2005/8/layout/vList2"/>
    <dgm:cxn modelId="{5AB9EF52-7591-4007-BFED-74DFB5C17719}" type="presParOf" srcId="{06F32273-520A-4B37-A993-9EAE2A44A658}" destId="{491C17F6-3306-414B-94D8-38F5848A4435}" srcOrd="4" destOrd="0" presId="urn:microsoft.com/office/officeart/2005/8/layout/vList2"/>
    <dgm:cxn modelId="{2EB98911-D252-4A7B-A77E-F2A94A4692D7}" type="presParOf" srcId="{06F32273-520A-4B37-A993-9EAE2A44A658}" destId="{ECE56851-CB7D-4377-8D8A-263B09559842}" srcOrd="5" destOrd="0" presId="urn:microsoft.com/office/officeart/2005/8/layout/vList2"/>
    <dgm:cxn modelId="{2967A483-D5AE-4972-828C-FBCFD3F4AF7B}" type="presParOf" srcId="{06F32273-520A-4B37-A993-9EAE2A44A658}" destId="{50FAB715-4697-4C11-90CD-C7742FA7B2C8}" srcOrd="6" destOrd="0" presId="urn:microsoft.com/office/officeart/2005/8/layout/vList2"/>
    <dgm:cxn modelId="{8AAEB845-7FDB-4446-A17D-73F1A90CD8BF}" type="presParOf" srcId="{06F32273-520A-4B37-A993-9EAE2A44A658}" destId="{FB6E522F-AA0C-42D0-8B3F-1DC92D7ECD6F}" srcOrd="7" destOrd="0" presId="urn:microsoft.com/office/officeart/2005/8/layout/vList2"/>
    <dgm:cxn modelId="{37E3701E-92CE-4F94-B948-2867C473A4C4}" type="presParOf" srcId="{06F32273-520A-4B37-A993-9EAE2A44A658}" destId="{D9A83859-E3EC-4AA4-B1EA-80497EA4ACF4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6D85B4B-622E-471C-BE7D-E6D30C5C1723}">
      <dsp:nvSpPr>
        <dsp:cNvPr id="0" name=""/>
        <dsp:cNvSpPr/>
      </dsp:nvSpPr>
      <dsp:spPr>
        <a:xfrm>
          <a:off x="0" y="336419"/>
          <a:ext cx="8496944" cy="842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Предельный объём муниципального долга Заволжского муниципального района не превышает объём доходов ЗМР без учёта объёма безвозмездных поступлений (соответственно в 2019 году – 52 509,6 тыс.руб., в 2020 году – 29 111,2 тыс.руб., в 2021 году – 59 642,0 тыс.руб.)</a:t>
          </a:r>
          <a:endParaRPr lang="ru-RU" sz="1600" kern="1200" dirty="0"/>
        </a:p>
      </dsp:txBody>
      <dsp:txXfrm>
        <a:off x="0" y="336419"/>
        <a:ext cx="8496944" cy="842400"/>
      </dsp:txXfrm>
    </dsp:sp>
    <dsp:sp modelId="{C51723FF-DB2E-4CA8-81EF-EFDC0BE5F28B}">
      <dsp:nvSpPr>
        <dsp:cNvPr id="0" name=""/>
        <dsp:cNvSpPr/>
      </dsp:nvSpPr>
      <dsp:spPr>
        <a:xfrm>
          <a:off x="0" y="1224899"/>
          <a:ext cx="8496944" cy="842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Муниципальный внутренний долг Заволжского муниципального района составит: </a:t>
          </a:r>
          <a:endParaRPr lang="ru-RU" sz="1600" kern="1200" dirty="0"/>
        </a:p>
      </dsp:txBody>
      <dsp:txXfrm>
        <a:off x="0" y="1224899"/>
        <a:ext cx="8496944" cy="842400"/>
      </dsp:txXfrm>
    </dsp:sp>
    <dsp:sp modelId="{491C17F6-3306-414B-94D8-38F5848A4435}">
      <dsp:nvSpPr>
        <dsp:cNvPr id="0" name=""/>
        <dsp:cNvSpPr/>
      </dsp:nvSpPr>
      <dsp:spPr>
        <a:xfrm>
          <a:off x="0" y="2113379"/>
          <a:ext cx="8496944" cy="842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на 201</a:t>
          </a:r>
          <a:r>
            <a:rPr lang="en-US" sz="1600" kern="1200" dirty="0" smtClean="0"/>
            <a:t>9</a:t>
          </a:r>
          <a:r>
            <a:rPr lang="ru-RU" sz="1600" kern="1200" dirty="0" smtClean="0"/>
            <a:t> год – 0,00 тыс.рублей,</a:t>
          </a:r>
          <a:endParaRPr lang="ru-RU" sz="1600" kern="1200" dirty="0"/>
        </a:p>
      </dsp:txBody>
      <dsp:txXfrm>
        <a:off x="0" y="2113379"/>
        <a:ext cx="8496944" cy="842400"/>
      </dsp:txXfrm>
    </dsp:sp>
    <dsp:sp modelId="{50FAB715-4697-4C11-90CD-C7742FA7B2C8}">
      <dsp:nvSpPr>
        <dsp:cNvPr id="0" name=""/>
        <dsp:cNvSpPr/>
      </dsp:nvSpPr>
      <dsp:spPr>
        <a:xfrm>
          <a:off x="0" y="3001859"/>
          <a:ext cx="8496944" cy="842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на 20</a:t>
          </a:r>
          <a:r>
            <a:rPr lang="en-US" sz="1600" kern="1200" dirty="0" smtClean="0"/>
            <a:t>20</a:t>
          </a:r>
          <a:r>
            <a:rPr lang="ru-RU" sz="1600" kern="1200" dirty="0" smtClean="0"/>
            <a:t> год – 0,00 тыс.рублей,</a:t>
          </a:r>
          <a:endParaRPr lang="ru-RU" sz="1600" kern="1200" dirty="0"/>
        </a:p>
      </dsp:txBody>
      <dsp:txXfrm>
        <a:off x="0" y="3001859"/>
        <a:ext cx="8496944" cy="842400"/>
      </dsp:txXfrm>
    </dsp:sp>
    <dsp:sp modelId="{D9A83859-E3EC-4AA4-B1EA-80497EA4ACF4}">
      <dsp:nvSpPr>
        <dsp:cNvPr id="0" name=""/>
        <dsp:cNvSpPr/>
      </dsp:nvSpPr>
      <dsp:spPr>
        <a:xfrm>
          <a:off x="0" y="3890339"/>
          <a:ext cx="8496944" cy="842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на 202</a:t>
          </a:r>
          <a:r>
            <a:rPr lang="en-US" sz="1600" kern="1200" dirty="0" smtClean="0"/>
            <a:t>1</a:t>
          </a:r>
          <a:r>
            <a:rPr lang="ru-RU" sz="1600" kern="1200" dirty="0" smtClean="0"/>
            <a:t> год – 0,00 тыс.рублей.</a:t>
          </a:r>
          <a:endParaRPr lang="ru-RU" sz="1600" kern="1200" dirty="0"/>
        </a:p>
      </dsp:txBody>
      <dsp:txXfrm>
        <a:off x="0" y="3890339"/>
        <a:ext cx="8496944" cy="842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0.48425</cdr:x>
      <cdr:y>0.605</cdr:y>
    </cdr:from>
    <cdr:to>
      <cdr:x>0.5</cdr:x>
      <cdr:y>0.731</cdr:y>
    </cdr:to>
    <cdr:sp macro="" textlink="">
      <cdr:nvSpPr>
        <cdr:cNvPr id="36" name="Прямая соединительная линия 35"/>
        <cdr:cNvSpPr/>
      </cdr:nvSpPr>
      <cdr:spPr>
        <a:xfrm xmlns:a="http://schemas.openxmlformats.org/drawingml/2006/main" flipH="1">
          <a:off x="4427984" y="4149080"/>
          <a:ext cx="144016" cy="864096"/>
        </a:xfrm>
        <a:prstGeom xmlns:a="http://schemas.openxmlformats.org/drawingml/2006/main" prst="line">
          <a:avLst/>
        </a:prstGeom>
        <a:ln xmlns:a="http://schemas.openxmlformats.org/drawingml/2006/main">
          <a:noFill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0.87799</cdr:x>
      <cdr:y>0.04851</cdr:y>
    </cdr:from>
    <cdr:to>
      <cdr:x>0.97799</cdr:x>
      <cdr:y>0.11151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028384" y="332656"/>
          <a:ext cx="914400" cy="4320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/>
            <a:t>тыс.руб</a:t>
          </a:r>
          <a:r>
            <a:rPr lang="ru-RU" sz="1100" dirty="0" smtClean="0"/>
            <a:t>.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0.374</cdr:x>
      <cdr:y>0.332</cdr:y>
    </cdr:from>
    <cdr:to>
      <cdr:x>0.48425</cdr:x>
      <cdr:y>0.416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419872" y="2276872"/>
          <a:ext cx="1008112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/>
            <a:t>44 586,5</a:t>
          </a:r>
        </a:p>
        <a:p xmlns:a="http://schemas.openxmlformats.org/drawingml/2006/main">
          <a:pPr algn="ctr"/>
          <a:r>
            <a:rPr lang="ru-RU" sz="1400" b="1" dirty="0" smtClean="0"/>
            <a:t>22,31%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0.42125</cdr:x>
      <cdr:y>0.773</cdr:y>
    </cdr:from>
    <cdr:to>
      <cdr:x>0.52125</cdr:x>
      <cdr:y>0.90634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851920" y="5301208"/>
          <a:ext cx="914400" cy="9144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0.24013</cdr:x>
      <cdr:y>0.86667</cdr:y>
    </cdr:from>
    <cdr:to>
      <cdr:x>0.34013</cdr:x>
      <cdr:y>0.96199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195736" y="5943600"/>
          <a:ext cx="914400" cy="653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/>
            <a:t>131 814,5</a:t>
          </a:r>
        </a:p>
        <a:p xmlns:a="http://schemas.openxmlformats.org/drawingml/2006/main">
          <a:pPr algn="ctr"/>
          <a:r>
            <a:rPr lang="ru-RU" sz="1400" b="1" dirty="0" smtClean="0"/>
            <a:t>65,95%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0.01963</cdr:x>
      <cdr:y>0.269</cdr:y>
    </cdr:from>
    <cdr:to>
      <cdr:x>0.11963</cdr:x>
      <cdr:y>0.40234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79512" y="184482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0.08263</cdr:x>
      <cdr:y>0.5</cdr:y>
    </cdr:from>
    <cdr:to>
      <cdr:x>0.18263</cdr:x>
      <cdr:y>0.584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755576" y="3429000"/>
          <a:ext cx="914400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/>
            <a:t>2 927,8</a:t>
          </a:r>
        </a:p>
        <a:p xmlns:a="http://schemas.openxmlformats.org/drawingml/2006/main">
          <a:pPr algn="ctr"/>
          <a:r>
            <a:rPr lang="ru-RU" sz="1400" b="1" dirty="0" smtClean="0"/>
            <a:t>1,46%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0.1535</cdr:x>
      <cdr:y>0.395</cdr:y>
    </cdr:from>
    <cdr:to>
      <cdr:x>0.29525</cdr:x>
      <cdr:y>0.5735</cdr:y>
    </cdr:to>
    <cdr:sp macro="" textlink="">
      <cdr:nvSpPr>
        <cdr:cNvPr id="9" name="Прямая соединительная линия 8"/>
        <cdr:cNvSpPr/>
      </cdr:nvSpPr>
      <cdr:spPr>
        <a:xfrm xmlns:a="http://schemas.openxmlformats.org/drawingml/2006/main" flipV="1">
          <a:off x="1403604" y="2708920"/>
          <a:ext cx="1296188" cy="1224142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sz="1050" b="1" dirty="0"/>
        </a:p>
      </cdr:txBody>
    </cdr:sp>
  </cdr:relSizeAnchor>
  <cdr:relSizeAnchor xmlns:cdr="http://schemas.openxmlformats.org/drawingml/2006/chartDrawing">
    <cdr:from>
      <cdr:x>0.16925</cdr:x>
      <cdr:y>0.2165</cdr:y>
    </cdr:from>
    <cdr:to>
      <cdr:x>0.26925</cdr:x>
      <cdr:y>0.34984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1547664" y="148478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0.09838</cdr:x>
      <cdr:y>0.3635</cdr:y>
    </cdr:from>
    <cdr:to>
      <cdr:x>0.19838</cdr:x>
      <cdr:y>0.4475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899592" y="2492896"/>
          <a:ext cx="914400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/>
            <a:t>5 149,1</a:t>
          </a:r>
        </a:p>
        <a:p xmlns:a="http://schemas.openxmlformats.org/drawingml/2006/main">
          <a:pPr algn="ctr"/>
          <a:r>
            <a:rPr lang="ru-RU" sz="1400" b="1" dirty="0" smtClean="0"/>
            <a:t>2,58%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0.17713</cdr:x>
      <cdr:y>0.311</cdr:y>
    </cdr:from>
    <cdr:to>
      <cdr:x>0.311</cdr:x>
      <cdr:y>0.437</cdr:y>
    </cdr:to>
    <cdr:sp macro="" textlink="">
      <cdr:nvSpPr>
        <cdr:cNvPr id="15" name="Прямая соединительная линия 14"/>
        <cdr:cNvSpPr/>
      </cdr:nvSpPr>
      <cdr:spPr>
        <a:xfrm xmlns:a="http://schemas.openxmlformats.org/drawingml/2006/main" flipH="1">
          <a:off x="1619677" y="2132856"/>
          <a:ext cx="1224131" cy="86409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0.20075</cdr:x>
      <cdr:y>0.227</cdr:y>
    </cdr:from>
    <cdr:to>
      <cdr:x>0.30075</cdr:x>
      <cdr:y>0.36034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1835696" y="155679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0.42913</cdr:x>
      <cdr:y>0.752</cdr:y>
    </cdr:from>
    <cdr:to>
      <cdr:x>0.51575</cdr:x>
      <cdr:y>0.836</cdr:y>
    </cdr:to>
    <cdr:sp macro="" textlink="">
      <cdr:nvSpPr>
        <cdr:cNvPr id="17" name="TextBox 16"/>
        <cdr:cNvSpPr txBox="1"/>
      </cdr:nvSpPr>
      <cdr:spPr>
        <a:xfrm xmlns:a="http://schemas.openxmlformats.org/drawingml/2006/main">
          <a:off x="3923928" y="5157192"/>
          <a:ext cx="792053" cy="576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/>
            <a:t>50,0</a:t>
          </a:r>
        </a:p>
        <a:p xmlns:a="http://schemas.openxmlformats.org/drawingml/2006/main">
          <a:pPr algn="ctr"/>
          <a:r>
            <a:rPr lang="ru-RU" sz="1400" b="1" dirty="0" smtClean="0"/>
            <a:t>0,03%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0.50787</cdr:x>
      <cdr:y>0.227</cdr:y>
    </cdr:from>
    <cdr:to>
      <cdr:x>0.58662</cdr:x>
      <cdr:y>0.311</cdr:y>
    </cdr:to>
    <cdr:sp macro="" textlink="">
      <cdr:nvSpPr>
        <cdr:cNvPr id="18" name="TextBox 17"/>
        <cdr:cNvSpPr txBox="1"/>
      </cdr:nvSpPr>
      <cdr:spPr>
        <a:xfrm xmlns:a="http://schemas.openxmlformats.org/drawingml/2006/main">
          <a:off x="4644008" y="1556792"/>
          <a:ext cx="720080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/>
            <a:t>145,0</a:t>
          </a:r>
        </a:p>
        <a:p xmlns:a="http://schemas.openxmlformats.org/drawingml/2006/main">
          <a:pPr algn="ctr"/>
          <a:r>
            <a:rPr lang="ru-RU" sz="1400" b="1" dirty="0" smtClean="0"/>
            <a:t>0,07%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20" name="Прямая соединительная линия 19"/>
        <cdr:cNvSpPr/>
      </cdr:nvSpPr>
      <cdr:spPr>
        <a:xfrm xmlns:a="http://schemas.openxmlformats.org/drawingml/2006/main" flipH="1" flipV="1">
          <a:off x="0" y="0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sz="1200"/>
        </a:p>
      </cdr:txBody>
    </cdr:sp>
  </cdr:relSizeAnchor>
  <cdr:relSizeAnchor xmlns:cdr="http://schemas.openxmlformats.org/drawingml/2006/chartDrawing">
    <cdr:from>
      <cdr:x>0.51575</cdr:x>
      <cdr:y>0.3005</cdr:y>
    </cdr:from>
    <cdr:to>
      <cdr:x>0.57087</cdr:x>
      <cdr:y>0.3005</cdr:y>
    </cdr:to>
    <cdr:sp macro="" textlink="">
      <cdr:nvSpPr>
        <cdr:cNvPr id="22" name="Прямая соединительная линия 21"/>
        <cdr:cNvSpPr/>
      </cdr:nvSpPr>
      <cdr:spPr>
        <a:xfrm xmlns:a="http://schemas.openxmlformats.org/drawingml/2006/main">
          <a:off x="4716016" y="2060848"/>
          <a:ext cx="504056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</cdr:x>
      <cdr:y>0.3005</cdr:y>
    </cdr:from>
    <cdr:to>
      <cdr:x>0.51575</cdr:x>
      <cdr:y>0.563</cdr:y>
    </cdr:to>
    <cdr:sp macro="" textlink="">
      <cdr:nvSpPr>
        <cdr:cNvPr id="24" name="Прямая соединительная линия 23"/>
        <cdr:cNvSpPr/>
      </cdr:nvSpPr>
      <cdr:spPr>
        <a:xfrm xmlns:a="http://schemas.openxmlformats.org/drawingml/2006/main" flipH="1">
          <a:off x="4572000" y="2060829"/>
          <a:ext cx="144018" cy="1800219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26" name="Прямая соединительная линия 25"/>
        <cdr:cNvSpPr/>
      </cdr:nvSpPr>
      <cdr:spPr>
        <a:xfrm xmlns:a="http://schemas.openxmlformats.org/drawingml/2006/main" flipV="1">
          <a:off x="0" y="0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28" name="Прямая соединительная линия 27"/>
        <cdr:cNvSpPr/>
      </cdr:nvSpPr>
      <cdr:spPr>
        <a:xfrm xmlns:a="http://schemas.openxmlformats.org/drawingml/2006/main">
          <a:off x="0" y="0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0.563</cdr:x>
      <cdr:y>0.395</cdr:y>
    </cdr:from>
    <cdr:to>
      <cdr:x>0.563</cdr:x>
      <cdr:y>0.4685</cdr:y>
    </cdr:to>
    <cdr:sp macro="" textlink="">
      <cdr:nvSpPr>
        <cdr:cNvPr id="30" name="Прямая соединительная линия 29"/>
        <cdr:cNvSpPr/>
      </cdr:nvSpPr>
      <cdr:spPr>
        <a:xfrm xmlns:a="http://schemas.openxmlformats.org/drawingml/2006/main" flipV="1">
          <a:off x="5148064" y="2708920"/>
          <a:ext cx="0" cy="504056"/>
        </a:xfrm>
        <a:prstGeom xmlns:a="http://schemas.openxmlformats.org/drawingml/2006/main" prst="line">
          <a:avLst/>
        </a:prstGeom>
        <a:ln xmlns:a="http://schemas.openxmlformats.org/drawingml/2006/main">
          <a:noFill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0.563</cdr:x>
      <cdr:y>0.395</cdr:y>
    </cdr:from>
    <cdr:to>
      <cdr:x>0.61025</cdr:x>
      <cdr:y>0.395</cdr:y>
    </cdr:to>
    <cdr:sp macro="" textlink="">
      <cdr:nvSpPr>
        <cdr:cNvPr id="32" name="Прямая соединительная линия 31"/>
        <cdr:cNvSpPr/>
      </cdr:nvSpPr>
      <cdr:spPr>
        <a:xfrm xmlns:a="http://schemas.openxmlformats.org/drawingml/2006/main">
          <a:off x="5148064" y="2708920"/>
          <a:ext cx="432048" cy="0"/>
        </a:xfrm>
        <a:prstGeom xmlns:a="http://schemas.openxmlformats.org/drawingml/2006/main" prst="line">
          <a:avLst/>
        </a:prstGeom>
        <a:ln xmlns:a="http://schemas.openxmlformats.org/drawingml/2006/main">
          <a:noFill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0.53937</cdr:x>
      <cdr:y>0.542</cdr:y>
    </cdr:from>
    <cdr:to>
      <cdr:x>0.626</cdr:x>
      <cdr:y>0.626</cdr:y>
    </cdr:to>
    <cdr:sp macro="" textlink="">
      <cdr:nvSpPr>
        <cdr:cNvPr id="33" name="TextBox 32"/>
        <cdr:cNvSpPr txBox="1"/>
      </cdr:nvSpPr>
      <cdr:spPr>
        <a:xfrm xmlns:a="http://schemas.openxmlformats.org/drawingml/2006/main" rot="21402311">
          <a:off x="4932040" y="3717032"/>
          <a:ext cx="792145" cy="576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/>
            <a:t>7 527,6</a:t>
          </a:r>
        </a:p>
        <a:p xmlns:a="http://schemas.openxmlformats.org/drawingml/2006/main">
          <a:pPr algn="ctr"/>
          <a:r>
            <a:rPr lang="ru-RU" sz="1400" b="1" dirty="0" smtClean="0"/>
            <a:t>3,77%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0.5315</cdr:x>
      <cdr:y>0.626</cdr:y>
    </cdr:from>
    <cdr:to>
      <cdr:x>0.61812</cdr:x>
      <cdr:y>0.71</cdr:y>
    </cdr:to>
    <cdr:sp macro="" textlink="">
      <cdr:nvSpPr>
        <cdr:cNvPr id="34" name="TextBox 33"/>
        <cdr:cNvSpPr txBox="1"/>
      </cdr:nvSpPr>
      <cdr:spPr>
        <a:xfrm xmlns:a="http://schemas.openxmlformats.org/drawingml/2006/main">
          <a:off x="4860032" y="4293096"/>
          <a:ext cx="792053" cy="576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/>
            <a:t>7 164,8,0</a:t>
          </a:r>
        </a:p>
        <a:p xmlns:a="http://schemas.openxmlformats.org/drawingml/2006/main">
          <a:pPr algn="ctr"/>
          <a:r>
            <a:rPr lang="ru-RU" sz="1400" b="1" dirty="0" smtClean="0"/>
            <a:t>3,58%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38" name="Прямая соединительная линия 37"/>
        <cdr:cNvSpPr/>
      </cdr:nvSpPr>
      <cdr:spPr>
        <a:xfrm xmlns:a="http://schemas.openxmlformats.org/drawingml/2006/main">
          <a:off x="0" y="0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0.48425</cdr:x>
      <cdr:y>0.731</cdr:y>
    </cdr:from>
    <cdr:to>
      <cdr:x>0.563</cdr:x>
      <cdr:y>0.731</cdr:y>
    </cdr:to>
    <cdr:sp macro="" textlink="">
      <cdr:nvSpPr>
        <cdr:cNvPr id="40" name="Прямая соединительная линия 39"/>
        <cdr:cNvSpPr/>
      </cdr:nvSpPr>
      <cdr:spPr>
        <a:xfrm xmlns:a="http://schemas.openxmlformats.org/drawingml/2006/main">
          <a:off x="4427984" y="5013176"/>
          <a:ext cx="720080" cy="0"/>
        </a:xfrm>
        <a:prstGeom xmlns:a="http://schemas.openxmlformats.org/drawingml/2006/main" prst="line">
          <a:avLst/>
        </a:prstGeom>
        <a:ln xmlns:a="http://schemas.openxmlformats.org/drawingml/2006/main">
          <a:noFill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0.38188</cdr:x>
      <cdr:y>0.269</cdr:y>
    </cdr:from>
    <cdr:to>
      <cdr:x>0.48188</cdr:x>
      <cdr:y>0.40234</cdr:y>
    </cdr:to>
    <cdr:sp macro="" textlink="">
      <cdr:nvSpPr>
        <cdr:cNvPr id="41" name="TextBox 40"/>
        <cdr:cNvSpPr txBox="1"/>
      </cdr:nvSpPr>
      <cdr:spPr>
        <a:xfrm xmlns:a="http://schemas.openxmlformats.org/drawingml/2006/main">
          <a:off x="3491880" y="184482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0.36613</cdr:x>
      <cdr:y>0.2165</cdr:y>
    </cdr:from>
    <cdr:to>
      <cdr:x>0.46613</cdr:x>
      <cdr:y>0.34984</cdr:y>
    </cdr:to>
    <cdr:sp macro="" textlink="">
      <cdr:nvSpPr>
        <cdr:cNvPr id="42" name="TextBox 41"/>
        <cdr:cNvSpPr txBox="1"/>
      </cdr:nvSpPr>
      <cdr:spPr>
        <a:xfrm xmlns:a="http://schemas.openxmlformats.org/drawingml/2006/main">
          <a:off x="3347864" y="148478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0.36613</cdr:x>
      <cdr:y>0.227</cdr:y>
    </cdr:from>
    <cdr:to>
      <cdr:x>0.4685</cdr:x>
      <cdr:y>0.311</cdr:y>
    </cdr:to>
    <cdr:sp macro="" textlink="">
      <cdr:nvSpPr>
        <cdr:cNvPr id="43" name="TextBox 42"/>
        <cdr:cNvSpPr txBox="1"/>
      </cdr:nvSpPr>
      <cdr:spPr>
        <a:xfrm xmlns:a="http://schemas.openxmlformats.org/drawingml/2006/main">
          <a:off x="3347864" y="1556792"/>
          <a:ext cx="936104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/>
            <a:t>300,0</a:t>
          </a:r>
        </a:p>
        <a:p xmlns:a="http://schemas.openxmlformats.org/drawingml/2006/main">
          <a:pPr algn="ctr"/>
          <a:r>
            <a:rPr lang="ru-RU" sz="1400" b="1" dirty="0" smtClean="0"/>
            <a:t>0,15%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0.32675</cdr:x>
      <cdr:y>0.248</cdr:y>
    </cdr:from>
    <cdr:to>
      <cdr:x>0.38975</cdr:x>
      <cdr:y>0.3005</cdr:y>
    </cdr:to>
    <cdr:sp macro="" textlink="">
      <cdr:nvSpPr>
        <cdr:cNvPr id="45" name="Прямая соединительная линия 44"/>
        <cdr:cNvSpPr/>
      </cdr:nvSpPr>
      <cdr:spPr>
        <a:xfrm xmlns:a="http://schemas.openxmlformats.org/drawingml/2006/main">
          <a:off x="2987825" y="1700808"/>
          <a:ext cx="576050" cy="360021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47" name="Прямая соединительная линия 46"/>
        <cdr:cNvSpPr/>
      </cdr:nvSpPr>
      <cdr:spPr>
        <a:xfrm xmlns:a="http://schemas.openxmlformats.org/drawingml/2006/main" flipV="1">
          <a:off x="0" y="0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0.38975</cdr:x>
      <cdr:y>0.3005</cdr:y>
    </cdr:from>
    <cdr:to>
      <cdr:x>0.437</cdr:x>
      <cdr:y>0.3005</cdr:y>
    </cdr:to>
    <cdr:sp macro="" textlink="">
      <cdr:nvSpPr>
        <cdr:cNvPr id="49" name="Прямая соединительная линия 48"/>
        <cdr:cNvSpPr/>
      </cdr:nvSpPr>
      <cdr:spPr>
        <a:xfrm xmlns:a="http://schemas.openxmlformats.org/drawingml/2006/main">
          <a:off x="3563888" y="2060848"/>
          <a:ext cx="432048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51" name="Прямая соединительная линия 50"/>
        <cdr:cNvSpPr/>
      </cdr:nvSpPr>
      <cdr:spPr>
        <a:xfrm xmlns:a="http://schemas.openxmlformats.org/drawingml/2006/main" flipH="1">
          <a:off x="0" y="0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0.11413</cdr:x>
      <cdr:y>0.437</cdr:y>
    </cdr:from>
    <cdr:to>
      <cdr:x>0.17713</cdr:x>
      <cdr:y>0.437</cdr:y>
    </cdr:to>
    <cdr:sp macro="" textlink="">
      <cdr:nvSpPr>
        <cdr:cNvPr id="53" name="Прямая соединительная линия 52"/>
        <cdr:cNvSpPr/>
      </cdr:nvSpPr>
      <cdr:spPr>
        <a:xfrm xmlns:a="http://schemas.openxmlformats.org/drawingml/2006/main" flipH="1">
          <a:off x="1043608" y="2996952"/>
          <a:ext cx="576064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0.09838</cdr:x>
      <cdr:y>0.5735</cdr:y>
    </cdr:from>
    <cdr:to>
      <cdr:x>0.1535</cdr:x>
      <cdr:y>0.5735</cdr:y>
    </cdr:to>
    <cdr:sp macro="" textlink="">
      <cdr:nvSpPr>
        <cdr:cNvPr id="55" name="Прямая соединительная линия 54"/>
        <cdr:cNvSpPr/>
      </cdr:nvSpPr>
      <cdr:spPr>
        <a:xfrm xmlns:a="http://schemas.openxmlformats.org/drawingml/2006/main" flipH="1">
          <a:off x="899592" y="3933056"/>
          <a:ext cx="504056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0.19288</cdr:x>
      <cdr:y>0.2585</cdr:y>
    </cdr:from>
    <cdr:to>
      <cdr:x>0.2795</cdr:x>
      <cdr:y>0.353</cdr:y>
    </cdr:to>
    <cdr:sp macro="" textlink="">
      <cdr:nvSpPr>
        <cdr:cNvPr id="56" name="TextBox 55"/>
        <cdr:cNvSpPr txBox="1"/>
      </cdr:nvSpPr>
      <cdr:spPr>
        <a:xfrm xmlns:a="http://schemas.openxmlformats.org/drawingml/2006/main">
          <a:off x="1763688" y="1772816"/>
          <a:ext cx="792088" cy="648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/>
            <a:t>200,0</a:t>
          </a:r>
        </a:p>
        <a:p xmlns:a="http://schemas.openxmlformats.org/drawingml/2006/main">
          <a:pPr algn="ctr"/>
          <a:r>
            <a:rPr lang="ru-RU" sz="1400" b="1" dirty="0" smtClean="0"/>
            <a:t>0,10%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0.26375</cdr:x>
      <cdr:y>0.269</cdr:y>
    </cdr:from>
    <cdr:to>
      <cdr:x>0.32675</cdr:x>
      <cdr:y>0.332</cdr:y>
    </cdr:to>
    <cdr:sp macro="" textlink="">
      <cdr:nvSpPr>
        <cdr:cNvPr id="58" name="Прямая соединительная линия 57"/>
        <cdr:cNvSpPr/>
      </cdr:nvSpPr>
      <cdr:spPr>
        <a:xfrm xmlns:a="http://schemas.openxmlformats.org/drawingml/2006/main" flipH="1">
          <a:off x="2411730" y="1844824"/>
          <a:ext cx="576094" cy="432032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0.20863</cdr:x>
      <cdr:y>0.332</cdr:y>
    </cdr:from>
    <cdr:to>
      <cdr:x>0.26375</cdr:x>
      <cdr:y>0.332</cdr:y>
    </cdr:to>
    <cdr:sp macro="" textlink="">
      <cdr:nvSpPr>
        <cdr:cNvPr id="60" name="Прямая соединительная линия 59"/>
        <cdr:cNvSpPr/>
      </cdr:nvSpPr>
      <cdr:spPr>
        <a:xfrm xmlns:a="http://schemas.openxmlformats.org/drawingml/2006/main" flipH="1">
          <a:off x="1907704" y="2276872"/>
          <a:ext cx="504056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0.437</cdr:x>
      <cdr:y>0.8255</cdr:y>
    </cdr:from>
    <cdr:to>
      <cdr:x>0.51575</cdr:x>
      <cdr:y>0.8255</cdr:y>
    </cdr:to>
    <cdr:sp macro="" textlink="">
      <cdr:nvSpPr>
        <cdr:cNvPr id="44" name="Прямая соединительная линия 43"/>
        <cdr:cNvSpPr/>
      </cdr:nvSpPr>
      <cdr:spPr>
        <a:xfrm xmlns:a="http://schemas.openxmlformats.org/drawingml/2006/main">
          <a:off x="3995936" y="5661248"/>
          <a:ext cx="720080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0.51575</cdr:x>
      <cdr:y>0.6785</cdr:y>
    </cdr:from>
    <cdr:to>
      <cdr:x>0.52362</cdr:x>
      <cdr:y>0.8255</cdr:y>
    </cdr:to>
    <cdr:sp macro="" textlink="">
      <cdr:nvSpPr>
        <cdr:cNvPr id="48" name="Прямая соединительная линия 47"/>
        <cdr:cNvSpPr/>
      </cdr:nvSpPr>
      <cdr:spPr>
        <a:xfrm xmlns:a="http://schemas.openxmlformats.org/drawingml/2006/main" flipV="1">
          <a:off x="4716016" y="4653136"/>
          <a:ext cx="72008" cy="1008112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0.05113</cdr:x>
      <cdr:y>0.05901</cdr:y>
    </cdr:from>
    <cdr:to>
      <cdr:x>0.44488</cdr:x>
      <cdr:y>0.29686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467544" y="404664"/>
          <a:ext cx="3600400" cy="163121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rPr>
            <a:t>Проект бюджета </a:t>
          </a:r>
        </a:p>
        <a:p xmlns:a="http://schemas.openxmlformats.org/drawingml/2006/main">
          <a:pPr algn="ctr"/>
          <a:r>
            <a:rPr lang="ru-RU" sz="20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rPr>
            <a:t>Заволжского муниципального района </a:t>
          </a:r>
        </a:p>
        <a:p xmlns:a="http://schemas.openxmlformats.org/drawingml/2006/main">
          <a:pPr algn="ctr"/>
          <a:r>
            <a:rPr lang="ru-RU" sz="20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rPr>
            <a:t>на 201</a:t>
          </a:r>
          <a:r>
            <a:rPr lang="en-US" sz="20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rPr>
            <a:t>9</a:t>
          </a:r>
          <a:r>
            <a:rPr lang="ru-RU" sz="20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rPr>
            <a:t> год в разрезе программ </a:t>
          </a:r>
          <a:endParaRPr lang="ru-RU" sz="2000" b="1" dirty="0">
            <a:ln w="900" cmpd="sng">
              <a:solidFill>
                <a:schemeClr val="accent1">
                  <a:satMod val="190000"/>
                  <a:alpha val="55000"/>
                </a:schemeClr>
              </a:solidFill>
              <a:prstDash val="solid"/>
            </a:ln>
            <a:solidFill>
              <a:schemeClr val="accent1">
                <a:satMod val="200000"/>
                <a:tint val="3000"/>
              </a:schemeClr>
            </a:solidFill>
            <a:effectLst>
              <a:innerShdw blurRad="101600" dist="76200" dir="5400000">
                <a:schemeClr val="accent1">
                  <a:satMod val="190000"/>
                  <a:tint val="100000"/>
                  <a:alpha val="74000"/>
                </a:schemeClr>
              </a:innerShdw>
            </a:effectLst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4858" tIns="47429" rIns="94858" bIns="47429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1" cy="493316"/>
          </a:xfrm>
          <a:prstGeom prst="rect">
            <a:avLst/>
          </a:prstGeom>
        </p:spPr>
        <p:txBody>
          <a:bodyPr vert="horz" lIns="94858" tIns="47429" rIns="94858" bIns="47429" rtlCol="0"/>
          <a:lstStyle>
            <a:lvl1pPr algn="r">
              <a:defRPr sz="1300"/>
            </a:lvl1pPr>
          </a:lstStyle>
          <a:p>
            <a:fld id="{BB66EDA7-92B5-4C30-B312-F841F9A0ECF1}" type="datetimeFigureOut">
              <a:rPr lang="ru-RU" smtClean="0"/>
              <a:pPr/>
              <a:t>09.11.2018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29187" cy="3698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58" tIns="47429" rIns="94858" bIns="4742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500"/>
            <a:ext cx="5388610" cy="4439841"/>
          </a:xfrm>
          <a:prstGeom prst="rect">
            <a:avLst/>
          </a:prstGeom>
        </p:spPr>
        <p:txBody>
          <a:bodyPr vert="horz" lIns="94858" tIns="47429" rIns="94858" bIns="47429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4858" tIns="47429" rIns="94858" bIns="47429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4" y="9371285"/>
            <a:ext cx="2918831" cy="493316"/>
          </a:xfrm>
          <a:prstGeom prst="rect">
            <a:avLst/>
          </a:prstGeom>
        </p:spPr>
        <p:txBody>
          <a:bodyPr vert="horz" lIns="94858" tIns="47429" rIns="94858" bIns="47429" rtlCol="0" anchor="b"/>
          <a:lstStyle>
            <a:lvl1pPr algn="r">
              <a:defRPr sz="1300"/>
            </a:lvl1pPr>
          </a:lstStyle>
          <a:p>
            <a:fld id="{C18CC905-56D7-46A2-B35A-D87BDB804B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8644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CC905-56D7-46A2-B35A-D87BDB804BDB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CC905-56D7-46A2-B35A-D87BDB804BDB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7B5A6-280A-4B77-BAD8-C010C942CAD0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48571">
              <a:defRPr/>
            </a:pPr>
            <a:r>
              <a:rPr lang="ru-RU" sz="1300" b="1" dirty="0" smtClean="0">
                <a:solidFill>
                  <a:schemeClr val="lt1"/>
                </a:solidFill>
                <a:latin typeface="Book Antiqua"/>
              </a:rPr>
              <a:t>04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CC905-56D7-46A2-B35A-D87BDB804BDB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000372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/>
              <a:t>БЮДЖЕТ ДЛЯ ГРАЖДАН 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3573016"/>
            <a:ext cx="9144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 проекту Решения Совета Заволжского муниципального района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«О бюджете Заволжского муниципального района на 201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год и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плановый период 20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202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годов»</a:t>
            </a: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Заволжск 201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год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den\Рабочий стол\109712982_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9144000" cy="2286016"/>
          </a:xfrm>
          <a:prstGeom prst="rect">
            <a:avLst/>
          </a:prstGeom>
          <a:noFill/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68610" name="Picture 2" descr="http://www.zavrayadm.ru/images/stories/gerb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214290"/>
            <a:ext cx="1943102" cy="24344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1"/>
            <a:ext cx="785818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/>
          </a:p>
          <a:p>
            <a:pPr algn="ctr"/>
            <a:r>
              <a:rPr lang="ru-RU" sz="2000" b="1" dirty="0" smtClean="0"/>
              <a:t>Принцип прозрачности (открытости) бюджетной системы </a:t>
            </a:r>
          </a:p>
          <a:p>
            <a:pPr algn="ctr"/>
            <a:r>
              <a:rPr lang="ru-RU" sz="2000" b="1" dirty="0" smtClean="0"/>
              <a:t>Российской Федерации </a:t>
            </a:r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r>
              <a:rPr lang="ru-RU" sz="2000" dirty="0" smtClean="0"/>
              <a:t>♦ обязательное опубликование в средствах массовой информации (СМИ) утвержденных бюджетов и отчетов об их исполнении; </a:t>
            </a:r>
          </a:p>
          <a:p>
            <a:r>
              <a:rPr lang="ru-RU" sz="2000" dirty="0" smtClean="0"/>
              <a:t>♦ доступность иных сведений о бюджетах; </a:t>
            </a:r>
          </a:p>
          <a:p>
            <a:r>
              <a:rPr lang="ru-RU" sz="2000" dirty="0" smtClean="0"/>
              <a:t>♦ обязательная открытость для общества и СМИ проектов бюджетов, обеспечение доступа к информации на едином портале бюджетной системы Российской Федерации в сети «Интернет»; </a:t>
            </a:r>
          </a:p>
          <a:p>
            <a:r>
              <a:rPr lang="ru-RU" sz="2000" dirty="0" smtClean="0"/>
              <a:t>♦ преемственность бюджетной классификации Российской Федерации, а также обеспечение сопоставимости показателей бюджета отчетного, текущего и очередного финансового года.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i="1" dirty="0" smtClean="0"/>
              <a:t>Бюджетный кодекс Российской Федерации, статья36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79532"/>
            <a:ext cx="9144000" cy="6078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0" y="142852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Основные характеристики бюджетов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457200" y="338306"/>
            <a:ext cx="822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Основные характеристики проекта бюджета </a:t>
            </a:r>
          </a:p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Заволжского муниципального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района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                                                        на 201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9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 и на плановый период 20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20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 и 20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21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 годов</a:t>
            </a:r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56376" y="1484784"/>
            <a:ext cx="10554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тыс.руб.</a:t>
            </a:r>
            <a:endParaRPr lang="ru-RU" sz="1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51520" y="1844824"/>
          <a:ext cx="8715440" cy="45005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944"/>
                <a:gridCol w="3929090"/>
                <a:gridCol w="1428760"/>
                <a:gridCol w="1428760"/>
                <a:gridCol w="1285886"/>
              </a:tblGrid>
              <a:tr h="64293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№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Показатель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</a:t>
                      </a:r>
                      <a:r>
                        <a:rPr lang="en-US" sz="1400" dirty="0" smtClean="0"/>
                        <a:t>9</a:t>
                      </a:r>
                      <a:r>
                        <a:rPr lang="ru-RU" sz="1400" dirty="0" smtClean="0"/>
                        <a:t>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</a:t>
                      </a:r>
                      <a:r>
                        <a:rPr lang="en-US" sz="1400" dirty="0" smtClean="0"/>
                        <a:t>20</a:t>
                      </a:r>
                      <a:r>
                        <a:rPr lang="ru-RU" sz="1400" dirty="0" smtClean="0"/>
                        <a:t>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</a:t>
                      </a:r>
                      <a:r>
                        <a:rPr lang="en-US" sz="1400" dirty="0" smtClean="0"/>
                        <a:t>2</a:t>
                      </a:r>
                      <a:r>
                        <a:rPr lang="ru-RU" sz="1400" dirty="0" smtClean="0"/>
                        <a:t>1 год</a:t>
                      </a:r>
                      <a:endParaRPr lang="ru-RU" sz="1400" dirty="0"/>
                    </a:p>
                  </a:txBody>
                  <a:tcPr/>
                </a:tc>
              </a:tr>
              <a:tr h="642943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ДОХОДЫ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194 614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,4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154 779,5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148 858,5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4294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1.1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Налоговые 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расходы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40 755,1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41 926,4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42 342,9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4294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1.2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Неналоговые доходы</a:t>
                      </a: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64 264,2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16 296,0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17 299,1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4294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1.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Безвозмездные поступления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89 595,1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96 557,1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89 216,5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42943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РАСХОДЫ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199 865,3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+mn-lt"/>
                        </a:rPr>
                        <a:t>157</a:t>
                      </a:r>
                      <a:r>
                        <a:rPr lang="ru-RU" sz="1400" b="1" baseline="0" dirty="0" smtClean="0">
                          <a:latin typeface="+mn-lt"/>
                        </a:rPr>
                        <a:t> 690,6</a:t>
                      </a:r>
                      <a:endParaRPr lang="ru-RU" sz="1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+mn-lt"/>
                        </a:rPr>
                        <a:t>151 840,6</a:t>
                      </a:r>
                      <a:endParaRPr lang="ru-RU" sz="1400" b="1" dirty="0">
                        <a:latin typeface="+mn-lt"/>
                      </a:endParaRPr>
                    </a:p>
                  </a:txBody>
                  <a:tcPr/>
                </a:tc>
              </a:tr>
              <a:tr h="642943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ДЕФИЦИТ (-)/ПРОФИЦИТ (+)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-5 250,9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-2</a:t>
                      </a:r>
                      <a:r>
                        <a:rPr lang="ru-RU" sz="1400" b="1" baseline="0" dirty="0" smtClean="0"/>
                        <a:t> 911,1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-2</a:t>
                      </a:r>
                      <a:r>
                        <a:rPr lang="ru-RU" sz="1400" b="1" baseline="0" dirty="0" smtClean="0"/>
                        <a:t> 982,1</a:t>
                      </a:r>
                      <a:endParaRPr lang="ru-RU" sz="14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>
            <a:noAutofit/>
          </a:bodyPr>
          <a:lstStyle/>
          <a:p>
            <a:r>
              <a:rPr lang="ru-RU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Доходы, расходы и дефицит </a:t>
            </a:r>
            <a:br>
              <a:rPr lang="ru-RU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проекта бюджета ЗМР </a:t>
            </a:r>
            <a:br>
              <a:rPr lang="ru-RU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 2019 и на плановый период 2020 и 2021 годов</a:t>
            </a:r>
            <a:endParaRPr lang="ru-RU" sz="24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91264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57364"/>
            <a:ext cx="2786049" cy="500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1857364"/>
            <a:ext cx="3270382" cy="500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19948" y="1857364"/>
            <a:ext cx="2724051" cy="500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/>
          </a:p>
          <a:p>
            <a:pPr algn="ctr"/>
            <a:r>
              <a:rPr lang="ru-RU" sz="2400" b="1" dirty="0" smtClean="0"/>
              <a:t>Доходы бюджета - безвозмездные и безвозвратные </a:t>
            </a:r>
          </a:p>
          <a:p>
            <a:pPr algn="ctr"/>
            <a:r>
              <a:rPr lang="ru-RU" sz="2400" b="1" dirty="0" smtClean="0"/>
              <a:t>поступления денежных средств в бюджет.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3786190"/>
            <a:ext cx="2786050" cy="2462213"/>
          </a:xfrm>
          <a:prstGeom prst="rect">
            <a:avLst/>
          </a:prstGeom>
          <a:solidFill>
            <a:srgbClr val="D1E0E7"/>
          </a:solidFill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sz="1400" dirty="0" smtClean="0"/>
              <a:t> Налог на доходы физических лиц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400" dirty="0" smtClean="0"/>
              <a:t> Единый налог на вмененный доход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400" dirty="0" smtClean="0"/>
              <a:t> Налог на добычу полезных ископаемых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400" dirty="0" smtClean="0"/>
              <a:t> Госпошлина по делам, рассматриваемыми мировыми судьями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400" dirty="0" smtClean="0"/>
              <a:t> Другие</a:t>
            </a:r>
          </a:p>
          <a:p>
            <a:endParaRPr lang="ru-RU" sz="1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143240" y="4071942"/>
            <a:ext cx="3071834" cy="500066"/>
          </a:xfrm>
          <a:prstGeom prst="rect">
            <a:avLst/>
          </a:prstGeom>
          <a:solidFill>
            <a:srgbClr val="DBD8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637" y="1838312"/>
            <a:ext cx="9159637" cy="501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0" y="1"/>
            <a:ext cx="91440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Межбюджетные трансферты - основной вид </a:t>
            </a:r>
          </a:p>
          <a:p>
            <a:pPr algn="ctr"/>
            <a:r>
              <a:rPr lang="ru-RU" sz="2400" b="1" dirty="0" smtClean="0"/>
              <a:t>безвозмездных перечислений </a:t>
            </a:r>
          </a:p>
          <a:p>
            <a:pPr algn="ctr"/>
            <a:r>
              <a:rPr lang="ru-RU" dirty="0" smtClean="0"/>
              <a:t> </a:t>
            </a:r>
          </a:p>
          <a:p>
            <a:pPr algn="ctr"/>
            <a:r>
              <a:rPr lang="ru-RU" b="1" i="1" dirty="0" smtClean="0"/>
              <a:t>Межбюджетные трансферты – денежные средства, перечисляемые из одного бюджета бюджетной системы Российской Федерации другому.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>
            <a:noAutofit/>
          </a:bodyPr>
          <a:lstStyle/>
          <a:p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Структура доходов проекта бюджета </a:t>
            </a:r>
            <a:b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Заволжского муниципального района</a:t>
            </a:r>
            <a:b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на 201</a:t>
            </a:r>
            <a:r>
              <a:rPr lang="en-US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9</a:t>
            </a:r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и на плановый период 20</a:t>
            </a:r>
            <a:r>
              <a:rPr lang="en-US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20</a:t>
            </a:r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и 202</a:t>
            </a:r>
            <a:r>
              <a:rPr lang="en-US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</a:t>
            </a:r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годов</a:t>
            </a:r>
            <a:endParaRPr lang="ru-RU" sz="2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688" y="-99392"/>
            <a:ext cx="885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Основные источники формирования налоговых и неналоговых доходов бюджета Заволжского муниципального района в 201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dirty="0" smtClean="0"/>
              <a:t>-202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 smtClean="0"/>
              <a:t> годах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-2" y="632013"/>
          <a:ext cx="9144002" cy="62259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5870"/>
                <a:gridCol w="958646"/>
                <a:gridCol w="1147617"/>
                <a:gridCol w="695933"/>
                <a:gridCol w="1032388"/>
                <a:gridCol w="869186"/>
                <a:gridCol w="974362"/>
              </a:tblGrid>
              <a:tr h="289620">
                <a:tc rowSpan="2"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Наименование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09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Сумма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% к общему объёму налоговых и неналоговых доходов</a:t>
                      </a:r>
                      <a:endParaRPr lang="ru-RU" sz="1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Сумма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% к общему объёму налоговых и неналоговых доходов</a:t>
                      </a:r>
                      <a:endParaRPr lang="ru-RU" sz="1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Сумма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% к общему объёму налоговых и неналоговых доходов</a:t>
                      </a:r>
                      <a:endParaRPr lang="ru-RU" sz="1000" b="0" dirty="0"/>
                    </a:p>
                  </a:txBody>
                  <a:tcPr/>
                </a:tc>
              </a:tr>
              <a:tr h="246177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Налоговые и неналоговые доходы, всего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105 019,3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58 222,4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59 642,</a:t>
                      </a:r>
                      <a:r>
                        <a:rPr lang="ru-RU" sz="1000" b="1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6177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в том числе:</a:t>
                      </a:r>
                      <a:endParaRPr lang="ru-RU" sz="1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6177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НАЛОГОВЫЕ ДОХОДЫ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40 755,1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38,81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41 926,4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72,01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42 342,9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6177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из них:</a:t>
                      </a:r>
                      <a:endParaRPr lang="ru-RU" sz="1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6177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Налог</a:t>
                      </a:r>
                      <a:r>
                        <a:rPr lang="ru-RU" sz="1000" baseline="0" dirty="0" smtClean="0"/>
                        <a:t> на доходы физических лиц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27 889,5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26,56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28 425,0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48,82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28 741,5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48,19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6177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Акцизы на нефтепродукты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7 148,6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6,81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7 441,4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12,78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7 441,4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12,48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6177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Единый налог на вменённый доход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3 872,0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3,69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4 090,0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7,02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4 190,0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7,03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6177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Налог, взимаемый в связи с применением патентной системы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370,0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0,35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390,0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0,67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390,0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0,65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6177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Налог на добычу</a:t>
                      </a:r>
                      <a:r>
                        <a:rPr lang="ru-RU" sz="1000" baseline="0" dirty="0" smtClean="0"/>
                        <a:t> общераспространённых полезных ископаемых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175,0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0,17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180,0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0,31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180,0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6177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Государственная пошлина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1 300,0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1,24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1 400,0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2,4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1 400,0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2,35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6177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НЕНАЛОГОВЫЕ ДОХОДЫ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64 264,2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61,19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16 296,0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27,99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17 299,1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01505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из</a:t>
                      </a:r>
                      <a:r>
                        <a:rPr lang="ru-RU" sz="1000" baseline="0" dirty="0" smtClean="0"/>
                        <a:t> них:</a:t>
                      </a:r>
                      <a:endParaRPr lang="ru-RU" sz="1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661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2 635,0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2,51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2 635,0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4,53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2 635,0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4,42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4791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Платежи при пользовании природными ресурсами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78,2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0,07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82,0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0,14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86,1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0,14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5468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Доходы от оказания платных услуг и компенсации затрат государства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8 645,0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8,23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8 645,0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14,85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8 645,0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14,49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6981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Доходы от реализации имущества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50 700,0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48,28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2 700,0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4,64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3 700,0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6,2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6177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Штрафы, санкции, возмещение ущерба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2 156,0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2,05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2 179,0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3,74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2 173,0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3,64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61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Прочие</a:t>
                      </a:r>
                      <a:r>
                        <a:rPr lang="ru-RU" sz="1000" baseline="0" dirty="0" smtClean="0"/>
                        <a:t> неналоговые доходы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0,05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55,0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0,09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100392" y="332656"/>
            <a:ext cx="874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тыс.руб</a:t>
            </a:r>
            <a:r>
              <a:rPr lang="ru-RU" sz="1200" dirty="0" smtClean="0"/>
              <a:t>.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8864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Нормативы зачислений налоговых и неналоговых доходов в бюджет </a:t>
            </a:r>
          </a:p>
          <a:p>
            <a:pPr algn="ctr"/>
            <a:r>
              <a:rPr lang="ru-RU" b="1" dirty="0" smtClean="0"/>
              <a:t>Заволжского муниципального района </a:t>
            </a:r>
            <a:endParaRPr lang="ru-RU" dirty="0" smtClean="0"/>
          </a:p>
          <a:p>
            <a:pPr algn="ctr"/>
            <a:r>
              <a:rPr lang="ru-RU" b="1" dirty="0" smtClean="0"/>
              <a:t>и бюджеты поселений Заволжского муниципального района на 201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b="1" dirty="0" smtClean="0"/>
              <a:t> год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07504" y="1484784"/>
          <a:ext cx="8880532" cy="5133332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4069116"/>
                <a:gridCol w="1512168"/>
                <a:gridCol w="1584176"/>
                <a:gridCol w="1715072"/>
              </a:tblGrid>
              <a:tr h="7746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/>
                        <a:t>Виды </a:t>
                      </a:r>
                      <a:r>
                        <a:rPr lang="ru-RU" sz="1000" b="0" dirty="0"/>
                        <a:t>налоговых и неналоговых доходов</a:t>
                      </a:r>
                      <a:endParaRPr lang="ru-RU" sz="1000" b="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/>
                        <a:t>Норматив </a:t>
                      </a:r>
                      <a:r>
                        <a:rPr lang="ru-RU" sz="1000" b="0" dirty="0"/>
                        <a:t>(%)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/>
                        <a:t>зачисления в бюджет </a:t>
                      </a:r>
                      <a:r>
                        <a:rPr lang="ru-RU" sz="1000" b="1" dirty="0"/>
                        <a:t>Заволжского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/>
                        <a:t>муниципального района</a:t>
                      </a:r>
                      <a:endParaRPr lang="ru-RU" sz="1000" b="1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/>
                        <a:t>Норматив (%)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/>
                        <a:t>зачисления в </a:t>
                      </a:r>
                      <a:r>
                        <a:rPr lang="ru-RU" sz="1000" b="0" dirty="0" smtClean="0"/>
                        <a:t>бюджет</a:t>
                      </a:r>
                      <a:r>
                        <a:rPr lang="en-US" sz="1000" b="0" dirty="0" smtClean="0"/>
                        <a:t> </a:t>
                      </a:r>
                      <a:r>
                        <a:rPr lang="ru-RU" sz="1000" b="0" dirty="0" smtClean="0"/>
                        <a:t> </a:t>
                      </a:r>
                      <a:r>
                        <a:rPr lang="ru-RU" sz="1000" b="1" dirty="0" smtClean="0"/>
                        <a:t>городского поселения </a:t>
                      </a:r>
                      <a:r>
                        <a:rPr lang="ru-RU" sz="1000" b="0" dirty="0"/>
                        <a:t>Заволжского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/>
                        <a:t>муниципального района</a:t>
                      </a:r>
                      <a:endParaRPr lang="ru-RU" sz="1000" b="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/>
                        <a:t>Норматив (%)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/>
                        <a:t>зачисления в бюджеты </a:t>
                      </a:r>
                      <a:r>
                        <a:rPr lang="ru-RU" sz="1000" b="1" dirty="0" smtClean="0"/>
                        <a:t>сельских поселений </a:t>
                      </a:r>
                      <a:r>
                        <a:rPr lang="ru-RU" sz="1000" b="0" dirty="0" smtClean="0"/>
                        <a:t>Заволжского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/>
                        <a:t>муниципального района</a:t>
                      </a:r>
                      <a:endParaRPr lang="ru-RU" sz="1000" b="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</a:tr>
              <a:tr h="1946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Налог на доходы физических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лиц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Times New Roman"/>
                          <a:ea typeface="Times New Roman"/>
                        </a:rPr>
                        <a:t>4</a:t>
                      </a:r>
                      <a:r>
                        <a:rPr lang="ru-RU" sz="1000" dirty="0" smtClean="0"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</a:tr>
              <a:tr h="1946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Налог на доходы физических лиц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</a:rPr>
                        <a:t> на территориях городских поселений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</a:rPr>
                        <a:t>25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</a:tr>
              <a:tr h="1946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Налог на доходы физических лиц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</a:rPr>
                        <a:t> на территориях сельских поселений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</a:rPr>
                        <a:t>65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</a:tr>
              <a:tr h="1946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Налог на доходы физических лиц,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</a:rPr>
                        <a:t> уплачиваемый иностранными гражданами в виде фиксированного авансового платежа при осуществлении ими на территории РФ трудовой деятельности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</a:rPr>
                        <a:t>50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</a:tr>
              <a:tr h="1946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Акцизы на нефтепродукты (бензин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</a:tr>
              <a:tr h="1368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Единый налог на вмененный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доход для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</a:rPr>
                        <a:t> отдельных видов деятельности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100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3751" marR="43751" marT="0" marB="0"/>
                </a:tc>
              </a:tr>
              <a:tr h="1946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Единый сельскохозяйственный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налог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</a:rPr>
                        <a:t>30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</a:tr>
              <a:tr h="1946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Единый сельскохозяйственный налог, взимаемый на территориях городских поселений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</a:rPr>
                        <a:t>50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3751" marR="43751" marT="0" marB="0"/>
                </a:tc>
              </a:tr>
              <a:tr h="1946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Единый сельскохозяйственный налог, взимаемый на территориях сельских поселений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</a:rPr>
                        <a:t>70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3751" marR="43751" marT="0" marB="0"/>
                </a:tc>
              </a:tr>
              <a:tr h="1946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Налог на добычу общераспространённых полезных ископаемых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3751" marR="43751" marT="0" marB="0"/>
                </a:tc>
              </a:tr>
              <a:tr h="1946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Государственная пошлина за совершение нотариальных действий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100</a:t>
                      </a:r>
                      <a:endParaRPr lang="ru-RU" sz="1000" dirty="0"/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100</a:t>
                      </a:r>
                      <a:endParaRPr lang="ru-RU" sz="1000" dirty="0"/>
                    </a:p>
                  </a:txBody>
                  <a:tcPr marL="43751" marR="43751" marT="0" marB="0"/>
                </a:tc>
              </a:tr>
              <a:tr h="1946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Государственная пошлина за выдачу разрешения на установку рекламных конструкций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3751" marR="43751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92696"/>
            <a:ext cx="9144000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dirty="0" smtClean="0"/>
          </a:p>
          <a:p>
            <a:pPr algn="ctr"/>
            <a:r>
              <a:rPr lang="ru-RU" sz="2000" b="1" i="1" dirty="0" smtClean="0"/>
              <a:t>Вы держите в руках «Бюджет для граждан», который познакомит Вас </a:t>
            </a:r>
          </a:p>
          <a:p>
            <a:pPr algn="ctr"/>
            <a:r>
              <a:rPr lang="ru-RU" sz="2000" b="1" i="1" dirty="0" smtClean="0"/>
              <a:t>с основными положениями проекта бюджета </a:t>
            </a:r>
          </a:p>
          <a:p>
            <a:pPr algn="ctr"/>
            <a:r>
              <a:rPr lang="ru-RU" sz="2000" b="1" i="1" dirty="0" smtClean="0"/>
              <a:t>Заволжского муниципального района </a:t>
            </a:r>
          </a:p>
          <a:p>
            <a:pPr algn="ctr"/>
            <a:r>
              <a:rPr lang="ru-RU" sz="2000" b="1" i="1" dirty="0" smtClean="0"/>
              <a:t>на 201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2000" b="1" i="1" dirty="0" smtClean="0"/>
              <a:t> год и на плановый период 20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2000" b="1" i="1" dirty="0" smtClean="0"/>
              <a:t> и 20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21</a:t>
            </a:r>
            <a:r>
              <a:rPr lang="ru-RU" sz="2000" b="1" i="1" dirty="0" smtClean="0"/>
              <a:t> годов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92896"/>
            <a:ext cx="9144000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331640" y="188640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u="sng" dirty="0" smtClean="0"/>
              <a:t>Уважаемые жители Заволжского района!</a:t>
            </a:r>
            <a:endParaRPr lang="ru-RU" sz="2400" b="1" i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512" y="1340768"/>
          <a:ext cx="8858312" cy="524256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4069116"/>
                <a:gridCol w="1512168"/>
                <a:gridCol w="1584176"/>
                <a:gridCol w="1692852"/>
              </a:tblGrid>
              <a:tr h="7746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1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000" b="1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/>
                        <a:t>Виды </a:t>
                      </a:r>
                      <a:r>
                        <a:rPr lang="ru-RU" sz="1000" b="1" dirty="0"/>
                        <a:t>налоговых и неналоговых доходов</a:t>
                      </a:r>
                      <a:endParaRPr lang="ru-RU" sz="1000" b="1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1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/>
                        <a:t>Норматив </a:t>
                      </a:r>
                      <a:r>
                        <a:rPr lang="ru-RU" sz="1000" b="1" dirty="0"/>
                        <a:t>(%)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/>
                        <a:t>зачисления в бюджет Заволжского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/>
                        <a:t>муниципального района</a:t>
                      </a:r>
                      <a:endParaRPr lang="ru-RU" sz="1000" b="1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/>
                        <a:t>Норматив </a:t>
                      </a:r>
                      <a:r>
                        <a:rPr lang="ru-RU" sz="1000" b="1" dirty="0"/>
                        <a:t>(%)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/>
                        <a:t>зачисления в </a:t>
                      </a:r>
                      <a:r>
                        <a:rPr lang="ru-RU" sz="1000" b="1" dirty="0" smtClean="0"/>
                        <a:t>бюджет</a:t>
                      </a:r>
                      <a:r>
                        <a:rPr lang="en-US" sz="1000" b="1" dirty="0" smtClean="0"/>
                        <a:t> </a:t>
                      </a:r>
                      <a:r>
                        <a:rPr lang="ru-RU" sz="1000" b="1" dirty="0" smtClean="0"/>
                        <a:t> городского поселения </a:t>
                      </a:r>
                      <a:r>
                        <a:rPr lang="ru-RU" sz="1000" b="1" dirty="0"/>
                        <a:t>Заволжского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/>
                        <a:t>муниципального </a:t>
                      </a:r>
                      <a:r>
                        <a:rPr lang="ru-RU" sz="1000" b="1" dirty="0" smtClean="0"/>
                        <a:t>района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000" b="1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/>
                        <a:t>Норматив (%)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/>
                        <a:t>зачисления в бюджеты сельских поселений Заволжского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/>
                        <a:t>муниципального района</a:t>
                      </a:r>
                      <a:endParaRPr lang="ru-RU" sz="1000" b="1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</a:tr>
              <a:tr h="1946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Государственная пошлина по делам, рассматриваемым в судах общей юрисдикции, мировыми судьями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3751" marR="43751" marT="0" marB="0"/>
                </a:tc>
              </a:tr>
              <a:tr h="1946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Налог, взимаемый с применением патентной системы налогообложения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100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3751" marR="43751" marT="0" marB="0"/>
                </a:tc>
              </a:tr>
              <a:tr h="1946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Налог на имущество физических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лиц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/>
                        <a:t>100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</a:tr>
              <a:tr h="1946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Земельный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налог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100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</a:tr>
              <a:tr h="1946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Арендная плата за земельные участки, расположенные в границах городских поселений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Times New Roman"/>
                          <a:ea typeface="Times New Roman"/>
                        </a:rPr>
                        <a:t>50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Times New Roman"/>
                          <a:ea typeface="Times New Roman"/>
                        </a:rPr>
                        <a:t>50</a:t>
                      </a:r>
                      <a:endParaRPr lang="ru-RU" sz="1000" dirty="0">
                        <a:latin typeface="+mn-lt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3751" marR="43751" marT="0" marB="0"/>
                </a:tc>
              </a:tr>
              <a:tr h="1946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Арендная плата за земельные участки, расположенные в границах сельских поселений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Times New Roman"/>
                          <a:ea typeface="Times New Roman"/>
                        </a:rPr>
                        <a:t>10</a:t>
                      </a:r>
                      <a:r>
                        <a:rPr lang="ru-RU" sz="1000" dirty="0" smtClean="0"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3751" marR="43751" marT="0" marB="0"/>
                </a:tc>
              </a:tr>
              <a:tr h="1946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Доходы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 от сдачи в аренду имущества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100</a:t>
                      </a:r>
                      <a:endParaRPr lang="ru-RU" sz="1000" dirty="0"/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100</a:t>
                      </a:r>
                      <a:endParaRPr lang="ru-RU" sz="1000" dirty="0"/>
                    </a:p>
                  </a:txBody>
                  <a:tcPr marL="43751" marR="43751" marT="0" marB="0"/>
                </a:tc>
              </a:tr>
              <a:tr h="3892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Доходы от продажи земельных участков, государственная собственность на которые не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разграничена, расположенных в границах сельских поселений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100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3751" marR="43751" marT="0" marB="0"/>
                </a:tc>
              </a:tr>
              <a:tr h="3892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Доходы от продажи земельных участков, государственная собственность на которые не разграничена, расположенных в границах городских поселений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</a:rPr>
                        <a:t>50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</a:rPr>
                        <a:t>50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</a:tr>
              <a:tr h="1946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Налог, взимаемый с применением патентной системы налогообложения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3751" marR="43751" marT="0" marB="0"/>
                </a:tc>
              </a:tr>
              <a:tr h="1946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Плата за негативное воздействие на окружающую среду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55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3751" marR="43751" marT="0" marB="0"/>
                </a:tc>
              </a:tr>
            </a:tbl>
          </a:graphicData>
        </a:graphic>
      </p:graphicFrame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  <a:effectLst/>
                <a:latin typeface="+mn-lt"/>
              </a:rPr>
              <a:t>Нормативы зачислений налоговых и неналоговых доходов в бюджет </a:t>
            </a:r>
          </a:p>
          <a:p>
            <a:pPr algn="ctr"/>
            <a:r>
              <a:rPr lang="ru-RU" sz="1800" b="1" dirty="0" smtClean="0">
                <a:solidFill>
                  <a:schemeClr val="tx1"/>
                </a:solidFill>
                <a:effectLst/>
                <a:latin typeface="+mn-lt"/>
              </a:rPr>
              <a:t>Заволжского муниципального района </a:t>
            </a:r>
            <a:endParaRPr lang="ru-RU" sz="1800" dirty="0" smtClean="0">
              <a:solidFill>
                <a:schemeClr val="tx1"/>
              </a:solidFill>
              <a:effectLst/>
              <a:latin typeface="+mn-lt"/>
            </a:endParaRPr>
          </a:p>
          <a:p>
            <a:pPr algn="ctr"/>
            <a:r>
              <a:rPr lang="ru-RU" sz="1800" b="1" dirty="0" smtClean="0">
                <a:solidFill>
                  <a:schemeClr val="tx1"/>
                </a:solidFill>
                <a:effectLst/>
                <a:latin typeface="+mn-lt"/>
              </a:rPr>
              <a:t>и бюджеты поселений Заволжского муниципального района на 201</a:t>
            </a:r>
            <a:r>
              <a:rPr lang="en-US" sz="1800" b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9</a:t>
            </a:r>
            <a:r>
              <a:rPr lang="ru-RU" sz="1800" b="1" dirty="0" smtClean="0">
                <a:solidFill>
                  <a:schemeClr val="tx1"/>
                </a:solidFill>
                <a:effectLst/>
                <a:latin typeface="+mn-lt"/>
              </a:rPr>
              <a:t> год</a:t>
            </a:r>
            <a:endParaRPr lang="ru-RU" sz="1800" dirty="0">
              <a:solidFill>
                <a:schemeClr val="tx1"/>
              </a:solidFill>
              <a:effectLst/>
              <a:latin typeface="+mn-l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79512" y="116632"/>
          <a:ext cx="8856984" cy="6741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107504" y="188640"/>
          <a:ext cx="8928992" cy="6552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Расходы бюджета </a:t>
            </a:r>
          </a:p>
          <a:p>
            <a:pPr algn="ctr"/>
            <a:endParaRPr lang="ru-RU" sz="2400" b="1" dirty="0" smtClean="0"/>
          </a:p>
          <a:p>
            <a:pPr algn="ctr"/>
            <a:r>
              <a:rPr lang="ru-RU" b="1" dirty="0" smtClean="0"/>
              <a:t>Расходы бюджета – выплачиваемые из бюджета денежные средства. </a:t>
            </a:r>
          </a:p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Расходное обязательство – обязанность выплатить денежные средства из соответствующего бюджета. </a:t>
            </a:r>
            <a:endParaRPr lang="ru-RU" dirty="0"/>
          </a:p>
        </p:txBody>
      </p:sp>
      <p:pic>
        <p:nvPicPr>
          <p:cNvPr id="1026" name="Picture 2" descr="C:\Documents and Settings\den\Рабочий стол\Безымянн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86058"/>
            <a:ext cx="9115425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9144000" cy="3052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0" y="-415499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 smtClean="0"/>
          </a:p>
          <a:p>
            <a:pPr algn="ctr"/>
            <a:r>
              <a:rPr lang="ru-RU" sz="2400" b="1" dirty="0" smtClean="0"/>
              <a:t>Расходы бюджетов по основным функциям государства 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3164681"/>
            <a:ext cx="9144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ctr"/>
            <a:r>
              <a:rPr lang="ru-RU" dirty="0" smtClean="0"/>
              <a:t>Каждый из разделов классификации имеет перечень подразделов, которые отражают основные направления реализации соответствующей функции. </a:t>
            </a:r>
          </a:p>
          <a:p>
            <a:r>
              <a:rPr lang="ru-RU" dirty="0" smtClean="0"/>
              <a:t>Например, в составе раздела «Образование», в том числе, выделяются: </a:t>
            </a:r>
          </a:p>
          <a:p>
            <a:r>
              <a:rPr lang="ru-RU" dirty="0" smtClean="0"/>
              <a:t>♦ дошкольное образование; </a:t>
            </a:r>
          </a:p>
          <a:p>
            <a:r>
              <a:rPr lang="ru-RU" dirty="0" smtClean="0"/>
              <a:t>♦ общее образование; </a:t>
            </a:r>
          </a:p>
          <a:p>
            <a:r>
              <a:rPr lang="ru-RU" dirty="0" smtClean="0"/>
              <a:t>♦ дополнительное образование детей; </a:t>
            </a:r>
          </a:p>
          <a:p>
            <a:r>
              <a:rPr lang="ru-RU" dirty="0" smtClean="0"/>
              <a:t>♦ среднее профессиональное образование; </a:t>
            </a:r>
          </a:p>
          <a:p>
            <a:r>
              <a:rPr lang="ru-RU" dirty="0" smtClean="0"/>
              <a:t>♦ профессиональная подготовка, переподготовка и повышение квалификации; </a:t>
            </a:r>
          </a:p>
          <a:p>
            <a:r>
              <a:rPr lang="ru-RU" dirty="0" smtClean="0"/>
              <a:t>♦ высшее образование;</a:t>
            </a:r>
          </a:p>
          <a:p>
            <a:r>
              <a:rPr lang="ru-RU" dirty="0" smtClean="0"/>
              <a:t>♦ молодёжная политика;</a:t>
            </a:r>
          </a:p>
          <a:p>
            <a:r>
              <a:rPr lang="ru-RU" dirty="0" smtClean="0"/>
              <a:t>♦ прикладные научные исследования в области образования;</a:t>
            </a:r>
          </a:p>
          <a:p>
            <a:r>
              <a:rPr lang="ru-RU" dirty="0" smtClean="0"/>
              <a:t>♦ другие вопросы в области образования.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5931" y="404664"/>
            <a:ext cx="84807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Расходы проекта бюджета Заволжского муниципального района Ивановской области</a:t>
            </a:r>
          </a:p>
          <a:p>
            <a:pPr algn="ctr"/>
            <a:r>
              <a:rPr lang="ru-RU" dirty="0" smtClean="0"/>
              <a:t>в 201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dirty="0" smtClean="0"/>
              <a:t>-20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21</a:t>
            </a:r>
            <a:r>
              <a:rPr lang="ru-RU" dirty="0" smtClean="0"/>
              <a:t> годах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09782673"/>
              </p:ext>
            </p:extLst>
          </p:nvPr>
        </p:nvGraphicFramePr>
        <p:xfrm>
          <a:off x="467544" y="1196752"/>
          <a:ext cx="8424936" cy="4892899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720080"/>
                <a:gridCol w="3024336"/>
                <a:gridCol w="1440160"/>
                <a:gridCol w="1584176"/>
                <a:gridCol w="1656184"/>
              </a:tblGrid>
              <a:tr h="27395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Раздел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Наименование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201</a:t>
                      </a:r>
                      <a:r>
                        <a:rPr lang="en-US" sz="1200" dirty="0" smtClean="0"/>
                        <a:t>9</a:t>
                      </a:r>
                      <a:r>
                        <a:rPr lang="ru-RU" sz="1200" baseline="0" dirty="0" smtClean="0"/>
                        <a:t> год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</a:t>
                      </a:r>
                      <a:r>
                        <a:rPr lang="en-US" sz="1200" dirty="0" smtClean="0"/>
                        <a:t>20</a:t>
                      </a:r>
                      <a:r>
                        <a:rPr lang="ru-RU" sz="1200" dirty="0" smtClean="0"/>
                        <a:t> год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</a:t>
                      </a:r>
                      <a:r>
                        <a:rPr lang="en-US" sz="1200" dirty="0" smtClean="0"/>
                        <a:t>21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ru-RU" sz="1200" dirty="0" smtClean="0"/>
                        <a:t>год</a:t>
                      </a:r>
                      <a:endParaRPr lang="ru-RU" sz="1200" dirty="0"/>
                    </a:p>
                  </a:txBody>
                  <a:tcPr/>
                </a:tc>
              </a:tr>
              <a:tr h="345447"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ВСЕГО:</a:t>
                      </a:r>
                      <a:endParaRPr lang="ru-RU" sz="1200" b="1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199 865,3</a:t>
                      </a:r>
                      <a:endParaRPr lang="ru-RU" sz="1200" b="1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157 690,6</a:t>
                      </a:r>
                      <a:endParaRPr lang="ru-RU" sz="1200" b="1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151 840,6</a:t>
                      </a:r>
                      <a:endParaRPr lang="ru-RU" sz="1200" b="1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45447"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Условно утверждаемые</a:t>
                      </a:r>
                      <a:r>
                        <a:rPr lang="ru-RU" sz="1200" baseline="0" dirty="0" smtClean="0"/>
                        <a:t> расходы*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  <a:cs typeface="Times New Roman" pitchFamily="18" charset="0"/>
                        </a:rPr>
                        <a:t>3 758,7</a:t>
                      </a:r>
                      <a:endParaRPr lang="ru-RU" sz="12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7 592,0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</a:tr>
              <a:tr h="34544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Общегосударственные вопросы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44 586,5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  <a:cs typeface="Times New Roman" pitchFamily="18" charset="0"/>
                        </a:rPr>
                        <a:t>40 341,1</a:t>
                      </a:r>
                      <a:endParaRPr lang="ru-RU" sz="12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39 549,5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</a:tr>
              <a:tr h="68143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Национальная безопасность и правоохранительная деятельность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145,0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145,0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145,0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</a:tr>
              <a:tr h="34544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Национальная экономика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  <a:cs typeface="Times New Roman" pitchFamily="18" charset="0"/>
                        </a:rPr>
                        <a:t>7 527,6</a:t>
                      </a:r>
                      <a:endParaRPr lang="ru-RU" sz="12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7 820,4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7 811,3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</a:tr>
              <a:tr h="48267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Жилищно-коммунальное хозяйство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  <a:cs typeface="Times New Roman" pitchFamily="18" charset="0"/>
                        </a:rPr>
                        <a:t>7 164,8</a:t>
                      </a:r>
                      <a:endParaRPr lang="ru-RU" sz="12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9 819,7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4 432,7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</a:tr>
              <a:tr h="34544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Охрана окружающей среды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50,0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50,0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50,0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</a:tr>
              <a:tr h="34544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Образование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131 814,5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84 521,9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87 113,4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</a:tr>
              <a:tr h="34544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Культура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2 927,8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2 796,6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2 663,2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</a:tr>
              <a:tr h="34544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Социальная политика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5 149,1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8 137,2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2 183,3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</a:tr>
              <a:tr h="34544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Физическая культура и спорт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200,0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200,0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200,0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</a:tr>
              <a:tr h="34544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Обслуживание муниципального долга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300,0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100,0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100,0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956376" y="836712"/>
            <a:ext cx="8195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тыс.руб.</a:t>
            </a: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6309320"/>
            <a:ext cx="84969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* - Под условно утверждаемыми расходами понимаются не распределённые в плановом периоде в соответствии с классификацией расходов бюджетов бюджетные ассигнования (ст.184.1, гл.21, раздел</a:t>
            </a:r>
            <a:r>
              <a:rPr lang="en-US" sz="1200" dirty="0" smtClean="0"/>
              <a:t> VII</a:t>
            </a:r>
            <a:r>
              <a:rPr lang="ru-RU" sz="1200" dirty="0" smtClean="0"/>
              <a:t>, часть </a:t>
            </a:r>
            <a:r>
              <a:rPr lang="en-US" sz="1200" dirty="0" smtClean="0"/>
              <a:t>III </a:t>
            </a:r>
            <a:r>
              <a:rPr lang="ru-RU" sz="1200" dirty="0" smtClean="0"/>
              <a:t>Бюджетного Кодекса РФ)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ru-RU" sz="2200" dirty="0" smtClean="0">
                <a:solidFill>
                  <a:schemeClr val="tx1"/>
                </a:solidFill>
                <a:effectLst/>
              </a:rPr>
              <a:t>Расходы проекта бюджета </a:t>
            </a:r>
            <a:r>
              <a:rPr lang="en-US" sz="2200" dirty="0" smtClean="0">
                <a:solidFill>
                  <a:schemeClr val="tx1"/>
                </a:solidFill>
                <a:effectLst/>
              </a:rPr>
              <a:t/>
            </a:r>
            <a:br>
              <a:rPr lang="en-US" sz="2200" dirty="0" smtClean="0">
                <a:solidFill>
                  <a:schemeClr val="tx1"/>
                </a:solidFill>
                <a:effectLst/>
              </a:rPr>
            </a:br>
            <a:r>
              <a:rPr lang="ru-RU" sz="2200" dirty="0" smtClean="0">
                <a:solidFill>
                  <a:schemeClr val="tx1"/>
                </a:solidFill>
                <a:effectLst/>
              </a:rPr>
              <a:t>Заволжского муниципального района Ивановской области</a:t>
            </a:r>
            <a:r>
              <a:rPr lang="en-US" sz="2200" dirty="0" smtClean="0">
                <a:solidFill>
                  <a:schemeClr val="tx1"/>
                </a:solidFill>
                <a:effectLst/>
              </a:rPr>
              <a:t> </a:t>
            </a:r>
            <a:br>
              <a:rPr lang="en-US" sz="2200" dirty="0" smtClean="0">
                <a:solidFill>
                  <a:schemeClr val="tx1"/>
                </a:solidFill>
                <a:effectLst/>
              </a:rPr>
            </a:br>
            <a:r>
              <a:rPr lang="ru-RU" sz="2200" dirty="0" smtClean="0">
                <a:solidFill>
                  <a:schemeClr val="tx1"/>
                </a:solidFill>
                <a:effectLst/>
              </a:rPr>
              <a:t>в разрезе разделов и подразделов бюджетной классификации</a:t>
            </a:r>
            <a:br>
              <a:rPr lang="ru-RU" sz="2200" dirty="0" smtClean="0">
                <a:solidFill>
                  <a:schemeClr val="tx1"/>
                </a:solidFill>
                <a:effectLst/>
              </a:rPr>
            </a:br>
            <a:r>
              <a:rPr lang="ru-RU" sz="2200" dirty="0" smtClean="0">
                <a:solidFill>
                  <a:schemeClr val="tx1"/>
                </a:solidFill>
                <a:effectLst/>
              </a:rPr>
              <a:t>в 201</a:t>
            </a:r>
            <a:r>
              <a:rPr lang="en-US" sz="22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9</a:t>
            </a:r>
            <a:r>
              <a:rPr lang="ru-RU" sz="22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smtClean="0">
                <a:solidFill>
                  <a:schemeClr val="tx1"/>
                </a:solidFill>
                <a:effectLst/>
              </a:rPr>
              <a:t>году</a:t>
            </a:r>
            <a:endParaRPr lang="ru-RU" sz="2200" dirty="0"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512" y="1412776"/>
          <a:ext cx="8712967" cy="5340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3"/>
                <a:gridCol w="1368152"/>
                <a:gridCol w="5112568"/>
                <a:gridCol w="129614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Раздел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Подраздел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2019 год</a:t>
                      </a:r>
                      <a:endParaRPr lang="ru-RU" dirty="0"/>
                    </a:p>
                  </a:txBody>
                  <a:tcPr/>
                </a:tc>
              </a:tr>
              <a:tr h="30583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baseline="0" dirty="0" smtClean="0"/>
                        <a:t>ОБЩЕГОСУДАРСТВЕННЫЕ ВОПРОСЫ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Функционирование высшего должностного лица субъекта Российской</a:t>
                      </a:r>
                      <a:r>
                        <a:rPr lang="ru-RU" sz="1200" baseline="0" dirty="0" smtClean="0"/>
                        <a:t> Федерации, муниципального образования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1 222,45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01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20 299,965</a:t>
                      </a:r>
                      <a:endParaRPr lang="ru-RU" sz="1200" dirty="0"/>
                    </a:p>
                  </a:txBody>
                  <a:tcPr/>
                </a:tc>
              </a:tr>
              <a:tr h="27087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Судебная система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2,9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5 497,518</a:t>
                      </a:r>
                      <a:endParaRPr lang="ru-RU" sz="1200" dirty="0"/>
                    </a:p>
                  </a:txBody>
                  <a:tcPr/>
                </a:tc>
              </a:tr>
              <a:tr h="25943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Резервные фонды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300,0</a:t>
                      </a:r>
                      <a:endParaRPr lang="ru-RU" sz="1200" dirty="0"/>
                    </a:p>
                  </a:txBody>
                  <a:tcPr/>
                </a:tc>
              </a:tr>
              <a:tr h="27314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Другие общегосударственные вопросы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17 263,693</a:t>
                      </a:r>
                      <a:endParaRPr lang="ru-RU" sz="1200" dirty="0"/>
                    </a:p>
                  </a:txBody>
                  <a:tcPr/>
                </a:tc>
              </a:tr>
              <a:tr h="44121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НАЦИОНАЛЬНАЯ БЕЗОПАСНОСТЬ И ПРАВООХРАНИТЕЛЬНАЯ ДЕЯТЕЛЬНОСТЬ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145,0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Защита населения и территории от чрезвычайных ситуаций природного и техногенного характера, гражданская оборона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145,0</a:t>
                      </a:r>
                      <a:endParaRPr lang="ru-RU" sz="1200" dirty="0"/>
                    </a:p>
                  </a:txBody>
                  <a:tcPr/>
                </a:tc>
              </a:tr>
              <a:tr h="24689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НАЦИОНАЛЬНАЯ ЭКОНОМИКА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7 527,603</a:t>
                      </a:r>
                      <a:endParaRPr lang="ru-RU" sz="1200" dirty="0"/>
                    </a:p>
                  </a:txBody>
                  <a:tcPr/>
                </a:tc>
              </a:tr>
              <a:tr h="25026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Сельское хозяйство и рыболовство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279,0</a:t>
                      </a:r>
                      <a:endParaRPr lang="ru-RU" sz="1200" dirty="0"/>
                    </a:p>
                  </a:txBody>
                  <a:tcPr/>
                </a:tc>
              </a:tr>
              <a:tr h="26397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Транспорт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50,0</a:t>
                      </a:r>
                      <a:endParaRPr lang="ru-RU" sz="1200" dirty="0"/>
                    </a:p>
                  </a:txBody>
                  <a:tcPr/>
                </a:tc>
              </a:tr>
              <a:tr h="26397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Дорожное хозяйство (дорожные фонды)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7 148,603</a:t>
                      </a:r>
                      <a:endParaRPr lang="ru-RU" sz="1200" dirty="0"/>
                    </a:p>
                  </a:txBody>
                  <a:tcPr/>
                </a:tc>
              </a:tr>
              <a:tr h="26397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Туризм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50,0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956376" y="1124744"/>
            <a:ext cx="8195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тыс.руб.</a:t>
            </a:r>
            <a:endParaRPr lang="ru-RU" sz="14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143000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ru-RU" sz="2200" dirty="0" smtClean="0">
                <a:solidFill>
                  <a:schemeClr val="tx1"/>
                </a:solidFill>
                <a:effectLst/>
              </a:rPr>
              <a:t>Расходы проекта бюджета </a:t>
            </a:r>
            <a:r>
              <a:rPr lang="en-US" sz="2200" dirty="0" smtClean="0">
                <a:solidFill>
                  <a:schemeClr val="tx1"/>
                </a:solidFill>
                <a:effectLst/>
              </a:rPr>
              <a:t/>
            </a:r>
            <a:br>
              <a:rPr lang="en-US" sz="2200" dirty="0" smtClean="0">
                <a:solidFill>
                  <a:schemeClr val="tx1"/>
                </a:solidFill>
                <a:effectLst/>
              </a:rPr>
            </a:br>
            <a:r>
              <a:rPr lang="ru-RU" sz="2200" dirty="0" smtClean="0">
                <a:solidFill>
                  <a:schemeClr val="tx1"/>
                </a:solidFill>
                <a:effectLst/>
              </a:rPr>
              <a:t>Заволжского муниципального района Ивановской области</a:t>
            </a:r>
            <a:r>
              <a:rPr lang="en-US" sz="2200" dirty="0" smtClean="0">
                <a:solidFill>
                  <a:schemeClr val="tx1"/>
                </a:solidFill>
                <a:effectLst/>
              </a:rPr>
              <a:t> </a:t>
            </a:r>
            <a:br>
              <a:rPr lang="en-US" sz="2200" dirty="0" smtClean="0">
                <a:solidFill>
                  <a:schemeClr val="tx1"/>
                </a:solidFill>
                <a:effectLst/>
              </a:rPr>
            </a:br>
            <a:r>
              <a:rPr lang="ru-RU" sz="2200" dirty="0" smtClean="0">
                <a:solidFill>
                  <a:schemeClr val="tx1"/>
                </a:solidFill>
                <a:effectLst/>
              </a:rPr>
              <a:t>в разрезе подразделов бюджетной классификации</a:t>
            </a:r>
            <a:br>
              <a:rPr lang="ru-RU" sz="2200" dirty="0" smtClean="0">
                <a:solidFill>
                  <a:schemeClr val="tx1"/>
                </a:solidFill>
                <a:effectLst/>
              </a:rPr>
            </a:br>
            <a:r>
              <a:rPr lang="ru-RU" sz="2200" dirty="0" smtClean="0">
                <a:solidFill>
                  <a:schemeClr val="tx1"/>
                </a:solidFill>
                <a:effectLst/>
              </a:rPr>
              <a:t>в 201</a:t>
            </a:r>
            <a:r>
              <a:rPr lang="en-US" sz="22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9</a:t>
            </a:r>
            <a:r>
              <a:rPr lang="ru-RU" sz="22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smtClean="0">
                <a:solidFill>
                  <a:schemeClr val="tx1"/>
                </a:solidFill>
                <a:effectLst/>
              </a:rPr>
              <a:t>году (2)</a:t>
            </a:r>
            <a:endParaRPr lang="ru-RU" sz="2200" dirty="0"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1520" y="2276872"/>
          <a:ext cx="8712967" cy="36650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3"/>
                <a:gridCol w="1368152"/>
                <a:gridCol w="5112568"/>
                <a:gridCol w="129614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Раздел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Подраздел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2019 год</a:t>
                      </a:r>
                      <a:endParaRPr lang="ru-RU" dirty="0"/>
                    </a:p>
                  </a:txBody>
                  <a:tcPr/>
                </a:tc>
              </a:tr>
              <a:tr h="3058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05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00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ЖИЛИЩНО-КОММУНАЛЬНОЕ ХОЗЯЙСТВО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 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164,8 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83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05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01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Жилищное хозяйство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1 404,9 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83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05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02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Коммунальное хозяйство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5 629,9 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83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05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03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Благоустройство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130,0 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83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06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ОХРАНА ОКРУЖАЮЩЕЙ СРЕДЫ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50,0 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06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Сбор, удаление отходов и очистка сточных вод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50,0 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41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ОБРАЗОВАНИЕ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131 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814,5 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594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Дошкольное образование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52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508,3 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348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07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02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Общее образование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44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802,4 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348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Дополнительное образование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24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448,9 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567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07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07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Молодежная политика и оздоровление детей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733,6 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468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09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Другие вопросы в области образования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321,3 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028384" y="1772816"/>
            <a:ext cx="8195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тыс.руб.</a:t>
            </a:r>
            <a:endParaRPr lang="ru-RU" sz="14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ru-RU" sz="2200" dirty="0" smtClean="0">
                <a:solidFill>
                  <a:schemeClr val="tx1"/>
                </a:solidFill>
                <a:effectLst/>
              </a:rPr>
              <a:t>Расходы проекта бюджета </a:t>
            </a:r>
            <a:r>
              <a:rPr lang="en-US" sz="2200" dirty="0" smtClean="0">
                <a:solidFill>
                  <a:schemeClr val="tx1"/>
                </a:solidFill>
                <a:effectLst/>
              </a:rPr>
              <a:t/>
            </a:r>
            <a:br>
              <a:rPr lang="en-US" sz="2200" dirty="0" smtClean="0">
                <a:solidFill>
                  <a:schemeClr val="tx1"/>
                </a:solidFill>
                <a:effectLst/>
              </a:rPr>
            </a:br>
            <a:r>
              <a:rPr lang="ru-RU" sz="2200" dirty="0" smtClean="0">
                <a:solidFill>
                  <a:schemeClr val="tx1"/>
                </a:solidFill>
                <a:effectLst/>
              </a:rPr>
              <a:t>Заволжского муниципального района Ивановской области</a:t>
            </a:r>
            <a:r>
              <a:rPr lang="en-US" sz="2200" dirty="0" smtClean="0">
                <a:solidFill>
                  <a:schemeClr val="tx1"/>
                </a:solidFill>
                <a:effectLst/>
              </a:rPr>
              <a:t> </a:t>
            </a:r>
            <a:br>
              <a:rPr lang="en-US" sz="2200" dirty="0" smtClean="0">
                <a:solidFill>
                  <a:schemeClr val="tx1"/>
                </a:solidFill>
                <a:effectLst/>
              </a:rPr>
            </a:br>
            <a:r>
              <a:rPr lang="ru-RU" sz="2200" dirty="0" smtClean="0">
                <a:solidFill>
                  <a:schemeClr val="tx1"/>
                </a:solidFill>
                <a:effectLst/>
              </a:rPr>
              <a:t>в разрезе подразделов бюджетной классификации</a:t>
            </a:r>
            <a:br>
              <a:rPr lang="ru-RU" sz="2200" dirty="0" smtClean="0">
                <a:solidFill>
                  <a:schemeClr val="tx1"/>
                </a:solidFill>
                <a:effectLst/>
              </a:rPr>
            </a:br>
            <a:r>
              <a:rPr lang="ru-RU" sz="2200" dirty="0" smtClean="0">
                <a:solidFill>
                  <a:schemeClr val="tx1"/>
                </a:solidFill>
                <a:effectLst/>
              </a:rPr>
              <a:t>в 201</a:t>
            </a:r>
            <a:r>
              <a:rPr lang="en-US" sz="22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9</a:t>
            </a:r>
            <a:r>
              <a:rPr lang="ru-RU" sz="22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smtClean="0">
                <a:solidFill>
                  <a:schemeClr val="tx1"/>
                </a:solidFill>
                <a:effectLst/>
              </a:rPr>
              <a:t>году (</a:t>
            </a:r>
            <a:r>
              <a:rPr lang="en-US" sz="2200" dirty="0" smtClean="0">
                <a:solidFill>
                  <a:schemeClr val="tx1"/>
                </a:solidFill>
                <a:effectLst/>
              </a:rPr>
              <a:t>3</a:t>
            </a:r>
            <a:r>
              <a:rPr lang="ru-RU" sz="2200" dirty="0" smtClean="0">
                <a:solidFill>
                  <a:schemeClr val="tx1"/>
                </a:solidFill>
                <a:effectLst/>
              </a:rPr>
              <a:t>)</a:t>
            </a:r>
            <a:endParaRPr lang="ru-RU" sz="2200" dirty="0"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1520" y="2348880"/>
          <a:ext cx="8712967" cy="42632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3"/>
                <a:gridCol w="1368152"/>
                <a:gridCol w="5112568"/>
                <a:gridCol w="129614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Раздел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Подраздел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2019 год</a:t>
                      </a:r>
                      <a:endParaRPr lang="ru-RU" dirty="0"/>
                    </a:p>
                  </a:txBody>
                  <a:tcPr/>
                </a:tc>
              </a:tr>
              <a:tr h="3058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08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КУЛЬТУРА, КИНЕМАТОГРАФИЯ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 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927,8 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58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08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Культура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927,8 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58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СОЦИАЛЬНАЯ ПОЛИТИКА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 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149,1 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Пенсионное обеспечение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719,4 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Социальное обеспечение населения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372,8 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08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04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Охрана семьи и детства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915,7 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06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Другие вопросы в области социальной политики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141,1 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94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ФИЗИЧЕСКАЯ КУЛЬТУРА И СПОРТ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200,0 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31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Физическая культура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200,0 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12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Обслуживание государственного и муниципального долга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300,0 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Обслуживание государственного внутреннего и муниципального долга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300,0 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68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ВСЕГО 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199 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865, 3 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956376" y="1844824"/>
            <a:ext cx="8195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тыс.руб.</a:t>
            </a:r>
            <a:endParaRPr lang="ru-RU" sz="14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0" y="0"/>
          <a:ext cx="9144000" cy="6741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den\Рабочий стол\i4874-image-origin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8072494" cy="5876314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4" name="Прямоугольник 3"/>
          <p:cNvSpPr/>
          <p:nvPr/>
        </p:nvSpPr>
        <p:spPr>
          <a:xfrm>
            <a:off x="2326899" y="0"/>
            <a:ext cx="495135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Заволжский район</a:t>
            </a:r>
            <a:endParaRPr lang="ru-RU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14810" y="1285860"/>
            <a:ext cx="471490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3810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Территория</a:t>
            </a:r>
            <a:r>
              <a:rPr lang="en-US" sz="2800" b="1" spc="50" dirty="0" smtClean="0">
                <a:ln w="3810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 smtClean="0">
                <a:ln w="3810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1148,34 км</a:t>
            </a:r>
            <a:r>
              <a:rPr lang="ru-RU" sz="2800" b="1" spc="50" baseline="30000" dirty="0" smtClean="0">
                <a:ln w="3810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ru-RU" sz="2800" b="1" spc="50" dirty="0">
              <a:ln w="3810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xmlns="" val="4007513465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60648"/>
            <a:ext cx="928690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Муниципальная программа</a:t>
            </a:r>
            <a:r>
              <a:rPr lang="ru-RU" sz="1600" dirty="0" smtClean="0"/>
              <a:t> – </a:t>
            </a:r>
          </a:p>
          <a:p>
            <a:r>
              <a:rPr lang="ru-RU" sz="1600" dirty="0" smtClean="0"/>
              <a:t>комплекс мероприятий, взаимоувязанных по ресурсам, исполнителям и срокам реализации, направленных на достижение социально-значимых результатов для Заволжского муниципального района и его жителей. </a:t>
            </a:r>
          </a:p>
          <a:p>
            <a:pPr algn="ctr"/>
            <a:r>
              <a:rPr lang="ru-RU" sz="1600" b="1" dirty="0" smtClean="0"/>
              <a:t>это документ, определяющий: </a:t>
            </a:r>
          </a:p>
          <a:p>
            <a:r>
              <a:rPr lang="ru-RU" sz="1600" dirty="0" smtClean="0"/>
              <a:t>- цели и задачи реализуемой политики в определенной сфере; </a:t>
            </a:r>
          </a:p>
          <a:p>
            <a:pPr>
              <a:buFontTx/>
              <a:buChar char="-"/>
            </a:pPr>
            <a:r>
              <a:rPr lang="ru-RU" sz="1600" dirty="0" smtClean="0"/>
              <a:t> способы их достижения; </a:t>
            </a:r>
          </a:p>
          <a:p>
            <a:pPr>
              <a:buFontTx/>
              <a:buChar char="-"/>
            </a:pPr>
            <a:r>
              <a:rPr lang="ru-RU" sz="1600" dirty="0" smtClean="0"/>
              <a:t> примерные объемы используемых финансовых ресурсов. </a:t>
            </a:r>
          </a:p>
          <a:p>
            <a:r>
              <a:rPr lang="ru-RU" sz="1200" dirty="0" smtClean="0"/>
              <a:t>Пример: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86116" y="2857496"/>
            <a:ext cx="2286203" cy="26161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100" dirty="0" smtClean="0"/>
              <a:t>Стратегия долгосрочного развития</a:t>
            </a:r>
            <a:endParaRPr lang="ru-RU" sz="1100" dirty="0"/>
          </a:p>
        </p:txBody>
      </p:sp>
      <p:sp>
        <p:nvSpPr>
          <p:cNvPr id="4" name="TextBox 3"/>
          <p:cNvSpPr txBox="1"/>
          <p:nvPr/>
        </p:nvSpPr>
        <p:spPr>
          <a:xfrm>
            <a:off x="214282" y="3286124"/>
            <a:ext cx="4000528" cy="938719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100" dirty="0" smtClean="0"/>
              <a:t>Муниципальная программа </a:t>
            </a:r>
          </a:p>
          <a:p>
            <a:pPr algn="ctr"/>
            <a:r>
              <a:rPr lang="ru-RU" sz="1100" dirty="0" smtClean="0"/>
              <a:t>Заволжского муниципального района Ивановской области </a:t>
            </a:r>
          </a:p>
          <a:p>
            <a:pPr algn="ctr"/>
            <a:r>
              <a:rPr lang="ru-RU" sz="1100" dirty="0" smtClean="0"/>
              <a:t>«Развитие образования в Заволжском муниципальном районе»</a:t>
            </a:r>
          </a:p>
          <a:p>
            <a:pPr algn="ctr"/>
            <a:r>
              <a:rPr lang="ru-RU" sz="1100" dirty="0" smtClean="0"/>
              <a:t>Подпрограмма «Предоставление дошкольного образования и воспитания в Заволжском муниципальном районе» </a:t>
            </a:r>
            <a:endParaRPr lang="ru-RU" sz="1100" dirty="0"/>
          </a:p>
        </p:txBody>
      </p:sp>
      <p:sp>
        <p:nvSpPr>
          <p:cNvPr id="5" name="TextBox 4"/>
          <p:cNvSpPr txBox="1"/>
          <p:nvPr/>
        </p:nvSpPr>
        <p:spPr>
          <a:xfrm>
            <a:off x="4714876" y="3286124"/>
            <a:ext cx="4214842" cy="938719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100" dirty="0" smtClean="0"/>
              <a:t>Исполнители основных мероприятий:</a:t>
            </a:r>
          </a:p>
          <a:p>
            <a:pPr algn="ctr"/>
            <a:r>
              <a:rPr lang="ru-RU" sz="1100" dirty="0" smtClean="0"/>
              <a:t>Муниципальные образовательные учреждения, </a:t>
            </a:r>
          </a:p>
          <a:p>
            <a:pPr algn="ctr"/>
            <a:r>
              <a:rPr lang="ru-RU" sz="1100" dirty="0" smtClean="0"/>
              <a:t>реализующие программу дошкольного образования»</a:t>
            </a:r>
          </a:p>
          <a:p>
            <a:pPr algn="ctr"/>
            <a:endParaRPr lang="ru-RU" sz="1100" dirty="0" smtClean="0"/>
          </a:p>
          <a:p>
            <a:endParaRPr lang="ru-RU" sz="1100" dirty="0"/>
          </a:p>
        </p:txBody>
      </p:sp>
      <p:sp>
        <p:nvSpPr>
          <p:cNvPr id="6" name="TextBox 5"/>
          <p:cNvSpPr txBox="1"/>
          <p:nvPr/>
        </p:nvSpPr>
        <p:spPr>
          <a:xfrm>
            <a:off x="214282" y="4286256"/>
            <a:ext cx="8715436" cy="430887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100" dirty="0" smtClean="0"/>
              <a:t>Цель программы: создание условий для стабильного функционирования и устойчивого развития </a:t>
            </a:r>
          </a:p>
          <a:p>
            <a:pPr algn="ctr"/>
            <a:r>
              <a:rPr lang="ru-RU" sz="1100" dirty="0" smtClean="0"/>
              <a:t>системы дошкольного образования, повышения его качества</a:t>
            </a:r>
            <a:endParaRPr lang="ru-RU" sz="1100" dirty="0"/>
          </a:p>
        </p:txBody>
      </p:sp>
      <p:sp>
        <p:nvSpPr>
          <p:cNvPr id="7" name="TextBox 6"/>
          <p:cNvSpPr txBox="1"/>
          <p:nvPr/>
        </p:nvSpPr>
        <p:spPr>
          <a:xfrm>
            <a:off x="214282" y="4786322"/>
            <a:ext cx="8715436" cy="1107996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100" dirty="0" smtClean="0"/>
              <a:t>Основные ожидаемые результаты: </a:t>
            </a:r>
          </a:p>
          <a:p>
            <a:pPr>
              <a:buFontTx/>
              <a:buChar char="-"/>
            </a:pPr>
            <a:r>
              <a:rPr lang="ru-RU" sz="1100" dirty="0" smtClean="0"/>
              <a:t> Повышение доступности получения воспитанниками ДОУ дошкольного образования. Общий охват детей дошкольного возраста, посещающих ДОУ, составит 75%;</a:t>
            </a:r>
          </a:p>
          <a:p>
            <a:pPr>
              <a:buFontTx/>
              <a:buChar char="-"/>
            </a:pPr>
            <a:r>
              <a:rPr lang="ru-RU" sz="1100" dirty="0" smtClean="0"/>
              <a:t> Увеличение образовательных программ нового поколения, стимулирующих развитие инновационной деятельности, информационных технологий;</a:t>
            </a:r>
          </a:p>
          <a:p>
            <a:pPr>
              <a:buFontTx/>
              <a:buChar char="-"/>
            </a:pPr>
            <a:r>
              <a:rPr lang="ru-RU" sz="1100" dirty="0" smtClean="0"/>
              <a:t> и т.д.</a:t>
            </a:r>
            <a:endParaRPr lang="ru-RU" sz="1100" dirty="0"/>
          </a:p>
        </p:txBody>
      </p:sp>
      <p:sp>
        <p:nvSpPr>
          <p:cNvPr id="8" name="TextBox 7"/>
          <p:cNvSpPr txBox="1"/>
          <p:nvPr/>
        </p:nvSpPr>
        <p:spPr>
          <a:xfrm>
            <a:off x="214282" y="6000768"/>
            <a:ext cx="8715436" cy="769441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100" dirty="0" smtClean="0"/>
              <a:t>Основные индикаторы:</a:t>
            </a:r>
          </a:p>
          <a:p>
            <a:pPr>
              <a:buFontTx/>
              <a:buChar char="-"/>
            </a:pPr>
            <a:r>
              <a:rPr lang="ru-RU" sz="1100" dirty="0" smtClean="0"/>
              <a:t> Доступность дошкольного образования;</a:t>
            </a:r>
          </a:p>
          <a:p>
            <a:pPr>
              <a:buFontTx/>
              <a:buChar char="-"/>
            </a:pPr>
            <a:r>
              <a:rPr lang="ru-RU" sz="1100" dirty="0" smtClean="0"/>
              <a:t> Доля детей дошкольного возраста, посещающих ДОУ;</a:t>
            </a:r>
          </a:p>
          <a:p>
            <a:pPr>
              <a:buFontTx/>
              <a:buChar char="-"/>
            </a:pPr>
            <a:r>
              <a:rPr lang="ru-RU" sz="1100" dirty="0" smtClean="0"/>
              <a:t> Доля внедрения образовательных программ нового поколения, информационных технологий</a:t>
            </a:r>
            <a:endParaRPr lang="ru-RU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214290"/>
            <a:ext cx="8286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Проект бюджета на 201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dirty="0" smtClean="0"/>
              <a:t> год Заволжского муниципального района </a:t>
            </a:r>
          </a:p>
          <a:p>
            <a:pPr algn="ctr"/>
            <a:r>
              <a:rPr lang="ru-RU" dirty="0" smtClean="0"/>
              <a:t>в разрезе муниципальных программ. (1)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2" y="928670"/>
          <a:ext cx="8786874" cy="12598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7072362"/>
                <a:gridCol w="171451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Расходы бюджета на 2019 год, всего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199 865,3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из них: расходы на реализацию муниципальных программ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196</a:t>
                      </a:r>
                      <a:r>
                        <a:rPr lang="ru-RU" sz="1400" baseline="0" dirty="0" smtClean="0"/>
                        <a:t> 723,5</a:t>
                      </a:r>
                      <a:endParaRPr lang="ru-RU" sz="1400" dirty="0" smtClean="0"/>
                    </a:p>
                    <a:p>
                      <a:pPr algn="ctr"/>
                      <a:endParaRPr lang="ru-RU" sz="1400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 том числе:</a:t>
                      </a:r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143900" y="571480"/>
            <a:ext cx="8195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тыс.руб.</a:t>
            </a:r>
            <a:endParaRPr lang="ru-RU" sz="14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14282" y="2285992"/>
          <a:ext cx="8786873" cy="469747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28628"/>
                <a:gridCol w="7358114"/>
                <a:gridCol w="1000131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01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Развитие образования в Заволжском муниципальном районе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122 747,6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/>
                        <a:t>- </a:t>
                      </a:r>
                      <a:r>
                        <a:rPr kumimoji="0" lang="ru-RU" sz="11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Подпрограмма «Предоставление дошкольного образования и воспитания в Заволжском муниципальном районе»</a:t>
                      </a:r>
                      <a:endParaRPr lang="ru-RU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51 668, 4</a:t>
                      </a:r>
                      <a:endParaRPr lang="ru-RU" sz="14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Подпрограмма </a:t>
                      </a: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«Предоставление общедоступного и бесплатного начального общего, основного (общего), среднего (полного), общего образования по основным общеобразовательным программам в Заволжском муниципальном районе»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43 787,4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Подпрограмма </a:t>
                      </a: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«Предоставление дополнительного образования детям в Заволжском муниципальном районе 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17 214,2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1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Подпрограмма «Организация  отдыха, оздоровления и занятости детей и подростков в Заволжском муниципальном районе »</a:t>
                      </a:r>
                      <a:endParaRPr lang="ru-RU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703,7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Подпрограмма </a:t>
                      </a: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«Поддержка молодых специалистов в сфере образования в Заволжском муниципальном районе»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198,5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Подпрограмма </a:t>
                      </a: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«Обеспечение деятельности органа управления образованием и образовательных учреждений Заволжского муниципального района»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9 175,4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02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Развитие физической культуры и спорта в Заволжском муниципальном районе 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200,0</a:t>
                      </a:r>
                      <a:endParaRPr lang="ru-RU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Подпрограмма </a:t>
                      </a: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«Развитие физической культуры и спорта в Заволжском муниципальном районе»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200,0</a:t>
                      </a:r>
                      <a:endParaRPr lang="ru-RU" sz="12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03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Развитие культуры и повышение эффективности реализации молодежной политики в Заволжском муниципальном районе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10 289,3</a:t>
                      </a:r>
                      <a:endParaRPr lang="ru-RU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Подпрограмма </a:t>
                      </a: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«Предоставление дополнительного образования детям в сфере культуры и искусства в Заволжском муниципальном районе Ивановской области»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7 361,5</a:t>
                      </a:r>
                      <a:endParaRPr lang="ru-RU" sz="12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 Подпрограмма «Библиотечное</a:t>
                      </a:r>
                      <a:r>
                        <a:rPr lang="ru-RU" sz="1100" b="0" baseline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дело</a:t>
                      </a: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в Заволжском муниципальном районе 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2 927,8</a:t>
                      </a:r>
                      <a:endParaRPr lang="ru-RU" sz="1200" b="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16632"/>
            <a:ext cx="8286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Так выглядит бюджет Заволжского муниципального района </a:t>
            </a:r>
          </a:p>
          <a:p>
            <a:pPr algn="ctr"/>
            <a:r>
              <a:rPr lang="ru-RU" dirty="0" smtClean="0"/>
              <a:t>в разрезе муниципальных программ.</a:t>
            </a:r>
            <a:r>
              <a:rPr lang="en-US" dirty="0" smtClean="0"/>
              <a:t> (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/>
              <a:t>)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172400" y="476672"/>
            <a:ext cx="8195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тыс.руб.</a:t>
            </a:r>
            <a:endParaRPr lang="ru-RU" sz="14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27190329"/>
              </p:ext>
            </p:extLst>
          </p:nvPr>
        </p:nvGraphicFramePr>
        <p:xfrm>
          <a:off x="0" y="875185"/>
          <a:ext cx="9144001" cy="6154216"/>
        </p:xfrm>
        <a:graphic>
          <a:graphicData uri="http://schemas.openxmlformats.org/drawingml/2006/table">
            <a:tbl>
              <a:tblPr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46049"/>
                <a:gridCol w="7657172"/>
                <a:gridCol w="104078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04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Социальная поддержка граждан Заволжского муниципального района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2 166,5</a:t>
                      </a:r>
                      <a:endParaRPr lang="ru-RU" sz="1400" b="1" dirty="0"/>
                    </a:p>
                  </a:txBody>
                  <a:tcPr/>
                </a:tc>
              </a:tr>
              <a:tr h="205224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Подпрограмма </a:t>
                      </a: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Повышение качества жизни граждан пожилого возраста в Заволжском </a:t>
                      </a: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муниципальном районе»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141,1</a:t>
                      </a:r>
                      <a:endParaRPr lang="ru-RU" sz="1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 Подпрограмма «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Профилактика социального сиротства, развитие семейных форм устройства детей-сирот и детей, оставшихся без попечения родителей</a:t>
                      </a: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2 025,4</a:t>
                      </a:r>
                      <a:endParaRPr lang="ru-RU" sz="1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05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Экономическое развитие Заволжского муниципального района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332,0</a:t>
                      </a:r>
                      <a:endParaRPr lang="ru-RU" sz="1400" b="1" dirty="0"/>
                    </a:p>
                  </a:txBody>
                  <a:tcPr/>
                </a:tc>
              </a:tr>
              <a:tr h="269764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 Подпрограмма «Развитие субъектов малого и среднего предпринимательства в Заволжском муниципальном районе»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62,0</a:t>
                      </a:r>
                      <a:endParaRPr lang="ru-RU" sz="1200" b="0" dirty="0"/>
                    </a:p>
                  </a:txBody>
                  <a:tcPr/>
                </a:tc>
              </a:tr>
              <a:tr h="279752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Подпрограмма </a:t>
                      </a: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«Развитие сельскохозяйственного производства в Заволжском муниципальном районе»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270,0</a:t>
                      </a:r>
                      <a:endParaRPr lang="ru-RU" sz="12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06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Обеспечение качественным жильем и услугами жилищно–коммунального хозяйства населения Заволжского муниципального района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5 979,9</a:t>
                      </a:r>
                      <a:endParaRPr lang="ru-RU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ru-RU" sz="1100" b="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Подпрограмма </a:t>
                      </a: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«Выравнивание обеспеченности населения Заволжского муниципального района объектами социальной и инженерной инфраструктуры»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5 629,9</a:t>
                      </a:r>
                      <a:endParaRPr lang="ru-RU" sz="1200" b="0" dirty="0"/>
                    </a:p>
                  </a:txBody>
                  <a:tcPr/>
                </a:tc>
              </a:tr>
              <a:tr h="322788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ru-RU" sz="1100" b="0" baseline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Подпрограмма «Обеспечение жильём молодых семей в Заволжском муниципальном районе»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350,0</a:t>
                      </a:r>
                      <a:endParaRPr lang="ru-RU" sz="12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07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Развитие транспортной системы Заволжского муниципального района 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7 148,6</a:t>
                      </a:r>
                      <a:endParaRPr lang="ru-RU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Подпрограмма </a:t>
                      </a: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«Капитальный ремонт, ремонт и содержание автомобильных дорог </a:t>
                      </a: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местного </a:t>
                      </a: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значения Заволжского муниципального района Ивановской области»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7 148,6</a:t>
                      </a:r>
                      <a:endParaRPr lang="ru-RU" sz="12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08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Энергоэффективность и энергосбережение Заволжского муниципального района 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291,0</a:t>
                      </a:r>
                      <a:endParaRPr lang="ru-RU" sz="1400" b="1" dirty="0"/>
                    </a:p>
                  </a:txBody>
                  <a:tcPr/>
                </a:tc>
              </a:tr>
              <a:tr h="240900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Подпрограмма </a:t>
                      </a: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«Энергосбережение в социальной сфере на территории Заволжского муниципального района»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291,0</a:t>
                      </a:r>
                      <a:endParaRPr lang="ru-RU" sz="12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Долгосрочная сбалансированность и устойчивость бюджетной системы Заволжского муниципального района 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5 090,3</a:t>
                      </a:r>
                      <a:endParaRPr lang="ru-RU" sz="1400" b="1" dirty="0"/>
                    </a:p>
                  </a:txBody>
                  <a:tcPr/>
                </a:tc>
              </a:tr>
              <a:tr h="309468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Подпрограмма </a:t>
                      </a: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«Организация управления муниципальными финансами Заволжского муниципального района»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4 490,3</a:t>
                      </a:r>
                      <a:endParaRPr lang="ru-RU" sz="1200" b="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Подпрограмма </a:t>
                      </a: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«Управление муниципальным долгом Заволжского муниципального района»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300,0</a:t>
                      </a:r>
                      <a:endParaRPr lang="ru-RU" sz="1200" b="0" dirty="0"/>
                    </a:p>
                  </a:txBody>
                  <a:tcPr/>
                </a:tc>
              </a:tr>
              <a:tr h="271264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Подпрограмма </a:t>
                      </a: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«Обеспечение финансирования непредвиденных расходов Заволжского муниципального района»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300,0</a:t>
                      </a:r>
                      <a:endParaRPr lang="ru-RU" sz="1200" b="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8286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Так выглядит бюджет Заволжского муниципального района </a:t>
            </a:r>
          </a:p>
          <a:p>
            <a:pPr algn="ctr"/>
            <a:r>
              <a:rPr lang="ru-RU" dirty="0" smtClean="0"/>
              <a:t>в разрезе муниципальных программ.</a:t>
            </a:r>
            <a:r>
              <a:rPr lang="en-US" dirty="0" smtClean="0"/>
              <a:t> (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 smtClean="0"/>
              <a:t>)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172400" y="764704"/>
            <a:ext cx="8195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тыс.руб.</a:t>
            </a:r>
            <a:endParaRPr lang="ru-RU" sz="14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61496135"/>
              </p:ext>
            </p:extLst>
          </p:nvPr>
        </p:nvGraphicFramePr>
        <p:xfrm>
          <a:off x="-1" y="1268760"/>
          <a:ext cx="9144001" cy="5396214"/>
        </p:xfrm>
        <a:graphic>
          <a:graphicData uri="http://schemas.openxmlformats.org/drawingml/2006/table">
            <a:tbl>
              <a:tblPr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46049"/>
                <a:gridCol w="7657172"/>
                <a:gridCol w="1040780"/>
              </a:tblGrid>
              <a:tr h="240923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11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Совершенствование местного самоуправления</a:t>
                      </a:r>
                      <a:r>
                        <a:rPr kumimoji="0" lang="ru-RU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Заволжского муниципального района</a:t>
                      </a:r>
                      <a:endParaRPr lang="ru-RU" sz="14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36 502,8</a:t>
                      </a:r>
                      <a:endParaRPr lang="ru-RU" sz="1400" b="1" dirty="0"/>
                    </a:p>
                  </a:txBody>
                  <a:tcPr/>
                </a:tc>
              </a:tr>
              <a:tr h="254828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 Подпрограмма «Обеспечение деятельности администрации  Заволжского муниципального района»</a:t>
                      </a:r>
                      <a:endParaRPr lang="ru-RU" sz="1100" b="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22</a:t>
                      </a:r>
                      <a:r>
                        <a:rPr lang="ru-RU" sz="1200" b="0" baseline="0" dirty="0" smtClean="0"/>
                        <a:t> 691,1</a:t>
                      </a:r>
                      <a:endParaRPr lang="ru-RU" sz="1200" b="0" dirty="0"/>
                    </a:p>
                  </a:txBody>
                  <a:tcPr/>
                </a:tc>
              </a:tr>
              <a:tr h="345703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 Подпрограмма «Обеспечение деятельности Муниципального учреждения «Управление по материально-техническому обеспечению деятельности</a:t>
                      </a:r>
                      <a:r>
                        <a:rPr lang="ru-RU" sz="1100" b="0" baseline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органов местного самоуправления </a:t>
                      </a: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Заволжского муниципального района»</a:t>
                      </a:r>
                      <a:endParaRPr lang="ru-RU" sz="11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11 768,7</a:t>
                      </a:r>
                      <a:endParaRPr lang="ru-RU" sz="1200" b="0" dirty="0"/>
                    </a:p>
                  </a:txBody>
                  <a:tcPr/>
                </a:tc>
              </a:tr>
              <a:tr h="285752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 Подпрограмма «Организация предоставления государственных и муниципальных услуг на базе муниципального учреждения «Многофункциональный центр предоставления государственных и муниципальных услуг Заволжского муниципального района»</a:t>
                      </a:r>
                      <a:endParaRPr lang="ru-RU" sz="14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2 043,0</a:t>
                      </a:r>
                      <a:endParaRPr lang="ru-RU" sz="1200" b="0" dirty="0"/>
                    </a:p>
                  </a:txBody>
                  <a:tcPr/>
                </a:tc>
              </a:tr>
              <a:tr h="341351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12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Управление муниципальным имуществом</a:t>
                      </a:r>
                      <a:r>
                        <a:rPr kumimoji="0" lang="ru-RU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Заволжского муниципального района</a:t>
                      </a:r>
                      <a:endParaRPr lang="ru-RU" sz="14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</a:t>
                      </a:r>
                      <a:r>
                        <a:rPr lang="ru-RU" sz="1400" b="1" baseline="0" dirty="0" smtClean="0"/>
                        <a:t> 230,9</a:t>
                      </a:r>
                      <a:endParaRPr lang="ru-RU" sz="1400" b="1" dirty="0"/>
                    </a:p>
                  </a:txBody>
                  <a:tcPr/>
                </a:tc>
              </a:tr>
              <a:tr h="282116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 Подпрограмма «Управление муниципальным имуществом Заволжского муниципального района»</a:t>
                      </a:r>
                      <a:endParaRPr lang="ru-RU" sz="11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3 230,9</a:t>
                      </a:r>
                      <a:endParaRPr lang="ru-RU" sz="1200" b="0" dirty="0"/>
                    </a:p>
                  </a:txBody>
                  <a:tcPr/>
                </a:tc>
              </a:tr>
              <a:tr h="271264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13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Улучшение условий и охраны труда в</a:t>
                      </a:r>
                      <a:r>
                        <a:rPr kumimoji="0" lang="ru-RU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Заволжском муниципальном районе</a:t>
                      </a:r>
                      <a:endParaRPr lang="ru-RU" sz="14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1 493,7</a:t>
                      </a:r>
                      <a:endParaRPr lang="ru-RU" sz="1400" b="1" dirty="0"/>
                    </a:p>
                  </a:txBody>
                  <a:tcPr/>
                </a:tc>
              </a:tr>
              <a:tr h="285752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Подпрограмма «Улучшение условий и охраны труда в администрации  Заволжского муниципального района, структурных подразделениях администрации и муниципальных учреждениях Заволжского района»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1 493,7</a:t>
                      </a:r>
                      <a:endParaRPr lang="ru-RU" sz="1200" b="0" dirty="0"/>
                    </a:p>
                  </a:txBody>
                  <a:tcPr/>
                </a:tc>
              </a:tr>
              <a:tr h="285752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14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Развитие туризма в</a:t>
                      </a:r>
                      <a:r>
                        <a:rPr kumimoji="0" lang="ru-RU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Заволжском муниципальном районе</a:t>
                      </a:r>
                      <a:endParaRPr lang="ru-RU" sz="14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50,0</a:t>
                      </a:r>
                      <a:endParaRPr lang="ru-RU" sz="1400" b="1" dirty="0"/>
                    </a:p>
                  </a:txBody>
                  <a:tcPr/>
                </a:tc>
              </a:tr>
              <a:tr h="285752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Подпрограмма «</a:t>
                      </a:r>
                      <a:r>
                        <a:rPr kumimoji="0" lang="ru-RU" sz="11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Развитие туризма в</a:t>
                      </a:r>
                      <a:r>
                        <a:rPr kumimoji="0" lang="ru-RU" sz="11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Заволжском муниципальном районе</a:t>
                      </a: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50,0</a:t>
                      </a:r>
                      <a:endParaRPr lang="ru-RU" sz="1200" b="0" dirty="0"/>
                    </a:p>
                  </a:txBody>
                  <a:tcPr/>
                </a:tc>
              </a:tr>
              <a:tr h="285752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15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Безопасность Заволжского муниципального района</a:t>
                      </a:r>
                      <a:endParaRPr lang="ru-RU" sz="14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199,8</a:t>
                      </a:r>
                      <a:endParaRPr lang="ru-RU" sz="1200" b="1" dirty="0"/>
                    </a:p>
                  </a:txBody>
                  <a:tcPr/>
                </a:tc>
              </a:tr>
              <a:tr h="285752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/>
                        <a:t>-Подпрограмма «Профилактика преступлений и правонарушений на территории Заволжского муниципального района»</a:t>
                      </a:r>
                      <a:endParaRPr lang="ru-RU" sz="1100" b="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114,9</a:t>
                      </a:r>
                      <a:endParaRPr lang="ru-RU" sz="1200" b="0" dirty="0"/>
                    </a:p>
                  </a:txBody>
                  <a:tcPr/>
                </a:tc>
              </a:tr>
              <a:tr h="285752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/>
                        <a:t>-Подпрограмма «Повышение безопасности</a:t>
                      </a:r>
                      <a:r>
                        <a:rPr lang="ru-RU" sz="1100" b="0" baseline="0" dirty="0" smtClean="0"/>
                        <a:t> дорожного движения в Заволжском муниципальном районе»</a:t>
                      </a:r>
                      <a:endParaRPr lang="ru-RU" sz="1100" b="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24,9</a:t>
                      </a:r>
                      <a:endParaRPr lang="ru-RU" sz="1200" b="0" dirty="0"/>
                    </a:p>
                  </a:txBody>
                  <a:tcPr/>
                </a:tc>
              </a:tr>
              <a:tr h="285752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/>
                        <a:t>-Подпрограмма «Обеспечение мероприятий по построению и развитию АПК «Безопасный город» на территории Заволжского муниципального района»</a:t>
                      </a:r>
                      <a:endParaRPr lang="ru-RU" sz="1100" b="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60,0</a:t>
                      </a:r>
                      <a:endParaRPr lang="ru-RU" sz="1200" b="0" dirty="0"/>
                    </a:p>
                  </a:txBody>
                  <a:tcPr/>
                </a:tc>
              </a:tr>
              <a:tr h="285752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16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Поддержка и развитие информационно-коммуникационных технологий в органах местного самоуправления Заволжского муниципального района</a:t>
                      </a:r>
                      <a:endParaRPr lang="ru-RU" sz="1400" b="0" i="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1 001,1</a:t>
                      </a:r>
                      <a:endParaRPr lang="ru-RU" sz="1200" b="1" dirty="0"/>
                    </a:p>
                  </a:txBody>
                  <a:tcPr/>
                </a:tc>
              </a:tr>
              <a:tr h="285752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/>
                        <a:t>-Подпрограмма «</a:t>
                      </a:r>
                      <a:r>
                        <a:rPr kumimoji="0" lang="ru-RU" sz="11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Поддержка и развитие информационно-коммуникационных технологий в органах местного самоуправления Заволжского муниципального района»</a:t>
                      </a:r>
                      <a:endParaRPr lang="ru-RU" sz="1100" b="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1 001,1</a:t>
                      </a:r>
                      <a:endParaRPr lang="ru-RU" sz="1200" b="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84984"/>
            <a:ext cx="914400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0" y="476672"/>
            <a:ext cx="914400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Дорожный фонд</a:t>
            </a:r>
          </a:p>
          <a:p>
            <a:pPr algn="ctr"/>
            <a:r>
              <a:rPr lang="ru-RU" sz="2400" b="1" dirty="0" smtClean="0"/>
              <a:t> </a:t>
            </a:r>
          </a:p>
          <a:p>
            <a:r>
              <a:rPr lang="ru-RU" sz="2000" b="1" dirty="0" smtClean="0"/>
              <a:t>Дорожный фонд – часть средств бюджета, подлежащая использованию в целях финансового обеспечения дорожной деятельности в отношении автомобильных дорог общего пользования, а также капитального ремонта и ремонта дворовых территорий многоквартирных домов, проездов к дворовым территориям многоквартирных домов населенных пунктов.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dirty="0" smtClean="0"/>
              <a:t>Дорожный фонд </a:t>
            </a:r>
            <a:br>
              <a:rPr lang="ru-RU" sz="2400" dirty="0" smtClean="0"/>
            </a:br>
            <a:r>
              <a:rPr lang="ru-RU" sz="2400" dirty="0" smtClean="0"/>
              <a:t>Заволжского муниципального района </a:t>
            </a:r>
            <a:br>
              <a:rPr lang="ru-RU" sz="2400" dirty="0" smtClean="0"/>
            </a:br>
            <a:r>
              <a:rPr lang="ru-RU" sz="2400" dirty="0" smtClean="0"/>
              <a:t>на 201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9</a:t>
            </a:r>
            <a:r>
              <a:rPr lang="ru-RU" sz="2400" dirty="0" smtClean="0"/>
              <a:t> год</a:t>
            </a:r>
            <a:endParaRPr lang="ru-RU" sz="2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23528" y="1844824"/>
          <a:ext cx="864096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200" dirty="0" smtClean="0">
                <a:latin typeface="+mn-lt"/>
              </a:rPr>
              <a:t>Муниципальный внутренний долг Заволжского муниципального района </a:t>
            </a:r>
            <a:endParaRPr lang="ru-RU" sz="3200" dirty="0">
              <a:latin typeface="+mn-lt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395536" y="1600200"/>
          <a:ext cx="8496944" cy="506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zavrayadm.ru/images/stories/gerb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642918"/>
            <a:ext cx="1657350" cy="20764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3286124"/>
            <a:ext cx="9144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Подготовлено </a:t>
            </a:r>
          </a:p>
          <a:p>
            <a:pPr algn="ctr"/>
            <a:r>
              <a:rPr lang="ru-RU" dirty="0" smtClean="0"/>
              <a:t>финансовым отделом администрации Заволжского муниципального района </a:t>
            </a:r>
          </a:p>
          <a:p>
            <a:pPr algn="ctr"/>
            <a:r>
              <a:rPr lang="ru-RU" dirty="0" smtClean="0"/>
              <a:t>Ивановской области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201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dirty="0" smtClean="0"/>
              <a:t> год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6143644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dirty="0" smtClean="0"/>
              <a:t>Документ подготовлен с использованием материалов, содержащихся в «Бюджете для граждан» к проекту федерального закона о бюджете на 2019 и на плановый период 2020-2021 годов,</a:t>
            </a:r>
          </a:p>
          <a:p>
            <a:pPr algn="ctr"/>
            <a:r>
              <a:rPr lang="ru-RU" sz="800" dirty="0" smtClean="0"/>
              <a:t>сформированному Министерством финансов РФ</a:t>
            </a:r>
          </a:p>
          <a:p>
            <a:pPr algn="ctr"/>
            <a:endParaRPr lang="ru-RU" sz="800" dirty="0" smtClean="0"/>
          </a:p>
          <a:p>
            <a:pPr algn="ctr"/>
            <a:r>
              <a:rPr lang="ru-RU" sz="800" dirty="0" smtClean="0"/>
              <a:t>Ответственный исполнитель: Главный специалист Четвергова М.А., Тел 6-00-44</a:t>
            </a:r>
            <a:endParaRPr lang="ru-RU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/>
        </p:nvGraphicFramePr>
        <p:xfrm>
          <a:off x="0" y="116632"/>
          <a:ext cx="9036496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Содержимое 3"/>
          <p:cNvGraphicFramePr>
            <a:graphicFrameLocks/>
          </p:cNvGraphicFramePr>
          <p:nvPr/>
        </p:nvGraphicFramePr>
        <p:xfrm>
          <a:off x="0" y="3944720"/>
          <a:ext cx="9144000" cy="291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351382">
                <a:tc rowSpan="2">
                  <a:txBody>
                    <a:bodyPr/>
                    <a:lstStyle/>
                    <a:p>
                      <a:pPr algn="ctr"/>
                      <a:endParaRPr lang="ru-RU" sz="1600" dirty="0" smtClean="0"/>
                    </a:p>
                    <a:p>
                      <a:pPr algn="ctr"/>
                      <a:r>
                        <a:rPr lang="ru-RU" sz="1600" dirty="0" smtClean="0"/>
                        <a:t>По состоянию</a:t>
                      </a:r>
                      <a:endParaRPr lang="ru-RU" sz="16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Население Заволжского муниципального района</a:t>
                      </a:r>
                      <a:endParaRPr lang="ru-RU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 том числе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790610"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Городское население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Сельское население</a:t>
                      </a:r>
                      <a:endParaRPr lang="ru-RU" sz="1600" dirty="0"/>
                    </a:p>
                  </a:txBody>
                  <a:tcPr/>
                </a:tc>
              </a:tr>
              <a:tr h="351382">
                <a:tc>
                  <a:txBody>
                    <a:bodyPr/>
                    <a:lstStyle/>
                    <a:p>
                      <a:r>
                        <a:rPr lang="ru-RU" sz="1600" smtClean="0"/>
                        <a:t>на </a:t>
                      </a:r>
                      <a:r>
                        <a:rPr lang="ru-RU" sz="1600" dirty="0" smtClean="0"/>
                        <a:t>01.01.2014г.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16 937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11 239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5 698</a:t>
                      </a:r>
                      <a:endParaRPr lang="ru-RU" sz="1600" dirty="0"/>
                    </a:p>
                  </a:txBody>
                  <a:tcPr/>
                </a:tc>
              </a:tr>
              <a:tr h="351382">
                <a:tc>
                  <a:txBody>
                    <a:bodyPr/>
                    <a:lstStyle/>
                    <a:p>
                      <a:r>
                        <a:rPr lang="ru-RU" sz="1600" smtClean="0"/>
                        <a:t>на </a:t>
                      </a:r>
                      <a:r>
                        <a:rPr lang="ru-RU" sz="1600" dirty="0" smtClean="0"/>
                        <a:t>01.01.2015г.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16 446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10 952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5 494</a:t>
                      </a:r>
                      <a:endParaRPr lang="ru-RU" sz="1600" dirty="0"/>
                    </a:p>
                  </a:txBody>
                  <a:tcPr/>
                </a:tc>
              </a:tr>
              <a:tr h="351382">
                <a:tc>
                  <a:txBody>
                    <a:bodyPr/>
                    <a:lstStyle/>
                    <a:p>
                      <a:r>
                        <a:rPr lang="ru-RU" sz="1600" smtClean="0"/>
                        <a:t>на </a:t>
                      </a:r>
                      <a:r>
                        <a:rPr lang="ru-RU" sz="1600" dirty="0" smtClean="0"/>
                        <a:t>01.01.2016г.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15 963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10 664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5 299</a:t>
                      </a:r>
                      <a:endParaRPr lang="ru-RU" sz="1600" dirty="0"/>
                    </a:p>
                  </a:txBody>
                  <a:tcPr/>
                </a:tc>
              </a:tr>
              <a:tr h="351382">
                <a:tc>
                  <a:txBody>
                    <a:bodyPr/>
                    <a:lstStyle/>
                    <a:p>
                      <a:r>
                        <a:rPr lang="ru-RU" sz="1600" smtClean="0"/>
                        <a:t>на </a:t>
                      </a:r>
                      <a:r>
                        <a:rPr lang="ru-RU" sz="1600" dirty="0" smtClean="0"/>
                        <a:t>01.01.2017г.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15 482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10 384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5 098</a:t>
                      </a:r>
                      <a:endParaRPr lang="ru-RU" sz="1600" dirty="0"/>
                    </a:p>
                  </a:txBody>
                  <a:tcPr/>
                </a:tc>
              </a:tr>
              <a:tr h="351382">
                <a:tc>
                  <a:txBody>
                    <a:bodyPr/>
                    <a:lstStyle/>
                    <a:p>
                      <a:r>
                        <a:rPr lang="ru-RU" sz="1600" smtClean="0"/>
                        <a:t>на </a:t>
                      </a:r>
                      <a:r>
                        <a:rPr lang="ru-RU" sz="1600" dirty="0" smtClean="0"/>
                        <a:t>01.01.2018г.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15 046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10 121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4 925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Прогноз социально-экономического развития ЗМР на 201</a:t>
            </a:r>
            <a:r>
              <a:rPr lang="en-US" sz="3200" dirty="0" smtClean="0"/>
              <a:t>9</a:t>
            </a:r>
            <a:r>
              <a:rPr lang="ru-RU" sz="3200" dirty="0" smtClean="0"/>
              <a:t>-202</a:t>
            </a:r>
            <a:r>
              <a:rPr lang="en-US" sz="3200" dirty="0" smtClean="0"/>
              <a:t>1</a:t>
            </a:r>
            <a:r>
              <a:rPr lang="ru-RU" sz="3200" dirty="0" smtClean="0"/>
              <a:t> годы (1)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340768"/>
            <a:ext cx="8712968" cy="5256584"/>
          </a:xfr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l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85000" lnSpcReduction="10000"/>
          </a:bodyPr>
          <a:lstStyle/>
          <a:p>
            <a:pPr algn="just"/>
            <a:endParaRPr lang="ru-RU" sz="1600" dirty="0" smtClean="0">
              <a:solidFill>
                <a:schemeClr val="bg1"/>
              </a:solidFill>
            </a:endParaRPr>
          </a:p>
          <a:p>
            <a:pPr algn="just"/>
            <a:r>
              <a:rPr lang="ru-RU" sz="1800" dirty="0" smtClean="0"/>
              <a:t>Структуру экономики района формируют такие виды  экономической деятельности как  промышленное производство, торговля,  сельское  хозяйство, сектор услуг. </a:t>
            </a:r>
          </a:p>
          <a:p>
            <a:pPr algn="just"/>
            <a:r>
              <a:rPr lang="ru-RU" sz="1800" dirty="0" smtClean="0">
                <a:solidFill>
                  <a:schemeClr val="bg1"/>
                </a:solidFill>
              </a:rPr>
              <a:t>Стабильно работающие предприятия реального сектора экономики  Заволжского муниципального района — это  </a:t>
            </a:r>
            <a:r>
              <a:rPr lang="ru-RU" sz="1600" dirty="0" smtClean="0"/>
              <a:t>ООО «</a:t>
            </a:r>
            <a:r>
              <a:rPr lang="ru-RU" sz="1600" dirty="0" err="1" smtClean="0"/>
              <a:t>ГлавШвейПром</a:t>
            </a:r>
            <a:r>
              <a:rPr lang="ru-RU" sz="1600" dirty="0" smtClean="0"/>
              <a:t>»</a:t>
            </a:r>
            <a:r>
              <a:rPr lang="ru-RU" sz="1800" dirty="0" smtClean="0">
                <a:solidFill>
                  <a:schemeClr val="bg1"/>
                </a:solidFill>
              </a:rPr>
              <a:t>, ООО «Заволжский химический завод органического синтеза», ООО «Кеметсорб», ООО «Химтек», ЗАО «Корхимстройматериалы»,  АО «Синтема», ООО «Химресурс», ООО «Пекарь», ООО «Спецодежда-2000», ООО «Коротиха», СПК «Колшево», ООО «Волжское молоко».</a:t>
            </a:r>
          </a:p>
          <a:p>
            <a:pPr algn="just"/>
            <a:r>
              <a:rPr lang="ru-RU" sz="1800" dirty="0" smtClean="0">
                <a:solidFill>
                  <a:schemeClr val="bg1"/>
                </a:solidFill>
              </a:rPr>
              <a:t>Экономика Заволжского муниципального района характеризуется достаточно разнообразной структурой отраслей промышленности. Ведущую роль в промышленности района играет текстильная отрасль. В промышленном комплексе района участвуют более 80 средних и малых предприятий.</a:t>
            </a:r>
          </a:p>
          <a:p>
            <a:pPr algn="just"/>
            <a:r>
              <a:rPr lang="ru-RU" sz="1800" dirty="0" smtClean="0"/>
              <a:t>Индекс промышленного производства с учетом дефлятора планируется в размере 100,1 %.</a:t>
            </a:r>
          </a:p>
          <a:p>
            <a:pPr algn="just"/>
            <a:r>
              <a:rPr lang="ru-RU" sz="1800" dirty="0" smtClean="0"/>
              <a:t>Основным направлением  сельскохозяйственного производства района является молочное животноводство и растениеводство. </a:t>
            </a:r>
          </a:p>
          <a:p>
            <a:r>
              <a:rPr lang="ru-RU" sz="1800" dirty="0" smtClean="0"/>
              <a:t>Между администрацией Заволжского муниципального района и  Департаментом сельского хозяйства и продовольствия Ивановской области заключено  дополнительное Соглашение, которое включает в себя план мероприятий («дорожная карта») «Развитие сельского хозяйства и устойчивое развитие сельских территорий Заволжского муниципального района Ивановской области», предусматривающий развитию растениеводства и животноводства до 2020 года. </a:t>
            </a:r>
            <a:r>
              <a:rPr lang="ru-RU" sz="1800" dirty="0" smtClean="0">
                <a:solidFill>
                  <a:schemeClr val="bg1"/>
                </a:solidFill>
              </a:rPr>
              <a:t>В рамках реализации вышеуказанного Соглашения планируется увеличение производства продукции растениеводства и животноводства. </a:t>
            </a:r>
          </a:p>
          <a:p>
            <a:endParaRPr lang="ru-RU" sz="1900" dirty="0" smtClean="0"/>
          </a:p>
          <a:p>
            <a:pPr algn="just"/>
            <a:endParaRPr lang="ru-RU" sz="2000" dirty="0" smtClean="0"/>
          </a:p>
          <a:p>
            <a:pPr algn="just"/>
            <a:endParaRPr lang="ru-RU" sz="1600" dirty="0" smtClean="0">
              <a:solidFill>
                <a:schemeClr val="bg1"/>
              </a:solidFill>
            </a:endParaRPr>
          </a:p>
          <a:p>
            <a:pPr algn="just"/>
            <a:endParaRPr lang="ru-RU" sz="1400" dirty="0" smtClean="0">
              <a:solidFill>
                <a:schemeClr val="bg1"/>
              </a:solidFill>
            </a:endParaRPr>
          </a:p>
          <a:p>
            <a:pPr algn="just"/>
            <a:endParaRPr lang="ru-RU" sz="1400" dirty="0" smtClean="0">
              <a:solidFill>
                <a:schemeClr val="bg1"/>
              </a:solidFill>
            </a:endParaRPr>
          </a:p>
          <a:p>
            <a:pPr algn="just"/>
            <a:endParaRPr lang="ru-RU" sz="1400" dirty="0" smtClean="0">
              <a:solidFill>
                <a:schemeClr val="bg1"/>
              </a:solidFill>
            </a:endParaRPr>
          </a:p>
          <a:p>
            <a:pPr algn="just"/>
            <a:endParaRPr lang="ru-RU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Прогноз социально-экономического развития ЗМР на 201</a:t>
            </a:r>
            <a:r>
              <a:rPr lang="en-US" sz="3200" dirty="0" smtClean="0"/>
              <a:t>9-2021</a:t>
            </a:r>
            <a:r>
              <a:rPr lang="ru-RU" sz="3200" dirty="0" smtClean="0"/>
              <a:t> годы (2)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556792"/>
            <a:ext cx="8712968" cy="5301208"/>
          </a:xfr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l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1500" dirty="0" smtClean="0">
                <a:solidFill>
                  <a:schemeClr val="bg1"/>
                </a:solidFill>
              </a:rPr>
              <a:t>Рост количества субъектов малого и среднего предпринимательства  </a:t>
            </a:r>
            <a:r>
              <a:rPr lang="ru-RU" sz="1500" dirty="0" smtClean="0"/>
              <a:t>соответственно составит в 2019 году —        101,3 %, в 2020 году — 101,8 %, в 2021 году — 100,0 % (в рамках информационно-маркетинговой поддержки субъектов малого и среднего предпринимательства через портал «Бизнес-Навигатор)</a:t>
            </a:r>
            <a:r>
              <a:rPr lang="ru-RU" sz="1500" dirty="0" smtClean="0">
                <a:solidFill>
                  <a:schemeClr val="bg1"/>
                </a:solidFill>
              </a:rPr>
              <a:t>. Соответственно увеличится численность занятых работников в малом бизнесе и оборот малых предприятий. </a:t>
            </a:r>
          </a:p>
          <a:p>
            <a:r>
              <a:rPr lang="ru-RU" sz="1500" dirty="0" smtClean="0"/>
              <a:t>Планируется открытие новых предприятий в сфере торговли. Также продолжает действовать муниципальная программа «Экономическое развитие  Заволжского муниципального района», в состав которой входит подпрограмма «Развитие субъектов малого и среднего предпринимательства в Заволжском  муниципальном  районе».</a:t>
            </a:r>
          </a:p>
          <a:p>
            <a:r>
              <a:rPr lang="ru-RU" sz="1500" dirty="0" smtClean="0">
                <a:solidFill>
                  <a:schemeClr val="bg1"/>
                </a:solidFill>
              </a:rPr>
              <a:t>Основными направлениями инвестиционной политики  в районе является вложение инвестиций в инфраструктуру:</a:t>
            </a:r>
          </a:p>
          <a:p>
            <a:pPr lvl="0">
              <a:buNone/>
            </a:pPr>
            <a:r>
              <a:rPr lang="ru-RU" sz="1500" dirty="0" smtClean="0">
                <a:solidFill>
                  <a:schemeClr val="bg1"/>
                </a:solidFill>
              </a:rPr>
              <a:t> 	1-газификация;</a:t>
            </a:r>
          </a:p>
          <a:p>
            <a:pPr lvl="0">
              <a:buNone/>
            </a:pPr>
            <a:r>
              <a:rPr lang="ru-RU" sz="1500" dirty="0" smtClean="0">
                <a:solidFill>
                  <a:schemeClr val="bg1"/>
                </a:solidFill>
              </a:rPr>
              <a:t>	2-водоснабжение и водоотведение;</a:t>
            </a:r>
          </a:p>
          <a:p>
            <a:pPr lvl="0">
              <a:buNone/>
            </a:pPr>
            <a:r>
              <a:rPr lang="ru-RU" sz="1500" dirty="0" smtClean="0">
                <a:solidFill>
                  <a:schemeClr val="bg1"/>
                </a:solidFill>
              </a:rPr>
              <a:t>	3-теплоснабжение;</a:t>
            </a:r>
          </a:p>
          <a:p>
            <a:pPr lvl="0">
              <a:buNone/>
            </a:pPr>
            <a:r>
              <a:rPr lang="ru-RU" sz="1500" dirty="0" smtClean="0">
                <a:solidFill>
                  <a:schemeClr val="bg1"/>
                </a:solidFill>
              </a:rPr>
              <a:t>	4-дорожное строительство</a:t>
            </a:r>
            <a:r>
              <a:rPr lang="en-US" sz="1500" dirty="0" smtClean="0">
                <a:solidFill>
                  <a:schemeClr val="bg1"/>
                </a:solidFill>
              </a:rPr>
              <a:t>.</a:t>
            </a:r>
            <a:endParaRPr lang="ru-RU" sz="1500" dirty="0" smtClean="0">
              <a:solidFill>
                <a:schemeClr val="bg1"/>
              </a:solidFill>
            </a:endParaRPr>
          </a:p>
          <a:p>
            <a:r>
              <a:rPr lang="ru-RU" sz="1500" dirty="0" smtClean="0">
                <a:solidFill>
                  <a:schemeClr val="bg1"/>
                </a:solidFill>
              </a:rPr>
              <a:t>Основные приоритеты развития района на 2019-2021годы:</a:t>
            </a:r>
          </a:p>
          <a:p>
            <a:pPr>
              <a:buNone/>
            </a:pPr>
            <a:r>
              <a:rPr lang="ru-RU" sz="1500" dirty="0" smtClean="0">
                <a:solidFill>
                  <a:schemeClr val="bg1"/>
                </a:solidFill>
              </a:rPr>
              <a:t>	- обеспечение  экономической  стабильности  и  устойчивых  темпов экономического роста;</a:t>
            </a:r>
          </a:p>
          <a:p>
            <a:pPr>
              <a:buNone/>
            </a:pPr>
            <a:r>
              <a:rPr lang="ru-RU" sz="1500" dirty="0" smtClean="0">
                <a:solidFill>
                  <a:schemeClr val="bg1"/>
                </a:solidFill>
              </a:rPr>
              <a:t>	- улучшение инвестиционного климата;</a:t>
            </a:r>
          </a:p>
          <a:p>
            <a:pPr>
              <a:buNone/>
            </a:pPr>
            <a:r>
              <a:rPr lang="ru-RU" sz="1500" dirty="0" smtClean="0">
                <a:solidFill>
                  <a:schemeClr val="bg1"/>
                </a:solidFill>
              </a:rPr>
              <a:t>        - развитие малого  и среднего  предпринимательства как рыночного механизма решения комплекса экономических и социальных задач.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496944" cy="1143000"/>
          </a:xfrm>
        </p:spPr>
        <p:txBody>
          <a:bodyPr>
            <a:noAutofit/>
          </a:bodyPr>
          <a:lstStyle/>
          <a:p>
            <a:r>
              <a:rPr lang="ru-RU" sz="2800" dirty="0" smtClean="0"/>
              <a:t>Основные показатели социально-экономического развития ЗМР Ивановской области на 201</a:t>
            </a:r>
            <a:r>
              <a:rPr lang="en-US" sz="2800" dirty="0" smtClean="0"/>
              <a:t>9</a:t>
            </a:r>
            <a:r>
              <a:rPr lang="ru-RU" sz="2800" dirty="0" smtClean="0"/>
              <a:t> год</a:t>
            </a: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23528" y="2636912"/>
          <a:ext cx="8641655" cy="340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2568"/>
                <a:gridCol w="1656879"/>
                <a:gridCol w="18722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Ед.измерения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Прогноз </a:t>
                      </a:r>
                    </a:p>
                    <a:p>
                      <a:pPr algn="ctr"/>
                      <a:r>
                        <a:rPr lang="ru-RU" dirty="0" smtClean="0"/>
                        <a:t>на</a:t>
                      </a:r>
                      <a:r>
                        <a:rPr lang="ru-RU" baseline="0" dirty="0" smtClean="0"/>
                        <a:t> 201</a:t>
                      </a:r>
                      <a:r>
                        <a:rPr lang="en-US" baseline="0" dirty="0" smtClean="0"/>
                        <a:t>9</a:t>
                      </a:r>
                      <a:r>
                        <a:rPr lang="ru-RU" baseline="0" dirty="0" smtClean="0"/>
                        <a:t> год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Объем продукции сельского хозяйства в хозяйствах всех категорий 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млн.руб.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286,13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Оборот розничной торговли 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млн.руб.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335,583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Инвестиции в основной капитал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млн.руб.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40,861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Количество малых и средних предприятий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тыс.единиц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0,383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Среднесписочная численность работников, занятых на предприятиях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тыс.человек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1,72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Оборот малых и средних предприятий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млн.руб.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506,243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</p:spPr>
        <p:txBody>
          <a:bodyPr>
            <a:noAutofit/>
          </a:bodyPr>
          <a:lstStyle/>
          <a:p>
            <a:r>
              <a:rPr lang="ru-RU" sz="2800" dirty="0" smtClean="0"/>
              <a:t>Показатели, характеризующие уровень жизни населения ЗМР Ивановской области (2)</a:t>
            </a: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23643526"/>
              </p:ext>
            </p:extLst>
          </p:nvPr>
        </p:nvGraphicFramePr>
        <p:xfrm>
          <a:off x="251520" y="1600200"/>
          <a:ext cx="8712968" cy="488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9060"/>
                <a:gridCol w="3049496"/>
                <a:gridCol w="176441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Ед.измерения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Прогноз</a:t>
                      </a:r>
                    </a:p>
                    <a:p>
                      <a:pPr algn="ctr"/>
                      <a:r>
                        <a:rPr lang="ru-RU" dirty="0" smtClean="0"/>
                        <a:t> на 201</a:t>
                      </a:r>
                      <a:r>
                        <a:rPr lang="en-US" dirty="0" smtClean="0"/>
                        <a:t>9</a:t>
                      </a:r>
                      <a:r>
                        <a:rPr lang="ru-RU" dirty="0" smtClean="0"/>
                        <a:t> год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Демография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Численность постоянного населения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тыс.человек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14,425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Из них городского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тыс.человек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9,751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Из них сельского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тыс.человек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4,674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Общий коэффициент рождаемости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человек на 1000 населения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10,12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Общий коэффициент смертности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человек на 1000 населения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19,83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Ожидаемая</a:t>
                      </a:r>
                      <a:r>
                        <a:rPr lang="ru-RU" baseline="0" dirty="0" smtClean="0"/>
                        <a:t> продолжительность жизни при рождении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лет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70,1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Труд и занятость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Численность трудовых ресурсов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тыс.человек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7,9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Численность занятых в экономике – всего: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тыс.человек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3,2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568952" cy="1143000"/>
          </a:xfrm>
        </p:spPr>
        <p:txBody>
          <a:bodyPr>
            <a:noAutofit/>
          </a:bodyPr>
          <a:lstStyle/>
          <a:p>
            <a:r>
              <a:rPr lang="ru-RU" sz="2800" dirty="0" smtClean="0"/>
              <a:t>Показатели, характеризующие уровень жизни населения ЗМР Ивановской области (3)</a:t>
            </a:r>
            <a:endParaRPr lang="ru-RU" sz="28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51520" y="1412875"/>
          <a:ext cx="8640959" cy="5227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2568"/>
                <a:gridCol w="1918108"/>
                <a:gridCol w="161028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Ед.измерения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Прогноз</a:t>
                      </a:r>
                    </a:p>
                    <a:p>
                      <a:pPr algn="ctr"/>
                      <a:r>
                        <a:rPr lang="ru-RU" dirty="0" smtClean="0"/>
                        <a:t> на 201</a:t>
                      </a:r>
                      <a:r>
                        <a:rPr lang="en-US" dirty="0" smtClean="0"/>
                        <a:t>9</a:t>
                      </a:r>
                      <a:r>
                        <a:rPr lang="ru-RU" dirty="0" smtClean="0"/>
                        <a:t> год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Лица в трудоспособном возрасте не занятые</a:t>
                      </a:r>
                      <a:r>
                        <a:rPr lang="ru-RU" baseline="0" dirty="0" smtClean="0"/>
                        <a:t> трудовой деятельностью и учёбой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тыс.человек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0,16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Численность безработных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тыс.человек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0,155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Фонд начисленной заработной платы всех работников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млн.руб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712,826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Среднесписочная численность работников организаций – всего: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тыс.человек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3,2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Средняя заработная плата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руб.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18 563,17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Денежные доходы в расчёте на душу населения в месяц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руб.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13 032,21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Численность населения с денежными доходами ниже прожиточного минимума в % ко всему населению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30,5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Средний размер месячных</a:t>
                      </a:r>
                      <a:r>
                        <a:rPr lang="ru-RU" baseline="0" dirty="0" smtClean="0"/>
                        <a:t> пенсий пенсионеров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руб.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12 885,35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6309</TotalTime>
  <Words>3405</Words>
  <Application>Microsoft Office PowerPoint</Application>
  <PresentationFormat>Экран (4:3)</PresentationFormat>
  <Paragraphs>892</Paragraphs>
  <Slides>39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Апекс</vt:lpstr>
      <vt:lpstr>Слайд 1</vt:lpstr>
      <vt:lpstr>Слайд 2</vt:lpstr>
      <vt:lpstr>Слайд 3</vt:lpstr>
      <vt:lpstr>Слайд 4</vt:lpstr>
      <vt:lpstr>Прогноз социально-экономического развития ЗМР на 2019-2021 годы (1)</vt:lpstr>
      <vt:lpstr>Прогноз социально-экономического развития ЗМР на 2019-2021 годы (2)</vt:lpstr>
      <vt:lpstr>Основные показатели социально-экономического развития ЗМР Ивановской области на 2019 год</vt:lpstr>
      <vt:lpstr>Показатели, характеризующие уровень жизни населения ЗМР Ивановской области (2)</vt:lpstr>
      <vt:lpstr>Показатели, характеризующие уровень жизни населения ЗМР Ивановской области (3)</vt:lpstr>
      <vt:lpstr>Слайд 10</vt:lpstr>
      <vt:lpstr>Слайд 11</vt:lpstr>
      <vt:lpstr>Слайд 12</vt:lpstr>
      <vt:lpstr>Основные характеристики проекта бюджета  Заволжского муниципального района                                                                  на 2019 и на плановый период 2020 и 2021 годов</vt:lpstr>
      <vt:lpstr>Доходы, расходы и дефицит  проекта бюджета ЗМР  на 2019 и на плановый период 2020 и 2021 годов</vt:lpstr>
      <vt:lpstr>Слайд 15</vt:lpstr>
      <vt:lpstr>Слайд 16</vt:lpstr>
      <vt:lpstr>Структура доходов проекта бюджета  Заволжского муниципального района на 2019 и на плановый период 2020 и 2021 годов</vt:lpstr>
      <vt:lpstr>Слайд 18</vt:lpstr>
      <vt:lpstr>Слайд 19</vt:lpstr>
      <vt:lpstr>Нормативы зачислений налоговых и неналоговых доходов в бюджет  Заволжского муниципального района  и бюджеты поселений Заволжского муниципального района на 2019 год</vt:lpstr>
      <vt:lpstr>Слайд 21</vt:lpstr>
      <vt:lpstr>Слайд 22</vt:lpstr>
      <vt:lpstr>Слайд 23</vt:lpstr>
      <vt:lpstr>Слайд 24</vt:lpstr>
      <vt:lpstr>Слайд 25</vt:lpstr>
      <vt:lpstr>Расходы проекта бюджета  Заволжского муниципального района Ивановской области  в разрезе разделов и подразделов бюджетной классификации в 2019 году</vt:lpstr>
      <vt:lpstr>Расходы проекта бюджета  Заволжского муниципального района Ивановской области  в разрезе подразделов бюджетной классификации в 2019 году (2)</vt:lpstr>
      <vt:lpstr>Расходы проекта бюджета  Заволжского муниципального района Ивановской области  в разрезе подразделов бюджетной классификации в 2019 году (3)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Дорожный фонд  Заволжского муниципального района  на 2019 год</vt:lpstr>
      <vt:lpstr>Муниципальный внутренний долг Заволжского муниципального района </vt:lpstr>
      <vt:lpstr>Слайд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fin4</cp:lastModifiedBy>
  <cp:revision>593</cp:revision>
  <dcterms:modified xsi:type="dcterms:W3CDTF">2018-11-09T08:00:58Z</dcterms:modified>
</cp:coreProperties>
</file>