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7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1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5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69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0" algn="l" defTabSz="9142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501EE-797B-4CF5-9052-797F46EDCDE8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7C094-5EDF-4733-BF25-E5D9FA6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657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7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1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5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9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0" algn="l" defTabSz="9142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1413" y="685800"/>
            <a:ext cx="4575175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33F1A00-B6CE-4781-83B5-D1E786034257}" type="slidenum">
              <a:rPr lang="ru-RU" altLang="ru-RU">
                <a:solidFill>
                  <a:prstClr val="black"/>
                </a:solidFill>
                <a:latin typeface="Calibri" pitchFamily="34" charset="0"/>
              </a:rPr>
              <a:pPr/>
              <a:t>1</a:t>
            </a:fld>
            <a:endParaRPr lang="ru-RU" altLang="ru-RU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2" y="1122363"/>
            <a:ext cx="6858000" cy="2387600"/>
          </a:xfrm>
        </p:spPr>
        <p:txBody>
          <a:bodyPr anchor="b"/>
          <a:lstStyle>
            <a:lvl1pPr algn="ctr">
              <a:defRPr sz="57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2" y="3602038"/>
            <a:ext cx="6858000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36110" indent="0" algn="ctr">
              <a:buNone/>
              <a:defRPr sz="1900"/>
            </a:lvl2pPr>
            <a:lvl3pPr marL="872222" indent="0" algn="ctr">
              <a:buNone/>
              <a:defRPr sz="1700"/>
            </a:lvl3pPr>
            <a:lvl4pPr marL="1308332" indent="0" algn="ctr">
              <a:buNone/>
              <a:defRPr sz="1500"/>
            </a:lvl4pPr>
            <a:lvl5pPr marL="1744442" indent="0" algn="ctr">
              <a:buNone/>
              <a:defRPr sz="1500"/>
            </a:lvl5pPr>
            <a:lvl6pPr marL="2180553" indent="0" algn="ctr">
              <a:buNone/>
              <a:defRPr sz="1500"/>
            </a:lvl6pPr>
            <a:lvl7pPr marL="2616664" indent="0" algn="ctr">
              <a:buNone/>
              <a:defRPr sz="1500"/>
            </a:lvl7pPr>
            <a:lvl8pPr marL="3052775" indent="0" algn="ctr">
              <a:buNone/>
              <a:defRPr sz="1500"/>
            </a:lvl8pPr>
            <a:lvl9pPr marL="3488884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AF49-C2ED-4154-8B3C-D02EEE0D7DA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3514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5C09-68BD-421F-BB1A-69448AC092F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4184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6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27ACF-5F9C-4B4C-9FA6-75B7E40AD7D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5065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29F1F-E2E4-4033-8344-2750406F750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3406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9" y="1709746"/>
            <a:ext cx="7886700" cy="2852737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9" y="4589467"/>
            <a:ext cx="7886700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3611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722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08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444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1805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166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0527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488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A6A7E-B64B-43F7-AF2D-3D47F6A2EF8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1740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2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3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A7D14-3D05-43FD-A33B-16B315FAD6B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0258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3" y="1681164"/>
            <a:ext cx="3868340" cy="82391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110" indent="0">
              <a:buNone/>
              <a:defRPr sz="1900" b="1"/>
            </a:lvl2pPr>
            <a:lvl3pPr marL="872222" indent="0">
              <a:buNone/>
              <a:defRPr sz="1700" b="1"/>
            </a:lvl3pPr>
            <a:lvl4pPr marL="1308332" indent="0">
              <a:buNone/>
              <a:defRPr sz="1500" b="1"/>
            </a:lvl4pPr>
            <a:lvl5pPr marL="1744442" indent="0">
              <a:buNone/>
              <a:defRPr sz="1500" b="1"/>
            </a:lvl5pPr>
            <a:lvl6pPr marL="2180553" indent="0">
              <a:buNone/>
              <a:defRPr sz="1500" b="1"/>
            </a:lvl6pPr>
            <a:lvl7pPr marL="2616664" indent="0">
              <a:buNone/>
              <a:defRPr sz="1500" b="1"/>
            </a:lvl7pPr>
            <a:lvl8pPr marL="3052775" indent="0">
              <a:buNone/>
              <a:defRPr sz="1500" b="1"/>
            </a:lvl8pPr>
            <a:lvl9pPr marL="3488884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3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4"/>
            <a:ext cx="3887391" cy="82391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110" indent="0">
              <a:buNone/>
              <a:defRPr sz="1900" b="1"/>
            </a:lvl2pPr>
            <a:lvl3pPr marL="872222" indent="0">
              <a:buNone/>
              <a:defRPr sz="1700" b="1"/>
            </a:lvl3pPr>
            <a:lvl4pPr marL="1308332" indent="0">
              <a:buNone/>
              <a:defRPr sz="1500" b="1"/>
            </a:lvl4pPr>
            <a:lvl5pPr marL="1744442" indent="0">
              <a:buNone/>
              <a:defRPr sz="1500" b="1"/>
            </a:lvl5pPr>
            <a:lvl6pPr marL="2180553" indent="0">
              <a:buNone/>
              <a:defRPr sz="1500" b="1"/>
            </a:lvl6pPr>
            <a:lvl7pPr marL="2616664" indent="0">
              <a:buNone/>
              <a:defRPr sz="1500" b="1"/>
            </a:lvl7pPr>
            <a:lvl8pPr marL="3052775" indent="0">
              <a:buNone/>
              <a:defRPr sz="1500" b="1"/>
            </a:lvl8pPr>
            <a:lvl9pPr marL="3488884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9D0B7-B3C2-4048-9C84-F9CD633C8FF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7486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EDFFA-DE83-4B5A-A7BE-AD6E3518973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5511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CC34A-B9DD-43E5-999E-9368584752C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0343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4" y="457200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8" y="987427"/>
            <a:ext cx="4629151" cy="487362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4" y="2057401"/>
            <a:ext cx="2949178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36110" indent="0">
              <a:buNone/>
              <a:defRPr sz="1400"/>
            </a:lvl2pPr>
            <a:lvl3pPr marL="872222" indent="0">
              <a:buNone/>
              <a:defRPr sz="1100"/>
            </a:lvl3pPr>
            <a:lvl4pPr marL="1308332" indent="0">
              <a:buNone/>
              <a:defRPr sz="1000"/>
            </a:lvl4pPr>
            <a:lvl5pPr marL="1744442" indent="0">
              <a:buNone/>
              <a:defRPr sz="1000"/>
            </a:lvl5pPr>
            <a:lvl6pPr marL="2180553" indent="0">
              <a:buNone/>
              <a:defRPr sz="1000"/>
            </a:lvl6pPr>
            <a:lvl7pPr marL="2616664" indent="0">
              <a:buNone/>
              <a:defRPr sz="1000"/>
            </a:lvl7pPr>
            <a:lvl8pPr marL="3052775" indent="0">
              <a:buNone/>
              <a:defRPr sz="1000"/>
            </a:lvl8pPr>
            <a:lvl9pPr marL="348888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3941F-3704-44F5-B1C7-2A1CE64C42A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0045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4" y="457200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8" y="987427"/>
            <a:ext cx="462915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36110" indent="0">
              <a:buNone/>
              <a:defRPr sz="2600"/>
            </a:lvl2pPr>
            <a:lvl3pPr marL="872222" indent="0">
              <a:buNone/>
              <a:defRPr sz="2300"/>
            </a:lvl3pPr>
            <a:lvl4pPr marL="1308332" indent="0">
              <a:buNone/>
              <a:defRPr sz="1900"/>
            </a:lvl4pPr>
            <a:lvl5pPr marL="1744442" indent="0">
              <a:buNone/>
              <a:defRPr sz="1900"/>
            </a:lvl5pPr>
            <a:lvl6pPr marL="2180553" indent="0">
              <a:buNone/>
              <a:defRPr sz="1900"/>
            </a:lvl6pPr>
            <a:lvl7pPr marL="2616664" indent="0">
              <a:buNone/>
              <a:defRPr sz="1900"/>
            </a:lvl7pPr>
            <a:lvl8pPr marL="3052775" indent="0">
              <a:buNone/>
              <a:defRPr sz="1900"/>
            </a:lvl8pPr>
            <a:lvl9pPr marL="3488884" indent="0">
              <a:buNone/>
              <a:defRPr sz="19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4" y="2057401"/>
            <a:ext cx="2949178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36110" indent="0">
              <a:buNone/>
              <a:defRPr sz="1400"/>
            </a:lvl2pPr>
            <a:lvl3pPr marL="872222" indent="0">
              <a:buNone/>
              <a:defRPr sz="1100"/>
            </a:lvl3pPr>
            <a:lvl4pPr marL="1308332" indent="0">
              <a:buNone/>
              <a:defRPr sz="1000"/>
            </a:lvl4pPr>
            <a:lvl5pPr marL="1744442" indent="0">
              <a:buNone/>
              <a:defRPr sz="1000"/>
            </a:lvl5pPr>
            <a:lvl6pPr marL="2180553" indent="0">
              <a:buNone/>
              <a:defRPr sz="1000"/>
            </a:lvl6pPr>
            <a:lvl7pPr marL="2616664" indent="0">
              <a:buNone/>
              <a:defRPr sz="1000"/>
            </a:lvl7pPr>
            <a:lvl8pPr marL="3052775" indent="0">
              <a:buNone/>
              <a:defRPr sz="1000"/>
            </a:lvl8pPr>
            <a:lvl9pPr marL="348888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3F9F-9DEE-4F5B-B9F6-A13FF116EAF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4928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1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221" tIns="43610" rIns="87221" bIns="436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221" tIns="43610" rIns="87221" bIns="436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6356358"/>
            <a:ext cx="2057400" cy="365125"/>
          </a:xfrm>
          <a:prstGeom prst="rect">
            <a:avLst/>
          </a:prstGeom>
        </p:spPr>
        <p:txBody>
          <a:bodyPr vert="horz" lIns="87221" tIns="43610" rIns="87221" bIns="4361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6356358"/>
            <a:ext cx="3086100" cy="365125"/>
          </a:xfrm>
          <a:prstGeom prst="rect">
            <a:avLst/>
          </a:prstGeom>
        </p:spPr>
        <p:txBody>
          <a:bodyPr vert="horz" lIns="87221" tIns="43610" rIns="87221" bIns="4361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1" y="6356358"/>
            <a:ext cx="2057400" cy="365125"/>
          </a:xfrm>
          <a:prstGeom prst="rect">
            <a:avLst/>
          </a:prstGeom>
        </p:spPr>
        <p:txBody>
          <a:bodyPr vert="horz" wrap="square" lIns="87221" tIns="43610" rIns="87221" bIns="4361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F44547C1-8598-4161-8775-36A9BF19F793}" type="slidenum">
              <a:rPr lang="ru-RU" altLang="ru-RU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8325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5pPr>
      <a:lvl6pPr marL="43611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6pPr>
      <a:lvl7pPr marL="872222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7pPr>
      <a:lvl8pPr marL="1308332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8pPr>
      <a:lvl9pPr marL="1744442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 Light" pitchFamily="34" charset="0"/>
        </a:defRPr>
      </a:lvl9pPr>
    </p:titleStyle>
    <p:bodyStyle>
      <a:lvl1pPr marL="218056" indent="-218056" algn="l" rtl="0" eaLnBrk="0" fontAlgn="base" hangingPunct="0">
        <a:lnSpc>
          <a:spcPct val="90000"/>
        </a:lnSpc>
        <a:spcBef>
          <a:spcPts val="954"/>
        </a:spcBef>
        <a:spcAft>
          <a:spcPct val="0"/>
        </a:spcAft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4166" indent="-218056" algn="l" rtl="0" eaLnBrk="0" fontAlgn="base" hangingPunct="0">
        <a:lnSpc>
          <a:spcPct val="90000"/>
        </a:lnSpc>
        <a:spcBef>
          <a:spcPts val="478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276" indent="-218056" algn="l" rtl="0" eaLnBrk="0" fontAlgn="base" hangingPunct="0">
        <a:lnSpc>
          <a:spcPct val="90000"/>
        </a:lnSpc>
        <a:spcBef>
          <a:spcPts val="478"/>
        </a:spcBef>
        <a:spcAft>
          <a:spcPct val="0"/>
        </a:spcAft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26387" indent="-218056" algn="l" rtl="0" eaLnBrk="0" fontAlgn="base" hangingPunct="0">
        <a:lnSpc>
          <a:spcPct val="90000"/>
        </a:lnSpc>
        <a:spcBef>
          <a:spcPts val="478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962497" indent="-218056" algn="l" rtl="0" eaLnBrk="0" fontAlgn="base" hangingPunct="0">
        <a:lnSpc>
          <a:spcPct val="90000"/>
        </a:lnSpc>
        <a:spcBef>
          <a:spcPts val="478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398610" indent="-218056" algn="l" defTabSz="872222" rtl="0" eaLnBrk="1" latinLnBrk="0" hangingPunct="1">
        <a:lnSpc>
          <a:spcPct val="90000"/>
        </a:lnSpc>
        <a:spcBef>
          <a:spcPts val="47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34720" indent="-218056" algn="l" defTabSz="872222" rtl="0" eaLnBrk="1" latinLnBrk="0" hangingPunct="1">
        <a:lnSpc>
          <a:spcPct val="90000"/>
        </a:lnSpc>
        <a:spcBef>
          <a:spcPts val="47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70829" indent="-218056" algn="l" defTabSz="872222" rtl="0" eaLnBrk="1" latinLnBrk="0" hangingPunct="1">
        <a:lnSpc>
          <a:spcPct val="90000"/>
        </a:lnSpc>
        <a:spcBef>
          <a:spcPts val="47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06940" indent="-218056" algn="l" defTabSz="872222" rtl="0" eaLnBrk="1" latinLnBrk="0" hangingPunct="1">
        <a:lnSpc>
          <a:spcPct val="90000"/>
        </a:lnSpc>
        <a:spcBef>
          <a:spcPts val="47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6110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2222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8332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4442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80553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6664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52775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88884" algn="l" defTabSz="87222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392" y="363540"/>
            <a:ext cx="893885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Скругленный прямоугольник 28"/>
          <p:cNvSpPr/>
          <p:nvPr/>
        </p:nvSpPr>
        <p:spPr>
          <a:xfrm>
            <a:off x="3237038" y="2765431"/>
            <a:ext cx="5863003" cy="3909879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charset="0"/>
                <a:cs typeface="Arial" charset="0"/>
              </a:rPr>
              <a:t>АНО «Центр развития предпринимательства и экспорта»</a:t>
            </a:r>
          </a:p>
        </p:txBody>
      </p:sp>
      <p:sp>
        <p:nvSpPr>
          <p:cNvPr id="2053" name="Прямоугольник 91"/>
          <p:cNvSpPr>
            <a:spLocks noChangeArrowheads="1"/>
          </p:cNvSpPr>
          <p:nvPr/>
        </p:nvSpPr>
        <p:spPr bwMode="auto">
          <a:xfrm>
            <a:off x="1037492" y="46040"/>
            <a:ext cx="7428035" cy="703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01" tIns="43599" rIns="87201" bIns="4359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68881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000" b="1" dirty="0">
                <a:solidFill>
                  <a:srgbClr val="2E75B6"/>
                </a:solidFill>
                <a:latin typeface="Arial" pitchFamily="34" charset="0"/>
                <a:cs typeface="Arial" pitchFamily="34" charset="0"/>
              </a:rPr>
              <a:t>Новая система поддержки бизнеса в Ивановской области</a:t>
            </a:r>
          </a:p>
        </p:txBody>
      </p:sp>
      <p:sp>
        <p:nvSpPr>
          <p:cNvPr id="21" name="Прямоугольник 61"/>
          <p:cNvSpPr/>
          <p:nvPr/>
        </p:nvSpPr>
        <p:spPr>
          <a:xfrm>
            <a:off x="6094536" y="3035302"/>
            <a:ext cx="2936631" cy="3063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       Бизнес-миссии за рубежом,  </a:t>
            </a:r>
          </a:p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    международные выставки, выставки в РФ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064128" y="692696"/>
            <a:ext cx="5987561" cy="17203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45" tIns="32622" rIns="65245" bIns="32622"/>
          <a:lstStyle/>
          <a:p>
            <a:pPr algn="ctr" defTabSz="688818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0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764224" y="4306888"/>
            <a:ext cx="1850781" cy="251550"/>
          </a:xfrm>
          <a:prstGeom prst="rect">
            <a:avLst/>
          </a:prstGeom>
        </p:spPr>
        <p:txBody>
          <a:bodyPr lIns="87201" tIns="43599" rIns="87201" bIns="43599">
            <a:spAutoFit/>
          </a:bodyPr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1000" i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Стрелка вниз 54"/>
          <p:cNvSpPr/>
          <p:nvPr/>
        </p:nvSpPr>
        <p:spPr>
          <a:xfrm rot="16200000">
            <a:off x="2565890" y="762008"/>
            <a:ext cx="247650" cy="5524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hangingPunct="0">
              <a:defRPr/>
            </a:pPr>
            <a:endParaRPr lang="ru-RU" sz="1700" dirty="0">
              <a:solidFill>
                <a:prstClr val="white"/>
              </a:solidFill>
            </a:endParaRPr>
          </a:p>
        </p:txBody>
      </p:sp>
      <p:sp>
        <p:nvSpPr>
          <p:cNvPr id="50" name="Прямоугольник 61"/>
          <p:cNvSpPr/>
          <p:nvPr/>
        </p:nvSpPr>
        <p:spPr>
          <a:xfrm>
            <a:off x="6094536" y="3386148"/>
            <a:ext cx="2936631" cy="3000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Разработка бизнес-планов, концепций, проектов</a:t>
            </a:r>
          </a:p>
        </p:txBody>
      </p:sp>
      <p:sp>
        <p:nvSpPr>
          <p:cNvPr id="68" name="Прямоугольник 61"/>
          <p:cNvSpPr/>
          <p:nvPr/>
        </p:nvSpPr>
        <p:spPr>
          <a:xfrm>
            <a:off x="6094536" y="3732213"/>
            <a:ext cx="2936631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Консультации, обучение</a:t>
            </a: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, </a:t>
            </a: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подготовка заявок на получение господдержки</a:t>
            </a: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endParaRPr lang="ru-RU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060" name="Группа 71"/>
          <p:cNvGrpSpPr>
            <a:grpSpLocks/>
          </p:cNvGrpSpPr>
          <p:nvPr/>
        </p:nvGrpSpPr>
        <p:grpSpPr bwMode="auto">
          <a:xfrm>
            <a:off x="119429" y="1766891"/>
            <a:ext cx="2907323" cy="1574800"/>
            <a:chOff x="6548452" y="3782735"/>
            <a:chExt cx="3149600" cy="1107053"/>
          </a:xfrm>
        </p:grpSpPr>
        <p:sp>
          <p:nvSpPr>
            <p:cNvPr id="20" name="Прямоугольник 7"/>
            <p:cNvSpPr/>
            <p:nvPr/>
          </p:nvSpPr>
          <p:spPr>
            <a:xfrm>
              <a:off x="6548452" y="3782735"/>
              <a:ext cx="3149600" cy="11070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4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АНО «Агентство по привлечению инвестиций в Ивановскую область»</a:t>
              </a:r>
              <a:endParaRPr lang="ru-RU" sz="1400" i="1" dirty="0">
                <a:solidFill>
                  <a:prstClr val="white"/>
                </a:solidFill>
                <a:cs typeface="Arial" charset="0"/>
              </a:endParaRPr>
            </a:p>
          </p:txBody>
        </p:sp>
        <p:sp>
          <p:nvSpPr>
            <p:cNvPr id="34" name="Прямоугольник 61"/>
            <p:cNvSpPr/>
            <p:nvPr/>
          </p:nvSpPr>
          <p:spPr>
            <a:xfrm>
              <a:off x="6631002" y="4109718"/>
              <a:ext cx="2974975" cy="2153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«Ручное сопровождение»</a:t>
              </a:r>
              <a:r>
                <a:rPr lang="en-US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 </a:t>
              </a: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крупных проектов</a:t>
              </a:r>
            </a:p>
          </p:txBody>
        </p:sp>
        <p:sp>
          <p:nvSpPr>
            <p:cNvPr id="38" name="Прямоугольник 61"/>
            <p:cNvSpPr/>
            <p:nvPr/>
          </p:nvSpPr>
          <p:spPr>
            <a:xfrm>
              <a:off x="6631002" y="4600749"/>
              <a:ext cx="2974975" cy="215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Фонд развития промышленности, РФПИ, ВЭБ</a:t>
              </a:r>
              <a:endParaRPr lang="ru-RU" sz="1100" dirty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9" name="Прямоугольник 61"/>
            <p:cNvSpPr/>
            <p:nvPr/>
          </p:nvSpPr>
          <p:spPr>
            <a:xfrm>
              <a:off x="6631002" y="4363322"/>
              <a:ext cx="2974975" cy="2153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Выставочная деятельность,</a:t>
              </a:r>
            </a:p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 конгрес</a:t>
              </a:r>
              <a:r>
                <a:rPr lang="en-US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c</a:t>
              </a: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ные мероприятия</a:t>
              </a:r>
              <a:endParaRPr lang="ru-RU" sz="1100" b="1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87" name="Прямоугольник 61"/>
          <p:cNvSpPr/>
          <p:nvPr/>
        </p:nvSpPr>
        <p:spPr>
          <a:xfrm>
            <a:off x="6115051" y="5462588"/>
            <a:ext cx="2936631" cy="3270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Минэкономразвития (программа развития МСП), Минпромторг, Минсельхоз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5945611" y="1079510"/>
            <a:ext cx="3072366" cy="12350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charset="0"/>
                <a:cs typeface="Arial" charset="0"/>
              </a:rPr>
              <a:t>ОГБУ «МФЦ»</a:t>
            </a:r>
          </a:p>
        </p:txBody>
      </p:sp>
      <p:sp>
        <p:nvSpPr>
          <p:cNvPr id="94" name="Прямоугольник 61"/>
          <p:cNvSpPr/>
          <p:nvPr/>
        </p:nvSpPr>
        <p:spPr>
          <a:xfrm>
            <a:off x="6021007" y="1342231"/>
            <a:ext cx="2943481" cy="3063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Государственные и </a:t>
            </a:r>
          </a:p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муниципальные услуги</a:t>
            </a:r>
          </a:p>
        </p:txBody>
      </p:sp>
      <p:pic>
        <p:nvPicPr>
          <p:cNvPr id="2064" name="Picture 4" descr="biznes_125x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660" y="1701602"/>
            <a:ext cx="124850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4" descr="biznes_125x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48"/>
            <a:ext cx="103749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" descr="C:\Users\User\Desktop\Виолетта\Бренд\герб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528" y="46039"/>
            <a:ext cx="56124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" name="Стрелка вниз 54"/>
          <p:cNvSpPr/>
          <p:nvPr/>
        </p:nvSpPr>
        <p:spPr>
          <a:xfrm rot="2844371">
            <a:off x="5029933" y="2427409"/>
            <a:ext cx="247650" cy="3458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hangingPunct="0">
              <a:defRPr/>
            </a:pPr>
            <a:endParaRPr lang="ru-RU" sz="1700" dirty="0">
              <a:solidFill>
                <a:prstClr val="white"/>
              </a:solidFill>
            </a:endParaRPr>
          </a:p>
        </p:txBody>
      </p:sp>
      <p:sp>
        <p:nvSpPr>
          <p:cNvPr id="194" name="Стрелка вниз 54"/>
          <p:cNvSpPr/>
          <p:nvPr/>
        </p:nvSpPr>
        <p:spPr>
          <a:xfrm>
            <a:off x="6057900" y="2435227"/>
            <a:ext cx="228600" cy="334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hangingPunct="0">
              <a:defRPr/>
            </a:pPr>
            <a:endParaRPr lang="ru-RU" sz="1700" dirty="0">
              <a:solidFill>
                <a:prstClr val="white"/>
              </a:solidFill>
            </a:endParaRPr>
          </a:p>
        </p:txBody>
      </p:sp>
      <p:sp>
        <p:nvSpPr>
          <p:cNvPr id="195" name="Стрелка вниз 54"/>
          <p:cNvSpPr/>
          <p:nvPr/>
        </p:nvSpPr>
        <p:spPr>
          <a:xfrm rot="18863010">
            <a:off x="6983290" y="2426068"/>
            <a:ext cx="247650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hangingPunct="0">
              <a:defRPr/>
            </a:pPr>
            <a:endParaRPr lang="ru-RU" sz="1700" dirty="0">
              <a:solidFill>
                <a:prstClr val="white"/>
              </a:solidFill>
            </a:endParaRPr>
          </a:p>
        </p:txBody>
      </p:sp>
      <p:sp>
        <p:nvSpPr>
          <p:cNvPr id="60" name="Прямоугольник 61"/>
          <p:cNvSpPr/>
          <p:nvPr/>
        </p:nvSpPr>
        <p:spPr>
          <a:xfrm>
            <a:off x="6119447" y="5103823"/>
            <a:ext cx="2936631" cy="3063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АСИ, Фонд содействия инновациям, РФФИ</a:t>
            </a:r>
          </a:p>
        </p:txBody>
      </p:sp>
      <p:sp>
        <p:nvSpPr>
          <p:cNvPr id="63" name="Прямоугольник 61"/>
          <p:cNvSpPr/>
          <p:nvPr/>
        </p:nvSpPr>
        <p:spPr>
          <a:xfrm>
            <a:off x="6033244" y="1701602"/>
            <a:ext cx="2931244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Информирование о мерах поддержки</a:t>
            </a:r>
          </a:p>
        </p:txBody>
      </p:sp>
      <p:sp>
        <p:nvSpPr>
          <p:cNvPr id="59" name="Прямоугольник 61"/>
          <p:cNvSpPr/>
          <p:nvPr/>
        </p:nvSpPr>
        <p:spPr>
          <a:xfrm>
            <a:off x="6057900" y="2005017"/>
            <a:ext cx="2906588" cy="227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prstClr val="black"/>
                </a:solidFill>
                <a:latin typeface="Arial" charset="0"/>
                <a:cs typeface="Arial" charset="0"/>
              </a:rPr>
              <a:t>CRM</a:t>
            </a: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-сопровождение</a:t>
            </a:r>
          </a:p>
        </p:txBody>
      </p:sp>
      <p:sp>
        <p:nvSpPr>
          <p:cNvPr id="71" name="Прямоугольник 61"/>
          <p:cNvSpPr/>
          <p:nvPr/>
        </p:nvSpPr>
        <p:spPr>
          <a:xfrm>
            <a:off x="6119447" y="6218239"/>
            <a:ext cx="2936631" cy="236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ВЭБ, РВК, Сколково, ФРИИ</a:t>
            </a:r>
            <a:endParaRPr lang="ru-RU" sz="11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80" name="TextBox 72"/>
          <p:cNvSpPr txBox="1">
            <a:spLocks noChangeArrowheads="1"/>
          </p:cNvSpPr>
          <p:nvPr/>
        </p:nvSpPr>
        <p:spPr bwMode="auto">
          <a:xfrm rot="648520">
            <a:off x="7296152" y="2648239"/>
            <a:ext cx="1755531" cy="410329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lIns="87201" tIns="43599" rIns="87201" bIns="43599">
            <a:spAutoFit/>
          </a:bodyPr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000" dirty="0">
                <a:solidFill>
                  <a:srgbClr val="FF0000"/>
                </a:solidFill>
                <a:latin typeface="Arial" charset="0"/>
                <a:cs typeface="Arial" charset="0"/>
              </a:rPr>
              <a:t>Переименование «Центра поддержки экспорта»</a:t>
            </a:r>
          </a:p>
        </p:txBody>
      </p:sp>
      <p:grpSp>
        <p:nvGrpSpPr>
          <p:cNvPr id="2081" name="Группа 71"/>
          <p:cNvGrpSpPr>
            <a:grpSpLocks/>
          </p:cNvGrpSpPr>
          <p:nvPr/>
        </p:nvGrpSpPr>
        <p:grpSpPr bwMode="auto">
          <a:xfrm>
            <a:off x="115766" y="3332964"/>
            <a:ext cx="2910986" cy="2960687"/>
            <a:chOff x="3389311" y="2932825"/>
            <a:chExt cx="3172235" cy="2599502"/>
          </a:xfrm>
        </p:grpSpPr>
        <p:sp>
          <p:nvSpPr>
            <p:cNvPr id="2" name="Прямоугольник 7"/>
            <p:cNvSpPr/>
            <p:nvPr/>
          </p:nvSpPr>
          <p:spPr>
            <a:xfrm>
              <a:off x="3389311" y="2932825"/>
              <a:ext cx="3172235" cy="256186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7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" name="Прямоугольник 61"/>
            <p:cNvSpPr/>
            <p:nvPr/>
          </p:nvSpPr>
          <p:spPr>
            <a:xfrm>
              <a:off x="3479764" y="3289647"/>
              <a:ext cx="2983393" cy="22301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Имущественная поддержка</a:t>
              </a:r>
            </a:p>
          </p:txBody>
        </p:sp>
        <p:sp>
          <p:nvSpPr>
            <p:cNvPr id="41" name="Прямоугольник 61"/>
            <p:cNvSpPr/>
            <p:nvPr/>
          </p:nvSpPr>
          <p:spPr>
            <a:xfrm>
              <a:off x="3485320" y="4831471"/>
              <a:ext cx="3009956" cy="24252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Минстрой, АИЖК </a:t>
              </a:r>
            </a:p>
          </p:txBody>
        </p:sp>
        <p:sp>
          <p:nvSpPr>
            <p:cNvPr id="45" name="Прямоугольник 61"/>
            <p:cNvSpPr/>
            <p:nvPr/>
          </p:nvSpPr>
          <p:spPr>
            <a:xfrm>
              <a:off x="3479764" y="3551688"/>
              <a:ext cx="2983393" cy="3066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Территориальное развитие</a:t>
              </a:r>
            </a:p>
          </p:txBody>
        </p:sp>
        <p:sp>
          <p:nvSpPr>
            <p:cNvPr id="42" name="Прямоугольник 61"/>
            <p:cNvSpPr/>
            <p:nvPr/>
          </p:nvSpPr>
          <p:spPr>
            <a:xfrm>
              <a:off x="3486112" y="4283451"/>
              <a:ext cx="2981807" cy="24810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Фонд развития моногородов, ВЭБ</a:t>
              </a: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3471830" y="2984396"/>
              <a:ext cx="2988153" cy="2508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Подбор площадок </a:t>
              </a:r>
            </a:p>
          </p:txBody>
        </p:sp>
        <p:pic>
          <p:nvPicPr>
            <p:cNvPr id="2111" name="Рисунок 17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4487" y="5073998"/>
              <a:ext cx="458328" cy="458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" name="Прямоугольник 61"/>
            <p:cNvSpPr/>
            <p:nvPr/>
          </p:nvSpPr>
          <p:spPr>
            <a:xfrm>
              <a:off x="3486112" y="3921054"/>
              <a:ext cx="2994502" cy="3066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Взаимодействие с субъектами естественных монополий</a:t>
              </a:r>
            </a:p>
          </p:txBody>
        </p:sp>
      </p:grpSp>
      <p:sp>
        <p:nvSpPr>
          <p:cNvPr id="80" name="Прямоугольник 61"/>
          <p:cNvSpPr/>
          <p:nvPr/>
        </p:nvSpPr>
        <p:spPr>
          <a:xfrm>
            <a:off x="6094543" y="4081473"/>
            <a:ext cx="2938096" cy="3063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Услуги </a:t>
            </a: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B2B</a:t>
            </a: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 (аутсорсинг – бухгалтерские-, </a:t>
            </a:r>
            <a:r>
              <a:rPr lang="en-US" sz="1000" dirty="0">
                <a:solidFill>
                  <a:prstClr val="black"/>
                </a:solidFill>
                <a:latin typeface="Arial" charset="0"/>
                <a:cs typeface="Arial" charset="0"/>
              </a:rPr>
              <a:t>IT</a:t>
            </a: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-, юридические услуги и др.)</a:t>
            </a:r>
          </a:p>
        </p:txBody>
      </p:sp>
      <p:sp>
        <p:nvSpPr>
          <p:cNvPr id="81" name="Прямоугольник 61"/>
          <p:cNvSpPr/>
          <p:nvPr/>
        </p:nvSpPr>
        <p:spPr>
          <a:xfrm>
            <a:off x="6115051" y="5888038"/>
            <a:ext cx="2919046" cy="2778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Российский экспортный центр</a:t>
            </a:r>
          </a:p>
        </p:txBody>
      </p:sp>
      <p:grpSp>
        <p:nvGrpSpPr>
          <p:cNvPr id="2084" name="Группа 65"/>
          <p:cNvGrpSpPr>
            <a:grpSpLocks/>
          </p:cNvGrpSpPr>
          <p:nvPr/>
        </p:nvGrpSpPr>
        <p:grpSpPr bwMode="auto">
          <a:xfrm>
            <a:off x="206624" y="3022600"/>
            <a:ext cx="5851282" cy="3126582"/>
            <a:chOff x="-3301274" y="1576973"/>
            <a:chExt cx="6338181" cy="3127996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73376" y="1588091"/>
              <a:ext cx="2963531" cy="152786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4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Региональная гарантийная организация</a:t>
              </a:r>
            </a:p>
          </p:txBody>
        </p:sp>
        <p:sp>
          <p:nvSpPr>
            <p:cNvPr id="78" name="Прямоугольник 61"/>
            <p:cNvSpPr/>
            <p:nvPr/>
          </p:nvSpPr>
          <p:spPr>
            <a:xfrm>
              <a:off x="171790" y="2053438"/>
              <a:ext cx="2777815" cy="29858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Гарантии и поручительства</a:t>
              </a:r>
            </a:p>
          </p:txBody>
        </p:sp>
        <p:sp>
          <p:nvSpPr>
            <p:cNvPr id="82" name="Прямоугольник 61"/>
            <p:cNvSpPr/>
            <p:nvPr/>
          </p:nvSpPr>
          <p:spPr>
            <a:xfrm>
              <a:off x="184489" y="2749078"/>
              <a:ext cx="2774640" cy="3049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Агент Корпорации МСП</a:t>
              </a:r>
            </a:p>
          </p:txBody>
        </p:sp>
        <p:sp>
          <p:nvSpPr>
            <p:cNvPr id="83" name="Прямоугольник 61"/>
            <p:cNvSpPr/>
            <p:nvPr/>
          </p:nvSpPr>
          <p:spPr>
            <a:xfrm>
              <a:off x="184489" y="2388553"/>
              <a:ext cx="2777815" cy="3065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Агент МСП Банка</a:t>
              </a:r>
            </a:p>
          </p:txBody>
        </p:sp>
        <p:pic>
          <p:nvPicPr>
            <p:cNvPr id="3" name="Рисунок 13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3552" y="1576973"/>
              <a:ext cx="461317" cy="461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" name="Прямоугольник 73"/>
            <p:cNvSpPr/>
            <p:nvPr/>
          </p:nvSpPr>
          <p:spPr>
            <a:xfrm>
              <a:off x="84487" y="3163602"/>
              <a:ext cx="2952420" cy="154136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4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Ивановский государственный фонд микрофинансирования</a:t>
              </a:r>
            </a:p>
          </p:txBody>
        </p:sp>
        <p:sp>
          <p:nvSpPr>
            <p:cNvPr id="75" name="Прямоугольник 61"/>
            <p:cNvSpPr/>
            <p:nvPr/>
          </p:nvSpPr>
          <p:spPr>
            <a:xfrm>
              <a:off x="205123" y="3671833"/>
              <a:ext cx="2757180" cy="3049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Микрокредитование</a:t>
              </a:r>
            </a:p>
          </p:txBody>
        </p:sp>
        <p:sp>
          <p:nvSpPr>
            <p:cNvPr id="65" name="Прямоугольник 61"/>
            <p:cNvSpPr/>
            <p:nvPr/>
          </p:nvSpPr>
          <p:spPr>
            <a:xfrm>
              <a:off x="-3301274" y="3824302"/>
              <a:ext cx="2977817" cy="24935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881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Фонд развития промышленности</a:t>
              </a:r>
            </a:p>
          </p:txBody>
        </p:sp>
      </p:grpSp>
      <p:sp>
        <p:nvSpPr>
          <p:cNvPr id="2101" name="Заголовок 1"/>
          <p:cNvSpPr>
            <a:spLocks noGrp="1"/>
          </p:cNvSpPr>
          <p:nvPr>
            <p:ph type="ctrTitle"/>
          </p:nvPr>
        </p:nvSpPr>
        <p:spPr>
          <a:xfrm>
            <a:off x="5931879" y="700466"/>
            <a:ext cx="3102219" cy="285750"/>
          </a:xfrm>
          <a:solidFill>
            <a:schemeClr val="bg1">
              <a:lumMod val="65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ru-RU" alt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Бизнес-гид</a:t>
            </a:r>
          </a:p>
        </p:txBody>
      </p:sp>
      <p:sp>
        <p:nvSpPr>
          <p:cNvPr id="84" name="Прямоугольник 61"/>
          <p:cNvSpPr/>
          <p:nvPr/>
        </p:nvSpPr>
        <p:spPr>
          <a:xfrm>
            <a:off x="6094535" y="4460875"/>
            <a:ext cx="2923442" cy="2619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Работа с административными барьерами</a:t>
            </a:r>
          </a:p>
        </p:txBody>
      </p:sp>
      <p:pic>
        <p:nvPicPr>
          <p:cNvPr id="2088" name="Рисунок 17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040" y="682595"/>
            <a:ext cx="315058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Прямоугольник 65"/>
          <p:cNvSpPr/>
          <p:nvPr/>
        </p:nvSpPr>
        <p:spPr bwMode="auto">
          <a:xfrm>
            <a:off x="3312590" y="6218239"/>
            <a:ext cx="2724150" cy="3746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charset="0"/>
                <a:cs typeface="Arial" charset="0"/>
              </a:rPr>
              <a:t>Региональный Фонд </a:t>
            </a:r>
          </a:p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 charset="0"/>
                <a:cs typeface="Arial" charset="0"/>
              </a:rPr>
              <a:t>развития промышленности</a:t>
            </a:r>
          </a:p>
        </p:txBody>
      </p:sp>
      <p:pic>
        <p:nvPicPr>
          <p:cNvPr id="2090" name="Рисунок 1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038" y="6218240"/>
            <a:ext cx="339969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905959" y="913608"/>
            <a:ext cx="1131909" cy="31670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</a:rPr>
              <a:t>Фронт-офис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3237044" y="2493963"/>
            <a:ext cx="1122484" cy="27146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</a:rPr>
              <a:t>Бэк-офис</a:t>
            </a:r>
          </a:p>
        </p:txBody>
      </p:sp>
      <p:sp>
        <p:nvSpPr>
          <p:cNvPr id="88" name="Прямоугольник 61"/>
          <p:cNvSpPr/>
          <p:nvPr/>
        </p:nvSpPr>
        <p:spPr>
          <a:xfrm>
            <a:off x="6110655" y="4784735"/>
            <a:ext cx="2923443" cy="258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01" tIns="43599" rIns="87201" bIns="43599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Arial" charset="0"/>
                <a:cs typeface="Arial" charset="0"/>
              </a:rPr>
              <a:t>Работа с сельхозпроизводителями</a:t>
            </a:r>
          </a:p>
        </p:txBody>
      </p:sp>
      <p:sp>
        <p:nvSpPr>
          <p:cNvPr id="73" name="Прямоугольник 61"/>
          <p:cNvSpPr/>
          <p:nvPr/>
        </p:nvSpPr>
        <p:spPr bwMode="auto">
          <a:xfrm>
            <a:off x="3443656" y="5460023"/>
            <a:ext cx="2545374" cy="3063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848" tIns="34424" rIns="68848" bIns="34424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Агент МСП Банка</a:t>
            </a:r>
          </a:p>
        </p:txBody>
      </p:sp>
      <p:sp>
        <p:nvSpPr>
          <p:cNvPr id="86" name="Прямоугольник 61"/>
          <p:cNvSpPr/>
          <p:nvPr/>
        </p:nvSpPr>
        <p:spPr bwMode="auto">
          <a:xfrm>
            <a:off x="3435596" y="5791205"/>
            <a:ext cx="2541711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848" tIns="34424" rIns="68848" bIns="34424" anchor="ctr"/>
          <a:lstStyle/>
          <a:p>
            <a:pPr algn="ctr" defTabSz="68881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prstClr val="black"/>
                </a:solidFill>
                <a:latin typeface="Arial" charset="0"/>
                <a:cs typeface="Arial" charset="0"/>
              </a:rPr>
              <a:t>Агент Корпорации МСП</a:t>
            </a:r>
          </a:p>
        </p:txBody>
      </p:sp>
      <p:sp>
        <p:nvSpPr>
          <p:cNvPr id="72" name="Номер слайда 1"/>
          <p:cNvSpPr txBox="1">
            <a:spLocks/>
          </p:cNvSpPr>
          <p:nvPr/>
        </p:nvSpPr>
        <p:spPr>
          <a:xfrm>
            <a:off x="6994282" y="6454782"/>
            <a:ext cx="2057400" cy="365125"/>
          </a:xfrm>
          <a:prstGeom prst="rect">
            <a:avLst/>
          </a:prstGeom>
        </p:spPr>
        <p:txBody>
          <a:bodyPr lIns="68820" tIns="34410" rIns="68820" bIns="3441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7837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56736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5097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13466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391832" algn="l" defTabSz="956736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870198" algn="l" defTabSz="956736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348566" algn="l" defTabSz="956736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26937" algn="l" defTabSz="956736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r" defTabSz="688818"/>
            <a:fld id="{213E4482-94C6-4E57-AA8C-84C05C542B5C}" type="slidenum">
              <a:rPr lang="ru-RU" altLang="ru-RU" b="1" smtClean="0">
                <a:solidFill>
                  <a:srgbClr val="663300"/>
                </a:solidFill>
              </a:rPr>
              <a:pPr algn="r" defTabSz="688818"/>
              <a:t>1</a:t>
            </a:fld>
            <a:endParaRPr lang="ru-RU" altLang="ru-RU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9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195</Words>
  <Application>Microsoft Office PowerPoint</Application>
  <PresentationFormat>Экран (4:3)</PresentationFormat>
  <Paragraphs>46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Бизнес-гид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Бизнес-гид</dc:title>
  <dc:creator>biznes</dc:creator>
  <cp:lastModifiedBy>biznes</cp:lastModifiedBy>
  <cp:revision>2</cp:revision>
  <dcterms:created xsi:type="dcterms:W3CDTF">2018-11-20T06:27:10Z</dcterms:created>
  <dcterms:modified xsi:type="dcterms:W3CDTF">2018-11-20T06:28:34Z</dcterms:modified>
</cp:coreProperties>
</file>