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41"/>
  </p:notesMasterIdLst>
  <p:sldIdLst>
    <p:sldId id="341" r:id="rId2"/>
    <p:sldId id="257" r:id="rId3"/>
    <p:sldId id="342" r:id="rId4"/>
    <p:sldId id="362" r:id="rId5"/>
    <p:sldId id="369" r:id="rId6"/>
    <p:sldId id="370" r:id="rId7"/>
    <p:sldId id="371" r:id="rId8"/>
    <p:sldId id="372" r:id="rId9"/>
    <p:sldId id="373" r:id="rId10"/>
    <p:sldId id="367" r:id="rId11"/>
    <p:sldId id="258" r:id="rId12"/>
    <p:sldId id="264" r:id="rId13"/>
    <p:sldId id="347" r:id="rId14"/>
    <p:sldId id="337" r:id="rId15"/>
    <p:sldId id="265" r:id="rId16"/>
    <p:sldId id="266" r:id="rId17"/>
    <p:sldId id="368" r:id="rId18"/>
    <p:sldId id="366" r:id="rId19"/>
    <p:sldId id="333" r:id="rId20"/>
    <p:sldId id="363" r:id="rId21"/>
    <p:sldId id="338" r:id="rId22"/>
    <p:sldId id="339" r:id="rId23"/>
    <p:sldId id="267" r:id="rId24"/>
    <p:sldId id="269" r:id="rId25"/>
    <p:sldId id="332" r:id="rId26"/>
    <p:sldId id="359" r:id="rId27"/>
    <p:sldId id="360" r:id="rId28"/>
    <p:sldId id="361" r:id="rId29"/>
    <p:sldId id="340" r:id="rId30"/>
    <p:sldId id="351" r:id="rId31"/>
    <p:sldId id="329" r:id="rId32"/>
    <p:sldId id="330" r:id="rId33"/>
    <p:sldId id="334" r:id="rId34"/>
    <p:sldId id="335" r:id="rId35"/>
    <p:sldId id="346" r:id="rId36"/>
    <p:sldId id="322" r:id="rId37"/>
    <p:sldId id="348" r:id="rId38"/>
    <p:sldId id="365" r:id="rId39"/>
    <p:sldId id="282" r:id="rId4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2718" autoAdjust="0"/>
  </p:normalViewPr>
  <p:slideViewPr>
    <p:cSldViewPr>
      <p:cViewPr>
        <p:scale>
          <a:sx n="95" d="100"/>
          <a:sy n="95" d="100"/>
        </p:scale>
        <p:origin x="-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Динамика численности населения Заволжского</a:t>
            </a:r>
            <a:r>
              <a:rPr lang="ru-RU" baseline="0" dirty="0" smtClean="0"/>
              <a:t> муниципального района 2014-2018гг</a:t>
            </a:r>
            <a:endParaRPr lang="ru-RU" dirty="0"/>
          </a:p>
        </c:rich>
      </c:tx>
      <c:layout/>
      <c:overlay val="0"/>
    </c:title>
    <c:autoTitleDeleted val="0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ru-RU" dirty="0" smtClean="0"/>
                      <a:t>г.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ru-RU" dirty="0" smtClean="0"/>
                      <a:t>г.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ru-RU" dirty="0" smtClean="0"/>
                      <a:t>г.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ru-RU" dirty="0" smtClean="0"/>
                      <a:t>г.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ru-RU" dirty="0" smtClean="0"/>
                      <a:t>г.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Лист1!$A$2:$A$6</c:f>
              <c:numCache>
                <c:formatCode>Основной</c:formatCode>
                <c:ptCount val="5"/>
                <c:pt idx="0">
                  <c:v>15046</c:v>
                </c:pt>
                <c:pt idx="1">
                  <c:v>15482</c:v>
                </c:pt>
                <c:pt idx="2">
                  <c:v>15963</c:v>
                </c:pt>
                <c:pt idx="3">
                  <c:v>16446</c:v>
                </c:pt>
                <c:pt idx="4">
                  <c:v>16937</c:v>
                </c:pt>
              </c:numCache>
            </c:numRef>
          </c:xVal>
          <c:yVal>
            <c:numRef>
              <c:f>Лист1!$B$2:$B$6</c:f>
              <c:numCache>
                <c:formatCode>Основной</c:formatCode>
                <c:ptCount val="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</c:numCache>
            </c:numRef>
          </c:yVal>
          <c:bubbleSize>
            <c:numRef>
              <c:f>Лист1!$C$2:$C$6</c:f>
              <c:numCache>
                <c:formatCode>Основной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98879360"/>
        <c:axId val="98880896"/>
      </c:bubbleChart>
      <c:valAx>
        <c:axId val="98879360"/>
        <c:scaling>
          <c:orientation val="minMax"/>
        </c:scaling>
        <c:delete val="0"/>
        <c:axPos val="t"/>
        <c:numFmt formatCode="Основной" sourceLinked="1"/>
        <c:majorTickMark val="out"/>
        <c:minorTickMark val="none"/>
        <c:tickLblPos val="nextTo"/>
        <c:crossAx val="98880896"/>
        <c:crosses val="autoZero"/>
        <c:crossBetween val="midCat"/>
      </c:valAx>
      <c:valAx>
        <c:axId val="98880896"/>
        <c:scaling>
          <c:orientation val="maxMin"/>
        </c:scaling>
        <c:delete val="0"/>
        <c:axPos val="l"/>
        <c:majorGridlines/>
        <c:numFmt formatCode="@" sourceLinked="0"/>
        <c:majorTickMark val="out"/>
        <c:minorTickMark val="out"/>
        <c:tickLblPos val="nextTo"/>
        <c:crossAx val="9887936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Основной</c:formatCode>
                <c:ptCount val="3"/>
                <c:pt idx="0">
                  <c:v>194614.39999999985</c:v>
                </c:pt>
                <c:pt idx="1">
                  <c:v>154779.5</c:v>
                </c:pt>
                <c:pt idx="2">
                  <c:v>148858.5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Основной</c:formatCode>
                <c:ptCount val="3"/>
                <c:pt idx="0">
                  <c:v>199865.3</c:v>
                </c:pt>
                <c:pt idx="1">
                  <c:v>157690.70000000001</c:v>
                </c:pt>
                <c:pt idx="2">
                  <c:v>151840.6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Основной</c:formatCode>
                <c:ptCount val="3"/>
                <c:pt idx="0">
                  <c:v>-5250.9</c:v>
                </c:pt>
                <c:pt idx="1">
                  <c:v>-2911.1</c:v>
                </c:pt>
                <c:pt idx="2">
                  <c:v>-2982.1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2034432"/>
        <c:axId val="182035968"/>
        <c:axId val="0"/>
      </c:bar3DChart>
      <c:catAx>
        <c:axId val="182034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82035968"/>
        <c:crosses val="autoZero"/>
        <c:auto val="1"/>
        <c:lblAlgn val="ctr"/>
        <c:lblOffset val="100"/>
        <c:noMultiLvlLbl val="0"/>
      </c:catAx>
      <c:valAx>
        <c:axId val="182035968"/>
        <c:scaling>
          <c:orientation val="minMax"/>
        </c:scaling>
        <c:delete val="0"/>
        <c:axPos val="l"/>
        <c:majorGridlines/>
        <c:numFmt formatCode="Основной" sourceLinked="1"/>
        <c:majorTickMark val="out"/>
        <c:minorTickMark val="none"/>
        <c:tickLblPos val="nextTo"/>
        <c:crossAx val="182034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Основной</c:formatCode>
                <c:ptCount val="3"/>
                <c:pt idx="0">
                  <c:v>105019.3</c:v>
                </c:pt>
                <c:pt idx="1">
                  <c:v>58222.400000000001</c:v>
                </c:pt>
                <c:pt idx="2">
                  <c:v>59642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Основной</c:formatCode>
                <c:ptCount val="3"/>
                <c:pt idx="0">
                  <c:v>64264.2</c:v>
                </c:pt>
                <c:pt idx="1">
                  <c:v>16296.1</c:v>
                </c:pt>
                <c:pt idx="2">
                  <c:v>17299.2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Основной</c:formatCode>
                <c:ptCount val="3"/>
                <c:pt idx="0">
                  <c:v>89595.1</c:v>
                </c:pt>
                <c:pt idx="1">
                  <c:v>96557.1</c:v>
                </c:pt>
                <c:pt idx="2">
                  <c:v>89216.5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660288"/>
        <c:axId val="181662080"/>
        <c:axId val="0"/>
      </c:bar3DChart>
      <c:catAx>
        <c:axId val="181660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81662080"/>
        <c:crosses val="autoZero"/>
        <c:auto val="1"/>
        <c:lblAlgn val="ctr"/>
        <c:lblOffset val="100"/>
        <c:noMultiLvlLbl val="0"/>
      </c:catAx>
      <c:valAx>
        <c:axId val="181662080"/>
        <c:scaling>
          <c:orientation val="minMax"/>
        </c:scaling>
        <c:delete val="0"/>
        <c:axPos val="l"/>
        <c:majorGridlines/>
        <c:numFmt formatCode="Основной" sourceLinked="1"/>
        <c:majorTickMark val="out"/>
        <c:minorTickMark val="none"/>
        <c:tickLblPos val="nextTo"/>
        <c:crossAx val="181660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доходов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</a:t>
            </a: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ЗМР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201</a:t>
            </a:r>
            <a:r>
              <a:rPr lang="en-US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 и на плановый период 20</a:t>
            </a:r>
            <a:r>
              <a:rPr lang="en-US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</a:t>
            </a: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</a:t>
            </a:r>
            <a:r>
              <a:rPr lang="en-US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</a:t>
            </a: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 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>
        <c:manualLayout>
          <c:xMode val="edge"/>
          <c:yMode val="edge"/>
          <c:x val="0.23529194588135358"/>
          <c:y val="1.13033437723619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Основной</c:formatCode>
                <c:ptCount val="3"/>
                <c:pt idx="0">
                  <c:v>27889.5</c:v>
                </c:pt>
                <c:pt idx="1">
                  <c:v>28425</c:v>
                </c:pt>
                <c:pt idx="2">
                  <c:v>28741.5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Основной</c:formatCode>
                <c:ptCount val="3"/>
                <c:pt idx="0">
                  <c:v>7148.6</c:v>
                </c:pt>
                <c:pt idx="1">
                  <c:v>7441.4</c:v>
                </c:pt>
                <c:pt idx="2">
                  <c:v>7441.4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Основной</c:formatCode>
                <c:ptCount val="3"/>
                <c:pt idx="0">
                  <c:v>3872</c:v>
                </c:pt>
                <c:pt idx="1">
                  <c:v>4090</c:v>
                </c:pt>
                <c:pt idx="2">
                  <c:v>4190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Налог, взимаемый в связи с применением патентной системы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Основной</c:formatCode>
                <c:ptCount val="3"/>
                <c:pt idx="0">
                  <c:v>370</c:v>
                </c:pt>
                <c:pt idx="1">
                  <c:v>390</c:v>
                </c:pt>
                <c:pt idx="2">
                  <c:v>390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Лист1!$F$2:$F$4</c:f>
              <c:numCache>
                <c:formatCode>Основной</c:formatCode>
                <c:ptCount val="3"/>
                <c:pt idx="0">
                  <c:v>175</c:v>
                </c:pt>
                <c:pt idx="1">
                  <c:v>180</c:v>
                </c:pt>
                <c:pt idx="2">
                  <c:v>180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Лист1!$G$2:$G$4</c:f>
              <c:numCache>
                <c:formatCode>Основной</c:formatCode>
                <c:ptCount val="3"/>
                <c:pt idx="0">
                  <c:v>1300</c:v>
                </c:pt>
                <c:pt idx="1">
                  <c:v>1400</c:v>
                </c:pt>
                <c:pt idx="2">
                  <c:v>1400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Лист1!$H$2:$H$4</c:f>
              <c:numCache>
                <c:formatCode>Основной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82552448"/>
        <c:axId val="182553984"/>
        <c:axId val="0"/>
      </c:bar3DChart>
      <c:catAx>
        <c:axId val="18255244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2553984"/>
        <c:crosses val="autoZero"/>
        <c:auto val="1"/>
        <c:lblAlgn val="ctr"/>
        <c:lblOffset val="100"/>
        <c:noMultiLvlLbl val="0"/>
      </c:catAx>
      <c:valAx>
        <c:axId val="182553984"/>
        <c:scaling>
          <c:orientation val="minMax"/>
        </c:scaling>
        <c:delete val="0"/>
        <c:axPos val="b"/>
        <c:majorGridlines/>
        <c:numFmt formatCode="Основной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825524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2258671800694238"/>
          <c:y val="0.68530141063357164"/>
          <c:w val="0.59558411757320551"/>
          <c:h val="0.303395245594069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неналоговых доходов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</a:t>
            </a: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ЗМР</a:t>
            </a:r>
            <a:b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201</a:t>
            </a:r>
            <a:r>
              <a:rPr lang="en-US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 и на плановый период 20</a:t>
            </a:r>
            <a:r>
              <a:rPr lang="en-US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</a:t>
            </a:r>
            <a:r>
              <a:rPr lang="en-US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>
        <c:manualLayout>
          <c:xMode val="edge"/>
          <c:yMode val="edge"/>
          <c:x val="0.20114644519784664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Основной</c:formatCode>
                <c:ptCount val="3"/>
                <c:pt idx="0">
                  <c:v>2635</c:v>
                </c:pt>
                <c:pt idx="1">
                  <c:v>2635</c:v>
                </c:pt>
                <c:pt idx="2">
                  <c:v>2635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Основной</c:formatCode>
                <c:ptCount val="3"/>
                <c:pt idx="0">
                  <c:v>78.2</c:v>
                </c:pt>
                <c:pt idx="1">
                  <c:v>82</c:v>
                </c:pt>
                <c:pt idx="2">
                  <c:v>86.1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Основной</c:formatCode>
                <c:ptCount val="3"/>
                <c:pt idx="0">
                  <c:v>8645</c:v>
                </c:pt>
                <c:pt idx="1">
                  <c:v>8645</c:v>
                </c:pt>
                <c:pt idx="2">
                  <c:v>8645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Основной</c:formatCode>
                <c:ptCount val="3"/>
                <c:pt idx="0">
                  <c:v>50700</c:v>
                </c:pt>
                <c:pt idx="1">
                  <c:v>2700</c:v>
                </c:pt>
                <c:pt idx="2">
                  <c:v>3700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Лист1!$F$2:$F$4</c:f>
              <c:numCache>
                <c:formatCode>Основной</c:formatCode>
                <c:ptCount val="3"/>
                <c:pt idx="0">
                  <c:v>2156</c:v>
                </c:pt>
                <c:pt idx="1">
                  <c:v>2179</c:v>
                </c:pt>
                <c:pt idx="2">
                  <c:v>2173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Лист1!$G$2:$G$4</c:f>
              <c:numCache>
                <c:formatCode>Основной</c:formatCode>
                <c:ptCount val="3"/>
                <c:pt idx="0">
                  <c:v>50</c:v>
                </c:pt>
                <c:pt idx="1">
                  <c:v>55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82385664"/>
        <c:axId val="100934400"/>
        <c:axId val="0"/>
      </c:bar3DChart>
      <c:catAx>
        <c:axId val="182385664"/>
        <c:scaling>
          <c:orientation val="minMax"/>
        </c:scaling>
        <c:delete val="0"/>
        <c:axPos val="l"/>
        <c:majorTickMark val="none"/>
        <c:minorTickMark val="none"/>
        <c:tickLblPos val="nextTo"/>
        <c:crossAx val="100934400"/>
        <c:crosses val="autoZero"/>
        <c:auto val="1"/>
        <c:lblAlgn val="ctr"/>
        <c:lblOffset val="100"/>
        <c:noMultiLvlLbl val="0"/>
      </c:catAx>
      <c:valAx>
        <c:axId val="100934400"/>
        <c:scaling>
          <c:orientation val="minMax"/>
        </c:scaling>
        <c:delete val="0"/>
        <c:axPos val="b"/>
        <c:majorGridlines/>
        <c:numFmt formatCode="Основной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82385664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</a:t>
            </a:r>
            <a:endParaRPr lang="ru-RU" sz="1800" b="1" cap="none" spc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в 201</a:t>
            </a:r>
            <a:r>
              <a:rPr lang="en-US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-202</a:t>
            </a:r>
            <a:r>
              <a:rPr lang="en-US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годах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Основной</c:formatCode>
                <c:ptCount val="3"/>
                <c:pt idx="0">
                  <c:v>44586.5</c:v>
                </c:pt>
                <c:pt idx="1">
                  <c:v>40341.1</c:v>
                </c:pt>
                <c:pt idx="2">
                  <c:v>39549.5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Основной</c:formatCode>
                <c:ptCount val="3"/>
                <c:pt idx="0">
                  <c:v>145</c:v>
                </c:pt>
                <c:pt idx="1">
                  <c:v>145</c:v>
                </c:pt>
                <c:pt idx="2">
                  <c:v>145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Основной</c:formatCode>
                <c:ptCount val="3"/>
                <c:pt idx="0">
                  <c:v>7527.6</c:v>
                </c:pt>
                <c:pt idx="1">
                  <c:v>7820.4</c:v>
                </c:pt>
                <c:pt idx="2">
                  <c:v>7811.4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Основной</c:formatCode>
                <c:ptCount val="3"/>
                <c:pt idx="0">
                  <c:v>7164.8</c:v>
                </c:pt>
                <c:pt idx="1">
                  <c:v>9819.7000000000007</c:v>
                </c:pt>
                <c:pt idx="2">
                  <c:v>4432.7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Лист1!$F$2:$F$4</c:f>
              <c:numCache>
                <c:formatCode>Основной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Лист1!$G$2:$G$4</c:f>
              <c:numCache>
                <c:formatCode>Основной</c:formatCode>
                <c:ptCount val="3"/>
                <c:pt idx="0">
                  <c:v>131814.5</c:v>
                </c:pt>
                <c:pt idx="1">
                  <c:v>84521.9</c:v>
                </c:pt>
                <c:pt idx="2">
                  <c:v>87113.4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Лист1!$H$2:$H$4</c:f>
              <c:numCache>
                <c:formatCode>Основной</c:formatCode>
                <c:ptCount val="3"/>
                <c:pt idx="0">
                  <c:v>2927.8</c:v>
                </c:pt>
                <c:pt idx="1">
                  <c:v>2796.6</c:v>
                </c:pt>
                <c:pt idx="2">
                  <c:v>2663.2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Лист1!$I$2:$I$4</c:f>
              <c:numCache>
                <c:formatCode>Основной</c:formatCode>
                <c:ptCount val="3"/>
                <c:pt idx="0">
                  <c:v>5149.1000000000004</c:v>
                </c:pt>
                <c:pt idx="1">
                  <c:v>8137.2</c:v>
                </c:pt>
                <c:pt idx="2">
                  <c:v>2183.3000000000002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Лист1!$J$2:$J$4</c:f>
              <c:numCache>
                <c:formatCode>Основной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Лист1!$K$2:$K$4</c:f>
              <c:numCache>
                <c:formatCode>Основной</c:formatCode>
                <c:ptCount val="3"/>
                <c:pt idx="0">
                  <c:v>300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83322880"/>
        <c:axId val="183328768"/>
        <c:axId val="0"/>
      </c:bar3DChart>
      <c:catAx>
        <c:axId val="183322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3328768"/>
        <c:crosses val="autoZero"/>
        <c:auto val="1"/>
        <c:lblAlgn val="ctr"/>
        <c:lblOffset val="100"/>
        <c:noMultiLvlLbl val="0"/>
      </c:catAx>
      <c:valAx>
        <c:axId val="183328768"/>
        <c:scaling>
          <c:orientation val="minMax"/>
        </c:scaling>
        <c:delete val="0"/>
        <c:axPos val="l"/>
        <c:majorGridlines/>
        <c:numFmt formatCode="Основной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83322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</a:t>
            </a:r>
            <a:r>
              <a:rPr lang="ru-RU" dirty="0" smtClean="0"/>
              <a:t>бюджета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Заволжского </a:t>
            </a:r>
            <a:r>
              <a:rPr lang="ru-RU" dirty="0"/>
              <a:t>муниципального </a:t>
            </a:r>
            <a:r>
              <a:rPr lang="ru-RU" dirty="0" smtClean="0"/>
              <a:t>района </a:t>
            </a:r>
          </a:p>
          <a:p>
            <a:pPr>
              <a:defRPr/>
            </a:pPr>
            <a:r>
              <a:rPr lang="ru-RU" dirty="0" smtClean="0"/>
              <a:t>Ивановской области </a:t>
            </a:r>
          </a:p>
          <a:p>
            <a:pPr>
              <a:defRPr/>
            </a:pPr>
            <a:r>
              <a:rPr lang="ru-RU" dirty="0" smtClean="0"/>
              <a:t>по </a:t>
            </a:r>
            <a:r>
              <a:rPr lang="ru-RU" dirty="0"/>
              <a:t>разделам классификации </a:t>
            </a:r>
            <a:r>
              <a:rPr lang="ru-RU" dirty="0" smtClean="0"/>
              <a:t>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/>
              <a:t> году</a:t>
            </a:r>
            <a:endParaRPr lang="ru-RU" dirty="0"/>
          </a:p>
        </c:rich>
      </c:tx>
      <c:layout>
        <c:manualLayout>
          <c:xMode val="edge"/>
          <c:yMode val="edge"/>
          <c:x val="7.4888888888888894E-2"/>
          <c:y val="1.6666666666666701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Заволжского муниципального района Ивановской области по разделам классификации в 2018-2020 годах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Общегосударственные расходы-22,31%</c:v>
                </c:pt>
                <c:pt idx="1">
                  <c:v>Национальная безопасность и правоохранительная деятельность-0,07%</c:v>
                </c:pt>
                <c:pt idx="2">
                  <c:v>Национальная экономика-3,77%</c:v>
                </c:pt>
                <c:pt idx="3">
                  <c:v>Жилищно-коммунальное хозяйство-3,58%</c:v>
                </c:pt>
                <c:pt idx="4">
                  <c:v>Охрана окружающей среды-0,03%</c:v>
                </c:pt>
                <c:pt idx="5">
                  <c:v>Образование-65,95%</c:v>
                </c:pt>
                <c:pt idx="6">
                  <c:v>Культура-1,46%</c:v>
                </c:pt>
                <c:pt idx="7">
                  <c:v>Социальная политика-2,58%</c:v>
                </c:pt>
                <c:pt idx="8">
                  <c:v>Физическая культура и спорт-0,10%</c:v>
                </c:pt>
                <c:pt idx="9">
                  <c:v>Обслуживание муниципального долга-0,15%</c:v>
                </c:pt>
              </c:strCache>
            </c:strRef>
          </c:cat>
          <c:val>
            <c:numRef>
              <c:f>Лист1!$B$2:$B$11</c:f>
              <c:numCache>
                <c:formatCode>Основной</c:formatCode>
                <c:ptCount val="10"/>
                <c:pt idx="0">
                  <c:v>44586.5</c:v>
                </c:pt>
                <c:pt idx="1">
                  <c:v>145</c:v>
                </c:pt>
                <c:pt idx="2">
                  <c:v>7527.6</c:v>
                </c:pt>
                <c:pt idx="3">
                  <c:v>7164.8</c:v>
                </c:pt>
                <c:pt idx="4">
                  <c:v>50</c:v>
                </c:pt>
                <c:pt idx="5">
                  <c:v>131814.5</c:v>
                </c:pt>
                <c:pt idx="6">
                  <c:v>2927.8</c:v>
                </c:pt>
                <c:pt idx="7">
                  <c:v>5149.1000000000004</c:v>
                </c:pt>
                <c:pt idx="8">
                  <c:v>200</c:v>
                </c:pt>
                <c:pt idx="9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362423447069486"/>
          <c:y val="0.12257553222513873"/>
          <c:w val="0.32498687664042308"/>
          <c:h val="0.8607578011081972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0.33148148148148193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Лист1!$A$2:$A$16</c:f>
              <c:strCache>
                <c:ptCount val="15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"Энергоэффективность и энергосбережение Заволжского муниципального района"</c:v>
                </c:pt>
                <c:pt idx="8">
                  <c:v>Программа "Долгосрочная сбалансированность и устойчивость бюджетной системы Заволжского муниципального района"</c:v>
                </c:pt>
                <c:pt idx="9">
                  <c:v>Программа "Совершенствование местного самоуправления Заволжского муниципального района"</c:v>
                </c:pt>
                <c:pt idx="10">
                  <c:v>Программа "Управление муниципальным имуществом Заволжского муниципального района"</c:v>
                </c:pt>
                <c:pt idx="11">
                  <c:v>Программа "Улучшение условий и охраны труда в Заволжском муниципальном районе"</c:v>
                </c:pt>
                <c:pt idx="12">
                  <c:v>Программа "Развитие туризма в Заволжском муниципальном районе"</c:v>
                </c:pt>
                <c:pt idx="13">
                  <c:v>Программа "Безопасность Заволжского муниципального района"</c:v>
                </c:pt>
                <c:pt idx="14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
</c:v>
                </c:pt>
              </c:strCache>
            </c:strRef>
          </c:cat>
          <c:val>
            <c:numRef>
              <c:f>Лист1!$B$2:$B$16</c:f>
              <c:numCache>
                <c:formatCode>Основной</c:formatCode>
                <c:ptCount val="15"/>
                <c:pt idx="0">
                  <c:v>161739.29999999999</c:v>
                </c:pt>
                <c:pt idx="1">
                  <c:v>200</c:v>
                </c:pt>
                <c:pt idx="2">
                  <c:v>12961.3</c:v>
                </c:pt>
                <c:pt idx="3">
                  <c:v>141.1</c:v>
                </c:pt>
                <c:pt idx="4">
                  <c:v>360</c:v>
                </c:pt>
                <c:pt idx="5">
                  <c:v>9831.6</c:v>
                </c:pt>
                <c:pt idx="6">
                  <c:v>5833.4</c:v>
                </c:pt>
                <c:pt idx="7">
                  <c:v>205</c:v>
                </c:pt>
                <c:pt idx="8">
                  <c:v>11458.5</c:v>
                </c:pt>
                <c:pt idx="9">
                  <c:v>32089.9</c:v>
                </c:pt>
                <c:pt idx="10">
                  <c:v>1751.5</c:v>
                </c:pt>
                <c:pt idx="11">
                  <c:v>299.10000000000002</c:v>
                </c:pt>
                <c:pt idx="12">
                  <c:v>50</c:v>
                </c:pt>
                <c:pt idx="13">
                  <c:v>201.1</c:v>
                </c:pt>
                <c:pt idx="14">
                  <c:v>1011.1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6785761154855648"/>
          <c:y val="0"/>
          <c:w val="0.53075349956255469"/>
          <c:h val="1"/>
        </c:manualLayout>
      </c:layout>
      <c:overlay val="0"/>
      <c:txPr>
        <a:bodyPr/>
        <a:lstStyle/>
        <a:p>
          <a:pPr>
            <a:defRPr sz="1100" kern="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Предоставление иных межбюджетных трансфертов сельским поселениям Заволжского муниципального района на содержание, капитальный ремонт и ремонт дорог  местного значения, между населенными пунктами (межбюджетные трансферты)</c:v>
                </c:pt>
                <c:pt idx="1">
                  <c:v>Капитальный ремонт и ремонт автомобильных дорог  местного значения между населенными пунктами муниципального образования «Заволжский муниципальный район»</c:v>
                </c:pt>
                <c:pt idx="2">
                  <c:v>Предоставление иных межбюджетных трансфертов сельским поселениям Заволжского муниципального района на содержание автомобильных дорог местного значения в границах населенных пунктов поселения (межбюджетные трансферты)</c:v>
                </c:pt>
                <c:pt idx="3">
                  <c:v>Капитальный ремонт и ремонт автомобильных дорог  местного значения внутри населенных пунктов муниципального образования «Заволжский муниципальный район»</c:v>
                </c:pt>
              </c:strCache>
            </c:strRef>
          </c:cat>
          <c:val>
            <c:numRef>
              <c:f>Лист1!$B$2:$B$5</c:f>
              <c:numCache>
                <c:formatCode>Основной</c:formatCode>
                <c:ptCount val="4"/>
                <c:pt idx="0">
                  <c:v>1000000</c:v>
                </c:pt>
                <c:pt idx="1">
                  <c:v>2274023.2999999998</c:v>
                </c:pt>
                <c:pt idx="2">
                  <c:v>2900000</c:v>
                </c:pt>
                <c:pt idx="3">
                  <c:v>974580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567901234568543"/>
          <c:y val="6.5986694346956464E-3"/>
          <c:w val="0.39506172839506454"/>
          <c:h val="0.9270317137532454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3F43D2-228F-4E5A-A5BD-A8099F18C5F8}">
      <dgm:prSet/>
      <dgm:spPr/>
      <dgm:t>
        <a:bodyPr/>
        <a:lstStyle/>
        <a:p>
          <a:pPr rtl="0"/>
          <a:r>
            <a:rPr lang="ru-RU" dirty="0" smtClean="0"/>
            <a:t>Предельный объём муниципального долга Заволжского муниципального района не превышает объём доходов ЗМР без учёта объёма безвозмездных поступлений (соответственно в 2019 году – 52 509,6 тыс.руб., в 2020 году – 29 111,2 тыс.руб., в 2021 году – 59 642,0 тыс.руб.)</a:t>
          </a:r>
          <a:endParaRPr lang="ru-RU" dirty="0"/>
        </a:p>
      </dgm:t>
    </dgm:pt>
    <dgm:pt modelId="{F7B5A802-05E3-4553-8EAD-BAFA19994FD6}" type="parTrans" cxnId="{3C433E52-DC99-4B00-B64D-1B05DC042AF6}">
      <dgm:prSet/>
      <dgm:spPr/>
      <dgm:t>
        <a:bodyPr/>
        <a:lstStyle/>
        <a:p>
          <a:endParaRPr lang="ru-RU"/>
        </a:p>
      </dgm:t>
    </dgm:pt>
    <dgm:pt modelId="{0BE67AC3-6BCD-4832-81ED-632BD3BD03B4}" type="sibTrans" cxnId="{3C433E52-DC99-4B00-B64D-1B05DC042AF6}">
      <dgm:prSet/>
      <dgm:spPr/>
      <dgm:t>
        <a:bodyPr/>
        <a:lstStyle/>
        <a:p>
          <a:endParaRPr lang="ru-RU"/>
        </a:p>
      </dgm:t>
    </dgm:pt>
    <dgm:pt modelId="{11E5E219-01C4-406A-B681-A59F72858CD9}">
      <dgm:prSet/>
      <dgm:spPr/>
      <dgm:t>
        <a:bodyPr/>
        <a:lstStyle/>
        <a:p>
          <a:pPr rtl="0"/>
          <a:r>
            <a:rPr lang="ru-RU" dirty="0" smtClean="0"/>
            <a:t>на 201</a:t>
          </a:r>
          <a:r>
            <a:rPr lang="en-US" dirty="0" smtClean="0"/>
            <a:t>9</a:t>
          </a:r>
          <a:r>
            <a:rPr lang="ru-RU" dirty="0" smtClean="0"/>
            <a:t> год – 0,00 тыс.рублей,</a:t>
          </a:r>
          <a:endParaRPr lang="ru-RU" dirty="0"/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/>
      <dgm:spPr/>
      <dgm:t>
        <a:bodyPr/>
        <a:lstStyle/>
        <a:p>
          <a:pPr rtl="0"/>
          <a:r>
            <a:rPr lang="ru-RU" dirty="0" smtClean="0"/>
            <a:t>на 20</a:t>
          </a:r>
          <a:r>
            <a:rPr lang="en-US" dirty="0" smtClean="0"/>
            <a:t>20</a:t>
          </a:r>
          <a:r>
            <a:rPr lang="ru-RU" dirty="0" smtClean="0"/>
            <a:t> год – 0,00 тыс.рублей,</a:t>
          </a:r>
          <a:endParaRPr lang="ru-RU" dirty="0"/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/>
      <dgm:spPr/>
      <dgm:t>
        <a:bodyPr/>
        <a:lstStyle/>
        <a:p>
          <a:pPr rtl="0"/>
          <a:r>
            <a:rPr lang="ru-RU" dirty="0" smtClean="0"/>
            <a:t>на 202</a:t>
          </a:r>
          <a:r>
            <a:rPr lang="en-US" dirty="0" smtClean="0"/>
            <a:t>1</a:t>
          </a:r>
          <a:r>
            <a:rPr lang="ru-RU" dirty="0" smtClean="0"/>
            <a:t> год – 0,00 тыс.рублей.</a:t>
          </a:r>
          <a:endParaRPr lang="ru-RU" dirty="0"/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/>
      <dgm:spPr/>
      <dgm:t>
        <a:bodyPr/>
        <a:lstStyle/>
        <a:p>
          <a:r>
            <a:rPr lang="ru-RU" dirty="0" smtClean="0"/>
            <a:t>Муниципальный внутренний долг Заволжского муниципального района составит: </a:t>
          </a:r>
          <a:endParaRPr lang="ru-RU" dirty="0"/>
        </a:p>
      </dgm:t>
    </dgm:pt>
    <dgm:pt modelId="{0E5A28F5-581C-4220-8847-8B8451F67797}" type="parTrans" cxnId="{A5577941-8ED1-4D54-8D47-54402141CF61}">
      <dgm:prSet/>
      <dgm:spPr/>
    </dgm:pt>
    <dgm:pt modelId="{40D218D9-4498-4FD9-8A91-0DD4D6D19E3A}" type="sibTrans" cxnId="{A5577941-8ED1-4D54-8D47-54402141CF61}">
      <dgm:prSet/>
      <dgm:spPr/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85B4B-622E-471C-BE7D-E6D30C5C1723}" type="pres">
      <dgm:prSet presAssocID="{3C3F43D2-228F-4E5A-A5BD-A8099F18C5F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5B2E0-5902-4B71-8E51-15E3C5A7D897}" type="pres">
      <dgm:prSet presAssocID="{0BE67AC3-6BCD-4832-81ED-632BD3BD03B4}" presName="spacer" presStyleCnt="0"/>
      <dgm:spPr/>
    </dgm:pt>
    <dgm:pt modelId="{C51723FF-DB2E-4CA8-81EF-EFDC0BE5F28B}" type="pres">
      <dgm:prSet presAssocID="{40EFB00B-194B-440C-A205-9CCF377C37C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</dgm:pt>
    <dgm:pt modelId="{491C17F6-3306-414B-94D8-38F5848A4435}" type="pres">
      <dgm:prSet presAssocID="{11E5E219-01C4-406A-B681-A59F72858CD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</dgm:pt>
    <dgm:pt modelId="{50FAB715-4697-4C11-90CD-C7742FA7B2C8}" type="pres">
      <dgm:prSet presAssocID="{A9634431-613D-40EC-952A-8D677988B09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</dgm:pt>
    <dgm:pt modelId="{D9A83859-E3EC-4AA4-B1EA-80497EA4ACF4}" type="pres">
      <dgm:prSet presAssocID="{00D2543C-B3DE-4C0F-A9DC-08D9BF03533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433E52-DC99-4B00-B64D-1B05DC042AF6}" srcId="{1E56FEE4-251D-4E02-A376-6296746B21D3}" destId="{3C3F43D2-228F-4E5A-A5BD-A8099F18C5F8}" srcOrd="0" destOrd="0" parTransId="{F7B5A802-05E3-4553-8EAD-BAFA19994FD6}" sibTransId="{0BE67AC3-6BCD-4832-81ED-632BD3BD03B4}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A5577941-8ED1-4D54-8D47-54402141CF61}" srcId="{1E56FEE4-251D-4E02-A376-6296746B21D3}" destId="{40EFB00B-194B-440C-A205-9CCF377C37C8}" srcOrd="1" destOrd="0" parTransId="{0E5A28F5-581C-4220-8847-8B8451F67797}" sibTransId="{40D218D9-4498-4FD9-8A91-0DD4D6D19E3A}"/>
    <dgm:cxn modelId="{DE20B4D9-B549-4786-946E-E8633DB676C3}" srcId="{1E56FEE4-251D-4E02-A376-6296746B21D3}" destId="{A9634431-613D-40EC-952A-8D677988B09B}" srcOrd="3" destOrd="0" parTransId="{2230DC72-53B5-4B8A-9224-5F1E2CCAA9AC}" sibTransId="{54CD61E3-489C-4A6D-9778-9F5D01E70B79}"/>
    <dgm:cxn modelId="{EC4884A2-3AAA-49B1-B8BA-CF1D68AAC8FF}" type="presOf" srcId="{3C3F43D2-228F-4E5A-A5BD-A8099F18C5F8}" destId="{26D85B4B-622E-471C-BE7D-E6D30C5C1723}" srcOrd="0" destOrd="0" presId="urn:microsoft.com/office/officeart/2005/8/layout/vList2"/>
    <dgm:cxn modelId="{9294DAD7-F751-4216-9CA9-11B1C31234F7}" srcId="{1E56FEE4-251D-4E02-A376-6296746B21D3}" destId="{00D2543C-B3DE-4C0F-A9DC-08D9BF03533E}" srcOrd="4" destOrd="0" parTransId="{632EA54C-7324-496B-BF09-718A6A5F87E2}" sibTransId="{893BFDC7-B230-466C-96F1-4D715F36B0EA}"/>
    <dgm:cxn modelId="{A8E29A29-07F2-47C4-85C0-5D6125F85D0F}" srcId="{1E56FEE4-251D-4E02-A376-6296746B21D3}" destId="{11E5E219-01C4-406A-B681-A59F72858CD9}" srcOrd="2" destOrd="0" parTransId="{F3320EA0-421A-4928-BEBE-F331D0CDC4C4}" sibTransId="{542A4DDD-D161-43E8-ABD6-36EFD717D0E4}"/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43C89E84-4ED9-4086-8FE3-A45B501B82BD}" type="presParOf" srcId="{06F32273-520A-4B37-A993-9EAE2A44A658}" destId="{26D85B4B-622E-471C-BE7D-E6D30C5C1723}" srcOrd="0" destOrd="0" presId="urn:microsoft.com/office/officeart/2005/8/layout/vList2"/>
    <dgm:cxn modelId="{6EC17014-03CC-4379-8CB3-8AFD4AD0CBBA}" type="presParOf" srcId="{06F32273-520A-4B37-A993-9EAE2A44A658}" destId="{B2B5B2E0-5902-4B71-8E51-15E3C5A7D897}" srcOrd="1" destOrd="0" presId="urn:microsoft.com/office/officeart/2005/8/layout/vList2"/>
    <dgm:cxn modelId="{52906030-11D8-48F5-B5A2-C0061B9CE734}" type="presParOf" srcId="{06F32273-520A-4B37-A993-9EAE2A44A658}" destId="{C51723FF-DB2E-4CA8-81EF-EFDC0BE5F28B}" srcOrd="2" destOrd="0" presId="urn:microsoft.com/office/officeart/2005/8/layout/vList2"/>
    <dgm:cxn modelId="{F970C92D-EB2A-41CB-8AE2-B5C38432A6C1}" type="presParOf" srcId="{06F32273-520A-4B37-A993-9EAE2A44A658}" destId="{C5AD5D6C-9360-4314-B620-0A7F8BB83D54}" srcOrd="3" destOrd="0" presId="urn:microsoft.com/office/officeart/2005/8/layout/vList2"/>
    <dgm:cxn modelId="{5AB9EF52-7591-4007-BFED-74DFB5C17719}" type="presParOf" srcId="{06F32273-520A-4B37-A993-9EAE2A44A658}" destId="{491C17F6-3306-414B-94D8-38F5848A4435}" srcOrd="4" destOrd="0" presId="urn:microsoft.com/office/officeart/2005/8/layout/vList2"/>
    <dgm:cxn modelId="{2EB98911-D252-4A7B-A77E-F2A94A4692D7}" type="presParOf" srcId="{06F32273-520A-4B37-A993-9EAE2A44A658}" destId="{ECE56851-CB7D-4377-8D8A-263B09559842}" srcOrd="5" destOrd="0" presId="urn:microsoft.com/office/officeart/2005/8/layout/vList2"/>
    <dgm:cxn modelId="{2967A483-D5AE-4972-828C-FBCFD3F4AF7B}" type="presParOf" srcId="{06F32273-520A-4B37-A993-9EAE2A44A658}" destId="{50FAB715-4697-4C11-90CD-C7742FA7B2C8}" srcOrd="6" destOrd="0" presId="urn:microsoft.com/office/officeart/2005/8/layout/vList2"/>
    <dgm:cxn modelId="{8AAEB845-7FDB-4446-A17D-73F1A90CD8BF}" type="presParOf" srcId="{06F32273-520A-4B37-A993-9EAE2A44A658}" destId="{FB6E522F-AA0C-42D0-8B3F-1DC92D7ECD6F}" srcOrd="7" destOrd="0" presId="urn:microsoft.com/office/officeart/2005/8/layout/vList2"/>
    <dgm:cxn modelId="{37E3701E-92CE-4F94-B948-2867C473A4C4}" type="presParOf" srcId="{06F32273-520A-4B37-A993-9EAE2A44A658}" destId="{D9A83859-E3EC-4AA4-B1EA-80497EA4ACF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85B4B-622E-471C-BE7D-E6D30C5C1723}">
      <dsp:nvSpPr>
        <dsp:cNvPr id="0" name=""/>
        <dsp:cNvSpPr/>
      </dsp:nvSpPr>
      <dsp:spPr>
        <a:xfrm>
          <a:off x="0" y="336419"/>
          <a:ext cx="8496944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Предельный объём муниципального долга Заволжского муниципального района не превышает объём доходов ЗМР без учёта объёма безвозмездных поступлений (соответственно в 2019 году – 52 509,6 тыс.руб., в 2020 году – 29 111,2 тыс.руб., в 2021 году – 59 642,0 тыс.руб.)</a:t>
          </a:r>
          <a:endParaRPr lang="ru-RU" sz="1600" kern="1200" dirty="0"/>
        </a:p>
      </dsp:txBody>
      <dsp:txXfrm>
        <a:off x="41123" y="377542"/>
        <a:ext cx="8414698" cy="760154"/>
      </dsp:txXfrm>
    </dsp:sp>
    <dsp:sp modelId="{C51723FF-DB2E-4CA8-81EF-EFDC0BE5F28B}">
      <dsp:nvSpPr>
        <dsp:cNvPr id="0" name=""/>
        <dsp:cNvSpPr/>
      </dsp:nvSpPr>
      <dsp:spPr>
        <a:xfrm>
          <a:off x="0" y="1224899"/>
          <a:ext cx="8496944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Муниципальный внутренний долг Заволжского муниципального района составит: </a:t>
          </a:r>
          <a:endParaRPr lang="ru-RU" sz="1600" kern="1200" dirty="0"/>
        </a:p>
      </dsp:txBody>
      <dsp:txXfrm>
        <a:off x="41123" y="1266022"/>
        <a:ext cx="8414698" cy="760154"/>
      </dsp:txXfrm>
    </dsp:sp>
    <dsp:sp modelId="{491C17F6-3306-414B-94D8-38F5848A4435}">
      <dsp:nvSpPr>
        <dsp:cNvPr id="0" name=""/>
        <dsp:cNvSpPr/>
      </dsp:nvSpPr>
      <dsp:spPr>
        <a:xfrm>
          <a:off x="0" y="2113379"/>
          <a:ext cx="8496944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201</a:t>
          </a:r>
          <a:r>
            <a:rPr lang="en-US" sz="1600" kern="1200" dirty="0" smtClean="0"/>
            <a:t>9</a:t>
          </a:r>
          <a:r>
            <a:rPr lang="ru-RU" sz="1600" kern="1200" dirty="0" smtClean="0"/>
            <a:t> год – 0,00 тыс.рублей,</a:t>
          </a:r>
          <a:endParaRPr lang="ru-RU" sz="1600" kern="1200" dirty="0"/>
        </a:p>
      </dsp:txBody>
      <dsp:txXfrm>
        <a:off x="41123" y="2154502"/>
        <a:ext cx="8414698" cy="760154"/>
      </dsp:txXfrm>
    </dsp:sp>
    <dsp:sp modelId="{50FAB715-4697-4C11-90CD-C7742FA7B2C8}">
      <dsp:nvSpPr>
        <dsp:cNvPr id="0" name=""/>
        <dsp:cNvSpPr/>
      </dsp:nvSpPr>
      <dsp:spPr>
        <a:xfrm>
          <a:off x="0" y="3001859"/>
          <a:ext cx="8496944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20</a:t>
          </a:r>
          <a:r>
            <a:rPr lang="en-US" sz="1600" kern="1200" dirty="0" smtClean="0"/>
            <a:t>20</a:t>
          </a:r>
          <a:r>
            <a:rPr lang="ru-RU" sz="1600" kern="1200" dirty="0" smtClean="0"/>
            <a:t> год – 0,00 тыс.рублей,</a:t>
          </a:r>
          <a:endParaRPr lang="ru-RU" sz="1600" kern="1200" dirty="0"/>
        </a:p>
      </dsp:txBody>
      <dsp:txXfrm>
        <a:off x="41123" y="3042982"/>
        <a:ext cx="8414698" cy="760154"/>
      </dsp:txXfrm>
    </dsp:sp>
    <dsp:sp modelId="{D9A83859-E3EC-4AA4-B1EA-80497EA4ACF4}">
      <dsp:nvSpPr>
        <dsp:cNvPr id="0" name=""/>
        <dsp:cNvSpPr/>
      </dsp:nvSpPr>
      <dsp:spPr>
        <a:xfrm>
          <a:off x="0" y="3890339"/>
          <a:ext cx="8496944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202</a:t>
          </a:r>
          <a:r>
            <a:rPr lang="en-US" sz="1600" kern="1200" dirty="0" smtClean="0"/>
            <a:t>1</a:t>
          </a:r>
          <a:r>
            <a:rPr lang="ru-RU" sz="1600" kern="1200" dirty="0" smtClean="0"/>
            <a:t> год – 0,00 тыс.рублей.</a:t>
          </a:r>
          <a:endParaRPr lang="ru-RU" sz="1600" kern="1200" dirty="0"/>
        </a:p>
      </dsp:txBody>
      <dsp:txXfrm>
        <a:off x="41123" y="3931462"/>
        <a:ext cx="8414698" cy="76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0.48425</cdr:x>
      <cdr:y>0.605</cdr:y>
    </cdr:from>
    <cdr:to>
      <cdr:x>0.5</cdr:x>
      <cdr:y>0.731</cdr:y>
    </cdr:to>
    <cdr:sp macro="" textlink="">
      <cdr:nvSpPr>
        <cdr:cNvPr id="36" name="Прямая соединительная линия 35"/>
        <cdr:cNvSpPr/>
      </cdr:nvSpPr>
      <cdr:spPr>
        <a:xfrm xmlns:a="http://schemas.openxmlformats.org/drawingml/2006/main" flipH="1">
          <a:off x="4427984" y="4149080"/>
          <a:ext cx="144016" cy="864096"/>
        </a:xfrm>
        <a:prstGeom xmlns:a="http://schemas.openxmlformats.org/drawingml/2006/main" prst="lin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0.87799</cdr:x>
      <cdr:y>0.04851</cdr:y>
    </cdr:from>
    <cdr:to>
      <cdr:x>0.97799</cdr:x>
      <cdr:y>0.11151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28384" y="332656"/>
          <a:ext cx="914400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тыс.руб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0.374</cdr:x>
      <cdr:y>0.332</cdr:y>
    </cdr:from>
    <cdr:to>
      <cdr:x>0.48425</cdr:x>
      <cdr:y>0.416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19872" y="2276872"/>
          <a:ext cx="10081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44 586,5</a:t>
          </a:r>
        </a:p>
        <a:p xmlns:a="http://schemas.openxmlformats.org/drawingml/2006/main">
          <a:pPr algn="ctr"/>
          <a:r>
            <a:rPr lang="ru-RU" sz="1400" b="1" dirty="0" smtClean="0"/>
            <a:t>22,31%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0.42125</cdr:x>
      <cdr:y>0.773</cdr:y>
    </cdr:from>
    <cdr:to>
      <cdr:x>0.52125</cdr:x>
      <cdr:y>0.90634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51920" y="5301208"/>
          <a:ext cx="914400" cy="914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0.24013</cdr:x>
      <cdr:y>0.86667</cdr:y>
    </cdr:from>
    <cdr:to>
      <cdr:x>0.34013</cdr:x>
      <cdr:y>0.96199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95736" y="5943600"/>
          <a:ext cx="914400" cy="653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131 814,5</a:t>
          </a:r>
        </a:p>
        <a:p xmlns:a="http://schemas.openxmlformats.org/drawingml/2006/main">
          <a:pPr algn="ctr"/>
          <a:r>
            <a:rPr lang="ru-RU" sz="1400" b="1" dirty="0" smtClean="0"/>
            <a:t>65,95%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0.01963</cdr:x>
      <cdr:y>0.269</cdr:y>
    </cdr:from>
    <cdr:to>
      <cdr:x>0.11963</cdr:x>
      <cdr:y>0.40234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9512" y="18448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0.08263</cdr:x>
      <cdr:y>0.5</cdr:y>
    </cdr:from>
    <cdr:to>
      <cdr:x>0.18263</cdr:x>
      <cdr:y>0.584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55576" y="3429000"/>
          <a:ext cx="9144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2 927,8</a:t>
          </a:r>
        </a:p>
        <a:p xmlns:a="http://schemas.openxmlformats.org/drawingml/2006/main">
          <a:pPr algn="ctr"/>
          <a:r>
            <a:rPr lang="ru-RU" sz="1400" b="1" dirty="0" smtClean="0"/>
            <a:t>1,46%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0.1535</cdr:x>
      <cdr:y>0.395</cdr:y>
    </cdr:from>
    <cdr:to>
      <cdr:x>0.29525</cdr:x>
      <cdr:y>0.5735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V="1">
          <a:off x="1403604" y="2708920"/>
          <a:ext cx="1296188" cy="12241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050" b="1" dirty="0"/>
        </a:p>
      </cdr:txBody>
    </cdr:sp>
  </cdr:relSizeAnchor>
  <cdr:relSizeAnchor xmlns:cdr="http://schemas.openxmlformats.org/drawingml/2006/chartDrawing">
    <cdr:from>
      <cdr:x>0.16925</cdr:x>
      <cdr:y>0.2165</cdr:y>
    </cdr:from>
    <cdr:to>
      <cdr:x>0.26925</cdr:x>
      <cdr:y>0.34984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547664" y="14847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0.09838</cdr:x>
      <cdr:y>0.3635</cdr:y>
    </cdr:from>
    <cdr:to>
      <cdr:x>0.19838</cdr:x>
      <cdr:y>0.4475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899592" y="2492896"/>
          <a:ext cx="9144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5 149,1</a:t>
          </a:r>
        </a:p>
        <a:p xmlns:a="http://schemas.openxmlformats.org/drawingml/2006/main">
          <a:pPr algn="ctr"/>
          <a:r>
            <a:rPr lang="ru-RU" sz="1400" b="1" dirty="0" smtClean="0"/>
            <a:t>2,58%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0.17713</cdr:x>
      <cdr:y>0.311</cdr:y>
    </cdr:from>
    <cdr:to>
      <cdr:x>0.311</cdr:x>
      <cdr:y>0.437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flipH="1">
          <a:off x="1619677" y="2132856"/>
          <a:ext cx="1224131" cy="86409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0.20075</cdr:x>
      <cdr:y>0.227</cdr:y>
    </cdr:from>
    <cdr:to>
      <cdr:x>0.30075</cdr:x>
      <cdr:y>0.36034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835696" y="15567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0.42913</cdr:x>
      <cdr:y>0.752</cdr:y>
    </cdr:from>
    <cdr:to>
      <cdr:x>0.51575</cdr:x>
      <cdr:y>0.836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923928" y="5157192"/>
          <a:ext cx="792053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50,0</a:t>
          </a:r>
        </a:p>
        <a:p xmlns:a="http://schemas.openxmlformats.org/drawingml/2006/main">
          <a:pPr algn="ctr"/>
          <a:r>
            <a:rPr lang="ru-RU" sz="1400" b="1" dirty="0" smtClean="0"/>
            <a:t>0,03%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0.50787</cdr:x>
      <cdr:y>0.227</cdr:y>
    </cdr:from>
    <cdr:to>
      <cdr:x>0.58662</cdr:x>
      <cdr:y>0.311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644008" y="1556792"/>
          <a:ext cx="7200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145,0</a:t>
          </a:r>
        </a:p>
        <a:p xmlns:a="http://schemas.openxmlformats.org/drawingml/2006/main">
          <a:pPr algn="ctr"/>
          <a:r>
            <a:rPr lang="ru-RU" sz="1400" b="1" dirty="0" smtClean="0"/>
            <a:t>0,07%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0" name="Прямая соединительная линия 19"/>
        <cdr:cNvSpPr/>
      </cdr:nvSpPr>
      <cdr:spPr>
        <a:xfrm xmlns:a="http://schemas.openxmlformats.org/drawingml/2006/main" flipH="1" flipV="1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200"/>
        </a:p>
      </cdr:txBody>
    </cdr:sp>
  </cdr:relSizeAnchor>
  <cdr:relSizeAnchor xmlns:cdr="http://schemas.openxmlformats.org/drawingml/2006/chartDrawing">
    <cdr:from>
      <cdr:x>0.51575</cdr:x>
      <cdr:y>0.3005</cdr:y>
    </cdr:from>
    <cdr:to>
      <cdr:x>0.57087</cdr:x>
      <cdr:y>0.3005</cdr:y>
    </cdr:to>
    <cdr:sp macro="" textlink="">
      <cdr:nvSpPr>
        <cdr:cNvPr id="22" name="Прямая соединительная линия 21"/>
        <cdr:cNvSpPr/>
      </cdr:nvSpPr>
      <cdr:spPr>
        <a:xfrm xmlns:a="http://schemas.openxmlformats.org/drawingml/2006/main">
          <a:off x="4716016" y="2060848"/>
          <a:ext cx="50405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0.3005</cdr:y>
    </cdr:from>
    <cdr:to>
      <cdr:x>0.51575</cdr:x>
      <cdr:y>0.563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 flipH="1">
          <a:off x="4572000" y="2060829"/>
          <a:ext cx="144018" cy="18002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6" name="Прямая соединительная линия 25"/>
        <cdr:cNvSpPr/>
      </cdr:nvSpPr>
      <cdr:spPr>
        <a:xfrm xmlns:a="http://schemas.openxmlformats.org/drawingml/2006/main" flipV="1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8" name="Прямая соединительная линия 27"/>
        <cdr:cNvSpPr/>
      </cdr:nvSpPr>
      <cdr:spPr>
        <a:xfrm xmlns:a="http://schemas.openxmlformats.org/drawingml/2006/main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0.563</cdr:x>
      <cdr:y>0.395</cdr:y>
    </cdr:from>
    <cdr:to>
      <cdr:x>0.563</cdr:x>
      <cdr:y>0.4685</cdr:y>
    </cdr:to>
    <cdr:sp macro="" textlink="">
      <cdr:nvSpPr>
        <cdr:cNvPr id="30" name="Прямая соединительная линия 29"/>
        <cdr:cNvSpPr/>
      </cdr:nvSpPr>
      <cdr:spPr>
        <a:xfrm xmlns:a="http://schemas.openxmlformats.org/drawingml/2006/main" flipV="1">
          <a:off x="5148064" y="2708920"/>
          <a:ext cx="0" cy="504056"/>
        </a:xfrm>
        <a:prstGeom xmlns:a="http://schemas.openxmlformats.org/drawingml/2006/main" prst="lin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0.563</cdr:x>
      <cdr:y>0.395</cdr:y>
    </cdr:from>
    <cdr:to>
      <cdr:x>0.61025</cdr:x>
      <cdr:y>0.395</cdr:y>
    </cdr:to>
    <cdr:sp macro="" textlink="">
      <cdr:nvSpPr>
        <cdr:cNvPr id="32" name="Прямая соединительная линия 31"/>
        <cdr:cNvSpPr/>
      </cdr:nvSpPr>
      <cdr:spPr>
        <a:xfrm xmlns:a="http://schemas.openxmlformats.org/drawingml/2006/main">
          <a:off x="5148064" y="2708920"/>
          <a:ext cx="432048" cy="0"/>
        </a:xfrm>
        <a:prstGeom xmlns:a="http://schemas.openxmlformats.org/drawingml/2006/main" prst="lin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0.53937</cdr:x>
      <cdr:y>0.542</cdr:y>
    </cdr:from>
    <cdr:to>
      <cdr:x>0.626</cdr:x>
      <cdr:y>0.626</cdr:y>
    </cdr:to>
    <cdr:sp macro="" textlink="">
      <cdr:nvSpPr>
        <cdr:cNvPr id="33" name="TextBox 32"/>
        <cdr:cNvSpPr txBox="1"/>
      </cdr:nvSpPr>
      <cdr:spPr>
        <a:xfrm xmlns:a="http://schemas.openxmlformats.org/drawingml/2006/main" rot="21402311">
          <a:off x="4932040" y="3717032"/>
          <a:ext cx="792145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7 527,6</a:t>
          </a:r>
        </a:p>
        <a:p xmlns:a="http://schemas.openxmlformats.org/drawingml/2006/main">
          <a:pPr algn="ctr"/>
          <a:r>
            <a:rPr lang="ru-RU" sz="1400" b="1" dirty="0" smtClean="0"/>
            <a:t>3,77%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0.5315</cdr:x>
      <cdr:y>0.626</cdr:y>
    </cdr:from>
    <cdr:to>
      <cdr:x>0.61812</cdr:x>
      <cdr:y>0.71</cdr:y>
    </cdr:to>
    <cdr:sp macro="" textlink="">
      <cdr:nvSpPr>
        <cdr:cNvPr id="34" name="TextBox 33"/>
        <cdr:cNvSpPr txBox="1"/>
      </cdr:nvSpPr>
      <cdr:spPr>
        <a:xfrm xmlns:a="http://schemas.openxmlformats.org/drawingml/2006/main">
          <a:off x="4860032" y="4293096"/>
          <a:ext cx="792053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7 164,8,0</a:t>
          </a:r>
        </a:p>
        <a:p xmlns:a="http://schemas.openxmlformats.org/drawingml/2006/main">
          <a:pPr algn="ctr"/>
          <a:r>
            <a:rPr lang="ru-RU" sz="1400" b="1" dirty="0" smtClean="0"/>
            <a:t>3,58%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8" name="Прямая соединительная линия 37"/>
        <cdr:cNvSpPr/>
      </cdr:nvSpPr>
      <cdr:spPr>
        <a:xfrm xmlns:a="http://schemas.openxmlformats.org/drawingml/2006/main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0.48425</cdr:x>
      <cdr:y>0.731</cdr:y>
    </cdr:from>
    <cdr:to>
      <cdr:x>0.563</cdr:x>
      <cdr:y>0.731</cdr:y>
    </cdr:to>
    <cdr:sp macro="" textlink="">
      <cdr:nvSpPr>
        <cdr:cNvPr id="40" name="Прямая соединительная линия 39"/>
        <cdr:cNvSpPr/>
      </cdr:nvSpPr>
      <cdr:spPr>
        <a:xfrm xmlns:a="http://schemas.openxmlformats.org/drawingml/2006/main">
          <a:off x="4427984" y="5013176"/>
          <a:ext cx="720080" cy="0"/>
        </a:xfrm>
        <a:prstGeom xmlns:a="http://schemas.openxmlformats.org/drawingml/2006/main" prst="lin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0.38188</cdr:x>
      <cdr:y>0.269</cdr:y>
    </cdr:from>
    <cdr:to>
      <cdr:x>0.48188</cdr:x>
      <cdr:y>0.40234</cdr:y>
    </cdr:to>
    <cdr:sp macro="" textlink="">
      <cdr:nvSpPr>
        <cdr:cNvPr id="41" name="TextBox 40"/>
        <cdr:cNvSpPr txBox="1"/>
      </cdr:nvSpPr>
      <cdr:spPr>
        <a:xfrm xmlns:a="http://schemas.openxmlformats.org/drawingml/2006/main">
          <a:off x="3491880" y="18448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0.36613</cdr:x>
      <cdr:y>0.2165</cdr:y>
    </cdr:from>
    <cdr:to>
      <cdr:x>0.46613</cdr:x>
      <cdr:y>0.34984</cdr:y>
    </cdr:to>
    <cdr:sp macro="" textlink="">
      <cdr:nvSpPr>
        <cdr:cNvPr id="42" name="TextBox 41"/>
        <cdr:cNvSpPr txBox="1"/>
      </cdr:nvSpPr>
      <cdr:spPr>
        <a:xfrm xmlns:a="http://schemas.openxmlformats.org/drawingml/2006/main">
          <a:off x="3347864" y="14847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0.36613</cdr:x>
      <cdr:y>0.227</cdr:y>
    </cdr:from>
    <cdr:to>
      <cdr:x>0.4685</cdr:x>
      <cdr:y>0.311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3347864" y="1556792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300,0</a:t>
          </a:r>
        </a:p>
        <a:p xmlns:a="http://schemas.openxmlformats.org/drawingml/2006/main">
          <a:pPr algn="ctr"/>
          <a:r>
            <a:rPr lang="ru-RU" sz="1400" b="1" dirty="0" smtClean="0"/>
            <a:t>0,15%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0.32675</cdr:x>
      <cdr:y>0.248</cdr:y>
    </cdr:from>
    <cdr:to>
      <cdr:x>0.38975</cdr:x>
      <cdr:y>0.3005</cdr:y>
    </cdr:to>
    <cdr:sp macro="" textlink="">
      <cdr:nvSpPr>
        <cdr:cNvPr id="45" name="Прямая соединительная линия 44"/>
        <cdr:cNvSpPr/>
      </cdr:nvSpPr>
      <cdr:spPr>
        <a:xfrm xmlns:a="http://schemas.openxmlformats.org/drawingml/2006/main">
          <a:off x="2987825" y="1700808"/>
          <a:ext cx="576050" cy="36002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7" name="Прямая соединительная линия 46"/>
        <cdr:cNvSpPr/>
      </cdr:nvSpPr>
      <cdr:spPr>
        <a:xfrm xmlns:a="http://schemas.openxmlformats.org/drawingml/2006/main" flipV="1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0.38975</cdr:x>
      <cdr:y>0.3005</cdr:y>
    </cdr:from>
    <cdr:to>
      <cdr:x>0.437</cdr:x>
      <cdr:y>0.3005</cdr:y>
    </cdr:to>
    <cdr:sp macro="" textlink="">
      <cdr:nvSpPr>
        <cdr:cNvPr id="49" name="Прямая соединительная линия 48"/>
        <cdr:cNvSpPr/>
      </cdr:nvSpPr>
      <cdr:spPr>
        <a:xfrm xmlns:a="http://schemas.openxmlformats.org/drawingml/2006/main">
          <a:off x="3563888" y="2060848"/>
          <a:ext cx="43204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1" name="Прямая соединительная линия 50"/>
        <cdr:cNvSpPr/>
      </cdr:nvSpPr>
      <cdr:spPr>
        <a:xfrm xmlns:a="http://schemas.openxmlformats.org/drawingml/2006/main" flipH="1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0.11413</cdr:x>
      <cdr:y>0.437</cdr:y>
    </cdr:from>
    <cdr:to>
      <cdr:x>0.17713</cdr:x>
      <cdr:y>0.437</cdr:y>
    </cdr:to>
    <cdr:sp macro="" textlink="">
      <cdr:nvSpPr>
        <cdr:cNvPr id="53" name="Прямая соединительная линия 52"/>
        <cdr:cNvSpPr/>
      </cdr:nvSpPr>
      <cdr:spPr>
        <a:xfrm xmlns:a="http://schemas.openxmlformats.org/drawingml/2006/main" flipH="1">
          <a:off x="1043608" y="2996952"/>
          <a:ext cx="57606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0.09838</cdr:x>
      <cdr:y>0.5735</cdr:y>
    </cdr:from>
    <cdr:to>
      <cdr:x>0.1535</cdr:x>
      <cdr:y>0.5735</cdr:y>
    </cdr:to>
    <cdr:sp macro="" textlink="">
      <cdr:nvSpPr>
        <cdr:cNvPr id="55" name="Прямая соединительная линия 54"/>
        <cdr:cNvSpPr/>
      </cdr:nvSpPr>
      <cdr:spPr>
        <a:xfrm xmlns:a="http://schemas.openxmlformats.org/drawingml/2006/main" flipH="1">
          <a:off x="899592" y="3933056"/>
          <a:ext cx="50405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0.19288</cdr:x>
      <cdr:y>0.2585</cdr:y>
    </cdr:from>
    <cdr:to>
      <cdr:x>0.2795</cdr:x>
      <cdr:y>0.353</cdr:y>
    </cdr:to>
    <cdr:sp macro="" textlink="">
      <cdr:nvSpPr>
        <cdr:cNvPr id="56" name="TextBox 55"/>
        <cdr:cNvSpPr txBox="1"/>
      </cdr:nvSpPr>
      <cdr:spPr>
        <a:xfrm xmlns:a="http://schemas.openxmlformats.org/drawingml/2006/main">
          <a:off x="1763688" y="1772816"/>
          <a:ext cx="79208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200,0</a:t>
          </a:r>
        </a:p>
        <a:p xmlns:a="http://schemas.openxmlformats.org/drawingml/2006/main">
          <a:pPr algn="ctr"/>
          <a:r>
            <a:rPr lang="ru-RU" sz="1400" b="1" dirty="0" smtClean="0"/>
            <a:t>0,10%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0.26375</cdr:x>
      <cdr:y>0.269</cdr:y>
    </cdr:from>
    <cdr:to>
      <cdr:x>0.32675</cdr:x>
      <cdr:y>0.332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H="1">
          <a:off x="2411730" y="1844824"/>
          <a:ext cx="576094" cy="432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0.20863</cdr:x>
      <cdr:y>0.332</cdr:y>
    </cdr:from>
    <cdr:to>
      <cdr:x>0.26375</cdr:x>
      <cdr:y>0.332</cdr:y>
    </cdr:to>
    <cdr:sp macro="" textlink="">
      <cdr:nvSpPr>
        <cdr:cNvPr id="60" name="Прямая соединительная линия 59"/>
        <cdr:cNvSpPr/>
      </cdr:nvSpPr>
      <cdr:spPr>
        <a:xfrm xmlns:a="http://schemas.openxmlformats.org/drawingml/2006/main" flipH="1">
          <a:off x="1907704" y="2276872"/>
          <a:ext cx="50405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0.437</cdr:x>
      <cdr:y>0.8255</cdr:y>
    </cdr:from>
    <cdr:to>
      <cdr:x>0.51575</cdr:x>
      <cdr:y>0.8255</cdr:y>
    </cdr:to>
    <cdr:sp macro="" textlink="">
      <cdr:nvSpPr>
        <cdr:cNvPr id="44" name="Прямая соединительная линия 43"/>
        <cdr:cNvSpPr/>
      </cdr:nvSpPr>
      <cdr:spPr>
        <a:xfrm xmlns:a="http://schemas.openxmlformats.org/drawingml/2006/main">
          <a:off x="3995936" y="5661248"/>
          <a:ext cx="72008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0.51575</cdr:x>
      <cdr:y>0.6785</cdr:y>
    </cdr:from>
    <cdr:to>
      <cdr:x>0.52362</cdr:x>
      <cdr:y>0.8255</cdr:y>
    </cdr:to>
    <cdr:sp macro="" textlink="">
      <cdr:nvSpPr>
        <cdr:cNvPr id="48" name="Прямая соединительная линия 47"/>
        <cdr:cNvSpPr/>
      </cdr:nvSpPr>
      <cdr:spPr>
        <a:xfrm xmlns:a="http://schemas.openxmlformats.org/drawingml/2006/main" flipV="1">
          <a:off x="4716016" y="4653136"/>
          <a:ext cx="72008" cy="10081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0.05113</cdr:x>
      <cdr:y>0.05901</cdr:y>
    </cdr:from>
    <cdr:to>
      <cdr:x>0.44488</cdr:x>
      <cdr:y>0.29686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67544" y="404664"/>
          <a:ext cx="360040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Бюджет</a:t>
          </a:r>
          <a:endParaRPr lang="ru-RU" sz="2000" b="1" dirty="0" smtClean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на 201</a:t>
          </a:r>
          <a:r>
            <a:rPr lang="en-US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rPr>
            <a:t>9</a:t>
          </a:r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год в разрезе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B5A6-280A-4B77-BAD8-C010C942CAD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71">
              <a:defRPr/>
            </a:pPr>
            <a:r>
              <a:rPr lang="ru-RU" sz="1300" b="1" dirty="0" smtClean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Совета Заволжского муниципального района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 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годов»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000" b="1" dirty="0" smtClean="0"/>
              <a:t>Принцип прозрачности (открытости) бюджетной системы </a:t>
            </a:r>
          </a:p>
          <a:p>
            <a:pPr algn="ctr"/>
            <a:r>
              <a:rPr lang="ru-RU" sz="2000" b="1" dirty="0" smtClean="0"/>
              <a:t>Российской Федерации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r>
              <a:rPr lang="ru-RU" sz="2000" dirty="0" smtClean="0"/>
              <a:t>♦ обязательное опубликование в средствах массовой информации (СМИ) утвержденных бюджетов и отчетов об их исполнении; </a:t>
            </a:r>
          </a:p>
          <a:p>
            <a:r>
              <a:rPr lang="ru-RU" sz="2000" dirty="0" smtClean="0"/>
              <a:t>♦ доступность иных сведений о бюджетах; </a:t>
            </a:r>
          </a:p>
          <a:p>
            <a:r>
              <a:rPr lang="ru-RU" sz="2000" dirty="0" smtClean="0"/>
              <a:t>♦ обязательная открытость для общества и СМИ проектов бюджетов, обеспечение доступа к информации на едином портале бюджетной системы Российской Федерации в сети «Интернет»; </a:t>
            </a:r>
          </a:p>
          <a:p>
            <a:r>
              <a:rPr lang="ru-RU" sz="2000" dirty="0" smtClean="0"/>
              <a:t>♦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Бюджетный кодекс Российской Федерации, статья36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9532"/>
            <a:ext cx="9144000" cy="607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Основные характеристики бюджетов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338306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характеристики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района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на 201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и на плановый период 20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20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и 20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21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годов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6376" y="1484784"/>
            <a:ext cx="10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тыс.руб.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844824"/>
          <a:ext cx="8715440" cy="450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"/>
                <a:gridCol w="3929090"/>
                <a:gridCol w="1428760"/>
                <a:gridCol w="1428760"/>
                <a:gridCol w="1285886"/>
              </a:tblGrid>
              <a:tr h="6429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9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r>
                        <a:rPr lang="en-US" sz="1400" dirty="0" smtClean="0"/>
                        <a:t>20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1 год</a:t>
                      </a:r>
                      <a:endParaRPr lang="ru-RU" sz="1400" dirty="0"/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194 614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154 779,5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148 858,5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40 755,1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41 926,4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42 342,9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64 264,2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16 296,0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17 299,1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89 595,1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96 557,1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89 216,5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199 865,3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157</a:t>
                      </a:r>
                      <a:r>
                        <a:rPr lang="ru-RU" sz="1400" b="1" baseline="0" dirty="0" smtClean="0">
                          <a:latin typeface="+mn-lt"/>
                        </a:rPr>
                        <a:t> 690,6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151 840,6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-5 250,9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-2</a:t>
                      </a:r>
                      <a:r>
                        <a:rPr lang="ru-RU" sz="1400" b="1" baseline="0" dirty="0" smtClean="0"/>
                        <a:t> 911,1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-2</a:t>
                      </a:r>
                      <a:r>
                        <a:rPr lang="ru-RU" sz="1400" b="1" baseline="0" dirty="0" smtClean="0"/>
                        <a:t> 982,1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Доходы, расходы и дефицит 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ЗМР 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2019 и на плановый период 2020 и 2021 годов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2786049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857364"/>
            <a:ext cx="327038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948" y="1857364"/>
            <a:ext cx="2724051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 algn="ctr"/>
            <a:r>
              <a:rPr lang="ru-RU" sz="2400" b="1" dirty="0" smtClean="0"/>
              <a:t>Доходы бюджета - безвозмездные и безвозвратные </a:t>
            </a:r>
          </a:p>
          <a:p>
            <a:pPr algn="ctr"/>
            <a:r>
              <a:rPr lang="ru-RU" sz="2400" b="1" dirty="0" smtClean="0"/>
              <a:t>поступления денежных средств в бюджет.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786190"/>
            <a:ext cx="2786050" cy="2462213"/>
          </a:xfrm>
          <a:prstGeom prst="rect">
            <a:avLst/>
          </a:prstGeom>
          <a:solidFill>
            <a:srgbClr val="D1E0E7"/>
          </a:soli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Налог на доходы физических лиц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Единый налог на вмененный доход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Налог на добычу полезных ископаемых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Госпошлина по делам, рассматриваемыми мировыми судьями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Другие</a:t>
            </a:r>
          </a:p>
          <a:p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4071942"/>
            <a:ext cx="3071834" cy="500066"/>
          </a:xfrm>
          <a:prstGeom prst="rect">
            <a:avLst/>
          </a:prstGeom>
          <a:solidFill>
            <a:srgbClr val="DB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37" y="1838312"/>
            <a:ext cx="9159637" cy="50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Межбюджетные трансферты - основной вид </a:t>
            </a:r>
          </a:p>
          <a:p>
            <a:pPr algn="ctr"/>
            <a:r>
              <a:rPr lang="ru-RU" sz="2400" b="1" dirty="0" smtClean="0"/>
              <a:t>безвозмездных перечислений 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b="1" i="1" dirty="0" smtClean="0"/>
              <a:t>Межбюджетные трансферты – денежные средства, перечисляемые из одного бюджета бюджетной системы Российской Федерации другому.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Структура доходов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бюджета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Заволжского муниципального района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201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 на плановый период 20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 202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годов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-99392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источники формирования налоговых и неналоговых доходов бюджета Заволжского муниципального района 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/>
              <a:t>-202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> годах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2" y="632013"/>
          <a:ext cx="9144002" cy="622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870"/>
                <a:gridCol w="958646"/>
                <a:gridCol w="1147617"/>
                <a:gridCol w="695933"/>
                <a:gridCol w="1032388"/>
                <a:gridCol w="869186"/>
                <a:gridCol w="974362"/>
              </a:tblGrid>
              <a:tr h="289620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и неналоговые доходы, всего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105 019,3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58 222,4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59 642,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 том числе: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40 755,1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38,81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41 926,4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72,01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42 342,9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</a:t>
                      </a:r>
                      <a:r>
                        <a:rPr lang="ru-RU" sz="1000" baseline="0" dirty="0" smtClean="0"/>
                        <a:t> на доходы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27 889,5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28 425,0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48,82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28 741,5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48,19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нефтепродукты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7 148,6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6,81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7 441,4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12,78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7 441,4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12,48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налог на вменённый доход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3 872,0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3,69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4 090,0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7,02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4 190,0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7,03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Налог, взимаемый в связи с применением патентной системы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390,0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390,0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0,65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</a:t>
                      </a:r>
                      <a:r>
                        <a:rPr lang="ru-RU" sz="1000" baseline="0" dirty="0" smtClean="0"/>
                        <a:t> общераспространённых полезных ископаемых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Государственная пошлина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1 300,0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2,35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64 264,2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61,19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16 296,0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27,99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17 299,1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150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</a:t>
                      </a:r>
                      <a:r>
                        <a:rPr lang="ru-RU" sz="1000" baseline="0" dirty="0" smtClean="0"/>
                        <a:t>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1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2 635,0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2,51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2 635,0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4,53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2 635,0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4,42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79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Платежи при пользовании природными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78,2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86,1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6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оказания платных услуг и компенсации затрат государства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8 645,0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8,23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8 645,0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14,85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8 645,0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14,49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98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реализации имущества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50 700,0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48,28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2 700,0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4,64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3 700,0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2 156,0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2,05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2 179,0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3,74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2 173,0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3,64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Прочие</a:t>
                      </a:r>
                      <a:r>
                        <a:rPr lang="ru-RU" sz="1000" baseline="0" dirty="0" smtClean="0"/>
                        <a:t> неналоговые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00392" y="332656"/>
            <a:ext cx="874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b="1" dirty="0" smtClean="0"/>
              <a:t>Заволжского муниципального района </a:t>
            </a:r>
            <a:endParaRPr lang="ru-RU" dirty="0" smtClean="0"/>
          </a:p>
          <a:p>
            <a:pPr algn="ctr"/>
            <a:r>
              <a:rPr lang="ru-RU" b="1" dirty="0" smtClean="0"/>
              <a:t>и бюджеты поселений Заволжского муниципального района на 201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/>
              <a:t> год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484784"/>
          <a:ext cx="8880532" cy="513333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69116"/>
                <a:gridCol w="1512168"/>
                <a:gridCol w="1584176"/>
                <a:gridCol w="171507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/>
                        <a:t>Виды </a:t>
                      </a:r>
                      <a:r>
                        <a:rPr lang="ru-RU" sz="1000" b="0" dirty="0"/>
                        <a:t>налоговых и неналоговых доходов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/>
                        <a:t>Норматив </a:t>
                      </a:r>
                      <a:r>
                        <a:rPr lang="ru-RU" sz="1000" b="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/>
                        <a:t>зачисления в бюджет </a:t>
                      </a:r>
                      <a:r>
                        <a:rPr lang="ru-RU" sz="1000" b="1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/>
                        <a:t>зачисления в </a:t>
                      </a:r>
                      <a:r>
                        <a:rPr lang="ru-RU" sz="1000" b="0" dirty="0" smtClean="0"/>
                        <a:t>бюджет</a:t>
                      </a:r>
                      <a:r>
                        <a:rPr lang="en-US" sz="1000" b="0" dirty="0" smtClean="0"/>
                        <a:t> 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1" dirty="0" smtClean="0"/>
                        <a:t>городского поселения </a:t>
                      </a:r>
                      <a:r>
                        <a:rPr lang="ru-RU" sz="1000" b="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/>
                        <a:t>зачисления в бюджеты </a:t>
                      </a:r>
                      <a:r>
                        <a:rPr lang="ru-RU" sz="1000" b="1" dirty="0" smtClean="0"/>
                        <a:t>сельских поселений </a:t>
                      </a:r>
                      <a:r>
                        <a:rPr lang="ru-RU" sz="1000" b="0" dirty="0" smtClean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Налог на доходы физических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лиц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Налог на доходы физических лиц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на территориях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Налог на доходы физических лиц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на территориях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Налог на доходы физических лиц,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уплачиваемый иностранными гражданами в виде фиксированного авансового платежа при осуществлении ими на территории РФ трудовой деятельности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Акцизы на нефтепродукты (бензин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36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Единый налог на вмененный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доход для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отдельных видов деятельности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Единый сельскохозяйственный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Единый сельскохозяйственный налог, взимаемый на территориях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Единый сельскохозяйственный налог, взимаемый на территориях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Государственная пошлина за совершение нотариальных действий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Государственная пошлина за выдачу разрешения на установку рекламных конструкций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</a:t>
            </a:r>
            <a:r>
              <a:rPr lang="ru-RU" sz="2000" b="1" i="1" dirty="0" smtClean="0"/>
              <a:t>бюджета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на 201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 i="1" dirty="0" smtClean="0"/>
              <a:t> год и на плановый период 20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i="1" dirty="0" smtClean="0"/>
              <a:t> и 20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000" b="1" i="1" dirty="0" smtClean="0"/>
              <a:t>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858312" cy="5242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/>
                        <a:t>Виды </a:t>
                      </a:r>
                      <a:r>
                        <a:rPr lang="ru-RU" sz="1000" b="1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/>
                        <a:t>Норматив </a:t>
                      </a:r>
                      <a:r>
                        <a:rPr lang="ru-RU" sz="1000" b="1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/>
                        <a:t>Норматив </a:t>
                      </a:r>
                      <a:r>
                        <a:rPr lang="ru-RU" sz="1000" b="1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зачисления в </a:t>
                      </a:r>
                      <a:r>
                        <a:rPr lang="ru-RU" sz="1000" b="1" dirty="0" smtClean="0"/>
                        <a:t>бюджет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ru-RU" sz="1000" b="1" dirty="0" smtClean="0"/>
                        <a:t> городского поселения </a:t>
                      </a:r>
                      <a:r>
                        <a:rPr lang="ru-RU" sz="1000" b="1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муниципального </a:t>
                      </a:r>
                      <a:r>
                        <a:rPr lang="ru-RU" sz="1000" b="1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Налог, взимаемый с применением патентной системы налогообложения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Налог на имущество физических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лиц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Земельный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Доходы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Налог, взимаемый с применением патентной системы налогообложения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endParaRPr lang="ru-RU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201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9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 год</a:t>
            </a:r>
            <a:endParaRPr lang="ru-RU" sz="18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582750"/>
              </p:ext>
            </p:extLst>
          </p:nvPr>
        </p:nvGraphicFramePr>
        <p:xfrm>
          <a:off x="179512" y="116632"/>
          <a:ext cx="8856984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1838225"/>
              </p:ext>
            </p:extLst>
          </p:nvPr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Расходы бюджета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b="1" dirty="0" smtClean="0"/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Расходное обязательство – обязанность выплатить денежные средства из соответствующего бюджета. </a:t>
            </a:r>
            <a:endParaRPr lang="ru-RU" dirty="0"/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/>
              <a:t>Расходы бюджетов по основным функциям государства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/>
              <a:t>Например, в составе раздела «Образование», в том числе, выделяются: </a:t>
            </a:r>
          </a:p>
          <a:p>
            <a:r>
              <a:rPr lang="ru-RU" dirty="0" smtClean="0"/>
              <a:t>♦ дошкольное образование; </a:t>
            </a:r>
          </a:p>
          <a:p>
            <a:r>
              <a:rPr lang="ru-RU" dirty="0" smtClean="0"/>
              <a:t>♦ общее образование; </a:t>
            </a:r>
          </a:p>
          <a:p>
            <a:r>
              <a:rPr lang="ru-RU" dirty="0" smtClean="0"/>
              <a:t>♦ дополнительное образование детей; </a:t>
            </a:r>
          </a:p>
          <a:p>
            <a:r>
              <a:rPr lang="ru-RU" dirty="0" smtClean="0"/>
              <a:t>♦ среднее профессиональное образование; </a:t>
            </a:r>
          </a:p>
          <a:p>
            <a:r>
              <a:rPr lang="ru-RU" dirty="0" smtClean="0"/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/>
              <a:t>♦ высшее образование;</a:t>
            </a:r>
          </a:p>
          <a:p>
            <a:r>
              <a:rPr lang="ru-RU" dirty="0" smtClean="0"/>
              <a:t>♦ молодёжная политика;</a:t>
            </a:r>
          </a:p>
          <a:p>
            <a:r>
              <a:rPr lang="ru-RU" dirty="0" smtClean="0"/>
              <a:t>♦ прикладные научные исследования в области образования;</a:t>
            </a:r>
          </a:p>
          <a:p>
            <a:r>
              <a:rPr lang="ru-RU" dirty="0" smtClean="0"/>
              <a:t>♦ другие вопросы в области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419" y="404664"/>
            <a:ext cx="7865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Расходы </a:t>
            </a:r>
            <a:r>
              <a:rPr lang="ru-RU" dirty="0" smtClean="0"/>
              <a:t> бюджета </a:t>
            </a:r>
            <a:r>
              <a:rPr lang="ru-RU" dirty="0" smtClean="0"/>
              <a:t>Заволжского муниципального района Ивановской области</a:t>
            </a:r>
          </a:p>
          <a:p>
            <a:pPr algn="ctr"/>
            <a:r>
              <a:rPr lang="ru-RU" dirty="0" smtClean="0"/>
              <a:t>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/>
              <a:t>-20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dirty="0" smtClean="0"/>
              <a:t> годах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782673"/>
              </p:ext>
            </p:extLst>
          </p:nvPr>
        </p:nvGraphicFramePr>
        <p:xfrm>
          <a:off x="467544" y="1196752"/>
          <a:ext cx="8424936" cy="48928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0080"/>
                <a:gridCol w="3024336"/>
                <a:gridCol w="1440160"/>
                <a:gridCol w="1584176"/>
                <a:gridCol w="1656184"/>
              </a:tblGrid>
              <a:tr h="2739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</a:t>
                      </a:r>
                      <a:r>
                        <a:rPr lang="en-US" sz="1200" dirty="0" smtClean="0"/>
                        <a:t>9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20</a:t>
                      </a:r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21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ВСЕГО: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199 865,3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157 690,6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151 840,6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Условно утверждаемые</a:t>
                      </a:r>
                      <a:r>
                        <a:rPr lang="ru-RU" sz="1200" baseline="0" dirty="0" smtClean="0"/>
                        <a:t> расходы*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3 758,7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7 592,0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44 586,5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40 341,1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39 549,5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6814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145,0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145,0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145,0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7 527,6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7 820,4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7 811,3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482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7 164,8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9 819,7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4 432,7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131 814,5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84 521,9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87 113,4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2 927,8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2 796,6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2 663,2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5 149,1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8 137,2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2 183,3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836712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30932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 - Под условно утверждаемыми расходами понимаются не распределённые в плановом периоде в соответствии с классификацией расходов бюджетов бюджетные ассигнования (ст.184.1, гл.21, раздел</a:t>
            </a:r>
            <a:r>
              <a:rPr lang="en-US" sz="1200" dirty="0" smtClean="0"/>
              <a:t> VII</a:t>
            </a:r>
            <a:r>
              <a:rPr lang="ru-RU" sz="1200" dirty="0" smtClean="0"/>
              <a:t>, часть </a:t>
            </a:r>
            <a:r>
              <a:rPr lang="en-US" sz="1200" dirty="0" smtClean="0"/>
              <a:t>III </a:t>
            </a:r>
            <a:r>
              <a:rPr lang="ru-RU" sz="1200" dirty="0" smtClean="0"/>
              <a:t>Бюджетного Кодекса РФ)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</a:rPr>
              <a:t>Расходы 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бюджета 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Заволжского муниципального района Ивановской области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 </a:t>
            </a:r>
            <a:br>
              <a:rPr lang="en-US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в разрезе разделов и подразделов бюджетной классификации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в 201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году</a:t>
            </a:r>
            <a:endParaRPr lang="ru-RU" sz="22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712967" cy="534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/>
                <a:gridCol w="1368152"/>
                <a:gridCol w="5112568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baseline="0" dirty="0" smtClean="0"/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Федерации,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1 222,45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20 299,965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2,9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5 497,518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17 263,693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7 527,603</a:t>
                      </a:r>
                      <a:endParaRPr lang="ru-RU" sz="1200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279,0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7 148,603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Туризм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112474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</a:rPr>
              <a:t>Расходы 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бюджета 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Заволжского муниципального района Ивановской области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 </a:t>
            </a:r>
            <a:br>
              <a:rPr lang="en-US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в разрезе подразделов бюджетной классификации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в 201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году (2)</a:t>
            </a:r>
            <a:endParaRPr lang="ru-RU" sz="22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276872"/>
          <a:ext cx="8712967" cy="3665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/>
                <a:gridCol w="1368152"/>
                <a:gridCol w="5112568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164,8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1 404,9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5 629,9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130,0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131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814,5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508,3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802,4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448,9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Молодежная политика и оздоровление детей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733,6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321,3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77281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</a:rPr>
              <a:t>Расходы 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бюджета 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Заволжского муниципального района Ивановской области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 </a:t>
            </a:r>
            <a:br>
              <a:rPr lang="en-US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в разрезе подразделов бюджетной классификации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в 201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году (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3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)</a:t>
            </a:r>
            <a:endParaRPr lang="ru-RU" sz="22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348880"/>
          <a:ext cx="8712967" cy="426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/>
                <a:gridCol w="1368152"/>
                <a:gridCol w="5112568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927,8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927,8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149,1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Пенсионное обеспечение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719,4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372,8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915,7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141,1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300,0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300,0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865, 3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184482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6255203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26899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635469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286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Муниципальная программа</a:t>
            </a:r>
            <a:r>
              <a:rPr lang="ru-RU" sz="1600" dirty="0" smtClean="0"/>
              <a:t> – </a:t>
            </a:r>
          </a:p>
          <a:p>
            <a:r>
              <a:rPr lang="ru-RU" sz="1600" dirty="0" smtClean="0"/>
              <a:t>комплекс мероприятий, взаимоувязанных по ресурсам, исполнителям и срокам реализации, направленных на достижение социально-значимых результатов для Заволжского муниципального района и его жителей. </a:t>
            </a:r>
          </a:p>
          <a:p>
            <a:pPr algn="ctr"/>
            <a:r>
              <a:rPr lang="ru-RU" sz="1600" b="1" dirty="0" smtClean="0"/>
              <a:t>это документ, определяющий: </a:t>
            </a:r>
          </a:p>
          <a:p>
            <a:r>
              <a:rPr lang="ru-RU" sz="1600" dirty="0" smtClean="0"/>
              <a:t>- цели и задачи реализуемой политики в определенной сфере; </a:t>
            </a:r>
          </a:p>
          <a:p>
            <a:pPr>
              <a:buFontTx/>
              <a:buChar char="-"/>
            </a:pPr>
            <a:r>
              <a:rPr lang="ru-RU" sz="1600" dirty="0" smtClean="0"/>
              <a:t> способы их достижения; </a:t>
            </a:r>
          </a:p>
          <a:p>
            <a:pPr>
              <a:buFontTx/>
              <a:buChar char="-"/>
            </a:pPr>
            <a:r>
              <a:rPr lang="ru-RU" sz="1600" dirty="0" smtClean="0"/>
              <a:t> примерные объемы используемых финансовых ресурсов. </a:t>
            </a:r>
          </a:p>
          <a:p>
            <a:r>
              <a:rPr lang="ru-RU" sz="1200" dirty="0" smtClean="0"/>
              <a:t>Пример: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6116" y="2857496"/>
            <a:ext cx="2286203" cy="2616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Стратегия долгосрочного развития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286124"/>
            <a:ext cx="4000528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Муниципальная программа </a:t>
            </a:r>
          </a:p>
          <a:p>
            <a:pPr algn="ctr"/>
            <a:r>
              <a:rPr lang="ru-RU" sz="1100" dirty="0" smtClean="0"/>
              <a:t>Заволжского муниципального района Ивановской области </a:t>
            </a:r>
          </a:p>
          <a:p>
            <a:pPr algn="ctr"/>
            <a:r>
              <a:rPr lang="ru-RU" sz="1100" dirty="0" smtClean="0"/>
              <a:t>«Развитие образования в Заволжском муниципальном районе»</a:t>
            </a:r>
          </a:p>
          <a:p>
            <a:pPr algn="ctr"/>
            <a:r>
              <a:rPr lang="ru-RU" sz="1100" dirty="0" smtClean="0"/>
              <a:t>Подпрограмма «Предоставление дошкольного образования и воспитания в Заволжском муниципальном районе» 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3286124"/>
            <a:ext cx="4214842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Исполнители основных мероприятий:</a:t>
            </a:r>
          </a:p>
          <a:p>
            <a:pPr algn="ctr"/>
            <a:r>
              <a:rPr lang="ru-RU" sz="1100" dirty="0" smtClean="0"/>
              <a:t>Муниципальные образовательные учреждения, </a:t>
            </a:r>
          </a:p>
          <a:p>
            <a:pPr algn="ctr"/>
            <a:r>
              <a:rPr lang="ru-RU" sz="1100" dirty="0" smtClean="0"/>
              <a:t>реализующие программу дошкольного образования»</a:t>
            </a:r>
          </a:p>
          <a:p>
            <a:pPr algn="ctr"/>
            <a:endParaRPr lang="ru-RU" sz="1100" dirty="0" smtClean="0"/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286256"/>
            <a:ext cx="8715436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Цель программы: создание условий для стабильного функционирования и устойчивого развития </a:t>
            </a:r>
          </a:p>
          <a:p>
            <a:pPr algn="ctr"/>
            <a:r>
              <a:rPr lang="ru-RU" sz="1100" dirty="0" smtClean="0"/>
              <a:t>системы дошкольного образования, повышения его качества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786322"/>
            <a:ext cx="8715436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ожидаемые результаты: </a:t>
            </a:r>
          </a:p>
          <a:p>
            <a:pPr>
              <a:buFontTx/>
              <a:buChar char="-"/>
            </a:pPr>
            <a:r>
              <a:rPr lang="ru-RU" sz="1100" dirty="0" smtClean="0"/>
              <a:t> Повышение доступности получения воспитанниками ДОУ дошкольного образования. Общий охват детей дошкольного возраста, посещающих ДОУ, составит 75%;</a:t>
            </a:r>
          </a:p>
          <a:p>
            <a:pPr>
              <a:buFontTx/>
              <a:buChar char="-"/>
            </a:pPr>
            <a:r>
              <a:rPr lang="ru-RU" sz="1100" dirty="0" smtClean="0"/>
              <a:t> Увеличение образовательных программ нового поколения, стимулирующих развитие инновационной деятельности, информационных технологий;</a:t>
            </a:r>
          </a:p>
          <a:p>
            <a:pPr>
              <a:buFontTx/>
              <a:buChar char="-"/>
            </a:pPr>
            <a:r>
              <a:rPr lang="ru-RU" sz="1100" dirty="0" smtClean="0"/>
              <a:t> и т.д.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000768"/>
            <a:ext cx="8715436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индикаторы:</a:t>
            </a:r>
          </a:p>
          <a:p>
            <a:pPr>
              <a:buFontTx/>
              <a:buChar char="-"/>
            </a:pPr>
            <a:r>
              <a:rPr lang="ru-RU" sz="1100" dirty="0" smtClean="0"/>
              <a:t> Доступность дошкольного образования;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детей дошкольного возраста, посещающих ДОУ;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внедрения образовательных программ нового поколения, информационных технологий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Бюджет на </a:t>
            </a:r>
            <a:r>
              <a:rPr lang="ru-RU" dirty="0" smtClean="0"/>
              <a:t>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/>
              <a:t> год Заволжского муниципального района </a:t>
            </a:r>
          </a:p>
          <a:p>
            <a:pPr algn="ctr"/>
            <a:r>
              <a:rPr lang="ru-RU" dirty="0" smtClean="0"/>
              <a:t>в разрезе муниципальных программ. (1)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928670"/>
          <a:ext cx="8786874" cy="1259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72362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 бюджета на 2019 год,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199 865,3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196</a:t>
                      </a:r>
                      <a:r>
                        <a:rPr lang="ru-RU" sz="1400" baseline="0" dirty="0" smtClean="0"/>
                        <a:t> 723,5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3900" y="5714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285992"/>
          <a:ext cx="8786873" cy="46974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628"/>
                <a:gridCol w="7358114"/>
                <a:gridCol w="100013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122 747,6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 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51 668, 4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43 787,4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17 214,2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703,7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«Поддержка молодых специалистов в сфере образования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198,5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9 175,4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200,0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200,0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10 289,3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7 361,5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«Библиотечное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дело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2 927,8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Так выглядит бюджет Заволжского муниципального района </a:t>
            </a:r>
          </a:p>
          <a:p>
            <a:pPr algn="ctr"/>
            <a:r>
              <a:rPr lang="ru-RU" dirty="0" smtClean="0"/>
              <a:t>в разрезе муниципальных программ.</a:t>
            </a:r>
            <a:r>
              <a:rPr lang="en-US" dirty="0" smtClean="0"/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476672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190329"/>
              </p:ext>
            </p:extLst>
          </p:nvPr>
        </p:nvGraphicFramePr>
        <p:xfrm>
          <a:off x="0" y="875185"/>
          <a:ext cx="9144001" cy="6154216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049"/>
                <a:gridCol w="7657172"/>
                <a:gridCol w="1040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2 166,5</a:t>
                      </a:r>
                      <a:endParaRPr lang="ru-RU" sz="1400" b="1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качества жизни граждан пожилого возраста в Заволжском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2 025,4</a:t>
                      </a:r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332,0</a:t>
                      </a:r>
                      <a:endParaRPr lang="ru-RU" sz="1400" b="1" dirty="0"/>
                    </a:p>
                  </a:txBody>
                  <a:tcPr/>
                </a:tc>
              </a:tr>
              <a:tr h="26976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62,0</a:t>
                      </a:r>
                      <a:endParaRPr lang="ru-RU" sz="1200" b="0" dirty="0"/>
                    </a:p>
                  </a:txBody>
                  <a:tcPr/>
                </a:tc>
              </a:tr>
              <a:tr h="27975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270,0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5 979,9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5 629,9</a:t>
                      </a:r>
                      <a:endParaRPr lang="ru-RU" sz="1200" b="0" dirty="0"/>
                    </a:p>
                  </a:txBody>
                  <a:tcPr/>
                </a:tc>
              </a:tr>
              <a:tr h="32278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«Обеспечение жильём молодых семей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350,0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7 148,6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«Капитальный ремонт, ремонт и содержание автомобильных дорог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местного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значения Заволжского муниципального района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7 148,6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Энергоэффективность и энергосбережение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291,0</a:t>
                      </a:r>
                      <a:endParaRPr lang="ru-RU" sz="1400" b="1" dirty="0"/>
                    </a:p>
                  </a:txBody>
                  <a:tcPr/>
                </a:tc>
              </a:tr>
              <a:tr h="24090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«Энергосбережение в социальной сфере на территории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291,0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5 090,3</a:t>
                      </a:r>
                      <a:endParaRPr lang="ru-RU" sz="1400" b="1" dirty="0"/>
                    </a:p>
                  </a:txBody>
                  <a:tcPr/>
                </a:tc>
              </a:tr>
              <a:tr h="30946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4 490,3</a:t>
                      </a:r>
                      <a:endParaRPr lang="ru-RU" sz="12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«Управление муниципальным долгом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«Обеспечение финансирования непредвиденных расходов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Так выглядит бюджет Заволжского муниципального района </a:t>
            </a:r>
          </a:p>
          <a:p>
            <a:pPr algn="ctr"/>
            <a:r>
              <a:rPr lang="ru-RU" dirty="0" smtClean="0"/>
              <a:t>в разрезе муниципальных программ.</a:t>
            </a:r>
            <a:r>
              <a:rPr lang="en-US" dirty="0" smtClean="0"/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76470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96135"/>
              </p:ext>
            </p:extLst>
          </p:nvPr>
        </p:nvGraphicFramePr>
        <p:xfrm>
          <a:off x="-1" y="1268760"/>
          <a:ext cx="9144001" cy="5396214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049"/>
                <a:gridCol w="7657172"/>
                <a:gridCol w="1040780"/>
              </a:tblGrid>
              <a:tr h="24092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36 502,8</a:t>
                      </a:r>
                      <a:endParaRPr lang="ru-RU" sz="1400" b="1" dirty="0"/>
                    </a:p>
                  </a:txBody>
                  <a:tcPr/>
                </a:tc>
              </a:tr>
              <a:tr h="25482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22</a:t>
                      </a:r>
                      <a:r>
                        <a:rPr lang="ru-RU" sz="1200" b="0" baseline="0" dirty="0" smtClean="0"/>
                        <a:t> 691,1</a:t>
                      </a:r>
                      <a:endParaRPr lang="ru-RU" sz="1200" b="0" dirty="0"/>
                    </a:p>
                  </a:txBody>
                  <a:tcPr/>
                </a:tc>
              </a:tr>
              <a:tr h="345703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органов местного самоуправления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11 768,7</a:t>
                      </a:r>
                      <a:endParaRPr lang="ru-RU" sz="1200" b="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2 043,0</a:t>
                      </a:r>
                      <a:endParaRPr lang="ru-RU" sz="1200" b="0" dirty="0"/>
                    </a:p>
                  </a:txBody>
                  <a:tcPr/>
                </a:tc>
              </a:tr>
              <a:tr h="34135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r>
                        <a:rPr lang="ru-RU" sz="1400" b="1" baseline="0" dirty="0" smtClean="0"/>
                        <a:t> 230,9</a:t>
                      </a:r>
                      <a:endParaRPr lang="ru-RU" sz="1400" b="1" dirty="0"/>
                    </a:p>
                  </a:txBody>
                  <a:tcPr/>
                </a:tc>
              </a:tr>
              <a:tr h="28211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3 230,9</a:t>
                      </a:r>
                      <a:endParaRPr lang="ru-RU" sz="1200" b="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условий и охраны труда в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1 493,7</a:t>
                      </a:r>
                      <a:endParaRPr lang="ru-RU" sz="1400" b="1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1 493,7</a:t>
                      </a:r>
                      <a:endParaRPr lang="ru-RU" sz="1200" b="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туризма в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50,0</a:t>
                      </a:r>
                      <a:endParaRPr lang="ru-RU" sz="1400" b="1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туризма в</a:t>
                      </a:r>
                      <a:r>
                        <a:rPr kumimoji="0"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50,0</a:t>
                      </a:r>
                      <a:endParaRPr lang="ru-RU" sz="1200" b="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Безопасность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199,8</a:t>
                      </a:r>
                      <a:endParaRPr lang="ru-RU" sz="1200" b="1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«Профилактика преступлений и правонарушений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114,9</a:t>
                      </a:r>
                      <a:endParaRPr lang="ru-RU" sz="1200" b="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«Повышение безопасности</a:t>
                      </a:r>
                      <a:r>
                        <a:rPr lang="ru-RU" sz="1100" b="0" baseline="0" dirty="0" smtClean="0"/>
                        <a:t> дорожного движения в Заволжском муниципальном районе»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24,9</a:t>
                      </a:r>
                      <a:endParaRPr lang="ru-RU" sz="1200" b="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«Обеспечение мероприятий по построению и развитию АПК «Безопасный город»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60,0</a:t>
                      </a:r>
                      <a:endParaRPr lang="ru-RU" sz="1200" b="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400" b="0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1 001,1</a:t>
                      </a:r>
                      <a:endParaRPr lang="ru-RU" sz="1200" b="1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и развитие информационно-коммуникационных технологий в органах местного самоуправления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1 001,1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9729721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Дорожный фонд</a:t>
            </a:r>
          </a:p>
          <a:p>
            <a:pPr algn="ctr"/>
            <a:r>
              <a:rPr lang="ru-RU" sz="2400" b="1" dirty="0" smtClean="0"/>
              <a:t> </a:t>
            </a:r>
          </a:p>
          <a:p>
            <a:r>
              <a:rPr lang="ru-RU" sz="2000" b="1" dirty="0" smtClean="0"/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Дорожный фонд </a:t>
            </a:r>
            <a:br>
              <a:rPr lang="ru-RU" sz="2400" dirty="0" smtClean="0"/>
            </a:br>
            <a:r>
              <a:rPr lang="ru-RU" sz="2400" dirty="0" smtClean="0"/>
              <a:t>Заволжского муниципального района </a:t>
            </a:r>
            <a:br>
              <a:rPr lang="ru-RU" sz="2400" dirty="0" smtClean="0"/>
            </a:br>
            <a:r>
              <a:rPr lang="ru-RU" sz="2400" dirty="0" smtClean="0"/>
              <a:t>на 201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2400" dirty="0" smtClean="0"/>
              <a:t> год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844824"/>
          <a:ext cx="864096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Муниципальный внутренний долг Заволжского муниципального района 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95536" y="1600200"/>
          <a:ext cx="8496944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28612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Подготовлено </a:t>
            </a:r>
          </a:p>
          <a:p>
            <a:pPr algn="ctr"/>
            <a:r>
              <a:rPr lang="ru-RU" dirty="0" smtClean="0"/>
              <a:t>финансовым отделом администрации Заволжского муниципального района </a:t>
            </a:r>
          </a:p>
          <a:p>
            <a:pPr algn="ctr"/>
            <a:r>
              <a:rPr lang="ru-RU" dirty="0" smtClean="0"/>
              <a:t>Ивановской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14364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Документ подготовлен с использованием материалов, содержащихся в «Бюджете для граждан» к проекту федерального закона о бюджете на 2019 и на плановый период 2020-2021 годов,</a:t>
            </a:r>
          </a:p>
          <a:p>
            <a:pPr algn="ctr"/>
            <a:r>
              <a:rPr lang="ru-RU" sz="800" dirty="0" smtClean="0"/>
              <a:t>сформированному Министерством финансов РФ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Ответственный исполнитель: Главный специалист Четвергова М.А., Тел 6-00-44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116632"/>
          <a:ext cx="90364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smtClean="0"/>
                        <a:t>на </a:t>
                      </a:r>
                      <a:r>
                        <a:rPr lang="ru-RU" sz="1600" dirty="0" smtClean="0"/>
                        <a:t>01.01.2014г.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16 937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11 239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5 698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smtClean="0"/>
                        <a:t>на </a:t>
                      </a:r>
                      <a:r>
                        <a:rPr lang="ru-RU" sz="1600" dirty="0" smtClean="0"/>
                        <a:t>01.01.2015г.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16 446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10 952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5 494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smtClean="0"/>
                        <a:t>на </a:t>
                      </a:r>
                      <a:r>
                        <a:rPr lang="ru-RU" sz="1600" dirty="0" smtClean="0"/>
                        <a:t>01.01.2016г.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15 963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10 664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5 299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smtClean="0"/>
                        <a:t>на </a:t>
                      </a:r>
                      <a:r>
                        <a:rPr lang="ru-RU" sz="1600" dirty="0" smtClean="0"/>
                        <a:t>01.01.2017г.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15 482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10 384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5 098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smtClean="0"/>
                        <a:t>на </a:t>
                      </a:r>
                      <a:r>
                        <a:rPr lang="ru-RU" sz="1600" dirty="0" smtClean="0"/>
                        <a:t>01.01.2018г.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15 046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10 121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4 925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Прогноз социально-экономического развития ЗМР на 201</a:t>
            </a:r>
            <a:r>
              <a:rPr lang="en-US" sz="3200" dirty="0" smtClean="0"/>
              <a:t>9</a:t>
            </a:r>
            <a:r>
              <a:rPr lang="ru-RU" sz="3200" dirty="0" smtClean="0"/>
              <a:t>-202</a:t>
            </a:r>
            <a:r>
              <a:rPr lang="en-US" sz="3200" dirty="0" smtClean="0"/>
              <a:t>1</a:t>
            </a:r>
            <a:r>
              <a:rPr lang="ru-RU" sz="3200" dirty="0" smtClean="0"/>
              <a:t> годы (1)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56584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r>
              <a:rPr lang="ru-RU" sz="1800" dirty="0" smtClean="0"/>
              <a:t>Структуру экономики района формируют такие виды  экономической деятельности как  промышленное производство, торговля,  сельское  хозяйство, сектор услуг. 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Стабильно работающие предприятия реального сектора экономики  Заволжского муниципального района — это  </a:t>
            </a:r>
            <a:r>
              <a:rPr lang="ru-RU" sz="1600" dirty="0" smtClean="0"/>
              <a:t>ООО «</a:t>
            </a:r>
            <a:r>
              <a:rPr lang="ru-RU" sz="1600" dirty="0" err="1" smtClean="0"/>
              <a:t>ГлавШвейПром</a:t>
            </a:r>
            <a:r>
              <a:rPr lang="ru-RU" sz="1600" dirty="0" smtClean="0"/>
              <a:t>»</a:t>
            </a:r>
            <a:r>
              <a:rPr lang="ru-RU" sz="1800" dirty="0" smtClean="0">
                <a:solidFill>
                  <a:schemeClr val="bg1"/>
                </a:solidFill>
              </a:rPr>
              <a:t>, ООО «Заволжский химический завод органического синтеза», ООО «Кеметсорб», ООО «Химтек», ЗАО «Корхимстройматериалы»,  АО «Синтема», ООО «Химресурс», ООО «Пекарь», ООО «Спецодежда-2000», ООО «Коротиха», СПК «Колшево», ООО «Волжское молоко».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Экономика Заволжского муниципального района характеризуется достаточно разнообразной структурой отраслей промышленности. Ведущую роль в промышленности района играет текстильная отрасль. В промышленном комплексе района участвуют более 80 средних и малых предприятий.</a:t>
            </a:r>
          </a:p>
          <a:p>
            <a:pPr algn="just"/>
            <a:r>
              <a:rPr lang="ru-RU" sz="1800" dirty="0" smtClean="0"/>
              <a:t>Индекс промышленного производства с учетом дефлятора планируется в размере 100,1 %.</a:t>
            </a:r>
          </a:p>
          <a:p>
            <a:pPr algn="just"/>
            <a:r>
              <a:rPr lang="ru-RU" sz="1800" dirty="0" smtClean="0"/>
              <a:t>Основным направлением  сельскохозяйственного производства района является молочное животноводство и растениеводство. </a:t>
            </a:r>
          </a:p>
          <a:p>
            <a:r>
              <a:rPr lang="ru-RU" sz="1800" dirty="0" smtClean="0"/>
              <a:t>Между администрацией Заволжского муниципального района и  Департаментом сельского хозяйства и продовольствия Ивановской области заключено  дополнительное Соглашение, которое включает в себя план мероприятий («дорожная карта») «Развитие сельского хозяйства и устойчивое развитие сельских территорий Заволжского муниципального района Ивановской области», предусматривающий развитию растениеводства и животноводства до 2020 года. </a:t>
            </a:r>
            <a:r>
              <a:rPr lang="ru-RU" sz="1800" dirty="0" smtClean="0">
                <a:solidFill>
                  <a:schemeClr val="bg1"/>
                </a:solidFill>
              </a:rPr>
              <a:t>В рамках реализации вышеуказанного Соглашения планируется увеличение производства продукции растениеводства и животноводства. </a:t>
            </a:r>
          </a:p>
          <a:p>
            <a:endParaRPr lang="ru-RU" sz="1900" dirty="0" smtClean="0"/>
          </a:p>
          <a:p>
            <a:pPr algn="just"/>
            <a:endParaRPr lang="ru-RU" sz="2000" dirty="0" smtClean="0"/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Прогноз социально-экономического развития ЗМР на 201</a:t>
            </a:r>
            <a:r>
              <a:rPr lang="en-US" sz="3200" dirty="0" smtClean="0"/>
              <a:t>9-2021</a:t>
            </a:r>
            <a:r>
              <a:rPr lang="ru-RU" sz="3200" dirty="0" smtClean="0"/>
              <a:t> годы (2)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301208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Рост количества субъектов малого и среднего предпринимательства  </a:t>
            </a:r>
            <a:r>
              <a:rPr lang="ru-RU" sz="1500" dirty="0" smtClean="0"/>
              <a:t>соответственно составит в 2019 году —        101,3 %, в 2020 году — 101,8 %, в 2021 году — 100,0 % (в рамках информационно-маркетинговой поддержки субъектов малого и среднего предпринимательства через портал «Бизнес-Навигатор)</a:t>
            </a:r>
            <a:r>
              <a:rPr lang="ru-RU" sz="1500" dirty="0" smtClean="0">
                <a:solidFill>
                  <a:schemeClr val="bg1"/>
                </a:solidFill>
              </a:rPr>
              <a:t>. Соответственно увеличится численность занятых работников в малом бизнесе и оборот малых предприятий. </a:t>
            </a:r>
          </a:p>
          <a:p>
            <a:r>
              <a:rPr lang="ru-RU" sz="1500" dirty="0" smtClean="0"/>
              <a:t>Планируется открытие новых предприятий в сфере торговли. Также продолжает действовать муниципальная программа «Экономическое развитие  Заволжского муниципального района», в состав которой входит подпрограмма «Развитие субъектов малого и среднего предпринимательства в Заволжском  муниципальном  районе».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Основными направлениями инвестиционной политики  в районе является вложение инвестиций в инфраструктуру:</a:t>
            </a:r>
          </a:p>
          <a:p>
            <a:pPr lvl="0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 	1-газификация;</a:t>
            </a:r>
          </a:p>
          <a:p>
            <a:pPr lvl="0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	2-водоснабжение и водоотведение;</a:t>
            </a:r>
          </a:p>
          <a:p>
            <a:pPr lvl="0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	3-теплоснабжение;</a:t>
            </a:r>
          </a:p>
          <a:p>
            <a:pPr lvl="0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	4-дорожное строительство</a:t>
            </a:r>
            <a:r>
              <a:rPr lang="en-US" sz="1500" dirty="0" smtClean="0">
                <a:solidFill>
                  <a:schemeClr val="bg1"/>
                </a:solidFill>
              </a:rPr>
              <a:t>.</a:t>
            </a:r>
            <a:endParaRPr lang="ru-RU" sz="1500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Основные приоритеты развития района на 2019-2021годы:</a:t>
            </a:r>
          </a:p>
          <a:p>
            <a:pPr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	- обеспечение  экономической  стабильности  и  устойчивых  темпов экономического роста;</a:t>
            </a:r>
          </a:p>
          <a:p>
            <a:pPr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	- улучшение инвестиционного климата;</a:t>
            </a:r>
          </a:p>
          <a:p>
            <a:pPr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        - развитие малого  и среднего  предпринимательства как рыночного механизма решения комплекса экономических и социальных задач.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96944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Основные показатели социально-экономического развития ЗМР Ивановской области на 201</a:t>
            </a:r>
            <a:r>
              <a:rPr lang="en-US" sz="2800" dirty="0" smtClean="0"/>
              <a:t>9</a:t>
            </a:r>
            <a:r>
              <a:rPr lang="ru-RU" sz="2800" dirty="0" smtClean="0"/>
              <a:t> год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636912"/>
          <a:ext cx="8641655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656879"/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 </a:t>
                      </a:r>
                    </a:p>
                    <a:p>
                      <a:pPr algn="ctr"/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201</a:t>
                      </a:r>
                      <a:r>
                        <a:rPr lang="en-US" baseline="0" dirty="0" smtClean="0"/>
                        <a:t>9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Объем продукции сельского хозяйства в хозяйствах всех категорий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286,13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Оборот розничной торговли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млн.руб.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335,583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Инвестиции в основной капитал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млн.руб.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40,861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малых и средних предприятий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тыс.единиц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0,383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работников, занятых на предприятиях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тыс.человек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1,72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Оборот малых и средних предприятий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млн.руб.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506,243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Показатели, характеризующие уровень жизни населения ЗМР Ивановской области (2)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643526"/>
              </p:ext>
            </p:extLst>
          </p:nvPr>
        </p:nvGraphicFramePr>
        <p:xfrm>
          <a:off x="251520" y="1600200"/>
          <a:ext cx="8712968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060"/>
                <a:gridCol w="3049496"/>
                <a:gridCol w="17644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Демография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постоянного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тыс.человек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14,425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 них городского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9,751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 них сельского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4,674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Общий коэффициент рождаемости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человек на 1000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Общий коэффициент смертности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человек на 1000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19,83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Ожидаемая</a:t>
                      </a:r>
                      <a:r>
                        <a:rPr lang="ru-RU" baseline="0" dirty="0" smtClean="0"/>
                        <a:t> продолжительность жизни при рождении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70,1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Труд и занятость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трудовых ресурсов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занятых в экономике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Показатели, характеризующие уровень жизни населения ЗМР Ивановской области (3)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населения с денежными доходами ниже прожиточного минимума в % ко всему населению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размер месячных</a:t>
                      </a:r>
                      <a:r>
                        <a:rPr lang="ru-RU" baseline="0" dirty="0" smtClean="0"/>
                        <a:t> пенсий пенсионеров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12 885,35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6320</TotalTime>
  <Words>3391</Words>
  <Application>Microsoft Office PowerPoint</Application>
  <PresentationFormat>Экран (4:3)</PresentationFormat>
  <Paragraphs>892</Paragraphs>
  <Slides>39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 социально-экономического развития ЗМР на 2019-2021 годы (1)</vt:lpstr>
      <vt:lpstr>Прогноз социально-экономического развития ЗМР на 2019-2021 годы (2)</vt:lpstr>
      <vt:lpstr>Основные показатели социально-экономического развития ЗМР Ивановской области на 2019 год</vt:lpstr>
      <vt:lpstr>Показатели, характеризующие уровень жизни населения ЗМР Ивановской области (2)</vt:lpstr>
      <vt:lpstr>Показатели, характеризующие уровень жизни населения ЗМР Ивановской области (3)</vt:lpstr>
      <vt:lpstr>Презентация PowerPoint</vt:lpstr>
      <vt:lpstr>Презентация PowerPoint</vt:lpstr>
      <vt:lpstr>Презентация PowerPoint</vt:lpstr>
      <vt:lpstr>Основные характеристики бюджета  Заволжского муниципального района                                                                  на 2019 и на плановый период 2020 и 2021 годов</vt:lpstr>
      <vt:lpstr>Доходы, расходы и дефицит  бюджета ЗМР  на 2019 и на плановый период 2020 и 2021 годов</vt:lpstr>
      <vt:lpstr>Презентация PowerPoint</vt:lpstr>
      <vt:lpstr>Презентация PowerPoint</vt:lpstr>
      <vt:lpstr>Структура доходов бюджета  Заволжского муниципального района на 2019 и на плановый период 2020 и 2021 годов</vt:lpstr>
      <vt:lpstr>Презентация PowerPoint</vt:lpstr>
      <vt:lpstr>Презентация PowerPoint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2019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 Заволжского муниципального района Ивановской области  в разрезе разделов и подразделов бюджетной классификации в 2019 году</vt:lpstr>
      <vt:lpstr>Расходы бюджета  Заволжского муниципального района Ивановской области  в разрезе подразделов бюджетной классификации в 2019 году (2)</vt:lpstr>
      <vt:lpstr>Расходы бюджета  Заволжского муниципального района Ивановской области  в разрезе подразделов бюджетной классификации в 2019 году (3)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Дорожный фонд  Заволжского муниципального района  на 2019 год</vt:lpstr>
      <vt:lpstr>Муниципальный внутренний долг Заволжского муниципального района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Пресса</cp:lastModifiedBy>
  <cp:revision>597</cp:revision>
  <dcterms:modified xsi:type="dcterms:W3CDTF">2019-07-05T08:10:52Z</dcterms:modified>
</cp:coreProperties>
</file>