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47"/>
  </p:notesMasterIdLst>
  <p:sldIdLst>
    <p:sldId id="341" r:id="rId2"/>
    <p:sldId id="257" r:id="rId3"/>
    <p:sldId id="342" r:id="rId4"/>
    <p:sldId id="362" r:id="rId5"/>
    <p:sldId id="371" r:id="rId6"/>
    <p:sldId id="372" r:id="rId7"/>
    <p:sldId id="373" r:id="rId8"/>
    <p:sldId id="385" r:id="rId9"/>
    <p:sldId id="387" r:id="rId10"/>
    <p:sldId id="388" r:id="rId11"/>
    <p:sldId id="347" r:id="rId12"/>
    <p:sldId id="389" r:id="rId13"/>
    <p:sldId id="390" r:id="rId14"/>
    <p:sldId id="392" r:id="rId15"/>
    <p:sldId id="393" r:id="rId16"/>
    <p:sldId id="396" r:id="rId17"/>
    <p:sldId id="338" r:id="rId18"/>
    <p:sldId id="339" r:id="rId19"/>
    <p:sldId id="394" r:id="rId20"/>
    <p:sldId id="380" r:id="rId21"/>
    <p:sldId id="267" r:id="rId22"/>
    <p:sldId id="269" r:id="rId23"/>
    <p:sldId id="332" r:id="rId24"/>
    <p:sldId id="359" r:id="rId25"/>
    <p:sldId id="360" r:id="rId26"/>
    <p:sldId id="361" r:id="rId27"/>
    <p:sldId id="340" r:id="rId28"/>
    <p:sldId id="374" r:id="rId29"/>
    <p:sldId id="329" r:id="rId30"/>
    <p:sldId id="330" r:id="rId31"/>
    <p:sldId id="334" r:id="rId32"/>
    <p:sldId id="335" r:id="rId33"/>
    <p:sldId id="395" r:id="rId34"/>
    <p:sldId id="346" r:id="rId35"/>
    <p:sldId id="378" r:id="rId36"/>
    <p:sldId id="382" r:id="rId37"/>
    <p:sldId id="399" r:id="rId38"/>
    <p:sldId id="377" r:id="rId39"/>
    <p:sldId id="397" r:id="rId40"/>
    <p:sldId id="402" r:id="rId41"/>
    <p:sldId id="322" r:id="rId42"/>
    <p:sldId id="348" r:id="rId43"/>
    <p:sldId id="379" r:id="rId44"/>
    <p:sldId id="365" r:id="rId45"/>
    <p:sldId id="282" r:id="rId4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8E1"/>
    <a:srgbClr val="EFE5EB"/>
    <a:srgbClr val="D1E0E7"/>
    <a:srgbClr val="A8E6F2"/>
    <a:srgbClr val="AEE0EC"/>
    <a:srgbClr val="CCCCFF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2736" autoAdjust="0"/>
  </p:normalViewPr>
  <p:slideViewPr>
    <p:cSldViewPr>
      <p:cViewPr varScale="1">
        <p:scale>
          <a:sx n="94" d="100"/>
          <a:sy n="94" d="100"/>
        </p:scale>
        <p:origin x="-11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09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Динамика численности населения Заволжского</a:t>
            </a:r>
            <a:r>
              <a:rPr lang="ru-RU" sz="2000" baseline="0" dirty="0" smtClean="0"/>
              <a:t> муниципального района 2015-2019гг</a:t>
            </a:r>
            <a:endParaRPr lang="ru-RU" sz="20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6522249332042033E-2"/>
          <c:y val="0.3322542048704849"/>
          <c:w val="0.73396779016999514"/>
          <c:h val="0.62906572472339672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01.01.2018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01.01.2016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14553</c:v>
                </c:pt>
                <c:pt idx="1">
                  <c:v>15046</c:v>
                </c:pt>
                <c:pt idx="2">
                  <c:v>15482</c:v>
                </c:pt>
                <c:pt idx="3">
                  <c:v>15963</c:v>
                </c:pt>
                <c:pt idx="4">
                  <c:v>16446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bubbleSize>
          <c:bubble3D val="1"/>
        </c:ser>
        <c:bubbleScale val="100"/>
        <c:axId val="86733952"/>
        <c:axId val="90475520"/>
      </c:bubbleChart>
      <c:valAx>
        <c:axId val="86733952"/>
        <c:scaling>
          <c:orientation val="minMax"/>
        </c:scaling>
        <c:axPos val="t"/>
        <c:numFmt formatCode="General" sourceLinked="1"/>
        <c:tickLblPos val="nextTo"/>
        <c:crossAx val="90475520"/>
        <c:crosses val="autoZero"/>
        <c:crossBetween val="midCat"/>
      </c:valAx>
      <c:valAx>
        <c:axId val="90475520"/>
        <c:scaling>
          <c:orientation val="maxMin"/>
        </c:scaling>
        <c:axPos val="l"/>
        <c:majorGridlines/>
        <c:numFmt formatCode="@" sourceLinked="0"/>
        <c:minorTickMark val="out"/>
        <c:tickLblPos val="nextTo"/>
        <c:crossAx val="86733952"/>
        <c:crosses val="autoZero"/>
        <c:crossBetween val="midCat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2500000000000001E-2"/>
          <c:y val="0.33148148148148504"/>
          <c:w val="0.45833333333333326"/>
          <c:h val="0.61111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Лист1!$A$2:$A$15</c:f>
              <c:strCache>
                <c:ptCount val="14"/>
                <c:pt idx="0">
                  <c:v>Программа "Развитие образования в Заволжском муниципальном районе"</c:v>
                </c:pt>
                <c:pt idx="1">
                  <c:v>Программа "Развитие физической культуры и спорта в Заволжском муниципальном районе"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</c:v>
                </c:pt>
                <c:pt idx="3">
                  <c:v>Программа "Социальная поддержка граждан Заволжского муниципального района"</c:v>
                </c:pt>
                <c:pt idx="4">
                  <c:v>Программа "Экономическое развитие Заволжского муниципального района"</c:v>
                </c:pt>
                <c:pt idx="5">
                  <c:v>Программа "Обеспечение качественным жильём и услугами жилищно-коммунального хозяйства населения Заволжского муниципального района"</c:v>
                </c:pt>
                <c:pt idx="6">
                  <c:v>Программа "Развитие транспортной системы Заволжского муниципального района</c:v>
                </c:pt>
                <c:pt idx="7">
                  <c:v>Программа "Энергоэффективность и энергосбережение Заволжского муниципального района"</c:v>
                </c:pt>
                <c:pt idx="8">
                  <c:v>Программа "Долгосрочная сбалансированность и устойчивость бюджетной системы Заволжского муниципального района"</c:v>
                </c:pt>
                <c:pt idx="9">
                  <c:v>Программа "Совершенствование местного самоуправления Заволжского муниципального района"</c:v>
                </c:pt>
                <c:pt idx="10">
                  <c:v>Программа "Управление муниципальным имуществом Заволжского муниципального района"</c:v>
                </c:pt>
                <c:pt idx="11">
                  <c:v>Программа "Улучшение условий и охраны труда в Заволжском муниципальном районе"</c:v>
                </c:pt>
                <c:pt idx="12">
                  <c:v>Программа "Безопасность Заволжского муниципального района"</c:v>
                </c:pt>
                <c:pt idx="13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
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189695.8</c:v>
                </c:pt>
                <c:pt idx="1">
                  <c:v>452.7</c:v>
                </c:pt>
                <c:pt idx="2">
                  <c:v>13910</c:v>
                </c:pt>
                <c:pt idx="3">
                  <c:v>1214.5999999999999</c:v>
                </c:pt>
                <c:pt idx="4">
                  <c:v>320</c:v>
                </c:pt>
                <c:pt idx="5">
                  <c:v>5540.1</c:v>
                </c:pt>
                <c:pt idx="6">
                  <c:v>7441.4</c:v>
                </c:pt>
                <c:pt idx="7">
                  <c:v>147</c:v>
                </c:pt>
                <c:pt idx="8">
                  <c:v>4703.7</c:v>
                </c:pt>
                <c:pt idx="9">
                  <c:v>38331.4</c:v>
                </c:pt>
                <c:pt idx="10">
                  <c:v>3996.3</c:v>
                </c:pt>
                <c:pt idx="11">
                  <c:v>12.3</c:v>
                </c:pt>
                <c:pt idx="12">
                  <c:v>185.8</c:v>
                </c:pt>
                <c:pt idx="13">
                  <c:v>1108.0999999999999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6785761154855648"/>
          <c:y val="0"/>
          <c:w val="0.53075349956255469"/>
          <c:h val="1"/>
        </c:manualLayout>
      </c:layout>
      <c:txPr>
        <a:bodyPr/>
        <a:lstStyle/>
        <a:p>
          <a:pPr>
            <a:defRPr sz="1000" kern="0" spc="-2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2882840332505672E-2"/>
          <c:y val="0.28861592300962507"/>
          <c:w val="0.50949791284321133"/>
          <c:h val="0.66064450277049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Оформление прав собственности на автомобильные дороги местного значения муниципального образования "Заволжский муниципальный район" и земельные участки под ними</c:v>
                </c:pt>
                <c:pt idx="1">
                  <c:v>Ремонт автомобильной дороги Патракейка-Доронжа-Ананьино-Мера в Заволжском районе Ивановской области</c:v>
                </c:pt>
                <c:pt idx="2">
                  <c:v>Капитальный ремонт и ремонт автомобильных дорог  местного значения между населенными пунктами муниципального образования «Заволжский муниципальный район»</c:v>
                </c:pt>
                <c:pt idx="3">
                  <c:v>Капитальный ремонт и ремонт автомобильных дорог  местного значения внутри населенных пунктов муниципального образования «Заволжский муниципальный район»</c:v>
                </c:pt>
                <c:pt idx="4">
                  <c:v>Предоставление иных межбюджетных трансфертов сельским поселениям Заволжского муниципального района на содержание автомобильных дорог местного значения в границах населенных пунктов поселения </c:v>
                </c:pt>
                <c:pt idx="5">
                  <c:v>Предоставление иных межбюджетных трансфертов сельским поселениям Заволжского муниципального района на содержание автомобильных дорог местного значения вне границ населенных пунктов в границах муниципального района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100000</c:v>
                </c:pt>
                <c:pt idx="1">
                  <c:v>60000</c:v>
                </c:pt>
                <c:pt idx="2">
                  <c:v>2178959.0099999998</c:v>
                </c:pt>
                <c:pt idx="3">
                  <c:v>902410</c:v>
                </c:pt>
                <c:pt idx="4">
                  <c:v>2146544</c:v>
                </c:pt>
                <c:pt idx="5">
                  <c:v>2053456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9567901234569165"/>
          <c:y val="0"/>
          <c:w val="0.39506172839506742"/>
          <c:h val="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265556</c:v>
                </c:pt>
                <c:pt idx="1">
                  <c:v>237563.7</c:v>
                </c:pt>
                <c:pt idx="2">
                  <c:v>233875.9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268638.5</c:v>
                </c:pt>
                <c:pt idx="1">
                  <c:v>240434.4</c:v>
                </c:pt>
                <c:pt idx="2">
                  <c:v>236749.3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-3082.5</c:v>
                </c:pt>
                <c:pt idx="1">
                  <c:v>-2870.7</c:v>
                </c:pt>
                <c:pt idx="2">
                  <c:v>-2873.4</c:v>
                </c:pt>
              </c:numCache>
            </c:numRef>
          </c:val>
        </c:ser>
        <c:shape val="cylinder"/>
        <c:axId val="137166208"/>
        <c:axId val="137188480"/>
        <c:axId val="0"/>
      </c:bar3DChart>
      <c:catAx>
        <c:axId val="137166208"/>
        <c:scaling>
          <c:orientation val="minMax"/>
        </c:scaling>
        <c:axPos val="b"/>
        <c:tickLblPos val="nextTo"/>
        <c:crossAx val="137188480"/>
        <c:crosses val="autoZero"/>
        <c:auto val="1"/>
        <c:lblAlgn val="ctr"/>
        <c:lblOffset val="100"/>
      </c:catAx>
      <c:valAx>
        <c:axId val="137188480"/>
        <c:scaling>
          <c:orientation val="minMax"/>
        </c:scaling>
        <c:axPos val="l"/>
        <c:majorGridlines/>
        <c:numFmt formatCode="General" sourceLinked="1"/>
        <c:tickLblPos val="nextTo"/>
        <c:crossAx val="13716620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43696.9</c:v>
                </c:pt>
                <c:pt idx="1">
                  <c:v>42529.599999999999</c:v>
                </c:pt>
                <c:pt idx="2">
                  <c:v>42456.1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17952.599999999897</c:v>
                </c:pt>
                <c:pt idx="1">
                  <c:v>14884</c:v>
                </c:pt>
                <c:pt idx="2">
                  <c:v>15012.2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203906.5</c:v>
                </c:pt>
                <c:pt idx="1">
                  <c:v>180150.1</c:v>
                </c:pt>
                <c:pt idx="2">
                  <c:v>176407.6</c:v>
                </c:pt>
              </c:numCache>
            </c:numRef>
          </c:val>
        </c:ser>
        <c:shape val="cylinder"/>
        <c:axId val="124832000"/>
        <c:axId val="124915712"/>
        <c:axId val="0"/>
      </c:bar3DChart>
      <c:catAx>
        <c:axId val="124832000"/>
        <c:scaling>
          <c:orientation val="minMax"/>
        </c:scaling>
        <c:axPos val="b"/>
        <c:tickLblPos val="nextTo"/>
        <c:crossAx val="124915712"/>
        <c:crosses val="autoZero"/>
        <c:auto val="1"/>
        <c:lblAlgn val="ctr"/>
        <c:lblOffset val="100"/>
      </c:catAx>
      <c:valAx>
        <c:axId val="124915712"/>
        <c:scaling>
          <c:orientation val="minMax"/>
        </c:scaling>
        <c:axPos val="l"/>
        <c:majorGridlines/>
        <c:numFmt formatCode="General" sourceLinked="1"/>
        <c:tickLblPos val="nextTo"/>
        <c:crossAx val="12483200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i="0" u="none" strike="noStrike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 бюджета Заволжского муниципального района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i="0" u="none" strike="noStrike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2020 год и на плановый период 20</a:t>
            </a:r>
            <a:r>
              <a:rPr lang="en-US" sz="2000" b="1" i="0" u="none" strike="noStrike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0" u="none" strike="noStrike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 и 2022 годов 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668856576911467"/>
          <c:y val="3.2026140688358802E-2"/>
        </c:manualLayout>
      </c:layout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30120.5</c:v>
                </c:pt>
                <c:pt idx="1">
                  <c:v>31328.2</c:v>
                </c:pt>
                <c:pt idx="2">
                  <c:v>31954.7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7441.4</c:v>
                </c:pt>
                <c:pt idx="1">
                  <c:v>7441.4</c:v>
                </c:pt>
                <c:pt idx="2">
                  <c:v>7441.4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налог на вменённый доход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3600</c:v>
                </c:pt>
                <c:pt idx="1">
                  <c:v>800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Налог, взимаемый в связи с применением патентной системы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390</c:v>
                </c:pt>
                <c:pt idx="1">
                  <c:v>700</c:v>
                </c:pt>
                <c:pt idx="2">
                  <c:v>800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110</c:v>
                </c:pt>
                <c:pt idx="1">
                  <c:v>130</c:v>
                </c:pt>
                <c:pt idx="2">
                  <c:v>130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2000</c:v>
                </c:pt>
                <c:pt idx="1">
                  <c:v>2100</c:v>
                </c:pt>
                <c:pt idx="2">
                  <c:v>2100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</c:numCache>
            </c:numRef>
          </c:val>
        </c:ser>
        <c:gapWidth val="75"/>
        <c:shape val="cylinder"/>
        <c:axId val="125011456"/>
        <c:axId val="125012992"/>
        <c:axId val="0"/>
      </c:bar3DChart>
      <c:catAx>
        <c:axId val="12501145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25012992"/>
        <c:crosses val="autoZero"/>
        <c:auto val="1"/>
        <c:lblAlgn val="ctr"/>
        <c:lblOffset val="100"/>
      </c:catAx>
      <c:valAx>
        <c:axId val="125012992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2501145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22586718006942533"/>
          <c:y val="0.68530141063358163"/>
          <c:w val="0.59558411757320551"/>
          <c:h val="0.30339524559406938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неналоговых доходов бюджета Заволжского муниципального района </a:t>
            </a:r>
            <a:b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 и на плановый период 20</a:t>
            </a:r>
            <a:r>
              <a:rPr lang="en-US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и 20</a:t>
            </a:r>
            <a:r>
              <a:rPr lang="en-US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годов</a:t>
            </a:r>
            <a:endParaRPr lang="ru-RU" sz="2000" b="1" cap="none" spc="0" dirty="0">
              <a:ln w="1905"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114644519784819"/>
          <c:y val="0"/>
        </c:manualLayout>
      </c:layout>
    </c:title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3352.5</c:v>
                </c:pt>
                <c:pt idx="1">
                  <c:v>3279</c:v>
                </c:pt>
                <c:pt idx="2">
                  <c:v>3306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30.4</c:v>
                </c:pt>
                <c:pt idx="1">
                  <c:v>31.6</c:v>
                </c:pt>
                <c:pt idx="2">
                  <c:v>32.800000000000004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8966</c:v>
                </c:pt>
                <c:pt idx="1">
                  <c:v>8969</c:v>
                </c:pt>
                <c:pt idx="2">
                  <c:v>8969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реализации имущества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5500</c:v>
                </c:pt>
                <c:pt idx="1">
                  <c:v>2500</c:v>
                </c:pt>
                <c:pt idx="2">
                  <c:v>2600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83.7</c:v>
                </c:pt>
                <c:pt idx="1">
                  <c:v>83.7</c:v>
                </c:pt>
                <c:pt idx="2">
                  <c:v>83.7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gapWidth val="75"/>
        <c:shape val="cylinder"/>
        <c:axId val="125147008"/>
        <c:axId val="125148544"/>
        <c:axId val="0"/>
      </c:bar3DChart>
      <c:catAx>
        <c:axId val="125147008"/>
        <c:scaling>
          <c:orientation val="minMax"/>
        </c:scaling>
        <c:axPos val="l"/>
        <c:majorTickMark val="none"/>
        <c:tickLblPos val="nextTo"/>
        <c:crossAx val="125148544"/>
        <c:crosses val="autoZero"/>
        <c:auto val="1"/>
        <c:lblAlgn val="ctr"/>
        <c:lblOffset val="100"/>
      </c:catAx>
      <c:valAx>
        <c:axId val="125148544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25147008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103316.4</c:v>
                </c:pt>
                <c:pt idx="1">
                  <c:v>77214.899999999994</c:v>
                </c:pt>
                <c:pt idx="2">
                  <c:v>77214.899999999994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6273.1</c:v>
                </c:pt>
                <c:pt idx="1">
                  <c:v>369.6</c:v>
                </c:pt>
                <c:pt idx="2">
                  <c:v>369.6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94292</c:v>
                </c:pt>
                <c:pt idx="1">
                  <c:v>102540.6</c:v>
                </c:pt>
                <c:pt idx="2">
                  <c:v>98798.1</c:v>
                </c:pt>
              </c:numCache>
            </c:numRef>
          </c:val>
        </c:ser>
        <c:shape val="cylinder"/>
        <c:axId val="125128064"/>
        <c:axId val="125150336"/>
        <c:axId val="0"/>
      </c:bar3DChart>
      <c:catAx>
        <c:axId val="125128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25150336"/>
        <c:crosses val="autoZero"/>
        <c:auto val="1"/>
        <c:lblAlgn val="ctr"/>
        <c:lblOffset val="100"/>
        <c:tickMarkSkip val="1"/>
      </c:catAx>
      <c:valAx>
        <c:axId val="1251503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251280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6493318981485758E-2"/>
          <c:y val="1.7136656701081294E-2"/>
          <c:w val="0.96103337074250206"/>
          <c:h val="0.7178605931756000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(тыс. руб.)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56595,3</a:t>
                    </a:r>
                  </a:p>
                </c:rich>
              </c:tx>
              <c:numFmt formatCode="#,##0.00" sourceLinked="0"/>
              <c:spPr/>
              <c:showVal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59 553,9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61 649,5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57413,6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56595.3</c:v>
                </c:pt>
                <c:pt idx="1">
                  <c:v>61175.1</c:v>
                </c:pt>
                <c:pt idx="2">
                  <c:v>59553.9</c:v>
                </c:pt>
                <c:pt idx="3">
                  <c:v>61649.5</c:v>
                </c:pt>
                <c:pt idx="4">
                  <c:v>57413.599999999999</c:v>
                </c:pt>
                <c:pt idx="5">
                  <c:v>57468.4</c:v>
                </c:pt>
              </c:numCache>
            </c:numRef>
          </c:val>
        </c:ser>
        <c:axId val="137150464"/>
        <c:axId val="137152000"/>
      </c:barChart>
      <c:catAx>
        <c:axId val="137150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7152000"/>
        <c:crosses val="autoZero"/>
        <c:auto val="1"/>
        <c:lblAlgn val="ctr"/>
        <c:lblOffset val="100"/>
      </c:catAx>
      <c:valAx>
        <c:axId val="137152000"/>
        <c:scaling>
          <c:orientation val="minMax"/>
        </c:scaling>
        <c:delete val="1"/>
        <c:axPos val="l"/>
        <c:numFmt formatCode="#,##0.0" sourceLinked="1"/>
        <c:tickLblPos val="none"/>
        <c:crossAx val="1371504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2046954852790951E-2"/>
          <c:y val="0.81277242745475664"/>
          <c:w val="0.4144711446377794"/>
          <c:h val="0.17441569476963953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2020 год и на плановый период 2021 и 2022 годов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44585</c:v>
                </c:pt>
                <c:pt idx="1">
                  <c:v>42008.1</c:v>
                </c:pt>
                <c:pt idx="2">
                  <c:v>41686.400000000001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130</c:v>
                </c:pt>
                <c:pt idx="1">
                  <c:v>130</c:v>
                </c:pt>
                <c:pt idx="2">
                  <c:v>130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7908.2</c:v>
                </c:pt>
                <c:pt idx="1">
                  <c:v>7707.9</c:v>
                </c:pt>
                <c:pt idx="2">
                  <c:v>7707.9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7786.5</c:v>
                </c:pt>
                <c:pt idx="1">
                  <c:v>2459.9</c:v>
                </c:pt>
                <c:pt idx="2">
                  <c:v>2137.9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199521.1</c:v>
                </c:pt>
                <c:pt idx="1">
                  <c:v>174012.3</c:v>
                </c:pt>
                <c:pt idx="2">
                  <c:v>171570.7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4217.8</c:v>
                </c:pt>
                <c:pt idx="1">
                  <c:v>2841.6</c:v>
                </c:pt>
                <c:pt idx="2">
                  <c:v>2721.7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4004.2</c:v>
                </c:pt>
                <c:pt idx="1">
                  <c:v>7164.6</c:v>
                </c:pt>
                <c:pt idx="2">
                  <c:v>3428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452.7</c:v>
                </c:pt>
                <c:pt idx="1">
                  <c:v>452.7</c:v>
                </c:pt>
                <c:pt idx="2">
                  <c:v>452.7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gapWidth val="75"/>
        <c:shape val="box"/>
        <c:axId val="117577600"/>
        <c:axId val="117579136"/>
        <c:axId val="0"/>
      </c:bar3DChart>
      <c:catAx>
        <c:axId val="1175776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7579136"/>
        <c:crosses val="autoZero"/>
        <c:auto val="1"/>
        <c:lblAlgn val="ctr"/>
        <c:lblOffset val="100"/>
      </c:catAx>
      <c:valAx>
        <c:axId val="1175791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17577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sideWall>
    <c:backWall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9.2197709520544194E-2"/>
          <c:y val="0.33491656392021191"/>
          <c:w val="0.86424566298584005"/>
          <c:h val="0.50434188095057964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flip="none" rotWithShape="1">
              <a:gsLst>
                <a:gs pos="0">
                  <a:srgbClr val="FF9966">
                    <a:shade val="30000"/>
                    <a:satMod val="115000"/>
                  </a:srgbClr>
                </a:gs>
                <a:gs pos="50000">
                  <a:srgbClr val="FF9966">
                    <a:shade val="67500"/>
                    <a:satMod val="115000"/>
                  </a:srgbClr>
                </a:gs>
                <a:gs pos="100000">
                  <a:srgbClr val="FF9966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199521.1</c:v>
                </c:pt>
                <c:pt idx="1">
                  <c:v>174012.3</c:v>
                </c:pt>
                <c:pt idx="2">
                  <c:v>171570.7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6-4C54-AA66-D11C7AC04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8.2629112868529128E-2"/>
                  <c:y val="-2.2396707860296582E-2"/>
                </c:manualLayout>
              </c:layout>
              <c:showVal val="1"/>
            </c:dLbl>
            <c:dLbl>
              <c:idx val="1"/>
              <c:layout>
                <c:manualLayout>
                  <c:x val="7.8122070348427511E-2"/>
                  <c:y val="-1.3997942412685357E-2"/>
                </c:manualLayout>
              </c:layout>
              <c:showVal val="1"/>
            </c:dLbl>
            <c:dLbl>
              <c:idx val="2"/>
              <c:layout>
                <c:manualLayout>
                  <c:x val="7.1611253196931027E-2"/>
                  <c:y val="-1.7222818290452482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3 428,0</a:t>
                    </a:r>
                    <a:endParaRPr lang="en-US" dirty="0"/>
                  </a:p>
                </c:rich>
              </c:tx>
              <c:spPr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86-4C54-AA66-D11C7AC0446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86-4C54-AA66-D11C7AC0446F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86-4C54-AA66-D11C7AC044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4004.2</c:v>
                </c:pt>
                <c:pt idx="1">
                  <c:v>7164.6</c:v>
                </c:pt>
                <c:pt idx="2">
                  <c:v>3428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86-4C54-AA66-D11C7AC044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 </c:v>
                </c:pt>
              </c:strCache>
            </c:strRef>
          </c:tx>
          <c:spPr>
            <a:solidFill>
              <a:srgbClr val="9E5EF4"/>
            </a:solidFill>
          </c:spPr>
          <c:dLbls>
            <c:dLbl>
              <c:idx val="2"/>
              <c:layout>
                <c:manualLayout>
                  <c:x val="2.0460358056266052E-3"/>
                  <c:y val="-5.7409394301507514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86-4C54-AA66-D11C7AC0446F}"/>
                </c:ext>
              </c:extLst>
            </c:dLbl>
            <c:dLbl>
              <c:idx val="3"/>
              <c:layout>
                <c:manualLayout>
                  <c:x val="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86-4C54-AA66-D11C7AC0446F}"/>
                </c:ext>
              </c:extLst>
            </c:dLbl>
            <c:dLbl>
              <c:idx val="4"/>
              <c:layout>
                <c:manualLayout>
                  <c:x val="-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86-4C54-AA66-D11C7AC044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4217.9000000000005</c:v>
                </c:pt>
                <c:pt idx="1">
                  <c:v>2841.6</c:v>
                </c:pt>
                <c:pt idx="2">
                  <c:v>2721.7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86-4C54-AA66-D11C7AC044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  <a:ln w="0"/>
          </c:spPr>
          <c:dLbls>
            <c:dLbl>
              <c:idx val="0"/>
              <c:layout>
                <c:manualLayout>
                  <c:x val="7.0800733028575993E-2"/>
                  <c:y val="-2.77377782971248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86-4C54-AA66-D11C7AC0446F}"/>
                </c:ext>
              </c:extLst>
            </c:dLbl>
            <c:dLbl>
              <c:idx val="1"/>
              <c:layout>
                <c:manualLayout>
                  <c:x val="6.8583120204603581E-2"/>
                  <c:y val="-1.84162104239638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586-4C54-AA66-D11C7AC0446F}"/>
                </c:ext>
              </c:extLst>
            </c:dLbl>
            <c:dLbl>
              <c:idx val="2"/>
              <c:layout>
                <c:manualLayout>
                  <c:x val="6.5729004801099014E-2"/>
                  <c:y val="-2.485445770891541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86-4C54-AA66-D11C7AC0446F}"/>
                </c:ext>
              </c:extLst>
            </c:dLbl>
            <c:dLbl>
              <c:idx val="3"/>
              <c:layout>
                <c:manualLayout>
                  <c:x val="6.9946399822412533E-2"/>
                  <c:y val="-3.02153031088860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586-4C54-AA66-D11C7AC0446F}"/>
                </c:ext>
              </c:extLst>
            </c:dLbl>
            <c:dLbl>
              <c:idx val="4"/>
              <c:layout>
                <c:manualLayout>
                  <c:x val="6.9946399822412533E-2"/>
                  <c:y val="-3.02153031088860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86-4C54-AA66-D11C7AC0446F}"/>
                </c:ext>
              </c:extLst>
            </c:dLbl>
            <c:spPr>
              <a:noFill/>
              <a:ln w="8690" cap="rnd" cmpd="sng">
                <a:miter lim="800000"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452.7</c:v>
                </c:pt>
                <c:pt idx="1">
                  <c:v>452.7</c:v>
                </c:pt>
                <c:pt idx="2">
                  <c:v>452.7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86-4C54-AA66-D11C7AC0446F}"/>
            </c:ext>
          </c:extLst>
        </c:ser>
        <c:gapWidth val="126"/>
        <c:gapDepth val="141"/>
        <c:shape val="box"/>
        <c:axId val="137346432"/>
        <c:axId val="137389184"/>
        <c:axId val="0"/>
      </c:bar3DChart>
      <c:catAx>
        <c:axId val="137346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  <c:crossAx val="137389184"/>
        <c:crosses val="autoZero"/>
        <c:auto val="1"/>
        <c:lblAlgn val="ctr"/>
        <c:lblOffset val="100"/>
      </c:catAx>
      <c:valAx>
        <c:axId val="137389184"/>
        <c:scaling>
          <c:orientation val="minMax"/>
        </c:scaling>
        <c:axPos val="l"/>
        <c:majorGridlines>
          <c:spPr>
            <a:effectLst>
              <a:outerShdw blurRad="50800" dist="5461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inorTickMark val="in"/>
        <c:tickLblPos val="nextTo"/>
        <c:txPr>
          <a:bodyPr/>
          <a:lstStyle/>
          <a:p>
            <a:pPr>
              <a:defRPr sz="759">
                <a:solidFill>
                  <a:schemeClr val="bg1"/>
                </a:solidFill>
              </a:defRPr>
            </a:pPr>
            <a:endParaRPr lang="ru-RU"/>
          </a:p>
        </c:txPr>
        <c:crossAx val="137346432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6159935893530644"/>
          <c:y val="0.8893203635232575"/>
          <c:w val="0.71424356743890094"/>
          <c:h val="5.4615782933576537E-2"/>
        </c:manualLayout>
      </c:layout>
      <c:txPr>
        <a:bodyPr/>
        <a:lstStyle/>
        <a:p>
          <a:pPr>
            <a:defRPr sz="1098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236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NeighborX="55253" custLinFactNeighborY="-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481809-ABD2-4A5D-A619-D979537D516B}" type="presOf" srcId="{D36948F7-83BC-4220-85A0-DE21D57BD41D}" destId="{1816D16A-814C-4C22-A6CC-12105B3989BB}" srcOrd="0" destOrd="0" presId="urn:microsoft.com/office/officeart/2005/8/layout/equation1"/>
    <dgm:cxn modelId="{76C2048E-32E4-406C-884D-6D46D7A0CC89}" type="presOf" srcId="{FEA73179-04A7-4795-AF97-EAF1F3F2AA68}" destId="{4B955819-9EB5-4C61-BE5E-7CE7027DF3F0}" srcOrd="0" destOrd="0" presId="urn:microsoft.com/office/officeart/2005/8/layout/equation1"/>
    <dgm:cxn modelId="{963F1932-9EE7-4D10-976F-4E9F138D8A2F}" type="presOf" srcId="{6CD1DB72-7F8F-4E2A-A00A-E83DF7CE947F}" destId="{22696057-B287-4EFB-96CD-3F248CB196C8}" srcOrd="0" destOrd="0" presId="urn:microsoft.com/office/officeart/2005/8/layout/equation1"/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D9644F75-332C-4E7E-8F24-06EC3A64CC18}" type="presOf" srcId="{4E7CB679-5A70-4D19-B9FE-B35165ACC3D3}" destId="{32775538-2AC3-4373-B014-5A44732CBC7F}" srcOrd="0" destOrd="0" presId="urn:microsoft.com/office/officeart/2005/8/layout/equation1"/>
    <dgm:cxn modelId="{B9DC41B6-161C-4949-AC2F-9FA46D918FA2}" type="presOf" srcId="{65EBFEF0-9C89-4A4C-BA89-C4D7B4B700F7}" destId="{7FAC88BC-C8FF-402F-AB2A-11AC4BBF48B7}" srcOrd="0" destOrd="0" presId="urn:microsoft.com/office/officeart/2005/8/layout/equation1"/>
    <dgm:cxn modelId="{DEDDBD8D-5B25-401A-A04D-69F736386082}" type="presOf" srcId="{ADB1419B-AC29-439A-9A52-52A4D8AD4433}" destId="{A84245DF-C8CC-47D2-83AC-15EF153255E0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44D0C802-34E5-47EF-84F6-1A82A6DA54AE}" type="presParOf" srcId="{22696057-B287-4EFB-96CD-3F248CB196C8}" destId="{7FAC88BC-C8FF-402F-AB2A-11AC4BBF48B7}" srcOrd="0" destOrd="0" presId="urn:microsoft.com/office/officeart/2005/8/layout/equation1"/>
    <dgm:cxn modelId="{7DB00F67-3BFB-45B0-A8C8-28FDB68F0E4C}" type="presParOf" srcId="{22696057-B287-4EFB-96CD-3F248CB196C8}" destId="{2E3F7D03-16FC-4BE4-943C-EE4202A7666A}" srcOrd="1" destOrd="0" presId="urn:microsoft.com/office/officeart/2005/8/layout/equation1"/>
    <dgm:cxn modelId="{E71DC70B-3F54-48EB-BA61-F43882CDB96C}" type="presParOf" srcId="{22696057-B287-4EFB-96CD-3F248CB196C8}" destId="{1816D16A-814C-4C22-A6CC-12105B3989BB}" srcOrd="2" destOrd="0" presId="urn:microsoft.com/office/officeart/2005/8/layout/equation1"/>
    <dgm:cxn modelId="{345F2753-10D2-451B-AB6D-D186C6750819}" type="presParOf" srcId="{22696057-B287-4EFB-96CD-3F248CB196C8}" destId="{5A3AD51A-CA0C-4D60-85EB-AFC0F3AEFCE4}" srcOrd="3" destOrd="0" presId="urn:microsoft.com/office/officeart/2005/8/layout/equation1"/>
    <dgm:cxn modelId="{41C89AD5-329C-4648-B60E-267EF0131580}" type="presParOf" srcId="{22696057-B287-4EFB-96CD-3F248CB196C8}" destId="{32775538-2AC3-4373-B014-5A44732CBC7F}" srcOrd="4" destOrd="0" presId="urn:microsoft.com/office/officeart/2005/8/layout/equation1"/>
    <dgm:cxn modelId="{D43C5ECF-0DF0-4DA2-B661-76BF75D387CE}" type="presParOf" srcId="{22696057-B287-4EFB-96CD-3F248CB196C8}" destId="{EDA2439C-BAC0-499A-8F57-8D66EBFA7D82}" srcOrd="5" destOrd="0" presId="urn:microsoft.com/office/officeart/2005/8/layout/equation1"/>
    <dgm:cxn modelId="{4F64EEB7-C113-4858-8245-CDDAD0A9445F}" type="presParOf" srcId="{22696057-B287-4EFB-96CD-3F248CB196C8}" destId="{4B955819-9EB5-4C61-BE5E-7CE7027DF3F0}" srcOrd="6" destOrd="0" presId="urn:microsoft.com/office/officeart/2005/8/layout/equation1"/>
    <dgm:cxn modelId="{EA4575FD-05E6-42A6-A93C-50CA0B46D1C2}" type="presParOf" srcId="{22696057-B287-4EFB-96CD-3F248CB196C8}" destId="{EE572389-320D-4E27-B728-8E274B326BA1}" srcOrd="7" destOrd="0" presId="urn:microsoft.com/office/officeart/2005/8/layout/equation1"/>
    <dgm:cxn modelId="{5707E822-F22B-4B93-883B-8C11B657FB7D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D94F8E-468F-4C52-84EE-3E4C08477209}">
      <dgm:prSet custT="1"/>
      <dgm:spPr/>
      <dgm:t>
        <a:bodyPr/>
        <a:lstStyle/>
        <a:p>
          <a:r>
            <a:rPr lang="ru-RU" sz="1200" smtClean="0">
              <a:latin typeface="Times New Roman" pitchFamily="18" charset="0"/>
              <a:cs typeface="Times New Roman" pitchFamily="18" charset="0"/>
            </a:rPr>
            <a:t>Природоохранные мероприятия в сумме 50,0 тыс.рублей ежегодно.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076C65F-D330-4676-AC55-4DBFD4603596}" type="par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98C0BD-6C3B-446B-8898-3143562BEAFA}" type="sib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A2C42-754F-4401-B1E2-352E153296E2}">
      <dgm:prSet custT="1"/>
      <dgm:spPr/>
      <dgm:t>
        <a:bodyPr/>
        <a:lstStyle/>
        <a:p>
          <a:r>
            <a:rPr lang="ru-RU" sz="1200" smtClean="0">
              <a:latin typeface="Times New Roman" pitchFamily="18" charset="0"/>
              <a:cs typeface="Times New Roman" pitchFamily="18" charset="0"/>
            </a:rPr>
            <a:t>Ремонт муниципального жилищного фонда в сумме 2020 год - 208,0 тыс.рублей, 2021 год – 100,0 тыс.рублей, 2022 год – 300,0 тыс.рублей.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B96A2B4-EEDE-4350-BE29-590D8C415358}" type="par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0A747E-1448-4A75-B5DB-0E849BE3EA72}" type="sib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8EB5B3-7835-4AAD-BEAA-69A425A6109A}">
      <dgm:prSet custT="1"/>
      <dgm:spPr/>
      <dgm:t>
        <a:bodyPr/>
        <a:lstStyle/>
        <a:p>
          <a:r>
            <a:rPr lang="ru-RU" sz="1200" smtClean="0">
              <a:latin typeface="Times New Roman" pitchFamily="18" charset="0"/>
              <a:cs typeface="Times New Roman" pitchFamily="18" charset="0"/>
            </a:rPr>
            <a:t>Возмещение расходов нанимателей муниципального жилищного фонда, находящегося в собственности муниципального образования «Заволжский муниципальный район Ивановской области», на приобретение и установку (замену) индивидуальных приборов учёта энергетических ресурсов в сумме 2020 год - 140,0 тыс.рублей.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9E7496F-BDE4-42FB-ADE1-3124B87692D6}" type="parTrans" cxnId="{EAAE9ECB-1B40-4632-AE97-E104EB5AB0D7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8E12BE-1A50-4712-AFCA-6AE47B8DC5A8}" type="sibTrans" cxnId="{EAAE9ECB-1B40-4632-AE97-E104EB5AB0D7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433E6B-1C49-4884-9315-C7C885CBBA71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Мероприятия в области градостроительной деятельности в сумме 2020 год – 470,0 тыс.рублей.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F5EE16F-8C59-4BBC-A492-0AB013C5864D}" type="par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AFAA60-6EE8-4626-9EFD-CA8BEEA193A5}" type="sib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D40640-D9A5-4DC2-8D41-1B338889FB25}">
      <dgm:prSet custT="1"/>
      <dgm:spPr/>
      <dgm:t>
        <a:bodyPr/>
        <a:lstStyle/>
        <a:p>
          <a:r>
            <a:rPr lang="ru-RU" sz="1200" smtClean="0">
              <a:latin typeface="Times New Roman" pitchFamily="18" charset="0"/>
              <a:cs typeface="Times New Roman" pitchFamily="18" charset="0"/>
            </a:rPr>
            <a:t>Содержание мест захоронения (погребения) в сумме 2020 год – </a:t>
          </a:r>
          <a:r>
            <a:rPr lang="en-US" sz="1200" smtClean="0">
              <a:latin typeface="Times New Roman" pitchFamily="18" charset="0"/>
              <a:cs typeface="Times New Roman" pitchFamily="18" charset="0"/>
            </a:rPr>
            <a:t>30</a:t>
          </a:r>
          <a:r>
            <a:rPr lang="ru-RU" sz="120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120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1200" smtClean="0">
              <a:latin typeface="Times New Roman" pitchFamily="18" charset="0"/>
              <a:cs typeface="Times New Roman" pitchFamily="18" charset="0"/>
            </a:rPr>
            <a:t> тыс.рублей.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87D9CD2-4398-43DE-AA5D-388617E5BE9E}" type="par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05E46-6F6B-4888-9629-CA211ABA5816}" type="sib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884DD8-DCA0-4216-81B5-055C3E9A1F9C}">
      <dgm:prSet custT="1"/>
      <dgm:spPr/>
      <dgm:t>
        <a:bodyPr/>
        <a:lstStyle/>
        <a:p>
          <a:r>
            <a:rPr lang="ru-RU" sz="1200" smtClean="0">
              <a:latin typeface="Times New Roman" pitchFamily="18" charset="0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в сумме 748,82 тыс.рублей ежегодно.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7EEB3E7-CF76-44CD-83F5-6E08CB597541}" type="par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6906F-7A0B-4F77-8348-47EE11E6628F}" type="sib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BD73D-E38C-4270-B61F-431D850A98F9}" type="pres">
      <dgm:prSet presAssocID="{A6D94F8E-468F-4C52-84EE-3E4C08477209}" presName="parentText" presStyleLbl="node1" presStyleIdx="0" presStyleCnt="6" custScaleY="34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C61D-13ED-4B3F-B58C-39B8CB295081}" type="pres">
      <dgm:prSet presAssocID="{A498C0BD-6C3B-446B-8898-3143562BEAFA}" presName="spacer" presStyleCnt="0"/>
      <dgm:spPr/>
      <dgm:t>
        <a:bodyPr/>
        <a:lstStyle/>
        <a:p>
          <a:endParaRPr lang="ru-RU"/>
        </a:p>
      </dgm:t>
    </dgm:pt>
    <dgm:pt modelId="{478908FC-81FD-468D-86B3-F26E33EA7E12}" type="pres">
      <dgm:prSet presAssocID="{5CAA2C42-754F-4401-B1E2-352E153296E2}" presName="parentText" presStyleLbl="node1" presStyleIdx="1" presStyleCnt="6" custScaleY="46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5A5B0-7685-47BC-A303-8331908A1A5E}" type="pres">
      <dgm:prSet presAssocID="{4D0A747E-1448-4A75-B5DB-0E849BE3EA72}" presName="spacer" presStyleCnt="0"/>
      <dgm:spPr/>
      <dgm:t>
        <a:bodyPr/>
        <a:lstStyle/>
        <a:p>
          <a:endParaRPr lang="ru-RU"/>
        </a:p>
      </dgm:t>
    </dgm:pt>
    <dgm:pt modelId="{90939D4B-BF3E-40B9-AC47-6E57095F4AE8}" type="pres">
      <dgm:prSet presAssocID="{438EB5B3-7835-4AAD-BEAA-69A425A6109A}" presName="parentText" presStyleLbl="node1" presStyleIdx="2" presStyleCnt="6" custScaleY="800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6C97F-49D0-4460-B38B-A9F448C2C3E9}" type="pres">
      <dgm:prSet presAssocID="{BE8E12BE-1A50-4712-AFCA-6AE47B8DC5A8}" presName="spacer" presStyleCnt="0"/>
      <dgm:spPr/>
      <dgm:t>
        <a:bodyPr/>
        <a:lstStyle/>
        <a:p>
          <a:endParaRPr lang="ru-RU"/>
        </a:p>
      </dgm:t>
    </dgm:pt>
    <dgm:pt modelId="{F2366BD6-C1ED-43B5-999B-FE9E605D6AF1}" type="pres">
      <dgm:prSet presAssocID="{CB433E6B-1C49-4884-9315-C7C885CBBA71}" presName="parentText" presStyleLbl="node1" presStyleIdx="3" presStyleCnt="6" custScaleY="43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E0A01-E5A6-4936-AABE-354E00DD628D}" type="pres">
      <dgm:prSet presAssocID="{F9AFAA60-6EE8-4626-9EFD-CA8BEEA193A5}" presName="spacer" presStyleCnt="0"/>
      <dgm:spPr/>
      <dgm:t>
        <a:bodyPr/>
        <a:lstStyle/>
        <a:p>
          <a:endParaRPr lang="ru-RU"/>
        </a:p>
      </dgm:t>
    </dgm:pt>
    <dgm:pt modelId="{66AC313C-A2A4-4AE4-AB53-6959B6CBE489}" type="pres">
      <dgm:prSet presAssocID="{03D40640-D9A5-4DC2-8D41-1B338889FB25}" presName="parentText" presStyleLbl="node1" presStyleIdx="4" presStyleCnt="6" custScaleY="46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B5676-8D1E-476A-9A7C-91AA16BEF990}" type="pres">
      <dgm:prSet presAssocID="{8CF05E46-6F6B-4888-9629-CA211ABA5816}" presName="spacer" presStyleCnt="0"/>
      <dgm:spPr/>
      <dgm:t>
        <a:bodyPr/>
        <a:lstStyle/>
        <a:p>
          <a:endParaRPr lang="ru-RU"/>
        </a:p>
      </dgm:t>
    </dgm:pt>
    <dgm:pt modelId="{B4E62142-5CE7-4C75-9B53-0BB3EF4E885B}" type="pres">
      <dgm:prSet presAssocID="{EF884DD8-DCA0-4216-81B5-055C3E9A1F9C}" presName="parentText" presStyleLbl="node1" presStyleIdx="5" presStyleCnt="6" custScaleY="75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FA1DF8-AC73-4920-BCC7-553FA2354F92}" srcId="{41F50B25-F77A-40C4-90F0-B8010EE13BDF}" destId="{EF884DD8-DCA0-4216-81B5-055C3E9A1F9C}" srcOrd="5" destOrd="0" parTransId="{A7EEB3E7-CF76-44CD-83F5-6E08CB597541}" sibTransId="{ECC6906F-7A0B-4F77-8348-47EE11E6628F}"/>
    <dgm:cxn modelId="{EAAE9ECB-1B40-4632-AE97-E104EB5AB0D7}" srcId="{41F50B25-F77A-40C4-90F0-B8010EE13BDF}" destId="{438EB5B3-7835-4AAD-BEAA-69A425A6109A}" srcOrd="2" destOrd="0" parTransId="{A9E7496F-BDE4-42FB-ADE1-3124B87692D6}" sibTransId="{BE8E12BE-1A50-4712-AFCA-6AE47B8DC5A8}"/>
    <dgm:cxn modelId="{7548B72A-1D7F-4158-9133-607D24FC3CAD}" srcId="{41F50B25-F77A-40C4-90F0-B8010EE13BDF}" destId="{5CAA2C42-754F-4401-B1E2-352E153296E2}" srcOrd="1" destOrd="0" parTransId="{5B96A2B4-EEDE-4350-BE29-590D8C415358}" sibTransId="{4D0A747E-1448-4A75-B5DB-0E849BE3EA72}"/>
    <dgm:cxn modelId="{CD6374DF-1F72-4C21-B1E6-8A567D6AFDE5}" type="presOf" srcId="{5CAA2C42-754F-4401-B1E2-352E153296E2}" destId="{478908FC-81FD-468D-86B3-F26E33EA7E12}" srcOrd="0" destOrd="0" presId="urn:microsoft.com/office/officeart/2005/8/layout/vList2"/>
    <dgm:cxn modelId="{8AB91811-EC86-40E6-AE9D-1A94B123A0FB}" type="presOf" srcId="{41F50B25-F77A-40C4-90F0-B8010EE13BDF}" destId="{9A775544-42D0-4EC6-A91A-F3F7CC9214FB}" srcOrd="0" destOrd="0" presId="urn:microsoft.com/office/officeart/2005/8/layout/vList2"/>
    <dgm:cxn modelId="{A50ABFE1-E96E-4C4D-BF30-19D61B20EA98}" type="presOf" srcId="{CB433E6B-1C49-4884-9315-C7C885CBBA71}" destId="{F2366BD6-C1ED-43B5-999B-FE9E605D6AF1}" srcOrd="0" destOrd="0" presId="urn:microsoft.com/office/officeart/2005/8/layout/vList2"/>
    <dgm:cxn modelId="{F15BD7CB-21F5-48F6-9C45-B117AEE8259E}" type="presOf" srcId="{EF884DD8-DCA0-4216-81B5-055C3E9A1F9C}" destId="{B4E62142-5CE7-4C75-9B53-0BB3EF4E885B}" srcOrd="0" destOrd="0" presId="urn:microsoft.com/office/officeart/2005/8/layout/vList2"/>
    <dgm:cxn modelId="{3771DDCB-088A-45FE-BD1D-E10D6418E3E1}" srcId="{41F50B25-F77A-40C4-90F0-B8010EE13BDF}" destId="{03D40640-D9A5-4DC2-8D41-1B338889FB25}" srcOrd="4" destOrd="0" parTransId="{287D9CD2-4398-43DE-AA5D-388617E5BE9E}" sibTransId="{8CF05E46-6F6B-4888-9629-CA211ABA5816}"/>
    <dgm:cxn modelId="{5DA0958F-0B72-4DD1-9456-69EBA361A2A3}" type="presOf" srcId="{03D40640-D9A5-4DC2-8D41-1B338889FB25}" destId="{66AC313C-A2A4-4AE4-AB53-6959B6CBE489}" srcOrd="0" destOrd="0" presId="urn:microsoft.com/office/officeart/2005/8/layout/vList2"/>
    <dgm:cxn modelId="{1E425D36-8B84-4A40-AAA2-D51AC20B5130}" srcId="{41F50B25-F77A-40C4-90F0-B8010EE13BDF}" destId="{CB433E6B-1C49-4884-9315-C7C885CBBA71}" srcOrd="3" destOrd="0" parTransId="{1F5EE16F-8C59-4BBC-A492-0AB013C5864D}" sibTransId="{F9AFAA60-6EE8-4626-9EFD-CA8BEEA193A5}"/>
    <dgm:cxn modelId="{8DD88298-17AD-4DA6-8854-3EF779AC0B7D}" type="presOf" srcId="{A6D94F8E-468F-4C52-84EE-3E4C08477209}" destId="{99BBD73D-E38C-4270-B61F-431D850A98F9}" srcOrd="0" destOrd="0" presId="urn:microsoft.com/office/officeart/2005/8/layout/vList2"/>
    <dgm:cxn modelId="{AABB2405-7AD1-4728-8008-C6A837704E39}" srcId="{41F50B25-F77A-40C4-90F0-B8010EE13BDF}" destId="{A6D94F8E-468F-4C52-84EE-3E4C08477209}" srcOrd="0" destOrd="0" parTransId="{7076C65F-D330-4676-AC55-4DBFD4603596}" sibTransId="{A498C0BD-6C3B-446B-8898-3143562BEAFA}"/>
    <dgm:cxn modelId="{77FD06C1-174D-45C8-AB5C-7A0D026F6337}" type="presOf" srcId="{438EB5B3-7835-4AAD-BEAA-69A425A6109A}" destId="{90939D4B-BF3E-40B9-AC47-6E57095F4AE8}" srcOrd="0" destOrd="0" presId="urn:microsoft.com/office/officeart/2005/8/layout/vList2"/>
    <dgm:cxn modelId="{CF845E60-CD08-456F-AE3E-BF6B37A43E3C}" type="presParOf" srcId="{9A775544-42D0-4EC6-A91A-F3F7CC9214FB}" destId="{99BBD73D-E38C-4270-B61F-431D850A98F9}" srcOrd="0" destOrd="0" presId="urn:microsoft.com/office/officeart/2005/8/layout/vList2"/>
    <dgm:cxn modelId="{208F59CB-4610-44A9-A6D6-3A852EBC7426}" type="presParOf" srcId="{9A775544-42D0-4EC6-A91A-F3F7CC9214FB}" destId="{47A5C61D-13ED-4B3F-B58C-39B8CB295081}" srcOrd="1" destOrd="0" presId="urn:microsoft.com/office/officeart/2005/8/layout/vList2"/>
    <dgm:cxn modelId="{F5C6E9B8-7A8E-46ED-A688-6CCBF0FFD3EB}" type="presParOf" srcId="{9A775544-42D0-4EC6-A91A-F3F7CC9214FB}" destId="{478908FC-81FD-468D-86B3-F26E33EA7E12}" srcOrd="2" destOrd="0" presId="urn:microsoft.com/office/officeart/2005/8/layout/vList2"/>
    <dgm:cxn modelId="{2CF7EC27-7D00-4186-8D3E-85B3F8EE6D6F}" type="presParOf" srcId="{9A775544-42D0-4EC6-A91A-F3F7CC9214FB}" destId="{87A5A5B0-7685-47BC-A303-8331908A1A5E}" srcOrd="3" destOrd="0" presId="urn:microsoft.com/office/officeart/2005/8/layout/vList2"/>
    <dgm:cxn modelId="{F4985387-5CC1-480F-AAA9-A5960361DD56}" type="presParOf" srcId="{9A775544-42D0-4EC6-A91A-F3F7CC9214FB}" destId="{90939D4B-BF3E-40B9-AC47-6E57095F4AE8}" srcOrd="4" destOrd="0" presId="urn:microsoft.com/office/officeart/2005/8/layout/vList2"/>
    <dgm:cxn modelId="{F1D94599-3DDF-407A-8099-5C79196B106D}" type="presParOf" srcId="{9A775544-42D0-4EC6-A91A-F3F7CC9214FB}" destId="{7B06C97F-49D0-4460-B38B-A9F448C2C3E9}" srcOrd="5" destOrd="0" presId="urn:microsoft.com/office/officeart/2005/8/layout/vList2"/>
    <dgm:cxn modelId="{DCCE9563-9BAA-4706-B585-D001C0B79E71}" type="presParOf" srcId="{9A775544-42D0-4EC6-A91A-F3F7CC9214FB}" destId="{F2366BD6-C1ED-43B5-999B-FE9E605D6AF1}" srcOrd="6" destOrd="0" presId="urn:microsoft.com/office/officeart/2005/8/layout/vList2"/>
    <dgm:cxn modelId="{610023D8-E137-4792-9A9B-FC2AA66B7930}" type="presParOf" srcId="{9A775544-42D0-4EC6-A91A-F3F7CC9214FB}" destId="{BA8E0A01-E5A6-4936-AABE-354E00DD628D}" srcOrd="7" destOrd="0" presId="urn:microsoft.com/office/officeart/2005/8/layout/vList2"/>
    <dgm:cxn modelId="{6C38E3F4-623C-4B14-B14F-4393FD6A914E}" type="presParOf" srcId="{9A775544-42D0-4EC6-A91A-F3F7CC9214FB}" destId="{66AC313C-A2A4-4AE4-AB53-6959B6CBE489}" srcOrd="8" destOrd="0" presId="urn:microsoft.com/office/officeart/2005/8/layout/vList2"/>
    <dgm:cxn modelId="{412A96BC-5E52-44F3-B267-B629C841B716}" type="presParOf" srcId="{9A775544-42D0-4EC6-A91A-F3F7CC9214FB}" destId="{DAFB5676-8D1E-476A-9A7C-91AA16BEF990}" srcOrd="9" destOrd="0" presId="urn:microsoft.com/office/officeart/2005/8/layout/vList2"/>
    <dgm:cxn modelId="{C09AA341-CBDB-47FC-9557-981BF0D15F7C}" type="presParOf" srcId="{9A775544-42D0-4EC6-A91A-F3F7CC9214FB}" destId="{B4E62142-5CE7-4C75-9B53-0BB3EF4E885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4AA420-333E-456E-8990-D757B38C243B}">
      <dgm:prSet custT="1"/>
      <dgm:spPr/>
      <dgm:t>
        <a:bodyPr/>
        <a:lstStyle/>
        <a:p>
          <a:r>
            <a:rPr lang="ru-RU" sz="1200" baseline="0" dirty="0" smtClean="0"/>
            <a:t>Участие в организации деятельности по сбору и транспортировке твердых коммунальных отходов в сумме 2020 год - </a:t>
          </a:r>
          <a:r>
            <a:rPr lang="en-US" sz="1200" baseline="0" dirty="0" smtClean="0"/>
            <a:t>29</a:t>
          </a:r>
          <a:r>
            <a:rPr lang="ru-RU" sz="1200" baseline="0" dirty="0" smtClean="0"/>
            <a:t>,</a:t>
          </a:r>
          <a:r>
            <a:rPr lang="en-US" sz="1200" baseline="0" dirty="0" smtClean="0"/>
            <a:t>4</a:t>
          </a:r>
          <a:r>
            <a:rPr lang="ru-RU" sz="1200" baseline="0" dirty="0" smtClean="0"/>
            <a:t> тыс.рублей.</a:t>
          </a:r>
          <a:endParaRPr lang="ru-RU" sz="1200" baseline="0" dirty="0"/>
        </a:p>
      </dgm:t>
    </dgm:pt>
    <dgm:pt modelId="{86AAB9BB-3C4D-4EB3-813F-872847F21692}" type="parTrans" cxnId="{F1844BBB-81A3-4E32-AB60-809D29AEEFD1}">
      <dgm:prSet/>
      <dgm:spPr/>
      <dgm:t>
        <a:bodyPr/>
        <a:lstStyle/>
        <a:p>
          <a:endParaRPr lang="ru-RU"/>
        </a:p>
      </dgm:t>
    </dgm:pt>
    <dgm:pt modelId="{2D6459F9-BF0E-4C74-B968-DFF07B7EF381}" type="sibTrans" cxnId="{F1844BBB-81A3-4E32-AB60-809D29AEEFD1}">
      <dgm:prSet/>
      <dgm:spPr/>
      <dgm:t>
        <a:bodyPr/>
        <a:lstStyle/>
        <a:p>
          <a:endParaRPr lang="ru-RU"/>
        </a:p>
      </dgm:t>
    </dgm:pt>
    <dgm:pt modelId="{DC1F81AE-F218-46AD-BC30-95D84F956906}">
      <dgm:prSet custT="1"/>
      <dgm:spPr/>
      <dgm:t>
        <a:bodyPr/>
        <a:lstStyle/>
        <a:p>
          <a:r>
            <a:rPr lang="ru-RU" sz="1200" baseline="0" dirty="0" smtClean="0"/>
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в сумме 2020 год – 5,62 тыс.рублей, 2021 год – 5,91 тыс.рублей</a:t>
          </a:r>
          <a:r>
            <a:rPr lang="ru-RU" sz="500" dirty="0" smtClean="0"/>
            <a:t>.</a:t>
          </a:r>
          <a:endParaRPr lang="ru-RU" sz="500" dirty="0"/>
        </a:p>
      </dgm:t>
    </dgm:pt>
    <dgm:pt modelId="{FBB46BEB-29B1-4863-BE8A-19B7400FA2EA}" type="parTrans" cxnId="{5C5798A3-B60F-4DB2-BC66-970260479674}">
      <dgm:prSet/>
      <dgm:spPr/>
      <dgm:t>
        <a:bodyPr/>
        <a:lstStyle/>
        <a:p>
          <a:endParaRPr lang="ru-RU"/>
        </a:p>
      </dgm:t>
    </dgm:pt>
    <dgm:pt modelId="{627475CA-F51E-4057-B283-83DFEAABE5DC}" type="sibTrans" cxnId="{5C5798A3-B60F-4DB2-BC66-970260479674}">
      <dgm:prSet/>
      <dgm:spPr/>
      <dgm:t>
        <a:bodyPr/>
        <a:lstStyle/>
        <a:p>
          <a:endParaRPr lang="ru-RU"/>
        </a:p>
      </dgm:t>
    </dgm:pt>
    <dgm:pt modelId="{19F94737-CB36-4B2E-BEEC-49DA48E62E65}">
      <dgm:prSet custT="1"/>
      <dgm:spPr/>
      <dgm:t>
        <a:bodyPr/>
        <a:lstStyle/>
        <a:p>
          <a:r>
            <a:rPr lang="ru-RU" sz="1200" baseline="0" dirty="0" smtClean="0"/>
            <a:t>Осуществление отдельных государственных полномочий по организации проведения на территории Ивановской области мероприятий по предупреждению и ликвидации болезней животных, их лечению, защите населения от болезней, общих для человека и животных, в части организации проведения мероприятий по отлову и содержанию безнадзорных животных в сумме  2020 год - 26,4 тыс.рублей, 2021 год – 16,5 тыс.рублей, 2022 год – 16,5 тыс.рублей.</a:t>
          </a:r>
          <a:endParaRPr lang="ru-RU" sz="1200" baseline="0" dirty="0"/>
        </a:p>
      </dgm:t>
    </dgm:pt>
    <dgm:pt modelId="{8A08D814-F5D8-4903-A3B0-BC220B5B5104}" type="parTrans" cxnId="{553656E7-5DCC-4739-996F-1B18B49B70E9}">
      <dgm:prSet/>
      <dgm:spPr/>
      <dgm:t>
        <a:bodyPr/>
        <a:lstStyle/>
        <a:p>
          <a:endParaRPr lang="ru-RU"/>
        </a:p>
      </dgm:t>
    </dgm:pt>
    <dgm:pt modelId="{6ED76A3C-5E8B-4548-8092-7E6F869A06E2}" type="sibTrans" cxnId="{553656E7-5DCC-4739-996F-1B18B49B70E9}">
      <dgm:prSet/>
      <dgm:spPr/>
      <dgm:t>
        <a:bodyPr/>
        <a:lstStyle/>
        <a:p>
          <a:endParaRPr lang="ru-RU"/>
        </a:p>
      </dgm:t>
    </dgm:pt>
    <dgm:pt modelId="{3C3E40CD-356F-49E2-95FF-38FC9CE7BD98}">
      <dgm:prSet custT="1"/>
      <dgm:spPr/>
      <dgm:t>
        <a:bodyPr/>
        <a:lstStyle/>
        <a:p>
          <a:r>
            <a:rPr lang="ru-RU" sz="1200" smtClean="0"/>
            <a:t>Организация ритуальных услуг 2020 год в сумме 60,0 тыс.рублей.</a:t>
          </a:r>
          <a:endParaRPr lang="ru-RU" sz="1200" dirty="0"/>
        </a:p>
      </dgm:t>
    </dgm:pt>
    <dgm:pt modelId="{758377AE-05AB-4809-8122-25BBD58B8DCB}" type="parTrans" cxnId="{500F3838-17BA-46C4-B366-C3A087269D89}">
      <dgm:prSet/>
      <dgm:spPr/>
      <dgm:t>
        <a:bodyPr/>
        <a:lstStyle/>
        <a:p>
          <a:endParaRPr lang="ru-RU"/>
        </a:p>
      </dgm:t>
    </dgm:pt>
    <dgm:pt modelId="{A624A187-CBAD-4DF9-97DD-FE02A0949FC2}" type="sibTrans" cxnId="{500F3838-17BA-46C4-B366-C3A087269D89}">
      <dgm:prSet/>
      <dgm:spPr/>
      <dgm:t>
        <a:bodyPr/>
        <a:lstStyle/>
        <a:p>
          <a:endParaRPr lang="ru-RU"/>
        </a:p>
      </dgm:t>
    </dgm:pt>
    <dgm:pt modelId="{DC59C365-C2F8-4078-A03C-700F1172F6D0}">
      <dgm:prSet custT="1"/>
      <dgm:spPr/>
      <dgm:t>
        <a:bodyPr/>
        <a:lstStyle/>
        <a:p>
          <a:r>
            <a:rPr lang="ru-RU" sz="1200" baseline="0" dirty="0" smtClean="0"/>
            <a:t>Осуществление отдельных государственных полномочий по организации проведения на территории Ивановской области мероприятий по предупреждению и ликвидации болезней животных, их лечению, защите населения от болезней, общих для человека и животных, в части организации проведения мероприятий по содержанию сибиреязвенных скотомогильников в </a:t>
          </a:r>
          <a:r>
            <a:rPr lang="ru-RU" sz="1200" baseline="0" smtClean="0"/>
            <a:t>сумме  2020 год - </a:t>
          </a:r>
          <a:r>
            <a:rPr lang="en-US" sz="1200" baseline="0" smtClean="0"/>
            <a:t>140</a:t>
          </a:r>
          <a:r>
            <a:rPr lang="ru-RU" sz="1200" baseline="0" dirty="0" smtClean="0"/>
            <a:t>,</a:t>
          </a:r>
          <a:r>
            <a:rPr lang="en-US" sz="1200" baseline="0" dirty="0" smtClean="0"/>
            <a:t>4</a:t>
          </a:r>
          <a:r>
            <a:rPr lang="ru-RU" sz="1200" baseline="0" dirty="0" smtClean="0"/>
            <a:t> тыс.рублей </a:t>
          </a:r>
          <a:endParaRPr lang="ru-RU" sz="1200" baseline="0" dirty="0"/>
        </a:p>
      </dgm:t>
    </dgm:pt>
    <dgm:pt modelId="{905F1105-0142-4806-8114-1867EBDCA8C3}" type="parTrans" cxnId="{DB0707C2-E38D-4B31-B3F8-740554F4CBB8}">
      <dgm:prSet/>
      <dgm:spPr/>
      <dgm:t>
        <a:bodyPr/>
        <a:lstStyle/>
        <a:p>
          <a:endParaRPr lang="ru-RU"/>
        </a:p>
      </dgm:t>
    </dgm:pt>
    <dgm:pt modelId="{FF1DC4C3-D824-447C-A2BE-C5BBB75C226E}" type="sibTrans" cxnId="{DB0707C2-E38D-4B31-B3F8-740554F4CBB8}">
      <dgm:prSet/>
      <dgm:spPr/>
      <dgm:t>
        <a:bodyPr/>
        <a:lstStyle/>
        <a:p>
          <a:endParaRPr lang="ru-RU"/>
        </a:p>
      </dgm:t>
    </dgm:pt>
    <dgm:pt modelId="{CA713DFF-E038-479D-A9F6-A691360E8E81}">
      <dgm:prSet custT="1"/>
      <dgm:spPr/>
      <dgm:t>
        <a:bodyPr/>
        <a:lstStyle/>
        <a:p>
          <a:r>
            <a:rPr lang="ru-RU" sz="1200" baseline="0" dirty="0" smtClean="0"/>
            <a:t>Выполнение работ по корректировке генеральных планов поселения, правил землепользования и застройки, подготовленной на основе генеральных планов поселения документации по планировке территории, выдачи разрешений на строительство), разрешений на ввод объектов в эксплуатацию при осуществлении строительства, реконструкции объектов капитального строительства, расположенных на территории поселения  в сумме 2020 год - 470,0 тыс.рублей, 2021 год – 100,0 тыс.рублей, 2022 год – 100,0 тыс.рублей</a:t>
          </a:r>
          <a:r>
            <a:rPr lang="ru-RU" sz="500" dirty="0" smtClean="0"/>
            <a:t>.</a:t>
          </a:r>
          <a:endParaRPr lang="ru-RU" sz="500" dirty="0"/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/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/>
        </a:p>
      </dgm:t>
    </dgm:pt>
    <dgm:pt modelId="{EF8EE908-0FF5-4CE5-A3B8-331D06CE5299}">
      <dgm:prSet custT="1"/>
      <dgm:spPr/>
      <dgm:t>
        <a:bodyPr/>
        <a:lstStyle/>
        <a:p>
          <a:r>
            <a:rPr lang="ru-RU" sz="1200" baseline="0" dirty="0" smtClean="0"/>
            <a:t>Зарезервированные средства на создание Контрольно-счетной палаты Заволжского муниципального района (иные бюджетные ассигнования) в сумме 2021 год - 800,0 тыс.рублей, 2022 год – 800,0 тыс. рублей</a:t>
          </a:r>
          <a:r>
            <a:rPr lang="ru-RU" sz="500" dirty="0" smtClean="0"/>
            <a:t>.</a:t>
          </a:r>
          <a:endParaRPr lang="ru-RU" sz="500" dirty="0"/>
        </a:p>
      </dgm:t>
    </dgm:pt>
    <dgm:pt modelId="{DDC110F5-CD9F-420D-ABB7-BD1E8B5A8346}" type="parTrans" cxnId="{4B764F26-019A-4FE6-8937-3A2CAB57FBAA}">
      <dgm:prSet/>
      <dgm:spPr/>
      <dgm:t>
        <a:bodyPr/>
        <a:lstStyle/>
        <a:p>
          <a:endParaRPr lang="ru-RU"/>
        </a:p>
      </dgm:t>
    </dgm:pt>
    <dgm:pt modelId="{8DAAA4A0-C524-42AE-A5CF-8486CF21F34D}" type="sibTrans" cxnId="{4B764F26-019A-4FE6-8937-3A2CAB57FBAA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7075B-8D38-48C3-A62E-C09EDBECDD70}" type="pres">
      <dgm:prSet presAssocID="{B44AA420-333E-456E-8990-D757B38C243B}" presName="parentText" presStyleLbl="node1" presStyleIdx="0" presStyleCnt="7" custLinFactY="-463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63DEE-A1B8-426C-8722-F502F7E550CA}" type="pres">
      <dgm:prSet presAssocID="{2D6459F9-BF0E-4C74-B968-DFF07B7EF381}" presName="spacer" presStyleCnt="0"/>
      <dgm:spPr/>
      <dgm:t>
        <a:bodyPr/>
        <a:lstStyle/>
        <a:p>
          <a:endParaRPr lang="ru-RU"/>
        </a:p>
      </dgm:t>
    </dgm:pt>
    <dgm:pt modelId="{E1E10539-523F-4386-A797-31025B989096}" type="pres">
      <dgm:prSet presAssocID="{CA713DFF-E038-479D-A9F6-A691360E8E81}" presName="parentText" presStyleLbl="node1" presStyleIdx="1" presStyleCnt="7" custScaleY="121163" custLinFactY="-32415" custLinFactNeighborX="8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FBEB-A287-4A1A-97B4-5BEC13EFA873}" type="pres">
      <dgm:prSet presAssocID="{5E884FEC-6D00-4F7B-9966-E307E06B5CBD}" presName="spacer" presStyleCnt="0"/>
      <dgm:spPr/>
      <dgm:t>
        <a:bodyPr/>
        <a:lstStyle/>
        <a:p>
          <a:endParaRPr lang="ru-RU"/>
        </a:p>
      </dgm:t>
    </dgm:pt>
    <dgm:pt modelId="{F16F57E6-165D-4757-BAEF-64383EF35A67}" type="pres">
      <dgm:prSet presAssocID="{DC1F81AE-F218-46AD-BC30-95D84F956906}" presName="parentText" presStyleLbl="node1" presStyleIdx="2" presStyleCnt="7" custLinFactY="-203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B36AA-C107-41C2-843C-2BEAF782D870}" type="pres">
      <dgm:prSet presAssocID="{627475CA-F51E-4057-B283-83DFEAABE5DC}" presName="spacer" presStyleCnt="0"/>
      <dgm:spPr/>
      <dgm:t>
        <a:bodyPr/>
        <a:lstStyle/>
        <a:p>
          <a:endParaRPr lang="ru-RU"/>
        </a:p>
      </dgm:t>
    </dgm:pt>
    <dgm:pt modelId="{2B8445F7-D1D3-4B18-A15F-8471E8081092}" type="pres">
      <dgm:prSet presAssocID="{EF8EE908-0FF5-4CE5-A3B8-331D06CE5299}" presName="parentText" presStyleLbl="node1" presStyleIdx="3" presStyleCnt="7" custScaleY="59136" custLinFactY="-64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1E100-CD06-48D4-BC46-A434FB3E14FB}" type="pres">
      <dgm:prSet presAssocID="{8DAAA4A0-C524-42AE-A5CF-8486CF21F34D}" presName="spacer" presStyleCnt="0"/>
      <dgm:spPr/>
      <dgm:t>
        <a:bodyPr/>
        <a:lstStyle/>
        <a:p>
          <a:endParaRPr lang="ru-RU"/>
        </a:p>
      </dgm:t>
    </dgm:pt>
    <dgm:pt modelId="{A67EBF4B-772E-4E46-9873-5406AEE85AF8}" type="pres">
      <dgm:prSet presAssocID="{19F94737-CB36-4B2E-BEEC-49DA48E62E65}" presName="parentText" presStyleLbl="node1" presStyleIdx="4" presStyleCnt="7" custLinFactY="587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F3705-1416-41A5-A502-C95F15F488B7}" type="pres">
      <dgm:prSet presAssocID="{6ED76A3C-5E8B-4548-8092-7E6F869A06E2}" presName="spacer" presStyleCnt="0"/>
      <dgm:spPr/>
      <dgm:t>
        <a:bodyPr/>
        <a:lstStyle/>
        <a:p>
          <a:endParaRPr lang="ru-RU"/>
        </a:p>
      </dgm:t>
    </dgm:pt>
    <dgm:pt modelId="{7C74D661-5C59-46F1-A115-3F03C215929B}" type="pres">
      <dgm:prSet presAssocID="{DC59C365-C2F8-4078-A03C-700F1172F6D0}" presName="parentText" presStyleLbl="node1" presStyleIdx="5" presStyleCnt="7" custLinFactY="1971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B5CB0-81A2-4468-BD83-D88777EA16B9}" type="pres">
      <dgm:prSet presAssocID="{FF1DC4C3-D824-447C-A2BE-C5BBB75C226E}" presName="spacer" presStyleCnt="0"/>
      <dgm:spPr/>
      <dgm:t>
        <a:bodyPr/>
        <a:lstStyle/>
        <a:p>
          <a:endParaRPr lang="ru-RU"/>
        </a:p>
      </dgm:t>
    </dgm:pt>
    <dgm:pt modelId="{F2732D42-2CBB-4A40-BA61-EC9C2A4D4C5A}" type="pres">
      <dgm:prSet presAssocID="{3C3E40CD-356F-49E2-95FF-38FC9CE7BD98}" presName="parentText" presStyleLbl="node1" presStyleIdx="6" presStyleCnt="7" custScaleY="54958" custLinFactY="3371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3CDA75-09B0-43E5-A7B4-ACE92D5E07E6}" srcId="{41F50B25-F77A-40C4-90F0-B8010EE13BDF}" destId="{CA713DFF-E038-479D-A9F6-A691360E8E81}" srcOrd="1" destOrd="0" parTransId="{D0B64D1B-CEFE-465D-ADCF-DB987412CB93}" sibTransId="{5E884FEC-6D00-4F7B-9966-E307E06B5CBD}"/>
    <dgm:cxn modelId="{FBBCD09E-37FC-4ED2-A9D0-99E54F77D0CA}" type="presOf" srcId="{B44AA420-333E-456E-8990-D757B38C243B}" destId="{97A7075B-8D38-48C3-A62E-C09EDBECDD70}" srcOrd="0" destOrd="0" presId="urn:microsoft.com/office/officeart/2005/8/layout/vList2"/>
    <dgm:cxn modelId="{66B48269-5488-4376-BA33-BCEFCE97057D}" type="presOf" srcId="{EF8EE908-0FF5-4CE5-A3B8-331D06CE5299}" destId="{2B8445F7-D1D3-4B18-A15F-8471E8081092}" srcOrd="0" destOrd="0" presId="urn:microsoft.com/office/officeart/2005/8/layout/vList2"/>
    <dgm:cxn modelId="{5C5798A3-B60F-4DB2-BC66-970260479674}" srcId="{41F50B25-F77A-40C4-90F0-B8010EE13BDF}" destId="{DC1F81AE-F218-46AD-BC30-95D84F956906}" srcOrd="2" destOrd="0" parTransId="{FBB46BEB-29B1-4863-BE8A-19B7400FA2EA}" sibTransId="{627475CA-F51E-4057-B283-83DFEAABE5DC}"/>
    <dgm:cxn modelId="{01D7E8EE-D482-4FB6-8295-0546DF4EF3EC}" type="presOf" srcId="{CA713DFF-E038-479D-A9F6-A691360E8E81}" destId="{E1E10539-523F-4386-A797-31025B989096}" srcOrd="0" destOrd="0" presId="urn:microsoft.com/office/officeart/2005/8/layout/vList2"/>
    <dgm:cxn modelId="{4B764F26-019A-4FE6-8937-3A2CAB57FBAA}" srcId="{41F50B25-F77A-40C4-90F0-B8010EE13BDF}" destId="{EF8EE908-0FF5-4CE5-A3B8-331D06CE5299}" srcOrd="3" destOrd="0" parTransId="{DDC110F5-CD9F-420D-ABB7-BD1E8B5A8346}" sibTransId="{8DAAA4A0-C524-42AE-A5CF-8486CF21F34D}"/>
    <dgm:cxn modelId="{553656E7-5DCC-4739-996F-1B18B49B70E9}" srcId="{41F50B25-F77A-40C4-90F0-B8010EE13BDF}" destId="{19F94737-CB36-4B2E-BEEC-49DA48E62E65}" srcOrd="4" destOrd="0" parTransId="{8A08D814-F5D8-4903-A3B0-BC220B5B5104}" sibTransId="{6ED76A3C-5E8B-4548-8092-7E6F869A06E2}"/>
    <dgm:cxn modelId="{472EF8FE-ADE4-430A-A2CA-50ADB2E22E50}" type="presOf" srcId="{DC59C365-C2F8-4078-A03C-700F1172F6D0}" destId="{7C74D661-5C59-46F1-A115-3F03C215929B}" srcOrd="0" destOrd="0" presId="urn:microsoft.com/office/officeart/2005/8/layout/vList2"/>
    <dgm:cxn modelId="{493B43CD-7EF1-43D0-8350-82ECF31552A9}" type="presOf" srcId="{41F50B25-F77A-40C4-90F0-B8010EE13BDF}" destId="{9A775544-42D0-4EC6-A91A-F3F7CC9214FB}" srcOrd="0" destOrd="0" presId="urn:microsoft.com/office/officeart/2005/8/layout/vList2"/>
    <dgm:cxn modelId="{500F3838-17BA-46C4-B366-C3A087269D89}" srcId="{41F50B25-F77A-40C4-90F0-B8010EE13BDF}" destId="{3C3E40CD-356F-49E2-95FF-38FC9CE7BD98}" srcOrd="6" destOrd="0" parTransId="{758377AE-05AB-4809-8122-25BBD58B8DCB}" sibTransId="{A624A187-CBAD-4DF9-97DD-FE02A0949FC2}"/>
    <dgm:cxn modelId="{F1844BBB-81A3-4E32-AB60-809D29AEEFD1}" srcId="{41F50B25-F77A-40C4-90F0-B8010EE13BDF}" destId="{B44AA420-333E-456E-8990-D757B38C243B}" srcOrd="0" destOrd="0" parTransId="{86AAB9BB-3C4D-4EB3-813F-872847F21692}" sibTransId="{2D6459F9-BF0E-4C74-B968-DFF07B7EF381}"/>
    <dgm:cxn modelId="{135AA75D-62D3-40C5-82B8-46FC5FC72C31}" type="presOf" srcId="{3C3E40CD-356F-49E2-95FF-38FC9CE7BD98}" destId="{F2732D42-2CBB-4A40-BA61-EC9C2A4D4C5A}" srcOrd="0" destOrd="0" presId="urn:microsoft.com/office/officeart/2005/8/layout/vList2"/>
    <dgm:cxn modelId="{0D5E3545-0973-422E-8E32-C4C302812D09}" type="presOf" srcId="{DC1F81AE-F218-46AD-BC30-95D84F956906}" destId="{F16F57E6-165D-4757-BAEF-64383EF35A67}" srcOrd="0" destOrd="0" presId="urn:microsoft.com/office/officeart/2005/8/layout/vList2"/>
    <dgm:cxn modelId="{DB0707C2-E38D-4B31-B3F8-740554F4CBB8}" srcId="{41F50B25-F77A-40C4-90F0-B8010EE13BDF}" destId="{DC59C365-C2F8-4078-A03C-700F1172F6D0}" srcOrd="5" destOrd="0" parTransId="{905F1105-0142-4806-8114-1867EBDCA8C3}" sibTransId="{FF1DC4C3-D824-447C-A2BE-C5BBB75C226E}"/>
    <dgm:cxn modelId="{A882322F-5755-465E-8BD3-43F16D0DEEFF}" type="presOf" srcId="{19F94737-CB36-4B2E-BEEC-49DA48E62E65}" destId="{A67EBF4B-772E-4E46-9873-5406AEE85AF8}" srcOrd="0" destOrd="0" presId="urn:microsoft.com/office/officeart/2005/8/layout/vList2"/>
    <dgm:cxn modelId="{29C2FC9A-E829-4837-B106-13D5A4829200}" type="presParOf" srcId="{9A775544-42D0-4EC6-A91A-F3F7CC9214FB}" destId="{97A7075B-8D38-48C3-A62E-C09EDBECDD70}" srcOrd="0" destOrd="0" presId="urn:microsoft.com/office/officeart/2005/8/layout/vList2"/>
    <dgm:cxn modelId="{F19B002B-9929-46A2-B105-82B3E43DB961}" type="presParOf" srcId="{9A775544-42D0-4EC6-A91A-F3F7CC9214FB}" destId="{25E63DEE-A1B8-426C-8722-F502F7E550CA}" srcOrd="1" destOrd="0" presId="urn:microsoft.com/office/officeart/2005/8/layout/vList2"/>
    <dgm:cxn modelId="{8F5683FE-1185-494E-A1BA-0F1E8DC538D1}" type="presParOf" srcId="{9A775544-42D0-4EC6-A91A-F3F7CC9214FB}" destId="{E1E10539-523F-4386-A797-31025B989096}" srcOrd="2" destOrd="0" presId="urn:microsoft.com/office/officeart/2005/8/layout/vList2"/>
    <dgm:cxn modelId="{94A12F3B-7FE9-440C-BD15-0D846AC97A9D}" type="presParOf" srcId="{9A775544-42D0-4EC6-A91A-F3F7CC9214FB}" destId="{93E0FBEB-A287-4A1A-97B4-5BEC13EFA873}" srcOrd="3" destOrd="0" presId="urn:microsoft.com/office/officeart/2005/8/layout/vList2"/>
    <dgm:cxn modelId="{8485E399-8824-4B10-B47B-6322DA1DA551}" type="presParOf" srcId="{9A775544-42D0-4EC6-A91A-F3F7CC9214FB}" destId="{F16F57E6-165D-4757-BAEF-64383EF35A67}" srcOrd="4" destOrd="0" presId="urn:microsoft.com/office/officeart/2005/8/layout/vList2"/>
    <dgm:cxn modelId="{81DCCF67-5FF5-4D37-8D51-67A5CF8EDFCF}" type="presParOf" srcId="{9A775544-42D0-4EC6-A91A-F3F7CC9214FB}" destId="{6BFB36AA-C107-41C2-843C-2BEAF782D870}" srcOrd="5" destOrd="0" presId="urn:microsoft.com/office/officeart/2005/8/layout/vList2"/>
    <dgm:cxn modelId="{4ED7047B-A9B5-4E22-BB6E-D553F00EBF86}" type="presParOf" srcId="{9A775544-42D0-4EC6-A91A-F3F7CC9214FB}" destId="{2B8445F7-D1D3-4B18-A15F-8471E8081092}" srcOrd="6" destOrd="0" presId="urn:microsoft.com/office/officeart/2005/8/layout/vList2"/>
    <dgm:cxn modelId="{476E818C-0050-4634-856F-C11000156A78}" type="presParOf" srcId="{9A775544-42D0-4EC6-A91A-F3F7CC9214FB}" destId="{31C1E100-CD06-48D4-BC46-A434FB3E14FB}" srcOrd="7" destOrd="0" presId="urn:microsoft.com/office/officeart/2005/8/layout/vList2"/>
    <dgm:cxn modelId="{3A6313AE-ECA1-4A7C-A82D-A04FABA50188}" type="presParOf" srcId="{9A775544-42D0-4EC6-A91A-F3F7CC9214FB}" destId="{A67EBF4B-772E-4E46-9873-5406AEE85AF8}" srcOrd="8" destOrd="0" presId="urn:microsoft.com/office/officeart/2005/8/layout/vList2"/>
    <dgm:cxn modelId="{B7909ED1-DD5A-4C60-B546-BE7829CB0F7A}" type="presParOf" srcId="{9A775544-42D0-4EC6-A91A-F3F7CC9214FB}" destId="{E54F3705-1416-41A5-A502-C95F15F488B7}" srcOrd="9" destOrd="0" presId="urn:microsoft.com/office/officeart/2005/8/layout/vList2"/>
    <dgm:cxn modelId="{6DF7CFF5-151B-4B75-9D29-A72D29ED3F51}" type="presParOf" srcId="{9A775544-42D0-4EC6-A91A-F3F7CC9214FB}" destId="{7C74D661-5C59-46F1-A115-3F03C215929B}" srcOrd="10" destOrd="0" presId="urn:microsoft.com/office/officeart/2005/8/layout/vList2"/>
    <dgm:cxn modelId="{68230C6F-C49D-4AF1-928F-4F8005929772}" type="presParOf" srcId="{9A775544-42D0-4EC6-A91A-F3F7CC9214FB}" destId="{8C0B5CB0-81A2-4468-BD83-D88777EA16B9}" srcOrd="11" destOrd="0" presId="urn:microsoft.com/office/officeart/2005/8/layout/vList2"/>
    <dgm:cxn modelId="{2984D252-0A27-43B7-BE99-04EE9EFB0BA1}" type="presParOf" srcId="{9A775544-42D0-4EC6-A91A-F3F7CC9214FB}" destId="{F2732D42-2CBB-4A40-BA61-EC9C2A4D4C5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C3F43D2-228F-4E5A-A5BD-A8099F18C5F8}">
      <dgm:prSet/>
      <dgm:spPr/>
      <dgm:t>
        <a:bodyPr/>
        <a:lstStyle/>
        <a:p>
          <a:pPr rtl="0"/>
          <a:r>
            <a:rPr lang="ru-RU" dirty="0" smtClean="0"/>
            <a:t>Предельный объём муниципального долга Заволжского муниципального района не превышает объём доходов Заволжского муниципального района без учёта объёма безвозмездных поступлений (соответственно в 2020 году – 30 824,8 тыс.руб., в 2021 году – 28 706,8 тыс.руб., в 2022 году – 28 734,2 тыс.руб.)</a:t>
          </a:r>
          <a:endParaRPr lang="ru-RU" dirty="0"/>
        </a:p>
      </dgm:t>
    </dgm:pt>
    <dgm:pt modelId="{F7B5A802-05E3-4553-8EAD-BAFA19994FD6}" type="parTrans" cxnId="{3C433E52-DC99-4B00-B64D-1B05DC042AF6}">
      <dgm:prSet/>
      <dgm:spPr/>
      <dgm:t>
        <a:bodyPr/>
        <a:lstStyle/>
        <a:p>
          <a:endParaRPr lang="ru-RU"/>
        </a:p>
      </dgm:t>
    </dgm:pt>
    <dgm:pt modelId="{0BE67AC3-6BCD-4832-81ED-632BD3BD03B4}" type="sibTrans" cxnId="{3C433E52-DC99-4B00-B64D-1B05DC042AF6}">
      <dgm:prSet/>
      <dgm:spPr/>
      <dgm:t>
        <a:bodyPr/>
        <a:lstStyle/>
        <a:p>
          <a:endParaRPr lang="ru-RU"/>
        </a:p>
      </dgm:t>
    </dgm:pt>
    <dgm:pt modelId="{11E5E219-01C4-406A-B681-A59F72858CD9}">
      <dgm:prSet/>
      <dgm:spPr/>
      <dgm:t>
        <a:bodyPr/>
        <a:lstStyle/>
        <a:p>
          <a:pPr rtl="0"/>
          <a:r>
            <a:rPr lang="ru-RU" dirty="0" smtClean="0"/>
            <a:t>на 2020 год – 0,00 тыс.руб.,</a:t>
          </a:r>
          <a:endParaRPr lang="ru-RU" dirty="0"/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/>
      <dgm:spPr/>
      <dgm:t>
        <a:bodyPr/>
        <a:lstStyle/>
        <a:p>
          <a:pPr rtl="0"/>
          <a:r>
            <a:rPr lang="ru-RU" dirty="0" smtClean="0"/>
            <a:t>на 20</a:t>
          </a:r>
          <a:r>
            <a:rPr lang="en-US" dirty="0" smtClean="0"/>
            <a:t>2</a:t>
          </a:r>
          <a:r>
            <a:rPr lang="ru-RU" dirty="0" smtClean="0"/>
            <a:t>1 год – 0,00 тыс.руб.,</a:t>
          </a:r>
          <a:endParaRPr lang="ru-RU" dirty="0"/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/>
      <dgm:spPr/>
      <dgm:t>
        <a:bodyPr/>
        <a:lstStyle/>
        <a:p>
          <a:pPr rtl="0"/>
          <a:r>
            <a:rPr lang="ru-RU" dirty="0" smtClean="0"/>
            <a:t>на 2022 год – 0,00 тыс.руб.</a:t>
          </a:r>
          <a:endParaRPr lang="ru-RU" dirty="0"/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/>
      <dgm:spPr/>
      <dgm:t>
        <a:bodyPr/>
        <a:lstStyle/>
        <a:p>
          <a:r>
            <a:rPr lang="ru-RU" dirty="0" smtClean="0"/>
            <a:t>Муниципальный внутренний долг Заволжского муниципального района составит: </a:t>
          </a:r>
          <a:endParaRPr lang="ru-RU" dirty="0"/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D85B4B-622E-471C-BE7D-E6D30C5C1723}" type="pres">
      <dgm:prSet presAssocID="{3C3F43D2-228F-4E5A-A5BD-A8099F18C5F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5B2E0-5902-4B71-8E51-15E3C5A7D897}" type="pres">
      <dgm:prSet presAssocID="{0BE67AC3-6BCD-4832-81ED-632BD3BD03B4}" presName="spacer" presStyleCnt="0"/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20B4D9-B549-4786-946E-E8633DB676C3}" srcId="{1E56FEE4-251D-4E02-A376-6296746B21D3}" destId="{A9634431-613D-40EC-952A-8D677988B09B}" srcOrd="3" destOrd="0" parTransId="{2230DC72-53B5-4B8A-9224-5F1E2CCAA9AC}" sibTransId="{54CD61E3-489C-4A6D-9778-9F5D01E70B79}"/>
    <dgm:cxn modelId="{56E65335-CC45-4910-B5CA-46482EFB94BE}" type="presOf" srcId="{00D2543C-B3DE-4C0F-A9DC-08D9BF03533E}" destId="{D9A83859-E3EC-4AA4-B1EA-80497EA4ACF4}" srcOrd="0" destOrd="0" presId="urn:microsoft.com/office/officeart/2005/8/layout/vList2"/>
    <dgm:cxn modelId="{9294DAD7-F751-4216-9CA9-11B1C31234F7}" srcId="{1E56FEE4-251D-4E02-A376-6296746B21D3}" destId="{00D2543C-B3DE-4C0F-A9DC-08D9BF03533E}" srcOrd="4" destOrd="0" parTransId="{632EA54C-7324-496B-BF09-718A6A5F87E2}" sibTransId="{893BFDC7-B230-466C-96F1-4D715F36B0EA}"/>
    <dgm:cxn modelId="{3C433E52-DC99-4B00-B64D-1B05DC042AF6}" srcId="{1E56FEE4-251D-4E02-A376-6296746B21D3}" destId="{3C3F43D2-228F-4E5A-A5BD-A8099F18C5F8}" srcOrd="0" destOrd="0" parTransId="{F7B5A802-05E3-4553-8EAD-BAFA19994FD6}" sibTransId="{0BE67AC3-6BCD-4832-81ED-632BD3BD03B4}"/>
    <dgm:cxn modelId="{A5577941-8ED1-4D54-8D47-54402141CF61}" srcId="{1E56FEE4-251D-4E02-A376-6296746B21D3}" destId="{40EFB00B-194B-440C-A205-9CCF377C37C8}" srcOrd="1" destOrd="0" parTransId="{0E5A28F5-581C-4220-8847-8B8451F67797}" sibTransId="{40D218D9-4498-4FD9-8A91-0DD4D6D19E3A}"/>
    <dgm:cxn modelId="{EC4884A2-3AAA-49B1-B8BA-CF1D68AAC8FF}" type="presOf" srcId="{3C3F43D2-228F-4E5A-A5BD-A8099F18C5F8}" destId="{26D85B4B-622E-471C-BE7D-E6D30C5C1723}" srcOrd="0" destOrd="0" presId="urn:microsoft.com/office/officeart/2005/8/layout/vList2"/>
    <dgm:cxn modelId="{A8E29A29-07F2-47C4-85C0-5D6125F85D0F}" srcId="{1E56FEE4-251D-4E02-A376-6296746B21D3}" destId="{11E5E219-01C4-406A-B681-A59F72858CD9}" srcOrd="2" destOrd="0" parTransId="{F3320EA0-421A-4928-BEBE-F331D0CDC4C4}" sibTransId="{542A4DDD-D161-43E8-ABD6-36EFD717D0E4}"/>
    <dgm:cxn modelId="{560DDCB5-8837-41C0-936F-74003CD46FE9}" type="presOf" srcId="{40EFB00B-194B-440C-A205-9CCF377C37C8}" destId="{C51723FF-DB2E-4CA8-81EF-EFDC0BE5F28B}" srcOrd="0" destOrd="0" presId="urn:microsoft.com/office/officeart/2005/8/layout/vList2"/>
    <dgm:cxn modelId="{F65FEDFA-5323-441C-8CCA-93FB3471E723}" type="presOf" srcId="{A9634431-613D-40EC-952A-8D677988B09B}" destId="{50FAB715-4697-4C11-90CD-C7742FA7B2C8}" srcOrd="0" destOrd="0" presId="urn:microsoft.com/office/officeart/2005/8/layout/vList2"/>
    <dgm:cxn modelId="{B7D19349-083D-4EC0-8985-4E7410DDD257}" type="presOf" srcId="{1E56FEE4-251D-4E02-A376-6296746B21D3}" destId="{06F32273-520A-4B37-A993-9EAE2A44A658}" srcOrd="0" destOrd="0" presId="urn:microsoft.com/office/officeart/2005/8/layout/vList2"/>
    <dgm:cxn modelId="{03325318-1409-4FEB-8F74-AEEB276151C5}" type="presOf" srcId="{11E5E219-01C4-406A-B681-A59F72858CD9}" destId="{491C17F6-3306-414B-94D8-38F5848A4435}" srcOrd="0" destOrd="0" presId="urn:microsoft.com/office/officeart/2005/8/layout/vList2"/>
    <dgm:cxn modelId="{43C89E84-4ED9-4086-8FE3-A45B501B82BD}" type="presParOf" srcId="{06F32273-520A-4B37-A993-9EAE2A44A658}" destId="{26D85B4B-622E-471C-BE7D-E6D30C5C1723}" srcOrd="0" destOrd="0" presId="urn:microsoft.com/office/officeart/2005/8/layout/vList2"/>
    <dgm:cxn modelId="{6EC17014-03CC-4379-8CB3-8AFD4AD0CBBA}" type="presParOf" srcId="{06F32273-520A-4B37-A993-9EAE2A44A658}" destId="{B2B5B2E0-5902-4B71-8E51-15E3C5A7D897}" srcOrd="1" destOrd="0" presId="urn:microsoft.com/office/officeart/2005/8/layout/vList2"/>
    <dgm:cxn modelId="{52906030-11D8-48F5-B5A2-C0061B9CE734}" type="presParOf" srcId="{06F32273-520A-4B37-A993-9EAE2A44A658}" destId="{C51723FF-DB2E-4CA8-81EF-EFDC0BE5F28B}" srcOrd="2" destOrd="0" presId="urn:microsoft.com/office/officeart/2005/8/layout/vList2"/>
    <dgm:cxn modelId="{F970C92D-EB2A-41CB-8AE2-B5C38432A6C1}" type="presParOf" srcId="{06F32273-520A-4B37-A993-9EAE2A44A658}" destId="{C5AD5D6C-9360-4314-B620-0A7F8BB83D54}" srcOrd="3" destOrd="0" presId="urn:microsoft.com/office/officeart/2005/8/layout/vList2"/>
    <dgm:cxn modelId="{5AB9EF52-7591-4007-BFED-74DFB5C17719}" type="presParOf" srcId="{06F32273-520A-4B37-A993-9EAE2A44A658}" destId="{491C17F6-3306-414B-94D8-38F5848A4435}" srcOrd="4" destOrd="0" presId="urn:microsoft.com/office/officeart/2005/8/layout/vList2"/>
    <dgm:cxn modelId="{2EB98911-D252-4A7B-A77E-F2A94A4692D7}" type="presParOf" srcId="{06F32273-520A-4B37-A993-9EAE2A44A658}" destId="{ECE56851-CB7D-4377-8D8A-263B09559842}" srcOrd="5" destOrd="0" presId="urn:microsoft.com/office/officeart/2005/8/layout/vList2"/>
    <dgm:cxn modelId="{2967A483-D5AE-4972-828C-FBCFD3F4AF7B}" type="presParOf" srcId="{06F32273-520A-4B37-A993-9EAE2A44A658}" destId="{50FAB715-4697-4C11-90CD-C7742FA7B2C8}" srcOrd="6" destOrd="0" presId="urn:microsoft.com/office/officeart/2005/8/layout/vList2"/>
    <dgm:cxn modelId="{8AAEB845-7FDB-4446-A17D-73F1A90CD8BF}" type="presParOf" srcId="{06F32273-520A-4B37-A993-9EAE2A44A658}" destId="{FB6E522F-AA0C-42D0-8B3F-1DC92D7ECD6F}" srcOrd="7" destOrd="0" presId="urn:microsoft.com/office/officeart/2005/8/layout/vList2"/>
    <dgm:cxn modelId="{37E3701E-92CE-4F94-B948-2867C473A4C4}" type="presParOf" srcId="{06F32273-520A-4B37-A993-9EAE2A44A658}" destId="{D9A83859-E3EC-4AA4-B1EA-80497EA4ACF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581" y="463641"/>
          <a:ext cx="2097035" cy="108894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1" y="463641"/>
        <a:ext cx="2097035" cy="1088941"/>
      </dsp:txXfrm>
    </dsp:sp>
    <dsp:sp modelId="{1816D16A-814C-4C22-A6CC-12105B3989BB}">
      <dsp:nvSpPr>
        <dsp:cNvPr id="0" name=""/>
        <dsp:cNvSpPr/>
      </dsp:nvSpPr>
      <dsp:spPr>
        <a:xfrm>
          <a:off x="2250201" y="575687"/>
          <a:ext cx="788103" cy="788103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250201" y="575687"/>
        <a:ext cx="788103" cy="788103"/>
      </dsp:txXfrm>
    </dsp:sp>
    <dsp:sp modelId="{32775538-2AC3-4373-B014-5A44732CBC7F}">
      <dsp:nvSpPr>
        <dsp:cNvPr id="0" name=""/>
        <dsp:cNvSpPr/>
      </dsp:nvSpPr>
      <dsp:spPr>
        <a:xfrm>
          <a:off x="3168352" y="432048"/>
          <a:ext cx="2017178" cy="1057662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68352" y="432048"/>
        <a:ext cx="2017178" cy="1057662"/>
      </dsp:txXfrm>
    </dsp:sp>
    <dsp:sp modelId="{4B955819-9EB5-4C61-BE5E-7CE7027DF3F0}">
      <dsp:nvSpPr>
        <dsp:cNvPr id="0" name=""/>
        <dsp:cNvSpPr/>
      </dsp:nvSpPr>
      <dsp:spPr>
        <a:xfrm>
          <a:off x="5234902" y="614060"/>
          <a:ext cx="788103" cy="788103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5234902" y="614060"/>
        <a:ext cx="788103" cy="788103"/>
      </dsp:txXfrm>
    </dsp:sp>
    <dsp:sp modelId="{A84245DF-C8CC-47D2-83AC-15EF153255E0}">
      <dsp:nvSpPr>
        <dsp:cNvPr id="0" name=""/>
        <dsp:cNvSpPr/>
      </dsp:nvSpPr>
      <dsp:spPr>
        <a:xfrm>
          <a:off x="6133340" y="420567"/>
          <a:ext cx="2073989" cy="117508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6133340" y="420567"/>
        <a:ext cx="2073989" cy="11750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BBD73D-E38C-4270-B61F-431D850A98F9}">
      <dsp:nvSpPr>
        <dsp:cNvPr id="0" name=""/>
        <dsp:cNvSpPr/>
      </dsp:nvSpPr>
      <dsp:spPr>
        <a:xfrm>
          <a:off x="0" y="26634"/>
          <a:ext cx="8856983" cy="4159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itchFamily="18" charset="0"/>
              <a:cs typeface="Times New Roman" pitchFamily="18" charset="0"/>
            </a:rPr>
            <a:t>Природоохранные мероприятия в сумме 50,0 тыс.рублей ежегодно.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634"/>
        <a:ext cx="8856983" cy="415985"/>
      </dsp:txXfrm>
    </dsp:sp>
    <dsp:sp modelId="{478908FC-81FD-468D-86B3-F26E33EA7E12}">
      <dsp:nvSpPr>
        <dsp:cNvPr id="0" name=""/>
        <dsp:cNvSpPr/>
      </dsp:nvSpPr>
      <dsp:spPr>
        <a:xfrm>
          <a:off x="0" y="626939"/>
          <a:ext cx="8856983" cy="559335"/>
        </a:xfrm>
        <a:prstGeom prst="roundRect">
          <a:avLst/>
        </a:prstGeom>
        <a:solidFill>
          <a:schemeClr val="accent5">
            <a:hueOff val="-619303"/>
            <a:satOff val="6209"/>
            <a:lumOff val="-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itchFamily="18" charset="0"/>
              <a:cs typeface="Times New Roman" pitchFamily="18" charset="0"/>
            </a:rPr>
            <a:t>Ремонт муниципального жилищного фонда в сумме 2020 год - 208,0 тыс.рублей, 2021 год – 100,0 тыс.рублей, 2022 год – 300,0 тыс.рублей.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26939"/>
        <a:ext cx="8856983" cy="559335"/>
      </dsp:txXfrm>
    </dsp:sp>
    <dsp:sp modelId="{90939D4B-BF3E-40B9-AC47-6E57095F4AE8}">
      <dsp:nvSpPr>
        <dsp:cNvPr id="0" name=""/>
        <dsp:cNvSpPr/>
      </dsp:nvSpPr>
      <dsp:spPr>
        <a:xfrm>
          <a:off x="0" y="1370595"/>
          <a:ext cx="8856983" cy="958787"/>
        </a:xfrm>
        <a:prstGeom prst="roundRect">
          <a:avLst/>
        </a:prstGeom>
        <a:solidFill>
          <a:schemeClr val="accent5">
            <a:hueOff val="-1238607"/>
            <a:satOff val="12418"/>
            <a:lumOff val="-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itchFamily="18" charset="0"/>
              <a:cs typeface="Times New Roman" pitchFamily="18" charset="0"/>
            </a:rPr>
            <a:t>Возмещение расходов нанимателей муниципального жилищного фонда, находящегося в собственности муниципального образования «Заволжский муниципальный район Ивановской области», на приобретение и установку (замену) индивидуальных приборов учёта энергетических ресурсов в сумме 2020 год - 140,0 тыс.рублей.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70595"/>
        <a:ext cx="8856983" cy="958787"/>
      </dsp:txXfrm>
    </dsp:sp>
    <dsp:sp modelId="{F2366BD6-C1ED-43B5-999B-FE9E605D6AF1}">
      <dsp:nvSpPr>
        <dsp:cNvPr id="0" name=""/>
        <dsp:cNvSpPr/>
      </dsp:nvSpPr>
      <dsp:spPr>
        <a:xfrm>
          <a:off x="0" y="2513702"/>
          <a:ext cx="8856983" cy="524423"/>
        </a:xfrm>
        <a:prstGeom prst="roundRect">
          <a:avLst/>
        </a:prstGeom>
        <a:solidFill>
          <a:schemeClr val="accent5">
            <a:hueOff val="-1857910"/>
            <a:satOff val="18626"/>
            <a:lumOff val="-1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Мероприятия в области градостроительной деятельности в сумме 2020 год – 470,0 тыс.рублей.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13702"/>
        <a:ext cx="8856983" cy="524423"/>
      </dsp:txXfrm>
    </dsp:sp>
    <dsp:sp modelId="{66AC313C-A2A4-4AE4-AB53-6959B6CBE489}">
      <dsp:nvSpPr>
        <dsp:cNvPr id="0" name=""/>
        <dsp:cNvSpPr/>
      </dsp:nvSpPr>
      <dsp:spPr>
        <a:xfrm>
          <a:off x="0" y="3222446"/>
          <a:ext cx="8856983" cy="555202"/>
        </a:xfrm>
        <a:prstGeom prst="roundRect">
          <a:avLst/>
        </a:prstGeom>
        <a:solidFill>
          <a:schemeClr val="accent5">
            <a:hueOff val="-2477214"/>
            <a:satOff val="24835"/>
            <a:lumOff val="-17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itchFamily="18" charset="0"/>
              <a:cs typeface="Times New Roman" pitchFamily="18" charset="0"/>
            </a:rPr>
            <a:t>Содержание мест захоронения (погребения) в сумме 2020 год – </a:t>
          </a:r>
          <a:r>
            <a:rPr lang="en-US" sz="1200" kern="1200" smtClean="0">
              <a:latin typeface="Times New Roman" pitchFamily="18" charset="0"/>
              <a:cs typeface="Times New Roman" pitchFamily="18" charset="0"/>
            </a:rPr>
            <a:t>30</a:t>
          </a:r>
          <a:r>
            <a:rPr lang="ru-RU" sz="1200" kern="120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1200" kern="120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1200" kern="1200" smtClean="0">
              <a:latin typeface="Times New Roman" pitchFamily="18" charset="0"/>
              <a:cs typeface="Times New Roman" pitchFamily="18" charset="0"/>
            </a:rPr>
            <a:t> тыс.рублей.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222446"/>
        <a:ext cx="8856983" cy="555202"/>
      </dsp:txXfrm>
    </dsp:sp>
    <dsp:sp modelId="{B4E62142-5CE7-4C75-9B53-0BB3EF4E885B}">
      <dsp:nvSpPr>
        <dsp:cNvPr id="0" name=""/>
        <dsp:cNvSpPr/>
      </dsp:nvSpPr>
      <dsp:spPr>
        <a:xfrm>
          <a:off x="0" y="3961968"/>
          <a:ext cx="8856983" cy="907940"/>
        </a:xfrm>
        <a:prstGeom prst="roundRect">
          <a:avLst/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itchFamily="18" charset="0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в сумме 748,82 тыс.рублей ежегодно.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961968"/>
        <a:ext cx="8856983" cy="9079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A7075B-8D38-48C3-A62E-C09EDBECDD70}">
      <dsp:nvSpPr>
        <dsp:cNvPr id="0" name=""/>
        <dsp:cNvSpPr/>
      </dsp:nvSpPr>
      <dsp:spPr>
        <a:xfrm>
          <a:off x="0" y="0"/>
          <a:ext cx="8784975" cy="8674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Участие в организации деятельности по сбору и транспортировке твердых коммунальных отходов в сумме 2020 год - </a:t>
          </a:r>
          <a:r>
            <a:rPr lang="en-US" sz="1200" kern="1200" baseline="0" dirty="0" smtClean="0"/>
            <a:t>29</a:t>
          </a:r>
          <a:r>
            <a:rPr lang="ru-RU" sz="1200" kern="1200" baseline="0" dirty="0" smtClean="0"/>
            <a:t>,</a:t>
          </a:r>
          <a:r>
            <a:rPr lang="en-US" sz="1200" kern="1200" baseline="0" dirty="0" smtClean="0"/>
            <a:t>4</a:t>
          </a:r>
          <a:r>
            <a:rPr lang="ru-RU" sz="1200" kern="1200" baseline="0" dirty="0" smtClean="0"/>
            <a:t> тыс.рублей.</a:t>
          </a:r>
          <a:endParaRPr lang="ru-RU" sz="1200" kern="1200" baseline="0" dirty="0"/>
        </a:p>
      </dsp:txBody>
      <dsp:txXfrm>
        <a:off x="0" y="0"/>
        <a:ext cx="8784975" cy="867453"/>
      </dsp:txXfrm>
    </dsp:sp>
    <dsp:sp modelId="{E1E10539-523F-4386-A797-31025B989096}">
      <dsp:nvSpPr>
        <dsp:cNvPr id="0" name=""/>
        <dsp:cNvSpPr/>
      </dsp:nvSpPr>
      <dsp:spPr>
        <a:xfrm>
          <a:off x="0" y="588458"/>
          <a:ext cx="8784975" cy="1051032"/>
        </a:xfrm>
        <a:prstGeom prst="roundRect">
          <a:avLst/>
        </a:prstGeom>
        <a:solidFill>
          <a:schemeClr val="accent5">
            <a:hueOff val="-516086"/>
            <a:satOff val="5174"/>
            <a:lumOff val="-35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Выполнение работ по корректировке генеральных планов поселения, правил землепользования и застройки, подготовленной на основе генеральных планов поселения документации по планировке территории, выдачи разрешений на строительство), разрешений на ввод объектов в эксплуатацию при осуществлении строительства, реконструкции объектов капитального строительства, расположенных на территории поселения  в сумме 2020 год - 470,0 тыс.рублей, 2021 год – 100,0 тыс.рублей, 2022 год – 100,0 тыс.рублей</a:t>
          </a:r>
          <a:r>
            <a:rPr lang="ru-RU" sz="500" kern="1200" dirty="0" smtClean="0"/>
            <a:t>.</a:t>
          </a:r>
          <a:endParaRPr lang="ru-RU" sz="500" kern="1200" dirty="0"/>
        </a:p>
      </dsp:txBody>
      <dsp:txXfrm>
        <a:off x="0" y="588458"/>
        <a:ext cx="8784975" cy="1051032"/>
      </dsp:txXfrm>
    </dsp:sp>
    <dsp:sp modelId="{F16F57E6-165D-4757-BAEF-64383EF35A67}">
      <dsp:nvSpPr>
        <dsp:cNvPr id="0" name=""/>
        <dsp:cNvSpPr/>
      </dsp:nvSpPr>
      <dsp:spPr>
        <a:xfrm>
          <a:off x="0" y="1749095"/>
          <a:ext cx="8784975" cy="867453"/>
        </a:xfrm>
        <a:prstGeom prst="roundRect">
          <a:avLst/>
        </a:prstGeom>
        <a:solidFill>
          <a:schemeClr val="accent5">
            <a:hueOff val="-1032172"/>
            <a:satOff val="10348"/>
            <a:lumOff val="-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в сумме 2020 год – 5,62 тыс.рублей, 2021 год – 5,91 тыс.рублей</a:t>
          </a:r>
          <a:r>
            <a:rPr lang="ru-RU" sz="500" kern="1200" dirty="0" smtClean="0"/>
            <a:t>.</a:t>
          </a:r>
          <a:endParaRPr lang="ru-RU" sz="500" kern="1200" dirty="0"/>
        </a:p>
      </dsp:txBody>
      <dsp:txXfrm>
        <a:off x="0" y="1749095"/>
        <a:ext cx="8784975" cy="867453"/>
      </dsp:txXfrm>
    </dsp:sp>
    <dsp:sp modelId="{2B8445F7-D1D3-4B18-A15F-8471E8081092}">
      <dsp:nvSpPr>
        <dsp:cNvPr id="0" name=""/>
        <dsp:cNvSpPr/>
      </dsp:nvSpPr>
      <dsp:spPr>
        <a:xfrm>
          <a:off x="0" y="2742236"/>
          <a:ext cx="8784975" cy="512977"/>
        </a:xfrm>
        <a:prstGeom prst="roundRect">
          <a:avLst/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Зарезервированные средства на создание Контрольно-счетной палаты Заволжского муниципального района (иные бюджетные ассигнования) в сумме 2021 год - 800,0 тыс.рублей, 2022 год – 800,0 тыс. рублей</a:t>
          </a:r>
          <a:r>
            <a:rPr lang="ru-RU" sz="500" kern="1200" dirty="0" smtClean="0"/>
            <a:t>.</a:t>
          </a:r>
          <a:endParaRPr lang="ru-RU" sz="500" kern="1200" dirty="0"/>
        </a:p>
      </dsp:txBody>
      <dsp:txXfrm>
        <a:off x="0" y="2742236"/>
        <a:ext cx="8784975" cy="512977"/>
      </dsp:txXfrm>
    </dsp:sp>
    <dsp:sp modelId="{A67EBF4B-772E-4E46-9873-5406AEE85AF8}">
      <dsp:nvSpPr>
        <dsp:cNvPr id="0" name=""/>
        <dsp:cNvSpPr/>
      </dsp:nvSpPr>
      <dsp:spPr>
        <a:xfrm>
          <a:off x="0" y="3376800"/>
          <a:ext cx="8784975" cy="867453"/>
        </a:xfrm>
        <a:prstGeom prst="roundRect">
          <a:avLst/>
        </a:prstGeom>
        <a:solidFill>
          <a:schemeClr val="accent5">
            <a:hueOff val="-2064345"/>
            <a:satOff val="20696"/>
            <a:lumOff val="-143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Осуществление отдельных государственных полномочий по организации проведения на территории Ивановской области мероприятий по предупреждению и ликвидации болезней животных, их лечению, защите населения от болезней, общих для человека и животных, в части организации проведения мероприятий по отлову и содержанию безнадзорных животных в сумме  2020 год - 26,4 тыс.рублей, 2021 год – 16,5 тыс.рублей, 2022 год – 16,5 тыс.рублей.</a:t>
          </a:r>
          <a:endParaRPr lang="ru-RU" sz="1200" kern="1200" baseline="0" dirty="0"/>
        </a:p>
      </dsp:txBody>
      <dsp:txXfrm>
        <a:off x="0" y="3376800"/>
        <a:ext cx="8784975" cy="867453"/>
      </dsp:txXfrm>
    </dsp:sp>
    <dsp:sp modelId="{7C74D661-5C59-46F1-A115-3F03C215929B}">
      <dsp:nvSpPr>
        <dsp:cNvPr id="0" name=""/>
        <dsp:cNvSpPr/>
      </dsp:nvSpPr>
      <dsp:spPr>
        <a:xfrm>
          <a:off x="0" y="4369229"/>
          <a:ext cx="8784975" cy="867453"/>
        </a:xfrm>
        <a:prstGeom prst="roundRect">
          <a:avLst/>
        </a:prstGeom>
        <a:solidFill>
          <a:schemeClr val="accent5">
            <a:hueOff val="-2580431"/>
            <a:satOff val="25870"/>
            <a:lumOff val="-179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Осуществление отдельных государственных полномочий по организации проведения на территории Ивановской области мероприятий по предупреждению и ликвидации болезней животных, их лечению, защите населения от болезней, общих для человека и животных, в части организации проведения мероприятий по содержанию сибиреязвенных скотомогильников в </a:t>
          </a:r>
          <a:r>
            <a:rPr lang="ru-RU" sz="1200" kern="1200" baseline="0" smtClean="0"/>
            <a:t>сумме  2020 год - </a:t>
          </a:r>
          <a:r>
            <a:rPr lang="en-US" sz="1200" kern="1200" baseline="0" smtClean="0"/>
            <a:t>140</a:t>
          </a:r>
          <a:r>
            <a:rPr lang="ru-RU" sz="1200" kern="1200" baseline="0" dirty="0" smtClean="0"/>
            <a:t>,</a:t>
          </a:r>
          <a:r>
            <a:rPr lang="en-US" sz="1200" kern="1200" baseline="0" dirty="0" smtClean="0"/>
            <a:t>4</a:t>
          </a:r>
          <a:r>
            <a:rPr lang="ru-RU" sz="1200" kern="1200" baseline="0" dirty="0" smtClean="0"/>
            <a:t> тыс.рублей </a:t>
          </a:r>
          <a:endParaRPr lang="ru-RU" sz="1200" kern="1200" baseline="0" dirty="0"/>
        </a:p>
      </dsp:txBody>
      <dsp:txXfrm>
        <a:off x="0" y="4369229"/>
        <a:ext cx="8784975" cy="867453"/>
      </dsp:txXfrm>
    </dsp:sp>
    <dsp:sp modelId="{F2732D42-2CBB-4A40-BA61-EC9C2A4D4C5A}">
      <dsp:nvSpPr>
        <dsp:cNvPr id="0" name=""/>
        <dsp:cNvSpPr/>
      </dsp:nvSpPr>
      <dsp:spPr>
        <a:xfrm>
          <a:off x="0" y="5067880"/>
          <a:ext cx="8784975" cy="476735"/>
        </a:xfrm>
        <a:prstGeom prst="roundRect">
          <a:avLst/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Организация ритуальных услуг 2020 год в сумме 60,0 тыс.рублей.</a:t>
          </a:r>
          <a:endParaRPr lang="ru-RU" sz="1200" kern="1200" dirty="0"/>
        </a:p>
      </dsp:txBody>
      <dsp:txXfrm>
        <a:off x="0" y="5067880"/>
        <a:ext cx="8784975" cy="47673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D85B4B-622E-471C-BE7D-E6D30C5C1723}">
      <dsp:nvSpPr>
        <dsp:cNvPr id="0" name=""/>
        <dsp:cNvSpPr/>
      </dsp:nvSpPr>
      <dsp:spPr>
        <a:xfrm>
          <a:off x="0" y="611189"/>
          <a:ext cx="8496944" cy="7371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Предельный объём муниципального долга Заволжского муниципального района не превышает объём доходов Заволжского муниципального района без учёта объёма безвозмездных поступлений (соответственно в 2020 году – 30 824,8 тыс.руб., в 2021 году – 28 706,8 тыс.руб., в 2022 году – 28 734,2 тыс.руб.)</a:t>
          </a:r>
          <a:endParaRPr lang="ru-RU" sz="1400" kern="1200" dirty="0"/>
        </a:p>
      </dsp:txBody>
      <dsp:txXfrm>
        <a:off x="0" y="611189"/>
        <a:ext cx="8496944" cy="737100"/>
      </dsp:txXfrm>
    </dsp:sp>
    <dsp:sp modelId="{C51723FF-DB2E-4CA8-81EF-EFDC0BE5F28B}">
      <dsp:nvSpPr>
        <dsp:cNvPr id="0" name=""/>
        <dsp:cNvSpPr/>
      </dsp:nvSpPr>
      <dsp:spPr>
        <a:xfrm>
          <a:off x="0" y="1388609"/>
          <a:ext cx="8496944" cy="7371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Муниципальный внутренний долг Заволжского муниципального района составит: </a:t>
          </a:r>
          <a:endParaRPr lang="ru-RU" sz="1400" kern="1200" dirty="0"/>
        </a:p>
      </dsp:txBody>
      <dsp:txXfrm>
        <a:off x="0" y="1388609"/>
        <a:ext cx="8496944" cy="737100"/>
      </dsp:txXfrm>
    </dsp:sp>
    <dsp:sp modelId="{491C17F6-3306-414B-94D8-38F5848A4435}">
      <dsp:nvSpPr>
        <dsp:cNvPr id="0" name=""/>
        <dsp:cNvSpPr/>
      </dsp:nvSpPr>
      <dsp:spPr>
        <a:xfrm>
          <a:off x="0" y="2166029"/>
          <a:ext cx="8496944" cy="7371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 2020 год – 0,00 тыс.руб.,</a:t>
          </a:r>
          <a:endParaRPr lang="ru-RU" sz="1400" kern="1200" dirty="0"/>
        </a:p>
      </dsp:txBody>
      <dsp:txXfrm>
        <a:off x="0" y="2166029"/>
        <a:ext cx="8496944" cy="737100"/>
      </dsp:txXfrm>
    </dsp:sp>
    <dsp:sp modelId="{50FAB715-4697-4C11-90CD-C7742FA7B2C8}">
      <dsp:nvSpPr>
        <dsp:cNvPr id="0" name=""/>
        <dsp:cNvSpPr/>
      </dsp:nvSpPr>
      <dsp:spPr>
        <a:xfrm>
          <a:off x="0" y="2943450"/>
          <a:ext cx="8496944" cy="7371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 20</a:t>
          </a:r>
          <a:r>
            <a:rPr lang="en-US" sz="1400" kern="1200" dirty="0" smtClean="0"/>
            <a:t>2</a:t>
          </a:r>
          <a:r>
            <a:rPr lang="ru-RU" sz="1400" kern="1200" dirty="0" smtClean="0"/>
            <a:t>1 год – 0,00 тыс.руб.,</a:t>
          </a:r>
          <a:endParaRPr lang="ru-RU" sz="1400" kern="1200" dirty="0"/>
        </a:p>
      </dsp:txBody>
      <dsp:txXfrm>
        <a:off x="0" y="2943450"/>
        <a:ext cx="8496944" cy="737100"/>
      </dsp:txXfrm>
    </dsp:sp>
    <dsp:sp modelId="{D9A83859-E3EC-4AA4-B1EA-80497EA4ACF4}">
      <dsp:nvSpPr>
        <dsp:cNvPr id="0" name=""/>
        <dsp:cNvSpPr/>
      </dsp:nvSpPr>
      <dsp:spPr>
        <a:xfrm>
          <a:off x="0" y="3720870"/>
          <a:ext cx="8496944" cy="7371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 2022 год – 0,00 тыс.руб.</a:t>
          </a:r>
          <a:endParaRPr lang="ru-RU" sz="1400" kern="1200" dirty="0"/>
        </a:p>
      </dsp:txBody>
      <dsp:txXfrm>
        <a:off x="0" y="3720870"/>
        <a:ext cx="8496944" cy="737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0.07682</cdr:x>
      <cdr:y>0.60194</cdr:y>
    </cdr:from>
    <cdr:to>
      <cdr:x>0.16865</cdr:x>
      <cdr:y>0.67906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4991" y="1715022"/>
          <a:ext cx="436289" cy="21973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3,7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0.23423</cdr:x>
      <cdr:y>0.56988</cdr:y>
    </cdr:from>
    <cdr:to>
      <cdr:x>0.32341</cdr:x>
      <cdr:y>0.64598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12866" y="1623669"/>
          <a:ext cx="423704" cy="216817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0.39405</cdr:x>
      <cdr:y>0.47393</cdr:y>
    </cdr:from>
    <cdr:to>
      <cdr:x>0.48661</cdr:x>
      <cdr:y>0.55333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872157" y="1350293"/>
          <a:ext cx="439769" cy="22624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0.55714</cdr:x>
      <cdr:y>0.55334</cdr:y>
    </cdr:from>
    <cdr:to>
      <cdr:x>0.64484</cdr:x>
      <cdr:y>0.63709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647057" y="1576537"/>
          <a:ext cx="416655" cy="23862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4,4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0.71731</cdr:x>
      <cdr:y>0.52444</cdr:y>
    </cdr:from>
    <cdr:to>
      <cdr:x>0.80556</cdr:x>
      <cdr:y>0.61289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408013" y="1494209"/>
          <a:ext cx="419269" cy="25200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4,2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0.88063</cdr:x>
      <cdr:y>0.49709</cdr:y>
    </cdr:from>
    <cdr:to>
      <cdr:x>0.96627</cdr:x>
      <cdr:y>0.58814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183971" y="1416279"/>
          <a:ext cx="406883" cy="259413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4,3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0.50546</cdr:x>
      <cdr:y>0.84884</cdr:y>
    </cdr:from>
    <cdr:to>
      <cdr:x>1</cdr:x>
      <cdr:y>0.96588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01481" y="2418466"/>
          <a:ext cx="2349629" cy="333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расчете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1 жителя (тыс. руб.)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0.24802</cdr:x>
      <cdr:y>0.09041</cdr:y>
    </cdr:from>
    <cdr:to>
      <cdr:x>0.40738</cdr:x>
      <cdr:y>0.16769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625208" y="351553"/>
          <a:ext cx="1044218" cy="300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61 175,1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0.08986</cdr:x>
      <cdr:y>0.22263</cdr:y>
    </cdr:from>
    <cdr:to>
      <cdr:x>0.24802</cdr:x>
      <cdr:y>0.29857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26915" y="634307"/>
          <a:ext cx="751436" cy="2163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7.28233E-6</cdr:x>
      <cdr:y>0</cdr:y>
    </cdr:from>
    <cdr:to>
      <cdr:x>0.99613</cdr:x>
      <cdr:y>0.23019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" y="-546"/>
          <a:ext cx="6839298" cy="113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0.2811</cdr:x>
      <cdr:y>0.25398</cdr:y>
    </cdr:from>
    <cdr:to>
      <cdr:x>0.38454</cdr:x>
      <cdr:y>0.3123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76264" y="1152128"/>
          <a:ext cx="874423" cy="264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77,5%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0.51109</cdr:x>
      <cdr:y>0.25398</cdr:y>
    </cdr:from>
    <cdr:to>
      <cdr:x>0.58394</cdr:x>
      <cdr:y>0.34783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1152128"/>
          <a:ext cx="615833" cy="42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76,6%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-539552" y="-83671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0.60042</cdr:x>
      <cdr:y>0.24925</cdr:y>
    </cdr:from>
    <cdr:to>
      <cdr:x>0.74438</cdr:x>
      <cdr:y>0.3346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28890" y="1224136"/>
          <a:ext cx="988313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0.5797</cdr:x>
      <cdr:y>0.20588</cdr:y>
    </cdr:from>
    <cdr:to>
      <cdr:x>0.69152</cdr:x>
      <cdr:y>0.29098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84874" y="1008112"/>
          <a:ext cx="769382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0.64732</cdr:x>
      <cdr:y>0.31753</cdr:y>
    </cdr:from>
    <cdr:to>
      <cdr:x>0.75654</cdr:x>
      <cdr:y>0.40338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00600" y="187220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0.72405</cdr:x>
      <cdr:y>0.25398</cdr:y>
    </cdr:from>
    <cdr:to>
      <cdr:x>0.81819</cdr:x>
      <cdr:y>0.37103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120680" y="1152128"/>
          <a:ext cx="795806" cy="531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75,2 %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0.78758</cdr:x>
      <cdr:y>0.15873</cdr:y>
    </cdr:from>
    <cdr:to>
      <cdr:x>1</cdr:x>
      <cdr:y>0.25388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696744" y="720080"/>
          <a:ext cx="1795679" cy="43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(тыс.руб.)</a:t>
          </a:r>
          <a:endParaRPr lang="ru-RU" dirty="0"/>
        </a:p>
      </cdr:txBody>
    </cdr:sp>
  </cdr:relSizeAnchor>
  <cdr:relSizeAnchor xmlns:cdr="http://schemas.openxmlformats.org/drawingml/2006/chartDrawing">
    <cdr:from>
      <cdr:x>0.30665</cdr:x>
      <cdr:y>0.15873</cdr:y>
    </cdr:from>
    <cdr:to>
      <cdr:x>0.7781</cdr:x>
      <cdr:y>0.21706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592288" y="720080"/>
          <a:ext cx="3985373" cy="264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u="sng" dirty="0" smtClean="0"/>
            <a:t>Доля в общем объеме расходов местного бюджета</a:t>
          </a:r>
          <a:endParaRPr lang="ru-RU" sz="1200" b="1" i="1" u="sng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0.05113</cdr:x>
      <cdr:y>0.05901</cdr:y>
    </cdr:from>
    <cdr:to>
      <cdr:x>0.44488</cdr:x>
      <cdr:y>0.29687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67533" y="404691"/>
          <a:ext cx="3600450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Бюджет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на 2020 год в разрезе муниципальных программ 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50" tIns="47775" rIns="95550" bIns="4777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50" tIns="47775" rIns="95550" bIns="47775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0" tIns="47775" rIns="95550" bIns="4777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5550" tIns="47775" rIns="95550" bIns="4777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5550" tIns="47775" rIns="95550" bIns="4777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5550" tIns="47775" rIns="95550" bIns="47775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864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54782-7AEC-45C5-8BC7-83D0B30612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3E64-DDA5-4ABB-8B4A-8B1F591567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49689" y="9428630"/>
            <a:ext cx="2946400" cy="4964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15" tIns="45760" rIns="91515" bIns="45760" anchor="b"/>
          <a:lstStyle/>
          <a:p>
            <a:pPr algn="r">
              <a:defRPr/>
            </a:pPr>
            <a:fld id="{14F67B4C-EF25-44DF-96CB-6B894C5AA132}" type="slidenum">
              <a:rPr lang="ru-RU" sz="1200"/>
              <a:pPr algn="r">
                <a:defRPr/>
              </a:pPr>
              <a:t>10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B9F17-ADDC-4F69-A621-F3092DBEDB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43A07-2B41-40DA-A157-D2728E6657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B5A6-280A-4B77-BAD8-C010C942CAD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5496">
              <a:defRPr/>
            </a:pPr>
            <a:r>
              <a:rPr lang="ru-RU" sz="1300" b="1" dirty="0" smtClean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БЮДЖЕТ ДЛЯ ГРАЖДАН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5730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Решению Совета Заволжского муниципального района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бюджете Заволжского муниципального района на 2020 год 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плановый период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2022 годов»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Заволжск 2019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1943102" cy="243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50" y="985837"/>
            <a:ext cx="9144000" cy="60483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1773238"/>
            <a:ext cx="7920037" cy="854075"/>
          </a:xfrm>
          <a:prstGeom prst="rect">
            <a:avLst/>
          </a:prstGeom>
          <a:solidFill>
            <a:srgbClr val="C0F517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Бюджетный процесс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это регламентированная законом деятельность </a:t>
            </a:r>
          </a:p>
          <a:p>
            <a:pPr indent="-400050" algn="ctr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органов государственной власти и местного самоуправления по составлению, рассмотрению, утверждению и исполнению бюджетов соответствующих уровней.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3929063"/>
            <a:ext cx="4000500" cy="854075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Проект местного бюджета составляется и утверждается сроком на три года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57434" flipV="1">
            <a:off x="611188" y="2937153"/>
            <a:ext cx="7850187" cy="369332"/>
          </a:xfrm>
          <a:prstGeom prst="rect">
            <a:avLst/>
          </a:prstGeom>
          <a:solidFill>
            <a:srgbClr val="A26A7E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b="1" dirty="0">
                <a:latin typeface="Times New Roman" pitchFamily="18" charset="0"/>
                <a:cs typeface="+mn-cs"/>
              </a:rPr>
              <a:t>Стадии формирования бюджета называются бюджетным процессом</a:t>
            </a:r>
          </a:p>
        </p:txBody>
      </p:sp>
      <p:sp>
        <p:nvSpPr>
          <p:cNvPr id="13" name="Блок-схема: альтернативный процесс 12"/>
          <p:cNvSpPr>
            <a:spLocks noChangeArrowheads="1"/>
          </p:cNvSpPr>
          <p:nvPr/>
        </p:nvSpPr>
        <p:spPr bwMode="auto">
          <a:xfrm>
            <a:off x="1476375" y="3573463"/>
            <a:ext cx="2071688" cy="857250"/>
          </a:xfrm>
          <a:prstGeom prst="flowChartAlternateProcess">
            <a:avLst/>
          </a:prstGeom>
          <a:solidFill>
            <a:srgbClr val="C0F517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составление 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1476375" y="4508500"/>
            <a:ext cx="2071688" cy="863600"/>
          </a:xfrm>
          <a:prstGeom prst="flowChartAlternateProcess">
            <a:avLst/>
          </a:prstGeom>
          <a:solidFill>
            <a:schemeClr val="bg2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рассмотрение и утверждение бюджета</a:t>
            </a:r>
          </a:p>
        </p:txBody>
      </p:sp>
      <p:sp>
        <p:nvSpPr>
          <p:cNvPr id="18" name="Блок-схема: альтернативный процесс 17"/>
          <p:cNvSpPr>
            <a:spLocks noChangeArrowheads="1"/>
          </p:cNvSpPr>
          <p:nvPr/>
        </p:nvSpPr>
        <p:spPr bwMode="auto">
          <a:xfrm>
            <a:off x="1476375" y="5516563"/>
            <a:ext cx="2087563" cy="857250"/>
          </a:xfrm>
          <a:prstGeom prst="flowChartAlternateProcess">
            <a:avLst/>
          </a:prstGeom>
          <a:solidFill>
            <a:srgbClr val="FF9999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исполнение бюджета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 rot="-5400000">
            <a:off x="69850" y="4764088"/>
            <a:ext cx="2087563" cy="427037"/>
            <a:chOff x="1570810" y="2071678"/>
            <a:chExt cx="5645984" cy="21510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570810" y="2071678"/>
              <a:ext cx="5645984" cy="159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343437" y="2176433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054797" y="2176686"/>
              <a:ext cx="214309" cy="4292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6972247" y="2178832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82" name="Прямоугольник 4"/>
          <p:cNvSpPr>
            <a:spLocks noChangeArrowheads="1"/>
          </p:cNvSpPr>
          <p:nvPr/>
        </p:nvSpPr>
        <p:spPr bwMode="auto">
          <a:xfrm>
            <a:off x="971550" y="188913"/>
            <a:ext cx="7929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Стадии формирования бюджета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49219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характеристики бюджета Заволжского муниципального района на 2020 год и на плановый период 2021 и 2022 годов (тыс.руб.)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7985540"/>
              </p:ext>
            </p:extLst>
          </p:nvPr>
        </p:nvGraphicFramePr>
        <p:xfrm>
          <a:off x="683568" y="1412617"/>
          <a:ext cx="7632849" cy="21603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0917"/>
                <a:gridCol w="3043963"/>
                <a:gridCol w="1168293"/>
                <a:gridCol w="1090407"/>
                <a:gridCol w="1869269"/>
              </a:tblGrid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265 556,0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237 563,7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233 875,9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Налоговые </a:t>
                      </a:r>
                      <a:r>
                        <a:rPr lang="ru-RU" sz="1400" baseline="0" smtClean="0"/>
                        <a:t>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43 696,9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42 529,6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42 456,1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Неналоговые доходы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17 952,6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14 884,0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15 012,2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5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r>
                        <a:rPr lang="en-US" sz="1400" dirty="0" smtClean="0"/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203 906,5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180 150,1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176 407,6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268 638,5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240 434,4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236 749,3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3046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-3 082,5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-2 870,7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-2 873,4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55776" y="4077072"/>
          <a:ext cx="61926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1043607" y="188640"/>
            <a:ext cx="7957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836712"/>
            <a:ext cx="81121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Доходы бюджета муниципального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района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8201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273685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    Доходы  бюджета</a:t>
            </a:r>
          </a:p>
        </p:txBody>
      </p:sp>
      <p:sp>
        <p:nvSpPr>
          <p:cNvPr id="8202" name="AutoShape 60"/>
          <p:cNvSpPr>
            <a:spLocks noChangeArrowheads="1"/>
          </p:cNvSpPr>
          <p:nvPr/>
        </p:nvSpPr>
        <p:spPr bwMode="auto">
          <a:xfrm>
            <a:off x="4211638" y="2852738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3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4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5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0379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Налоговые доходы – поступления в бюджет от уплаты налогов, установленных Налоговым кодексом РФ: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 Налог на доходы физических лиц;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Акцизы;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 smtClean="0">
                <a:latin typeface="Times New Roman" pitchFamily="18" charset="0"/>
              </a:rPr>
              <a:t>Налоги на совокупный доход (ЕНВД, патент);</a:t>
            </a:r>
            <a:endParaRPr lang="ru-RU" sz="1600" b="1" dirty="0">
              <a:latin typeface="Times New Roman" pitchFamily="18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Иные налоги.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951162" cy="2581275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Неналоговые доходы – поступления 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6227763" y="3933825"/>
            <a:ext cx="2665412" cy="2516188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Безвозмездные поступления – 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836712"/>
            <a:ext cx="8572500" cy="831850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3022600" cy="681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6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7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8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16101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</a:t>
            </a:r>
            <a:r>
              <a:rPr lang="ru-RU" sz="1400" b="1" dirty="0" smtClean="0">
                <a:latin typeface="Times New Roman" pitchFamily="18" charset="0"/>
              </a:rPr>
              <a:t>использования</a:t>
            </a:r>
          </a:p>
          <a:p>
            <a:pPr algn="ctr" eaLnBrk="0" hangingPunct="0"/>
            <a:endParaRPr lang="ru-RU" sz="12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4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8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9229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879725" cy="2640013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6156325" y="3933825"/>
            <a:ext cx="2808288" cy="2629951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</a:t>
            </a:r>
            <a:r>
              <a:rPr lang="ru-RU" sz="1400" b="1" dirty="0" err="1">
                <a:latin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400" b="1" dirty="0" smtClean="0">
                <a:latin typeface="Times New Roman" pitchFamily="18" charset="0"/>
              </a:rPr>
              <a:t>значения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600" b="1" dirty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400" b="1" dirty="0" smtClean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Нормативы зачислений налоговых и неналоговых доходов в бюджет </a:t>
            </a:r>
          </a:p>
          <a:p>
            <a:pPr algn="ctr"/>
            <a:r>
              <a:rPr lang="ru-RU" b="1" dirty="0" smtClean="0"/>
              <a:t>Заволжского муниципального района </a:t>
            </a:r>
            <a:endParaRPr lang="ru-RU" dirty="0" smtClean="0"/>
          </a:p>
          <a:p>
            <a:pPr algn="ctr"/>
            <a:r>
              <a:rPr lang="ru-RU" b="1" dirty="0" smtClean="0"/>
              <a:t>и бюджеты поселений Заволжского муниципального района на 2020 год и на плановый период 2021 и 2022 годов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484784"/>
          <a:ext cx="8880532" cy="51333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71507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доходы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4</a:t>
                      </a:r>
                      <a:r>
                        <a:rPr lang="ru-RU" sz="1000" dirty="0" smtClean="0"/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доходы физических лиц,</a:t>
                      </a:r>
                      <a:r>
                        <a:rPr lang="ru-RU" sz="1000" baseline="0" dirty="0" smtClean="0"/>
                        <a:t> уплачиваемый иностранными гражданами в виде фиксированного авансового платежа при осуществлении ими на территории РФ трудовой деятельности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Акцизы на нефтепродукты (бензин</a:t>
                      </a:r>
                      <a:r>
                        <a:rPr lang="ru-RU" sz="1000" dirty="0" smtClean="0"/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36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Единый налог на вмененный </a:t>
                      </a:r>
                      <a:r>
                        <a:rPr lang="ru-RU" sz="1000" dirty="0" smtClean="0"/>
                        <a:t>доход для</a:t>
                      </a:r>
                      <a:r>
                        <a:rPr lang="ru-RU" sz="1000" baseline="0" dirty="0" smtClean="0"/>
                        <a:t> отдельных видов деятельности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Единый сельскохозяйственный </a:t>
                      </a:r>
                      <a:r>
                        <a:rPr lang="ru-RU" sz="1000" dirty="0" smtClean="0"/>
                        <a:t>налог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30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70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добычу общераспространённых полезных ископаемых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совершение нотариальных действий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выдачу разрешения на установку рекламных конструкций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858312" cy="4968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69285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</a:t>
                      </a:r>
                      <a:r>
                        <a:rPr lang="ru-RU" sz="1000" dirty="0" smtClean="0"/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81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Налог, взимаемый с применением патентной системы налогообложения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имущество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Земельный </a:t>
                      </a:r>
                      <a:r>
                        <a:rPr lang="ru-RU" sz="1000" dirty="0" smtClean="0"/>
                        <a:t>налог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10</a:t>
                      </a:r>
                      <a:r>
                        <a:rPr lang="ru-RU" sz="1000" dirty="0" smtClean="0"/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от сдачи в аренду имущества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Доходы от продажи земельных участков, государственная собственность на которые не </a:t>
                      </a:r>
                      <a:r>
                        <a:rPr lang="ru-RU" sz="1000" dirty="0" smtClean="0"/>
                        <a:t>разграничена, расположенных в границах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Доходы от продажи земельных участков, государственная собственность на которые не разграничена, расположенных в границах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Плата за негативное воздействие на окружающую среду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0141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Нормативы зачислений налоговых и неналоговых доходов в бюджет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endParaRPr lang="ru-RU" sz="18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и бюджеты поселений Заволжского муниципального района на 2020 год и на плановый период 2021 и 2022 годов (продолжение)</a:t>
            </a:r>
            <a:endParaRPr lang="ru-RU" sz="180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Структура доходов бюджета 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2020 год и на плановый период 2021 и 2022 годов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07504" y="188640"/>
          <a:ext cx="892899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>
            <a:normAutofit/>
          </a:bodyPr>
          <a:lstStyle/>
          <a:p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b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2214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62472"/>
                <a:gridCol w="936104"/>
                <a:gridCol w="1008112"/>
                <a:gridCol w="9319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год, тыс.</a:t>
                      </a:r>
                      <a:endParaRPr lang="ru-RU" sz="1400" smtClean="0"/>
                    </a:p>
                    <a:p>
                      <a:r>
                        <a:rPr lang="ru-RU" sz="1400" smtClean="0"/>
                        <a:t>руб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203 881,5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180 125,1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176 382,6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103 316,4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77 214,9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77</a:t>
                      </a:r>
                      <a:r>
                        <a:rPr lang="ru-RU" sz="1400" baseline="0" dirty="0" smtClean="0"/>
                        <a:t> 214,9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6 273,1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369,6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94 292,0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102 540,6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98 798,1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/>
              <a:t>Вы держите в руках «Бюджет для граждан», который познакомит Вас </a:t>
            </a:r>
          </a:p>
          <a:p>
            <a:pPr algn="ctr"/>
            <a:r>
              <a:rPr lang="ru-RU" sz="2000" b="1" i="1" dirty="0" smtClean="0"/>
              <a:t>с основными положениями проекта бюджета </a:t>
            </a:r>
          </a:p>
          <a:p>
            <a:pPr algn="ctr"/>
            <a:r>
              <a:rPr lang="ru-RU" sz="2000" b="1" i="1" dirty="0" smtClean="0"/>
              <a:t>Заволжского муниципального района </a:t>
            </a:r>
          </a:p>
          <a:p>
            <a:pPr algn="ctr"/>
            <a:r>
              <a:rPr lang="ru-RU" sz="2000" b="1" i="1" dirty="0" smtClean="0"/>
              <a:t>на 2020 год и на плановый период 20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 dirty="0" smtClean="0"/>
              <a:t> и 20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1" dirty="0" smtClean="0"/>
              <a:t> годов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Уважаемые жители Заволжского района!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762242"/>
              </p:ext>
            </p:extLst>
          </p:nvPr>
        </p:nvGraphicFramePr>
        <p:xfrm>
          <a:off x="1259632" y="2636912"/>
          <a:ext cx="648072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3326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бюджетной обеспеченности на одного жителя Заволжского муниципального района  налоговыми и неналоговыми доходами с 2017 по 2022 гг.</a:t>
            </a:r>
            <a:endParaRPr lang="ru-RU" sz="20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39017"/>
            <a:ext cx="3024336" cy="9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Расходы бюджета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b="1" dirty="0" smtClean="0"/>
              <a:t>Расходы бюджета – выплачиваемые из бюджета денежные средства.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Расходное обязательство – обязанность выплатить денежные средства из соответствующего бюджета. </a:t>
            </a:r>
            <a:endParaRPr lang="ru-RU" dirty="0"/>
          </a:p>
        </p:txBody>
      </p:sp>
      <p:pic>
        <p:nvPicPr>
          <p:cNvPr id="1026" name="Picture 2" descr="C:\Documents and Settings\den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911542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30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-41549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000" b="1" dirty="0" smtClean="0"/>
              <a:t>Расходы бюджетов по основным функциям государства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646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Каждый из разделов классификации имеет перечень подразделов, которые отражают основные направления реализации соответствующей функции. </a:t>
            </a:r>
          </a:p>
          <a:p>
            <a:r>
              <a:rPr lang="ru-RU" dirty="0" smtClean="0"/>
              <a:t>Например, в составе раздела «Образование», в том числе, выделяются: </a:t>
            </a:r>
          </a:p>
          <a:p>
            <a:r>
              <a:rPr lang="ru-RU" dirty="0" smtClean="0"/>
              <a:t>♦ дошкольное образование; </a:t>
            </a:r>
          </a:p>
          <a:p>
            <a:r>
              <a:rPr lang="ru-RU" dirty="0" smtClean="0"/>
              <a:t>♦ общее образование; </a:t>
            </a:r>
          </a:p>
          <a:p>
            <a:r>
              <a:rPr lang="ru-RU" dirty="0" smtClean="0"/>
              <a:t>♦ дополнительное образование детей; </a:t>
            </a:r>
          </a:p>
          <a:p>
            <a:r>
              <a:rPr lang="ru-RU" dirty="0" smtClean="0"/>
              <a:t>♦ среднее профессиональное образование; </a:t>
            </a:r>
          </a:p>
          <a:p>
            <a:r>
              <a:rPr lang="ru-RU" dirty="0" smtClean="0"/>
              <a:t>♦ профессиональная подготовка, переподготовка и повышение квалификации; </a:t>
            </a:r>
          </a:p>
          <a:p>
            <a:r>
              <a:rPr lang="ru-RU" dirty="0" smtClean="0"/>
              <a:t>♦ высшее образование;</a:t>
            </a:r>
          </a:p>
          <a:p>
            <a:r>
              <a:rPr lang="ru-RU" dirty="0" smtClean="0"/>
              <a:t>♦ молодёжная политика;</a:t>
            </a:r>
          </a:p>
          <a:p>
            <a:r>
              <a:rPr lang="ru-RU" dirty="0" smtClean="0"/>
              <a:t>♦ прикладные научные исследования в области образования;</a:t>
            </a:r>
          </a:p>
          <a:p>
            <a:r>
              <a:rPr lang="ru-RU" dirty="0" smtClean="0"/>
              <a:t>♦ другие вопросы в области образования.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017" y="116632"/>
            <a:ext cx="6662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/>
              <a:t>на 20</a:t>
            </a:r>
            <a:r>
              <a:rPr lang="en-US" sz="2000" b="1" dirty="0" smtClean="0">
                <a:cs typeface="Times New Roman" pitchFamily="18" charset="0"/>
              </a:rPr>
              <a:t>20</a:t>
            </a:r>
            <a:r>
              <a:rPr lang="ru-RU" sz="2000" b="1" dirty="0" smtClean="0">
                <a:cs typeface="Times New Roman" pitchFamily="18" charset="0"/>
              </a:rPr>
              <a:t> год и на плановый период 2021 и </a:t>
            </a:r>
            <a:r>
              <a:rPr lang="ru-RU" sz="2000" b="1" dirty="0" smtClean="0"/>
              <a:t>20</a:t>
            </a:r>
            <a:r>
              <a:rPr lang="en-US" sz="2000" b="1" dirty="0" smtClean="0">
                <a:cs typeface="Times New Roman" pitchFamily="18" charset="0"/>
              </a:rPr>
              <a:t>22</a:t>
            </a:r>
            <a:r>
              <a:rPr lang="ru-RU" sz="2000" b="1" dirty="0" smtClean="0"/>
              <a:t> годов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9782673"/>
              </p:ext>
            </p:extLst>
          </p:nvPr>
        </p:nvGraphicFramePr>
        <p:xfrm>
          <a:off x="0" y="908720"/>
          <a:ext cx="9144002" cy="528636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27584"/>
                <a:gridCol w="3384376"/>
                <a:gridCol w="936105"/>
                <a:gridCol w="648072"/>
                <a:gridCol w="1008112"/>
                <a:gridCol w="648072"/>
                <a:gridCol w="1008112"/>
                <a:gridCol w="683569"/>
              </a:tblGrid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/>
                        <a:t>20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/>
                        <a:t>21</a:t>
                      </a:r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/>
                        <a:t>22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268 638,5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 smtClean="0"/>
                        <a:t>100</a:t>
                      </a:r>
                      <a:r>
                        <a:rPr lang="ru-RU" sz="1200" u="sng" dirty="0" smtClean="0"/>
                        <a:t>,00</a:t>
                      </a:r>
                      <a:endParaRPr lang="ru-RU" sz="1200" b="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236 996,3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100,00</a:t>
                      </a:r>
                      <a:endParaRPr lang="ru-RU" sz="1200" b="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229 870,3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dirty="0" smtClean="0"/>
                        <a:t>100,00</a:t>
                      </a:r>
                      <a:endParaRPr lang="ru-RU" sz="1200" b="0" i="1" u="sng" dirty="0"/>
                    </a:p>
                  </a:txBody>
                  <a:tcPr/>
                </a:tc>
              </a:tr>
              <a:tr h="485699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Условно утверждаемые</a:t>
                      </a:r>
                      <a:r>
                        <a:rPr lang="ru-RU" sz="1200" baseline="0" dirty="0" smtClean="0"/>
                        <a:t> расходы*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3438,1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6 879,1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89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44 268,</a:t>
                      </a:r>
                      <a:r>
                        <a:rPr lang="en-US" sz="1200" dirty="0" smtClean="0"/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41 877,3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41 371,4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18,0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4801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7 908,2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2,9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7 707,9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3,3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7 707,9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3,3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531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7 786,5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2,9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2 459,9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1,1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</a:t>
                      </a:r>
                      <a:r>
                        <a:rPr lang="ru-RU" sz="1200" baseline="0" dirty="0" smtClean="0">
                          <a:latin typeface="+mn-lt"/>
                        </a:rPr>
                        <a:t> 137,9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0,9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199 521,1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74,3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174 012,3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73,2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171</a:t>
                      </a:r>
                      <a:r>
                        <a:rPr lang="ru-RU" sz="1200" baseline="0" dirty="0" smtClean="0">
                          <a:latin typeface="+mn-lt"/>
                        </a:rPr>
                        <a:t> 570,7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74,6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4 217,8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1,5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2 841,6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1,2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2 721,7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1,2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4 004,2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1,5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7 164,6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3,0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3 428,0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1,5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4112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0,2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452,7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0,2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452,7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0,2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24480" y="40466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30932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 - Под условно утверждаемыми расходами понимаются не распределённые в плановом периоде в соответствии с классификацией расходов бюджетов бюджетные ассигнования (ст.184.1, гл.21, раздел</a:t>
            </a:r>
            <a:r>
              <a:rPr lang="en-US" sz="1200" dirty="0" smtClean="0"/>
              <a:t> VII</a:t>
            </a:r>
            <a:r>
              <a:rPr lang="ru-RU" sz="1200" dirty="0" smtClean="0"/>
              <a:t>, часть </a:t>
            </a:r>
            <a:r>
              <a:rPr lang="en-US" sz="1200" dirty="0" smtClean="0"/>
              <a:t>III </a:t>
            </a:r>
            <a:r>
              <a:rPr lang="ru-RU" sz="1200" dirty="0" smtClean="0"/>
              <a:t>Бюджетного Кодекса РФ)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2020 год и на плановый период 2021 и 2022 годов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856984" cy="51521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48072"/>
                <a:gridCol w="936104"/>
                <a:gridCol w="4680520"/>
                <a:gridCol w="936104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ОБЩЕГОСУДАРСТВЕННЫЕ ВОПРОСЫ</a:t>
                      </a:r>
                      <a:endParaRPr lang="ru-RU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44 </a:t>
                      </a:r>
                      <a:r>
                        <a:rPr lang="en-US" sz="1200" dirty="0" smtClean="0">
                          <a:latin typeface="+mn-lt"/>
                        </a:rPr>
                        <a:t>268</a:t>
                      </a:r>
                      <a:r>
                        <a:rPr lang="ru-RU" sz="1200" dirty="0" smtClean="0">
                          <a:latin typeface="+mn-lt"/>
                        </a:rPr>
                        <a:t>,0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</a:t>
                      </a:r>
                      <a:r>
                        <a:rPr lang="en-US" sz="1200" dirty="0" smtClean="0">
                          <a:latin typeface="+mn-lt"/>
                        </a:rPr>
                        <a:t>1</a:t>
                      </a:r>
                      <a:r>
                        <a:rPr lang="ru-RU" sz="1200" dirty="0" smtClean="0"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</a:rPr>
                        <a:t>877</a:t>
                      </a:r>
                      <a:r>
                        <a:rPr lang="ru-RU" sz="1200" dirty="0" smtClean="0">
                          <a:latin typeface="+mn-lt"/>
                        </a:rPr>
                        <a:t>,</a:t>
                      </a:r>
                      <a:r>
                        <a:rPr lang="en-US" sz="1200" dirty="0" smtClean="0">
                          <a:latin typeface="+mn-lt"/>
                        </a:rPr>
                        <a:t>3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41 </a:t>
                      </a:r>
                      <a:r>
                        <a:rPr lang="en-US" sz="1200" dirty="0" smtClean="0">
                          <a:latin typeface="+mn-lt"/>
                        </a:rPr>
                        <a:t>371</a:t>
                      </a:r>
                      <a:r>
                        <a:rPr lang="ru-RU" sz="1200" dirty="0" smtClean="0">
                          <a:latin typeface="+mn-lt"/>
                        </a:rPr>
                        <a:t>,4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/>
                        <a:t> Федерации,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1 357</a:t>
                      </a:r>
                      <a:r>
                        <a:rPr lang="ru-RU" sz="1200" baseline="0" dirty="0" smtClean="0">
                          <a:latin typeface="+mn-lt"/>
                        </a:rPr>
                        <a:t>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1 357,9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1 357,9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21</a:t>
                      </a:r>
                      <a:r>
                        <a:rPr lang="ru-RU" sz="1200" baseline="0" dirty="0" smtClean="0">
                          <a:latin typeface="+mn-lt"/>
                        </a:rPr>
                        <a:t> 628,5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21 096,6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20 596,6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Судебная система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</a:t>
                      </a:r>
                      <a:r>
                        <a:rPr lang="ru-RU" sz="1200" baseline="0" dirty="0" smtClean="0">
                          <a:latin typeface="+mn-lt"/>
                        </a:rPr>
                        <a:t>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</a:t>
                      </a:r>
                      <a:r>
                        <a:rPr lang="ru-RU" sz="1200" baseline="0" dirty="0" smtClean="0">
                          <a:latin typeface="+mn-lt"/>
                        </a:rPr>
                        <a:t> 478,8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5 276,8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5 276,8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16</a:t>
                      </a:r>
                      <a:r>
                        <a:rPr lang="ru-RU" sz="1200" baseline="0" dirty="0" smtClean="0">
                          <a:latin typeface="+mn-lt"/>
                        </a:rPr>
                        <a:t> 497,2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13 </a:t>
                      </a:r>
                      <a:r>
                        <a:rPr lang="en-US" sz="1200" dirty="0" smtClean="0">
                          <a:latin typeface="+mn-lt"/>
                        </a:rPr>
                        <a:t>84</a:t>
                      </a:r>
                      <a:r>
                        <a:rPr lang="ru-RU" sz="1200" dirty="0" smtClean="0">
                          <a:latin typeface="+mn-lt"/>
                        </a:rPr>
                        <a:t>0,</a:t>
                      </a:r>
                      <a:r>
                        <a:rPr lang="en-US" sz="1200" dirty="0" smtClean="0">
                          <a:latin typeface="+mn-lt"/>
                        </a:rPr>
                        <a:t>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</a:t>
                      </a:r>
                      <a:r>
                        <a:rPr lang="en-US" sz="1200" dirty="0" smtClean="0">
                          <a:latin typeface="+mn-lt"/>
                        </a:rPr>
                        <a:t>3 840</a:t>
                      </a:r>
                      <a:r>
                        <a:rPr lang="ru-RU" sz="1200" dirty="0" smtClean="0">
                          <a:latin typeface="+mn-lt"/>
                        </a:rPr>
                        <a:t>,</a:t>
                      </a:r>
                      <a:r>
                        <a:rPr lang="en-US" sz="1200" dirty="0" smtClean="0">
                          <a:latin typeface="+mn-lt"/>
                        </a:rPr>
                        <a:t>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441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130,0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130,0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130,0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130,0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130,0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130,0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246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</a:t>
                      </a:r>
                      <a:r>
                        <a:rPr lang="ru-RU" sz="1200" baseline="0" dirty="0" smtClean="0">
                          <a:latin typeface="+mn-lt"/>
                        </a:rPr>
                        <a:t> 908,2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7 707,9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7 707,9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250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Сельское хозяйство и рыболовство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366,8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216,5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216,5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Транспорт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Дорожное хозяйство 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7 441,4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7 441,4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7 441,4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подразделов бюджетной классификации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в 2020-2022гг (2)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276872"/>
          <a:ext cx="8712967" cy="366508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80120"/>
                <a:gridCol w="3816424"/>
                <a:gridCol w="1080120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 </a:t>
                      </a:r>
                      <a:r>
                        <a:rPr lang="en-US" sz="1200" dirty="0" smtClean="0"/>
                        <a:t>786</a:t>
                      </a:r>
                      <a:r>
                        <a:rPr lang="ru-RU" sz="1200" dirty="0" smtClean="0"/>
                        <a:t>,</a:t>
                      </a:r>
                      <a:r>
                        <a:rPr lang="en-US" sz="1200" dirty="0" smtClean="0"/>
                        <a:t>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</a:t>
                      </a:r>
                      <a:r>
                        <a:rPr lang="en-US" sz="1200" dirty="0" smtClean="0"/>
                        <a:t> 45</a:t>
                      </a:r>
                      <a:r>
                        <a:rPr lang="ru-RU" sz="1200" dirty="0" smtClean="0"/>
                        <a:t>9,</a:t>
                      </a:r>
                      <a:r>
                        <a:rPr lang="en-US" sz="1200" dirty="0" smtClean="0"/>
                        <a:t>9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</a:t>
                      </a:r>
                      <a:r>
                        <a:rPr lang="en-US" sz="1200" dirty="0" smtClean="0"/>
                        <a:t> 137</a:t>
                      </a:r>
                      <a:r>
                        <a:rPr lang="ru-RU" sz="1200" dirty="0" smtClean="0"/>
                        <a:t>,9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Жилищное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 </a:t>
                      </a:r>
                      <a:r>
                        <a:rPr lang="en-US" sz="1200" dirty="0" smtClean="0"/>
                        <a:t>486</a:t>
                      </a:r>
                      <a:r>
                        <a:rPr lang="ru-RU" sz="1200" dirty="0" smtClean="0"/>
                        <a:t>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</a:t>
                      </a:r>
                      <a:r>
                        <a:rPr lang="en-US" sz="1200" dirty="0" smtClean="0"/>
                        <a:t>82</a:t>
                      </a:r>
                      <a:r>
                        <a:rPr lang="ru-RU" sz="1200" dirty="0" smtClean="0"/>
                        <a:t>,</a:t>
                      </a:r>
                      <a:r>
                        <a:rPr lang="en-US" sz="1200" dirty="0" smtClean="0"/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1 097</a:t>
                      </a:r>
                      <a:r>
                        <a:rPr lang="ru-RU" sz="1200" dirty="0" smtClean="0"/>
                        <a:t>,</a:t>
                      </a:r>
                      <a:r>
                        <a:rPr lang="en-US" sz="1200" dirty="0" smtClean="0"/>
                        <a:t>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</a:t>
                      </a:r>
                      <a:r>
                        <a:rPr lang="ru-RU" sz="1200" baseline="0" dirty="0" smtClean="0"/>
                        <a:t> 240,1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1 877,7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1 040,0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Благоустройство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60,0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ОКРУЖАЮЩЕЙ СРЕДЫ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Сбор, удаление отходов и очистка сточных вод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199 </a:t>
                      </a:r>
                      <a:r>
                        <a:rPr lang="en-US" sz="1200" dirty="0" smtClean="0"/>
                        <a:t>521</a:t>
                      </a:r>
                      <a:r>
                        <a:rPr lang="ru-RU" sz="1200" dirty="0" smtClean="0"/>
                        <a:t>,</a:t>
                      </a:r>
                      <a:r>
                        <a:rPr lang="en-US" sz="1200" dirty="0" smtClean="0"/>
                        <a:t>1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174 </a:t>
                      </a:r>
                      <a:r>
                        <a:rPr lang="en-US" sz="1200" dirty="0" smtClean="0"/>
                        <a:t>01</a:t>
                      </a:r>
                      <a:r>
                        <a:rPr lang="ru-RU" sz="1200" dirty="0" smtClean="0"/>
                        <a:t>2,</a:t>
                      </a:r>
                      <a:r>
                        <a:rPr lang="en-US" sz="1200" dirty="0" smtClean="0"/>
                        <a:t>3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171 </a:t>
                      </a:r>
                      <a:r>
                        <a:rPr lang="en-US" sz="1200" dirty="0" smtClean="0"/>
                        <a:t>570</a:t>
                      </a:r>
                      <a:r>
                        <a:rPr lang="ru-RU" sz="1200" dirty="0" smtClean="0"/>
                        <a:t>,</a:t>
                      </a:r>
                      <a:r>
                        <a:rPr lang="en-US" sz="1200" dirty="0" smtClean="0"/>
                        <a:t>7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9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Дошкольное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70 905,6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63 039,7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63 039,7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Общее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91 856,8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77 970,</a:t>
                      </a:r>
                      <a:r>
                        <a:rPr lang="en-US" sz="1200" dirty="0" smtClean="0"/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76 065,0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Дополнительное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26 1</a:t>
                      </a:r>
                      <a:r>
                        <a:rPr lang="en-US" sz="1200" dirty="0" smtClean="0"/>
                        <a:t>67</a:t>
                      </a:r>
                      <a:r>
                        <a:rPr lang="ru-RU" sz="1200" dirty="0" smtClean="0"/>
                        <a:t>,</a:t>
                      </a:r>
                      <a:r>
                        <a:rPr lang="en-US" sz="1200" dirty="0" smtClean="0"/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22 </a:t>
                      </a:r>
                      <a:r>
                        <a:rPr lang="en-US" sz="1200" dirty="0" smtClean="0"/>
                        <a:t>410</a:t>
                      </a:r>
                      <a:r>
                        <a:rPr lang="ru-RU" sz="1200" dirty="0" smtClean="0"/>
                        <a:t>,</a:t>
                      </a:r>
                      <a:r>
                        <a:rPr lang="en-US" sz="1200" dirty="0" smtClean="0"/>
                        <a:t>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</a:t>
                      </a:r>
                      <a:r>
                        <a:rPr lang="en-US" sz="1200" dirty="0" smtClean="0"/>
                        <a:t>1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200" dirty="0" smtClean="0"/>
                        <a:t>874</a:t>
                      </a:r>
                      <a:r>
                        <a:rPr lang="ru-RU" sz="1200" dirty="0" smtClean="0"/>
                        <a:t>,</a:t>
                      </a:r>
                      <a:r>
                        <a:rPr lang="en-US" sz="1200" dirty="0" smtClean="0"/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Молодежная политика и оздоровление детей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733,6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733,6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733,6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Другие вопросы в области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9 858,</a:t>
                      </a:r>
                      <a:r>
                        <a:rPr lang="en-US" sz="1200" dirty="0" smtClean="0"/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9 858,0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9 858,0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77281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в разрезе подразделов бюджетной классификации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в 2020-2022гг (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16324344"/>
              </p:ext>
            </p:extLst>
          </p:nvPr>
        </p:nvGraphicFramePr>
        <p:xfrm>
          <a:off x="395536" y="1700808"/>
          <a:ext cx="8568950" cy="491132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936104"/>
                <a:gridCol w="4080057"/>
                <a:gridCol w="944236"/>
                <a:gridCol w="944237"/>
                <a:gridCol w="944236"/>
              </a:tblGrid>
              <a:tr h="5071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4 217,8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2 841,6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2 721,7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4 217,8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2 841,6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2 721,7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4 004,2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7 164,6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3 42</a:t>
                      </a:r>
                      <a:r>
                        <a:rPr lang="en-US" sz="1200" dirty="0" smtClean="0">
                          <a:latin typeface="+mn-lt"/>
                        </a:rPr>
                        <a:t>8</a:t>
                      </a:r>
                      <a:r>
                        <a:rPr lang="ru-RU" sz="1200" dirty="0" smtClean="0">
                          <a:latin typeface="+mn-lt"/>
                        </a:rPr>
                        <a:t>,0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Пенсионное обеспечение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1 680,8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1 680,8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1 680,8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Социальное обеспечение населения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360,0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семьи и детства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1 822,3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5 042,6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1 306,</a:t>
                      </a:r>
                      <a:r>
                        <a:rPr lang="en-US" sz="1200" dirty="0" smtClean="0">
                          <a:latin typeface="+mn-lt"/>
                        </a:rPr>
                        <a:t>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Другие вопросы в области социальной политики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141,1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141,1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141,1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ФИЗИЧЕСКАЯ КУЛЬТУРА И СПОРТ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452</a:t>
                      </a:r>
                      <a:r>
                        <a:rPr lang="ru-RU" sz="1200" dirty="0" smtClean="0">
                          <a:latin typeface="+mn-lt"/>
                        </a:rPr>
                        <a:t>,</a:t>
                      </a:r>
                      <a:r>
                        <a:rPr lang="en-US" sz="1200" dirty="0" smtClean="0">
                          <a:latin typeface="+mn-lt"/>
                        </a:rPr>
                        <a:t>7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452</a:t>
                      </a:r>
                      <a:r>
                        <a:rPr lang="ru-RU" sz="1200" dirty="0" smtClean="0">
                          <a:latin typeface="+mn-lt"/>
                        </a:rPr>
                        <a:t>,</a:t>
                      </a:r>
                      <a:r>
                        <a:rPr lang="en-US" sz="1200" dirty="0" smtClean="0">
                          <a:latin typeface="+mn-lt"/>
                        </a:rPr>
                        <a:t>7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452</a:t>
                      </a:r>
                      <a:r>
                        <a:rPr lang="ru-RU" sz="1200" dirty="0" smtClean="0">
                          <a:latin typeface="+mn-lt"/>
                        </a:rPr>
                        <a:t>,</a:t>
                      </a:r>
                      <a:r>
                        <a:rPr lang="en-US" sz="1200" dirty="0" smtClean="0">
                          <a:latin typeface="+mn-lt"/>
                        </a:rPr>
                        <a:t>7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Физическая культура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45</a:t>
                      </a:r>
                      <a:r>
                        <a:rPr lang="ru-RU" sz="1200" dirty="0" smtClean="0">
                          <a:latin typeface="+mn-lt"/>
                        </a:rPr>
                        <a:t>2,</a:t>
                      </a:r>
                      <a:r>
                        <a:rPr lang="en-US" sz="1200" dirty="0" smtClean="0">
                          <a:latin typeface="+mn-lt"/>
                        </a:rPr>
                        <a:t>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45</a:t>
                      </a:r>
                      <a:r>
                        <a:rPr lang="ru-RU" sz="1200" dirty="0" smtClean="0">
                          <a:latin typeface="+mn-lt"/>
                        </a:rPr>
                        <a:t>2,</a:t>
                      </a:r>
                      <a:r>
                        <a:rPr lang="en-US" sz="1200" dirty="0" smtClean="0">
                          <a:latin typeface="+mn-lt"/>
                        </a:rPr>
                        <a:t>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45</a:t>
                      </a:r>
                      <a:r>
                        <a:rPr lang="ru-RU" sz="1200" dirty="0" smtClean="0">
                          <a:latin typeface="+mn-lt"/>
                        </a:rPr>
                        <a:t>2,</a:t>
                      </a:r>
                      <a:r>
                        <a:rPr lang="en-US" sz="1200" dirty="0" smtClean="0">
                          <a:latin typeface="+mn-lt"/>
                        </a:rPr>
                        <a:t>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ОБСЛУЖИВАНИЕ ГОСУДАСТВЕННОГО И МУНИЦИПАЛЬНОГО ДОЛГА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/>
                        <a:t>01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/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+mn-lt"/>
                        </a:rPr>
                        <a:t>300,0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+mn-lt"/>
                        </a:rPr>
                        <a:t>300,0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+mn-lt"/>
                        </a:rPr>
                        <a:t>300,0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ВСЕГО </a:t>
                      </a:r>
                      <a:r>
                        <a:rPr lang="ru-RU" sz="1200" b="1" dirty="0" smtClean="0"/>
                        <a:t> (без условно утвержденных расходов)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</a:rPr>
                        <a:t>268 638,5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</a:rPr>
                        <a:t>236 996,3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</a:rPr>
                        <a:t>229 870,3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1412776"/>
            <a:ext cx="81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3995287225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323528" y="2996952"/>
          <a:ext cx="8568952" cy="345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1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altLang="ru-RU" sz="2000" b="1" dirty="0" smtClean="0"/>
              <a:t>на социальную сферу </a:t>
            </a:r>
          </a:p>
          <a:p>
            <a:pPr algn="ctr"/>
            <a:r>
              <a:rPr lang="ru-RU" altLang="ru-RU" sz="2000" b="1" dirty="0" smtClean="0"/>
              <a:t>на 2020 год и на плановый период 2021 и 2022 годов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altLang="ru-RU" dirty="0" smtClean="0"/>
              <a:t>Бюджетная политика в социальной сфере ориентирована на сохранение приоритетности в финансовом обеспечении обширного спектра задач  в области  образования, социальной политики, культуры, физической культуры и спорта.</a:t>
            </a:r>
            <a:endParaRPr lang="ru-RU" dirty="0" smtClean="0"/>
          </a:p>
          <a:p>
            <a:pPr indent="450000"/>
            <a:r>
              <a:rPr lang="ru-RU" altLang="ru-RU" dirty="0" smtClean="0"/>
              <a:t>Расходы: 20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ru-RU" dirty="0" smtClean="0"/>
              <a:t> </a:t>
            </a:r>
            <a:r>
              <a:rPr lang="ru-RU" altLang="ru-RU" dirty="0" smtClean="0"/>
              <a:t>год – 208 195,8 тыс.руб., 202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dirty="0" smtClean="0"/>
              <a:t> год – 184 271,2 тыс.руб.,202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dirty="0" smtClean="0"/>
              <a:t> год – 178 173,1 тыс.руб.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286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Муниципальная программа</a:t>
            </a:r>
            <a:r>
              <a:rPr lang="ru-RU" sz="1600" dirty="0" smtClean="0"/>
              <a:t> – </a:t>
            </a:r>
          </a:p>
          <a:p>
            <a:r>
              <a:rPr lang="ru-RU" sz="1600" dirty="0" smtClean="0"/>
              <a:t>комплекс мероприятий, взаимоувязанных по ресурсам, исполнителям и срокам реализации, направленных на достижение социально-значимых результатов для Заволжского муниципального района и его жителей. </a:t>
            </a:r>
          </a:p>
          <a:p>
            <a:pPr algn="ctr"/>
            <a:r>
              <a:rPr lang="ru-RU" sz="1600" b="1" dirty="0" smtClean="0"/>
              <a:t>это документ, определяющий: </a:t>
            </a:r>
          </a:p>
          <a:p>
            <a:r>
              <a:rPr lang="ru-RU" sz="1600" dirty="0" smtClean="0"/>
              <a:t>- цели и задачи реализуемой политики в определенной сфере; </a:t>
            </a:r>
          </a:p>
          <a:p>
            <a:pPr>
              <a:buFontTx/>
              <a:buChar char="-"/>
            </a:pPr>
            <a:r>
              <a:rPr lang="ru-RU" sz="1600" dirty="0" smtClean="0"/>
              <a:t> способы их достижения; </a:t>
            </a:r>
          </a:p>
          <a:p>
            <a:pPr>
              <a:buFontTx/>
              <a:buChar char="-"/>
            </a:pPr>
            <a:r>
              <a:rPr lang="ru-RU" sz="1600" dirty="0" smtClean="0"/>
              <a:t> примерные объемы используемых финансовых ресурсов. </a:t>
            </a:r>
          </a:p>
          <a:p>
            <a:r>
              <a:rPr lang="ru-RU" sz="1200" dirty="0" smtClean="0"/>
              <a:t>Пример: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6116" y="2857496"/>
            <a:ext cx="2286203" cy="2616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Стратегия долгосрочного развития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3286124"/>
            <a:ext cx="4000528" cy="9387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Муниципальная программа </a:t>
            </a:r>
          </a:p>
          <a:p>
            <a:pPr algn="ctr"/>
            <a:r>
              <a:rPr lang="ru-RU" sz="1100" dirty="0" smtClean="0"/>
              <a:t>Заволжского муниципального района Ивановской области </a:t>
            </a:r>
          </a:p>
          <a:p>
            <a:pPr algn="ctr"/>
            <a:r>
              <a:rPr lang="ru-RU" sz="1100" dirty="0" smtClean="0"/>
              <a:t>«Развитие образования в Заволжском муниципальном районе»</a:t>
            </a:r>
          </a:p>
          <a:p>
            <a:pPr algn="ctr"/>
            <a:r>
              <a:rPr lang="ru-RU" sz="1100" dirty="0" smtClean="0"/>
              <a:t>Подпрограмма «Предоставление дошкольного образования и воспитания в Заволжском муниципальном районе» 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714876" y="3286124"/>
            <a:ext cx="4214842" cy="9387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Исполнители основных мероприятий:</a:t>
            </a:r>
          </a:p>
          <a:p>
            <a:pPr algn="ctr"/>
            <a:r>
              <a:rPr lang="ru-RU" sz="1100" dirty="0" smtClean="0"/>
              <a:t>Муниципальные образовательные учреждения, </a:t>
            </a:r>
          </a:p>
          <a:p>
            <a:pPr algn="ctr"/>
            <a:r>
              <a:rPr lang="ru-RU" sz="1100" dirty="0" smtClean="0"/>
              <a:t>реализующие программу дошкольного образования»</a:t>
            </a:r>
          </a:p>
          <a:p>
            <a:pPr algn="ctr"/>
            <a:endParaRPr lang="ru-RU" sz="1100" dirty="0" smtClean="0"/>
          </a:p>
          <a:p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286256"/>
            <a:ext cx="8715436" cy="430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Цель программы: создание условий для стабильного функционирования и устойчивого развития </a:t>
            </a:r>
          </a:p>
          <a:p>
            <a:pPr algn="ctr"/>
            <a:r>
              <a:rPr lang="ru-RU" sz="1100" dirty="0" smtClean="0"/>
              <a:t>системы дошкольного образования, повышения его качества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786322"/>
            <a:ext cx="8715436" cy="11079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Основные ожидаемые результаты: </a:t>
            </a:r>
          </a:p>
          <a:p>
            <a:pPr>
              <a:buFontTx/>
              <a:buChar char="-"/>
            </a:pPr>
            <a:r>
              <a:rPr lang="ru-RU" sz="1100" dirty="0" smtClean="0"/>
              <a:t> Повышение доступности получения воспитанниками ДОУ дошкольного образования. Общий охват детей дошкольного возраста, посещающих ДОУ, составит 75%;</a:t>
            </a:r>
          </a:p>
          <a:p>
            <a:pPr>
              <a:buFontTx/>
              <a:buChar char="-"/>
            </a:pPr>
            <a:r>
              <a:rPr lang="ru-RU" sz="1100" dirty="0" smtClean="0"/>
              <a:t> Увеличение образовательных программ нового поколения, стимулирующих развитие инновационной деятельности, информационных технологий;</a:t>
            </a:r>
          </a:p>
          <a:p>
            <a:pPr>
              <a:buFontTx/>
              <a:buChar char="-"/>
            </a:pPr>
            <a:r>
              <a:rPr lang="ru-RU" sz="1100" dirty="0" smtClean="0"/>
              <a:t> и т.д.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6000768"/>
            <a:ext cx="8715436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Основные индикаторы:</a:t>
            </a:r>
          </a:p>
          <a:p>
            <a:pPr>
              <a:buFontTx/>
              <a:buChar char="-"/>
            </a:pPr>
            <a:r>
              <a:rPr lang="ru-RU" sz="1100" dirty="0" smtClean="0"/>
              <a:t> Доступность дошкольного образования;</a:t>
            </a:r>
          </a:p>
          <a:p>
            <a:pPr>
              <a:buFontTx/>
              <a:buChar char="-"/>
            </a:pPr>
            <a:r>
              <a:rPr lang="ru-RU" sz="1100" dirty="0" smtClean="0"/>
              <a:t> Доля детей дошкольного возраста, посещающих ДОУ;</a:t>
            </a:r>
          </a:p>
          <a:p>
            <a:pPr>
              <a:buFontTx/>
              <a:buChar char="-"/>
            </a:pPr>
            <a:r>
              <a:rPr lang="ru-RU" sz="1100" dirty="0" smtClean="0"/>
              <a:t> Доля внедрения образовательных программ нового поколения, информационных технологий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км</a:t>
            </a:r>
            <a:r>
              <a:rPr lang="ru-RU" sz="2800" b="1" spc="50" baseline="3000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spc="50" dirty="0">
              <a:ln w="381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/>
              <a:t>на 20</a:t>
            </a:r>
            <a:r>
              <a:rPr lang="en-US" sz="2000" b="1" dirty="0" smtClean="0">
                <a:cs typeface="Times New Roman" pitchFamily="18" charset="0"/>
              </a:rPr>
              <a:t>20</a:t>
            </a:r>
            <a:r>
              <a:rPr lang="ru-RU" sz="2000" b="1" dirty="0" smtClean="0">
                <a:cs typeface="Times New Roman" pitchFamily="18" charset="0"/>
              </a:rPr>
              <a:t> год и на плановый период 2021 и 2022</a:t>
            </a:r>
            <a:r>
              <a:rPr lang="ru-RU" sz="2000" b="1" dirty="0" smtClean="0"/>
              <a:t> годов</a:t>
            </a:r>
          </a:p>
          <a:p>
            <a:pPr algn="ctr"/>
            <a:r>
              <a:rPr lang="ru-RU" sz="2000" b="1" dirty="0" smtClean="0"/>
              <a:t>в разрезе муниципальных программ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316896"/>
          <a:ext cx="8786874" cy="121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88632"/>
                <a:gridCol w="1008112"/>
                <a:gridCol w="1080120"/>
                <a:gridCol w="1010010"/>
              </a:tblGrid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бюджета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268 </a:t>
                      </a:r>
                      <a:r>
                        <a:rPr lang="ru-RU" sz="1400" b="1" dirty="0" smtClean="0"/>
                        <a:t>638,5</a:t>
                      </a:r>
                      <a:r>
                        <a:rPr lang="en-US" sz="1400" b="1" dirty="0" smtClean="0"/>
                        <a:t>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236 996,3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229 870,3</a:t>
                      </a:r>
                      <a:endParaRPr lang="ru-RU" sz="1400" b="1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программ, в 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266 059,2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235 175,0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227 854,8</a:t>
                      </a:r>
                      <a:endParaRPr lang="ru-RU" sz="1400" dirty="0"/>
                    </a:p>
                  </a:txBody>
                  <a:tcPr/>
                </a:tc>
              </a:tr>
              <a:tr h="28083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3" y="2564902"/>
          <a:ext cx="8784977" cy="384803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8535"/>
                <a:gridCol w="5224106"/>
                <a:gridCol w="1044112"/>
                <a:gridCol w="1044112"/>
                <a:gridCol w="1044112"/>
              </a:tblGrid>
              <a:tr h="2211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189 695,8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166 709,4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164</a:t>
                      </a:r>
                      <a:r>
                        <a:rPr lang="ru-RU" sz="1400" baseline="0" dirty="0" smtClean="0"/>
                        <a:t> 267,8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</a:t>
                      </a:r>
                      <a:r>
                        <a:rPr kumimoji="0" lang="ru-RU" sz="1100" kern="1200" dirty="0" smtClean="0"/>
                        <a:t>Подпрограмма «Предоставление дошкольного образования и воспитания в Заволжском муниципальном районе»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70 835,1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62 977,2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62 977,2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52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91 631,1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77 744,4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75 839,3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дополнительного образования детям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16 628,1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15 386,4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14 849,9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10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- Подпрограмма «Организация  отдыха, оздоровления и занятости детей и подростков в Заволжском муниципальном районе 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«Поддержка молодых специалистов в сфере образования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«Обеспечение деятельности органа управления образованием и образовательных учреждений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9 804,0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9 804,0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9 804,0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6981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452,7</a:t>
                      </a:r>
                      <a:endParaRPr lang="ru-RU" sz="1400" b="1" dirty="0"/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«Развитие физической культуры и спорта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452,7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452,7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452,7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</a:t>
            </a:r>
          </a:p>
          <a:p>
            <a:pPr algn="ctr"/>
            <a:r>
              <a:rPr lang="ru-RU" b="1" dirty="0" smtClean="0"/>
              <a:t> на 20</a:t>
            </a:r>
            <a:r>
              <a:rPr lang="en-US" b="1" dirty="0" smtClean="0">
                <a:cs typeface="Times New Roman" pitchFamily="18" charset="0"/>
              </a:rPr>
              <a:t>20</a:t>
            </a:r>
            <a:r>
              <a:rPr lang="ru-RU" b="1" dirty="0" smtClean="0">
                <a:cs typeface="Times New Roman" pitchFamily="18" charset="0"/>
              </a:rPr>
              <a:t> год и на плановый период 2021 и 2022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(2)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836712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40062425"/>
              </p:ext>
            </p:extLst>
          </p:nvPr>
        </p:nvGraphicFramePr>
        <p:xfrm>
          <a:off x="64923" y="1183978"/>
          <a:ext cx="8928993" cy="5502012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35561"/>
                <a:gridCol w="5224287"/>
                <a:gridCol w="1089715"/>
                <a:gridCol w="1089715"/>
                <a:gridCol w="1089715"/>
              </a:tblGrid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13 910,0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10 019,3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9 899,4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дополнительного образования детям в сфере культуры и искусства в Заволжском муниципальном районе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9 692,1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7 177,7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7 177,7</a:t>
                      </a:r>
                      <a:endParaRPr lang="ru-RU" sz="1200" b="0" dirty="0"/>
                    </a:p>
                  </a:txBody>
                  <a:tcPr/>
                </a:tc>
              </a:tr>
              <a:tr h="36141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«Библиотечное</a:t>
                      </a:r>
                      <a:r>
                        <a:rPr lang="ru-RU" sz="1100" baseline="0" dirty="0" smtClean="0"/>
                        <a:t> дело</a:t>
                      </a:r>
                      <a:r>
                        <a:rPr lang="ru-RU" sz="1100" dirty="0" smtClean="0"/>
                        <a:t>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4 217,9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2 841,6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2 721,7</a:t>
                      </a:r>
                      <a:endParaRPr lang="ru-RU" sz="1200" b="0" dirty="0"/>
                    </a:p>
                  </a:txBody>
                  <a:tcPr/>
                </a:tc>
              </a:tr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1 214,6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4 434,9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698,3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</a:t>
                      </a:r>
                      <a:r>
                        <a:rPr lang="ru-RU" sz="1100" dirty="0" smtClean="0"/>
                        <a:t>Повышение качества жизни граждан пожилого возраста в Заволжском </a:t>
                      </a:r>
                      <a:r>
                        <a:rPr lang="ru-RU" sz="1100" dirty="0"/>
                        <a:t>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</a:tr>
              <a:tr h="62380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</a:t>
                      </a:r>
                      <a:r>
                        <a:rPr kumimoji="0" lang="ru-RU" sz="1200" kern="1200" dirty="0" smtClean="0"/>
                        <a:t>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  <a:r>
                        <a:rPr lang="ru-RU" sz="1100" dirty="0" smtClean="0"/>
                        <a:t>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1 073,5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4 293,8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557,2</a:t>
                      </a:r>
                      <a:endParaRPr lang="ru-RU" sz="1400" b="0" dirty="0"/>
                    </a:p>
                  </a:txBody>
                  <a:tcPr/>
                </a:tc>
              </a:tr>
              <a:tr h="36141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270,0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«Развитие субъектов малого и среднего предпринимательства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b="0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«Развитие сельскохозяйственного производства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b="0" dirty="0"/>
                    </a:p>
                  </a:txBody>
                  <a:tcPr/>
                </a:tc>
              </a:tr>
              <a:tr h="6488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Обеспечение качественным жильем и услугами жилищно–коммунального хозяйства 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5 540,1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2 177,7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1 340,0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Подпрограмма </a:t>
                      </a:r>
                      <a:r>
                        <a:rPr lang="ru-RU" sz="1100" dirty="0"/>
                        <a:t>«Выравнивание обеспеченности населения Заволжского муниципального района объектами социальной и инженерной инфраструктуры»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5 240,1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1 877,7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1 040,0</a:t>
                      </a:r>
                      <a:endParaRPr lang="ru-RU" sz="1200" b="0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Подпрограмма «Обеспечение жильём молодых семей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14291"/>
            <a:ext cx="8606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b="1" dirty="0" smtClean="0"/>
              <a:t>на 20</a:t>
            </a:r>
            <a:r>
              <a:rPr lang="en-US" b="1" dirty="0" smtClean="0">
                <a:cs typeface="Times New Roman" pitchFamily="18" charset="0"/>
              </a:rPr>
              <a:t>20</a:t>
            </a:r>
            <a:r>
              <a:rPr lang="ru-RU" b="1" dirty="0" smtClean="0">
                <a:cs typeface="Times New Roman" pitchFamily="18" charset="0"/>
              </a:rPr>
              <a:t> год и на плановый период 2021 и 2022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(3)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00392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61496135"/>
              </p:ext>
            </p:extLst>
          </p:nvPr>
        </p:nvGraphicFramePr>
        <p:xfrm>
          <a:off x="0" y="1263770"/>
          <a:ext cx="9144000" cy="5617173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494103"/>
                <a:gridCol w="1067949"/>
                <a:gridCol w="1067950"/>
                <a:gridCol w="1067949"/>
              </a:tblGrid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транспортной системы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7 441,4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7 441,4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7 441,4</a:t>
                      </a:r>
                      <a:endParaRPr lang="ru-RU" sz="1400" b="1" dirty="0"/>
                    </a:p>
                  </a:txBody>
                  <a:tcPr/>
                </a:tc>
              </a:tr>
              <a:tr h="60204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«Капитальный ремонт, ремонт и содержание автомобильных дорог общего пользования местного значения Заволжского муниципального района Ивановской области»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7 441,4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7 441,4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7 441,4</a:t>
                      </a:r>
                      <a:endParaRPr lang="ru-RU" sz="1400" b="0" dirty="0"/>
                    </a:p>
                  </a:txBody>
                  <a:tcPr/>
                </a:tc>
              </a:tr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Энергоэффективность и энергосбережение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147,0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140,0</a:t>
                      </a:r>
                      <a:endParaRPr lang="ru-RU" sz="1400" b="1" dirty="0"/>
                    </a:p>
                  </a:txBody>
                  <a:tcPr/>
                </a:tc>
              </a:tr>
              <a:tr h="37820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«Энергосбережение в социальной сфере на территории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147,0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140,0</a:t>
                      </a:r>
                      <a:endParaRPr lang="ru-RU" sz="1200" b="0" dirty="0"/>
                    </a:p>
                  </a:txBody>
                  <a:tcPr/>
                </a:tc>
              </a:tr>
              <a:tr h="432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Долгосрочная сбалансированность и устойчивость бюджетной системы Заволжского 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4 703,7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4 703,7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4 703,7</a:t>
                      </a:r>
                      <a:endParaRPr lang="ru-RU" sz="1400" b="1" dirty="0"/>
                    </a:p>
                  </a:txBody>
                  <a:tcPr/>
                </a:tc>
              </a:tr>
              <a:tr h="37820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«Организация управления муниципальными финансами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4 103,7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4 103,7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4 103,7</a:t>
                      </a:r>
                      <a:endParaRPr lang="ru-RU" sz="1200" b="0" dirty="0"/>
                    </a:p>
                  </a:txBody>
                  <a:tcPr/>
                </a:tc>
              </a:tr>
              <a:tr h="37820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«Управление муниципальным долгом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</a:tr>
              <a:tr h="41593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«Обеспечение финансирования непредвиденных расходов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</a:tr>
              <a:tr h="43223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Совершенствование местного самоуправления</a:t>
                      </a:r>
                      <a:r>
                        <a:rPr kumimoji="0" lang="ru-RU" sz="1400" b="1" kern="1200" baseline="0" dirty="0" smtClean="0"/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38 331,4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37 104,5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36 694,5</a:t>
                      </a:r>
                      <a:endParaRPr lang="ru-RU" sz="1400" b="1" dirty="0"/>
                    </a:p>
                  </a:txBody>
                  <a:tcPr/>
                </a:tc>
              </a:tr>
              <a:tr h="33961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«Обеспечение деятельности администрации  Заволжского муниципального района»</a:t>
                      </a: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24 261,0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23 978,1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23 568,1</a:t>
                      </a:r>
                      <a:endParaRPr lang="ru-RU" sz="1200" b="0" dirty="0"/>
                    </a:p>
                  </a:txBody>
                  <a:tcPr/>
                </a:tc>
              </a:tr>
              <a:tr h="50942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«Обеспечение деятельности Муниципального учреждения «Управление по материально-техническому обеспечению деятельности</a:t>
                      </a:r>
                      <a:r>
                        <a:rPr lang="ru-RU" sz="1100" baseline="0" dirty="0" smtClean="0"/>
                        <a:t> органов местного самоуправления </a:t>
                      </a:r>
                      <a:r>
                        <a:rPr lang="ru-RU" sz="1100" dirty="0" smtClean="0"/>
                        <a:t>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11 083,4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11 083,4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11 083,4</a:t>
                      </a:r>
                      <a:endParaRPr lang="ru-RU" sz="1200" b="0" dirty="0"/>
                    </a:p>
                  </a:txBody>
                  <a:tcPr/>
                </a:tc>
              </a:tr>
              <a:tr h="67923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2 987,0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2 043,0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2 043,0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b="1" dirty="0" smtClean="0"/>
              <a:t>на 20</a:t>
            </a:r>
            <a:r>
              <a:rPr lang="en-US" b="1" dirty="0" smtClean="0">
                <a:cs typeface="Times New Roman" pitchFamily="18" charset="0"/>
              </a:rPr>
              <a:t>20</a:t>
            </a:r>
            <a:r>
              <a:rPr lang="ru-RU" b="1" dirty="0" smtClean="0">
                <a:cs typeface="Times New Roman" pitchFamily="18" charset="0"/>
              </a:rPr>
              <a:t> год и на плановый период 2021 и 2022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(4)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100392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61496135"/>
              </p:ext>
            </p:extLst>
          </p:nvPr>
        </p:nvGraphicFramePr>
        <p:xfrm>
          <a:off x="1" y="1214422"/>
          <a:ext cx="9143999" cy="397764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494102"/>
                <a:gridCol w="1067949"/>
                <a:gridCol w="1067950"/>
                <a:gridCol w="1067949"/>
              </a:tblGrid>
              <a:tr h="41578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/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en-US" sz="1400" b="1" dirty="0" smtClean="0"/>
                        <a:t>1</a:t>
                      </a:r>
                      <a:r>
                        <a:rPr lang="ru-RU" sz="1400" b="1" dirty="0" smtClean="0"/>
                        <a:t>96,3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667,2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982,8</a:t>
                      </a:r>
                      <a:endParaRPr lang="ru-RU" sz="14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«Управление муниципальным имуществом 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200" dirty="0" smtClean="0"/>
                        <a:t>1</a:t>
                      </a:r>
                      <a:r>
                        <a:rPr lang="ru-RU" sz="1200" dirty="0" smtClean="0"/>
                        <a:t>96,3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667,2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982,8</a:t>
                      </a:r>
                      <a:endParaRPr lang="ru-RU" sz="1200" b="0" dirty="0"/>
                    </a:p>
                  </a:txBody>
                  <a:tcPr/>
                </a:tc>
              </a:tr>
              <a:tr h="41578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Улучшение условий и охраны труда в</a:t>
                      </a:r>
                      <a:r>
                        <a:rPr kumimoji="0" lang="ru-RU" sz="1400" b="1" kern="1200" baseline="0" dirty="0" smtClean="0"/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5,3</a:t>
                      </a:r>
                    </a:p>
                  </a:txBody>
                  <a:tcPr/>
                </a:tc>
              </a:tr>
              <a:tr h="49003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/>
                        <a:t>Подпрограмма «Улучшение условий и охраны труда в администрации  Заволжского муниципального района, структурных подразделениях администрации и муниципальных учреждениях Заволжского района»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5,3</a:t>
                      </a:r>
                      <a:endParaRPr lang="ru-RU" sz="1200" b="0" dirty="0"/>
                    </a:p>
                  </a:txBody>
                  <a:tcPr/>
                </a:tc>
              </a:tr>
              <a:tr h="29699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Безопасность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185,8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185,8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185,8</a:t>
                      </a:r>
                      <a:endParaRPr lang="ru-RU" sz="12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«Профилактика преступлений и правонарушений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104,9</a:t>
                      </a:r>
                      <a:endParaRPr lang="ru-RU" sz="12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«Повышение безопасности</a:t>
                      </a:r>
                      <a:r>
                        <a:rPr lang="ru-RU" sz="1100" baseline="0" dirty="0" smtClean="0"/>
                        <a:t> дорожного движения в Заволжском муниципальном районе»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26,0</a:t>
                      </a:r>
                      <a:endParaRPr lang="ru-RU" sz="12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«Обеспечение мероприятий по построению и развитию АПК «Безопасный город»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55,0</a:t>
                      </a:r>
                      <a:endParaRPr lang="ru-RU" sz="1200" b="0" dirty="0"/>
                    </a:p>
                  </a:txBody>
                  <a:tcPr/>
                </a:tc>
              </a:tr>
              <a:tr h="6236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/>
                        <a:t>Поддержка и 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400" b="1" i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1 108,1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863,1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773,1</a:t>
                      </a:r>
                      <a:endParaRPr lang="ru-RU" sz="12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</a:t>
                      </a:r>
                      <a:r>
                        <a:rPr kumimoji="0" lang="ru-RU" sz="1100" kern="1200" dirty="0" smtClean="0"/>
                        <a:t>Поддержка и развитие информационно-коммуникационных технологий в органах местного самоуправления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1 108,1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863,1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773,1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1139664809"/>
              </p:ext>
            </p:extLst>
          </p:nvPr>
        </p:nvGraphicFramePr>
        <p:xfrm>
          <a:off x="0" y="116632"/>
          <a:ext cx="9036496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5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программных расходов в общем объеме расходов бюджета Заволжского муниципального района на 2020 год (%)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15"/>
          <p:cNvGraphicFramePr>
            <a:graphicFrameLocks noChangeAspect="1"/>
          </p:cNvGraphicFramePr>
          <p:nvPr/>
        </p:nvGraphicFramePr>
        <p:xfrm>
          <a:off x="1418234" y="1916832"/>
          <a:ext cx="7401384" cy="4111229"/>
        </p:xfrm>
        <a:graphic>
          <a:graphicData uri="http://schemas.openxmlformats.org/presentationml/2006/ole">
            <p:oleObj spid="_x0000_s2055" name="Диаграмма" r:id="rId3" imgW="8016355" imgH="4442449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11247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и на плановый период 2021 и 2022 годов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8640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2 379,3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1 821,2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2 015,3 тыс.руб..</a:t>
            </a:r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415762423"/>
              </p:ext>
            </p:extLst>
          </p:nvPr>
        </p:nvGraphicFramePr>
        <p:xfrm>
          <a:off x="179512" y="1844824"/>
          <a:ext cx="88569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деятельности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и на плановый период 2021 и 2022 годов (продолжение)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15762423"/>
              </p:ext>
            </p:extLst>
          </p:nvPr>
        </p:nvGraphicFramePr>
        <p:xfrm>
          <a:off x="179512" y="1124744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2020 год и на плановый период 2021 и 2022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5" y="1600200"/>
          <a:ext cx="8856982" cy="4109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832647"/>
                <a:gridCol w="1008112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/>
                        <a:t>На содержание автомобильных дорог местного значения вне границ населенных пунктов в границах муниципального района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u="sng" dirty="0" smtClean="0"/>
                    </a:p>
                    <a:p>
                      <a:pPr algn="ctr"/>
                      <a:r>
                        <a:rPr lang="ru-RU" sz="1600" u="sng" dirty="0" smtClean="0"/>
                        <a:t>2</a:t>
                      </a:r>
                      <a:r>
                        <a:rPr lang="ru-RU" sz="1600" u="sng" baseline="0" dirty="0" smtClean="0"/>
                        <a:t> 053,4</a:t>
                      </a:r>
                      <a:endParaRPr lang="ru-RU" sz="16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sng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sng" dirty="0" smtClean="0"/>
                        <a:t>2</a:t>
                      </a:r>
                      <a:r>
                        <a:rPr lang="ru-RU" sz="1600" u="sng" baseline="0" dirty="0" smtClean="0"/>
                        <a:t> 053,4</a:t>
                      </a:r>
                      <a:endParaRPr lang="ru-RU" sz="1600" u="sn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sng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sng" dirty="0" smtClean="0"/>
                        <a:t>2</a:t>
                      </a:r>
                      <a:r>
                        <a:rPr lang="ru-RU" sz="1600" u="sng" baseline="0" dirty="0" smtClean="0"/>
                        <a:t> 053,4</a:t>
                      </a:r>
                      <a:endParaRPr lang="ru-RU" sz="1600" u="sng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1 216,0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1 216,0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1 216,0</a:t>
                      </a:r>
                      <a:endParaRPr lang="ru-RU" sz="1200" dirty="0"/>
                    </a:p>
                  </a:txBody>
                  <a:tcPr/>
                </a:tc>
              </a:tr>
              <a:tr h="2414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275,9</a:t>
                      </a:r>
                      <a:endParaRPr lang="ru-RU" sz="1200" dirty="0"/>
                    </a:p>
                  </a:txBody>
                  <a:tcPr/>
                </a:tc>
              </a:tr>
              <a:tr h="1831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145,8</a:t>
                      </a:r>
                      <a:endParaRPr lang="ru-RU" sz="1200" dirty="0"/>
                    </a:p>
                  </a:txBody>
                  <a:tcPr/>
                </a:tc>
              </a:tr>
              <a:tr h="268848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415, 7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На содержание автомобильных дорог местного значения в границах населенных пунктов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u="sng" smtClean="0"/>
                    </a:p>
                    <a:p>
                      <a:pPr algn="ctr"/>
                      <a:r>
                        <a:rPr lang="ru-RU" sz="1600" u="sng" smtClean="0"/>
                        <a:t>2 146,5</a:t>
                      </a:r>
                      <a:endParaRPr lang="ru-RU" sz="16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u="sng" dirty="0" smtClean="0"/>
                    </a:p>
                    <a:p>
                      <a:pPr algn="ctr"/>
                      <a:r>
                        <a:rPr lang="ru-RU" sz="1600" u="sng" dirty="0" smtClean="0"/>
                        <a:t>2 146,5</a:t>
                      </a:r>
                      <a:endParaRPr lang="ru-RU" sz="16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u="sng" dirty="0" smtClean="0"/>
                    </a:p>
                    <a:p>
                      <a:pPr algn="ctr"/>
                      <a:r>
                        <a:rPr lang="ru-RU" sz="1600" u="sng" dirty="0" smtClean="0"/>
                        <a:t>2 146,5</a:t>
                      </a:r>
                      <a:endParaRPr lang="ru-RU" sz="1600" b="1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674,2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194,8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194,8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194,8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712,6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564,9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98072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2020 год и на плановый период 2021 и 2022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916834"/>
          <a:ext cx="8784977" cy="356506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2"/>
                <a:gridCol w="1071339"/>
                <a:gridCol w="1071339"/>
                <a:gridCol w="1071337"/>
              </a:tblGrid>
              <a:tr h="4340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  <a:endParaRPr lang="ru-RU" sz="1600" dirty="0"/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На организацию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523,7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</a:rPr>
                        <a:t>2 397,6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</a:rPr>
                        <a:t>2 277,7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7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832,4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790,8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751,2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498,3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473,4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449,8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741,1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704,1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668,9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91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451,9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429,3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407,8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На организацию библиотечного обслуживания населения межпоселенческими библиотеками, комплектование и обеспечение сохранности</a:t>
                      </a:r>
                      <a:r>
                        <a:rPr lang="ru-RU" sz="1400" baseline="0" dirty="0" smtClean="0">
                          <a:latin typeface="+mn-lt"/>
                        </a:rPr>
                        <a:t> их библиотечных фондов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1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Заволжское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городское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1628801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0"/>
          <a:ext cx="903649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16 446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10952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5 494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963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10 664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5 299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482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r>
                        <a:rPr lang="ru-RU" sz="1600" baseline="0" dirty="0" smtClean="0"/>
                        <a:t> 384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5 098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046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10 121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r>
                        <a:rPr lang="ru-RU" sz="1600" baseline="0" dirty="0" smtClean="0"/>
                        <a:t> 925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</a:t>
                      </a:r>
                      <a:r>
                        <a:rPr lang="ru-RU" sz="1600" baseline="0" dirty="0" smtClean="0"/>
                        <a:t> 553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r>
                        <a:rPr lang="ru-RU" sz="1600" baseline="0" dirty="0" smtClean="0"/>
                        <a:t> 836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4 717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2020 год и на плановый период 2021 и 2022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3" y="1700808"/>
          <a:ext cx="8784976" cy="471803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1"/>
                <a:gridCol w="1071339"/>
                <a:gridCol w="1071339"/>
                <a:gridCol w="1071337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  <a:endParaRPr lang="ru-RU" sz="1600" dirty="0"/>
                    </a:p>
                  </a:txBody>
                  <a:tcPr/>
                </a:tc>
              </a:tr>
              <a:tr h="769083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На </a:t>
                      </a:r>
                      <a:r>
                        <a:rPr lang="ru-RU" sz="1400" baseline="0" dirty="0" err="1" smtClean="0">
                          <a:latin typeface="+mn-lt"/>
                        </a:rPr>
                        <a:t>софинансирование</a:t>
                      </a:r>
                      <a:r>
                        <a:rPr lang="ru-RU" sz="1400" baseline="0" dirty="0" smtClean="0">
                          <a:latin typeface="+mn-lt"/>
                        </a:rPr>
                        <a:t> расходов, связанных с поэтапным доведением средней заработной платы работникам культуры муниципальных учреждений культуры Заволжского муниципального района до средней заработной платы в Ивановской области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1 237,6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</a:rPr>
                        <a:t>0,0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</a:rPr>
                        <a:t>0,0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20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+mn-cs"/>
                        </a:rPr>
                        <a:t>0</a:t>
                      </a: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,0</a:t>
                      </a:r>
                      <a:endParaRPr lang="ru-RU" sz="1200" dirty="0" smtClean="0">
                        <a:latin typeface="+mn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90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795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353,6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265,2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0</a:t>
                      </a:r>
                      <a:r>
                        <a:rPr lang="ru-RU" sz="1200" dirty="0" smtClean="0">
                          <a:latin typeface="+mn-lt"/>
                        </a:rPr>
                        <a:t>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0506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На расходы, связанные с поэтапным доведением средней заработной платы работникам культуры муниципальных учреждений культуры Заволжского муниципального района до средней заработной платы в Ивановской области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12,3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3,6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2,5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141277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Дорожный фонд</a:t>
            </a:r>
          </a:p>
          <a:p>
            <a:pPr algn="ctr"/>
            <a:r>
              <a:rPr lang="ru-RU" sz="2400" b="1" dirty="0" smtClean="0"/>
              <a:t> </a:t>
            </a:r>
          </a:p>
          <a:p>
            <a:r>
              <a:rPr lang="ru-RU" sz="2000" b="1" dirty="0" smtClean="0"/>
              <a:t>Дорожный фонд 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68052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6904" cy="115212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Общественно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47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/>
              <a:t>                </a:t>
            </a:r>
            <a:r>
              <a:rPr lang="ru-RU" sz="1600" b="1" dirty="0" smtClean="0"/>
              <a:t>Газификация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4520" name="Picture 8" descr="http://www.kolos-74.ru/media/k2/items/cache/fbef5456f113816338a0b4f6cfe2c4a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1920214" cy="1080120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979712" y="1484784"/>
          <a:ext cx="7020271" cy="4438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80519"/>
                <a:gridCol w="792088"/>
                <a:gridCol w="792088"/>
                <a:gridCol w="75557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endParaRPr lang="ru-RU" sz="11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Газовая блочно-модульная котельная в </a:t>
                      </a:r>
                      <a:r>
                        <a:rPr lang="ru-RU" sz="1200" dirty="0" err="1" smtClean="0"/>
                        <a:t>д.Коротиха</a:t>
                      </a:r>
                      <a:r>
                        <a:rPr lang="ru-RU" sz="1200" dirty="0" smtClean="0"/>
                        <a:t> (строительство)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17 984,83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Газовая блочно-модульная котельная в с.Заречный (строительство)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20 000,0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Газовая блочно-модульная котельная в </a:t>
                      </a:r>
                      <a:r>
                        <a:rPr lang="ru-RU" sz="1200" dirty="0" err="1" smtClean="0"/>
                        <a:t>с.Колшево</a:t>
                      </a:r>
                      <a:r>
                        <a:rPr lang="ru-RU" sz="1200" dirty="0" smtClean="0"/>
                        <a:t> (</a:t>
                      </a:r>
                      <a:r>
                        <a:rPr lang="ru-RU" sz="1200" baseline="0" dirty="0" smtClean="0"/>
                        <a:t>разработка проекта и с</a:t>
                      </a:r>
                      <a:r>
                        <a:rPr lang="ru-RU" sz="1200" dirty="0" smtClean="0"/>
                        <a:t>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1 111,97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16 938,3</a:t>
                      </a:r>
                      <a:endParaRPr lang="ru-RU" sz="11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Газовая блочно-модульная котельная в с.Воздвиженье (</a:t>
                      </a:r>
                      <a:r>
                        <a:rPr lang="ru-RU" sz="1200" baseline="0" dirty="0" smtClean="0"/>
                        <a:t>разработка проекта и с</a:t>
                      </a:r>
                      <a:r>
                        <a:rPr lang="ru-RU" sz="1200" dirty="0" smtClean="0"/>
                        <a:t>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3 820,56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20 114,24</a:t>
                      </a:r>
                      <a:endParaRPr lang="ru-RU" sz="11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 газовой блочно-модульной котельной МУ КБО «Родник» в с.Воздвиженье (</a:t>
                      </a:r>
                      <a:r>
                        <a:rPr lang="ru-RU" sz="1200" baseline="0" dirty="0" smtClean="0"/>
                        <a:t>разработка проекта и с</a:t>
                      </a:r>
                      <a:r>
                        <a:rPr lang="ru-RU" sz="1200" dirty="0" smtClean="0"/>
                        <a:t>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510,78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6 351,85</a:t>
                      </a:r>
                      <a:endParaRPr lang="ru-RU" sz="11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Распределительный газопровод в </a:t>
                      </a:r>
                      <a:r>
                        <a:rPr lang="ru-RU" sz="1200" dirty="0" err="1" smtClean="0"/>
                        <a:t>д.Коротиха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д.Кинино</a:t>
                      </a:r>
                      <a:r>
                        <a:rPr lang="ru-RU" sz="1200" dirty="0" smtClean="0"/>
                        <a:t>, д.Вершинино, </a:t>
                      </a:r>
                      <a:r>
                        <a:rPr lang="ru-RU" sz="1200" dirty="0" err="1" smtClean="0"/>
                        <a:t>д.Бредихино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д.Платково</a:t>
                      </a:r>
                      <a:r>
                        <a:rPr lang="ru-RU" sz="1200" dirty="0" smtClean="0"/>
                        <a:t>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д.Зубцово</a:t>
                      </a:r>
                      <a:r>
                        <a:rPr lang="ru-RU" sz="1200" baseline="0" dirty="0" smtClean="0"/>
                        <a:t>, </a:t>
                      </a:r>
                      <a:r>
                        <a:rPr lang="ru-RU" sz="1200" baseline="0" dirty="0" err="1" smtClean="0"/>
                        <a:t>д.Болотниково</a:t>
                      </a:r>
                      <a:r>
                        <a:rPr lang="ru-RU" sz="1200" baseline="0" dirty="0" smtClean="0"/>
                        <a:t>, д.Комарово (разработка проекта и с</a:t>
                      </a:r>
                      <a:r>
                        <a:rPr lang="ru-RU" sz="1200" dirty="0" smtClean="0"/>
                        <a:t>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6 028,23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79 019,24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</a:tr>
              <a:tr h="280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Распределительный газопровод в д.Порозово</a:t>
                      </a:r>
                      <a:r>
                        <a:rPr lang="ru-RU" sz="1200" baseline="0" dirty="0" smtClean="0"/>
                        <a:t> (разработка проекта и с</a:t>
                      </a:r>
                      <a:r>
                        <a:rPr lang="ru-RU" sz="1200" dirty="0" smtClean="0"/>
                        <a:t>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1 456,06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6 351,85</a:t>
                      </a:r>
                      <a:endParaRPr lang="ru-RU" sz="1100" b="0" dirty="0"/>
                    </a:p>
                  </a:txBody>
                  <a:tcPr/>
                </a:tc>
              </a:tr>
              <a:tr h="28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Распределительный газопровод по </a:t>
                      </a:r>
                      <a:r>
                        <a:rPr lang="ru-RU" sz="1200" dirty="0" err="1" smtClean="0"/>
                        <a:t>с.Колшево</a:t>
                      </a:r>
                      <a:r>
                        <a:rPr lang="ru-RU" sz="1200" dirty="0" smtClean="0"/>
                        <a:t> (строительство)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43 431,94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</a:tr>
              <a:tr h="642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Распределительный газопровод в д.Антропово,</a:t>
                      </a:r>
                      <a:r>
                        <a:rPr lang="ru-RU" sz="1200" baseline="0" dirty="0" smtClean="0"/>
                        <a:t> д.Степаново, </a:t>
                      </a:r>
                      <a:r>
                        <a:rPr lang="ru-RU" sz="1200" baseline="0" dirty="0" err="1" smtClean="0"/>
                        <a:t>с.Долматовский</a:t>
                      </a:r>
                      <a:r>
                        <a:rPr lang="ru-RU" sz="1200" baseline="0" dirty="0" smtClean="0"/>
                        <a:t> (ул.Пушкина), д.Овсяницы, </a:t>
                      </a:r>
                      <a:r>
                        <a:rPr lang="ru-RU" sz="1200" baseline="0" dirty="0" err="1" smtClean="0"/>
                        <a:t>д.Студенец</a:t>
                      </a:r>
                      <a:r>
                        <a:rPr lang="ru-RU" sz="1200" baseline="0" dirty="0" smtClean="0"/>
                        <a:t>, д.Хохлома, </a:t>
                      </a:r>
                      <a:r>
                        <a:rPr lang="ru-RU" sz="1200" baseline="0" dirty="0" err="1" smtClean="0"/>
                        <a:t>с.Жажлево</a:t>
                      </a:r>
                      <a:r>
                        <a:rPr lang="ru-RU" sz="1200" baseline="0" dirty="0" smtClean="0"/>
                        <a:t>, </a:t>
                      </a:r>
                      <a:r>
                        <a:rPr lang="ru-RU" sz="1200" baseline="0" dirty="0" err="1" smtClean="0"/>
                        <a:t>д.Воробьецово</a:t>
                      </a:r>
                      <a:r>
                        <a:rPr lang="ru-RU" sz="1200" baseline="0" dirty="0" smtClean="0"/>
                        <a:t>, с.Никола-Мера, </a:t>
                      </a:r>
                      <a:r>
                        <a:rPr lang="ru-RU" sz="1200" baseline="0" dirty="0" err="1" smtClean="0"/>
                        <a:t>д.Зуево</a:t>
                      </a:r>
                      <a:r>
                        <a:rPr lang="ru-RU" sz="1200" baseline="0" dirty="0" smtClean="0"/>
                        <a:t> (разработка проекта и с</a:t>
                      </a:r>
                      <a:r>
                        <a:rPr lang="ru-RU" sz="1200" dirty="0" smtClean="0"/>
                        <a:t>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8 422,06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2 871,31</a:t>
                      </a:r>
                      <a:endParaRPr lang="ru-RU" sz="11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496944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Муниципальный долг 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642918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28612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Подготовлено </a:t>
            </a:r>
          </a:p>
          <a:p>
            <a:pPr algn="ctr"/>
            <a:r>
              <a:rPr lang="ru-RU" dirty="0" smtClean="0"/>
              <a:t>финансовым отделом администрации Заволжского муниципального района </a:t>
            </a:r>
          </a:p>
          <a:p>
            <a:pPr algn="ctr"/>
            <a:r>
              <a:rPr lang="ru-RU" dirty="0" smtClean="0"/>
              <a:t>Ивановской области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2019 год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14364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dirty="0" smtClean="0"/>
          </a:p>
          <a:p>
            <a:pPr algn="ctr"/>
            <a:r>
              <a:rPr lang="ru-RU" sz="800" dirty="0" smtClean="0"/>
              <a:t>Ответственный исполнитель: Главный специалист Четвергова М.А., Тел 6-00-44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2020 год и на плановый период 2021 и 2022 годов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1. Экономические показатели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1" y="1293260"/>
          <a:ext cx="8496942" cy="509819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3691"/>
                <a:gridCol w="1486847"/>
                <a:gridCol w="1058844"/>
                <a:gridCol w="1016728"/>
                <a:gridCol w="944105"/>
                <a:gridCol w="1016727"/>
              </a:tblGrid>
              <a:tr h="385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Ед.измерения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 </a:t>
                      </a:r>
                    </a:p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  <a:endParaRPr lang="ru-RU" sz="1600" dirty="0"/>
                    </a:p>
                  </a:txBody>
                  <a:tcPr/>
                </a:tc>
              </a:tr>
              <a:tr h="789205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Объем продукции сельского хозяйства в хозяйствах всех категорий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30,480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31,520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32,920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34,440</a:t>
                      </a:r>
                      <a:endParaRPr lang="ru-RU" sz="1600" dirty="0"/>
                    </a:p>
                  </a:txBody>
                  <a:tcPr/>
                </a:tc>
              </a:tr>
              <a:tr h="567918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Оборот розничной торговли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338,468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353,107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370,547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388,848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Инвестиции в основной капитал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27,216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14,481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5,875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1,4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тыс.единиц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0,334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0,342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0,347</a:t>
                      </a:r>
                      <a:endParaRPr lang="ru-RU" sz="1600" dirty="0"/>
                    </a:p>
                  </a:txBody>
                  <a:tcPr/>
                </a:tc>
              </a:tr>
              <a:tr h="963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Среднесписочная численность работников, занятых на предприятиях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тыс.человек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1,305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1,321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1,344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1,344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Оборот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432,144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448,449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457,418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465,194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26876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2.Показатели, характеризующие уровень жизни населения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23643526"/>
              </p:ext>
            </p:extLst>
          </p:nvPr>
        </p:nvGraphicFramePr>
        <p:xfrm>
          <a:off x="179511" y="1251991"/>
          <a:ext cx="8791881" cy="48326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56385"/>
                <a:gridCol w="1152128"/>
                <a:gridCol w="1199699"/>
                <a:gridCol w="943834"/>
                <a:gridCol w="1047318"/>
                <a:gridCol w="992517"/>
              </a:tblGrid>
              <a:tr h="3489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201</a:t>
                      </a:r>
                      <a:r>
                        <a:rPr lang="en-US" sz="1400" dirty="0" smtClean="0"/>
                        <a:t>9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23819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Демография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4069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14,393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14,081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13,757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13,432</a:t>
                      </a:r>
                      <a:endParaRPr lang="ru-RU" sz="1400" dirty="0"/>
                    </a:p>
                  </a:txBody>
                  <a:tcPr/>
                </a:tc>
              </a:tr>
              <a:tr h="2598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городского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9,701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9,491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9,272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9,053</a:t>
                      </a:r>
                      <a:endParaRPr lang="ru-RU" sz="1400" dirty="0"/>
                    </a:p>
                  </a:txBody>
                  <a:tcPr/>
                </a:tc>
              </a:tr>
              <a:tr h="1821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сельского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4,692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4,590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4,485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4,379</a:t>
                      </a:r>
                      <a:endParaRPr lang="ru-RU" sz="1400" dirty="0"/>
                    </a:p>
                  </a:txBody>
                  <a:tcPr/>
                </a:tc>
              </a:tr>
              <a:tr h="6084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рождаемости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8,2</a:t>
                      </a:r>
                      <a:endParaRPr lang="ru-RU" sz="1400" dirty="0"/>
                    </a:p>
                  </a:txBody>
                  <a:tcPr/>
                </a:tc>
              </a:tr>
              <a:tr h="5970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смертности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21,3</a:t>
                      </a:r>
                      <a:endParaRPr lang="ru-RU" sz="1400" dirty="0"/>
                    </a:p>
                  </a:txBody>
                  <a:tcPr/>
                </a:tc>
              </a:tr>
              <a:tr h="58561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Ожидаемая</a:t>
                      </a:r>
                      <a:r>
                        <a:rPr lang="ru-RU" sz="1400" baseline="0" dirty="0" smtClean="0"/>
                        <a:t> продолжительность жизни при рождении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</a:tr>
              <a:tr h="385967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Труд и занятость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14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трудовых ресурсов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7,5</a:t>
                      </a:r>
                      <a:endParaRPr lang="ru-RU" sz="14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занятых в экономике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3,1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2.Показатели, характеризующие уровень жизни населения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12875"/>
          <a:ext cx="864095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918108"/>
                <a:gridCol w="1610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на 201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 в трудоспособном возрасте не занятые</a:t>
                      </a:r>
                      <a:r>
                        <a:rPr lang="ru-RU" baseline="0" dirty="0" smtClean="0"/>
                        <a:t> трудовой деятельностью и учёбой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безработных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 начисленной заработной платы всех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712,826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Среднесписочная численность работников организаций –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заработная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18 563,17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Денежные доходы в расчёте на душу населения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13 032,21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23643526"/>
              </p:ext>
            </p:extLst>
          </p:nvPr>
        </p:nvGraphicFramePr>
        <p:xfrm>
          <a:off x="251520" y="1340768"/>
          <a:ext cx="8784975" cy="50956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4665"/>
                <a:gridCol w="942798"/>
                <a:gridCol w="1886186"/>
                <a:gridCol w="943093"/>
                <a:gridCol w="1046495"/>
                <a:gridCol w="991738"/>
              </a:tblGrid>
              <a:tr h="3553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201</a:t>
                      </a:r>
                      <a:r>
                        <a:rPr lang="en-US" sz="1400" dirty="0" smtClean="0"/>
                        <a:t>9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5444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Фонд начисленной заработной платы всех работников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674,386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713,887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767,992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828,484</a:t>
                      </a:r>
                      <a:endParaRPr lang="ru-RU" sz="14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 численность работников организаций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2,85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Средняя заработная плата номинальная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20 071,04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20 873,88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21 917,57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23 013,45</a:t>
                      </a:r>
                      <a:endParaRPr lang="ru-RU" sz="1400" dirty="0"/>
                    </a:p>
                  </a:txBody>
                  <a:tcPr/>
                </a:tc>
              </a:tr>
              <a:tr h="22877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Денежные доходы населения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2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Денежные доходы в расчете на душу населения в месяц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12 273,87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12 982,26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13 358,21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14 092,90</a:t>
                      </a:r>
                      <a:endParaRPr lang="ru-RU" sz="14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с денежными</a:t>
                      </a:r>
                      <a:r>
                        <a:rPr lang="ru-RU" sz="1400" baseline="0" dirty="0" smtClean="0"/>
                        <a:t> доходами ниже прожиточного минимума в % ко всему населению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30,2</a:t>
                      </a:r>
                      <a:endParaRPr lang="ru-RU" sz="1400" dirty="0"/>
                    </a:p>
                  </a:txBody>
                  <a:tcPr/>
                </a:tc>
              </a:tr>
              <a:tr h="18912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Развитие социальной сферы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75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Ввод в эксплуатацию жилых домов за счет всех источников финансирования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тыс.кв.м.</a:t>
                      </a:r>
                      <a:r>
                        <a:rPr lang="ru-RU" sz="1400" baseline="0" dirty="0" smtClean="0"/>
                        <a:t> общей площади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бюджет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323528" y="764704"/>
            <a:ext cx="10080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467544" y="2420888"/>
            <a:ext cx="2448694" cy="28623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868144" y="2492896"/>
            <a:ext cx="3024336" cy="31393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 </a:t>
            </a: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flipV="1">
            <a:off x="1763688" y="692696"/>
            <a:ext cx="7129487" cy="17543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just"/>
            <a:endParaRPr lang="ru-RU" b="1" dirty="0">
              <a:solidFill>
                <a:srgbClr val="FB05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endParaRPr lang="ru-RU" b="1" dirty="0">
              <a:solidFill>
                <a:srgbClr val="47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428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pic>
        <p:nvPicPr>
          <p:cNvPr id="5130" name="Picture 15" descr="289654bc05747496ce06717c2d8a64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27352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39552" y="404664"/>
          <a:ext cx="820891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Минус 32"/>
          <p:cNvSpPr/>
          <p:nvPr/>
        </p:nvSpPr>
        <p:spPr>
          <a:xfrm>
            <a:off x="7235825" y="2420938"/>
            <a:ext cx="674688" cy="622300"/>
          </a:xfrm>
          <a:prstGeom prst="mathMinu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34"/>
          <p:cNvSpPr txBox="1">
            <a:spLocks noChangeArrowheads="1"/>
          </p:cNvSpPr>
          <p:nvPr/>
        </p:nvSpPr>
        <p:spPr bwMode="auto">
          <a:xfrm>
            <a:off x="6300788" y="3213100"/>
            <a:ext cx="251936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если расходная часть бюджета превышает доходную, то бюджет формируется с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ДЕФИЦИТОМ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258888" y="2492375"/>
            <a:ext cx="674687" cy="620713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539750" y="3284538"/>
            <a:ext cx="22320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превышение доходов над расходами образует положительный остаток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ПРОФИЦИТ</a:t>
            </a:r>
          </a:p>
          <a:p>
            <a:pPr eaLnBrk="0" hangingPunct="0">
              <a:spcBef>
                <a:spcPct val="50000"/>
              </a:spcBef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14" descr="b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2997200"/>
            <a:ext cx="2879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539750" y="5805488"/>
            <a:ext cx="828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                 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8028</TotalTime>
  <Words>4667</Words>
  <Application>Microsoft Office PowerPoint</Application>
  <PresentationFormat>Экран (4:3)</PresentationFormat>
  <Paragraphs>1295</Paragraphs>
  <Slides>45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Апекс</vt:lpstr>
      <vt:lpstr>Диаграмма</vt:lpstr>
      <vt:lpstr>Слайд 1</vt:lpstr>
      <vt:lpstr>Слайд 2</vt:lpstr>
      <vt:lpstr>Слайд 3</vt:lpstr>
      <vt:lpstr>Слайд 4</vt:lpstr>
      <vt:lpstr>Основные показатели социально-экономического развития  на 2020 год и на плановый период 2021 и 2022 годов 1. Экономические показатели </vt:lpstr>
      <vt:lpstr>Основные показатели социально-экономического развития  на 2020 год и на плановый период 2021 и 2022 годов  2.Показатели, характеризующие уровень жизни населения</vt:lpstr>
      <vt:lpstr>Основные показатели социально-экономического развития  на 2020 год и на плановый период 2021 и 2022 годов  2.Показатели, характеризующие уровень жизни населения  (продолжение)</vt:lpstr>
      <vt:lpstr>Слайд 8</vt:lpstr>
      <vt:lpstr>Слайд 9</vt:lpstr>
      <vt:lpstr>Слайд 10</vt:lpstr>
      <vt:lpstr>Основные характеристики бюджета Заволжского муниципального района на 2020 год и на плановый период 2021 и 2022 годов (тыс.руб.)</vt:lpstr>
      <vt:lpstr>Слайд 12</vt:lpstr>
      <vt:lpstr>Слайд 13</vt:lpstr>
      <vt:lpstr>Слайд 14</vt:lpstr>
      <vt:lpstr>Нормативы зачислений налоговых и неналоговых доходов в бюджет  Заволжского муниципального района  и бюджеты поселений Заволжского муниципального района на 2020 год и на плановый период 2021 и 2022 годов (продолжение)</vt:lpstr>
      <vt:lpstr>Структура доходов бюджета Заволжского муниципального района  на 2020 год и на плановый период 2021 и 2022 годов </vt:lpstr>
      <vt:lpstr>Слайд 17</vt:lpstr>
      <vt:lpstr>Слайд 18</vt:lpstr>
      <vt:lpstr>Межбюджетные трансферты  на 2020 год и на плановый период 2021 и 2022 годов</vt:lpstr>
      <vt:lpstr>Слайд 20</vt:lpstr>
      <vt:lpstr>Слайд 21</vt:lpstr>
      <vt:lpstr>Слайд 22</vt:lpstr>
      <vt:lpstr>Слайд 23</vt:lpstr>
      <vt:lpstr>Расходы бюджета Заволжского муниципального района в разрезе разделов и подразделов бюджетной классификации  на 2020 год и на плановый период 2021 и 2022 годов</vt:lpstr>
      <vt:lpstr>Расходы бюджета Заволжского муниципального района в разрезе подразделов бюджетной классификации в 2020-2022гг (2)</vt:lpstr>
      <vt:lpstr>Расходы бюджета Заволжского муниципального района  в разрезе подразделов бюджетной классификации в 2020-2022гг (3)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  Непрограммные направления деятельности  Заволжского муниципального района  на 2020 год и на плановый период 2021 и 2022 годов </vt:lpstr>
      <vt:lpstr>Непрограммные направления деятельности  Заволжского муниципального района  на 2020 год и на плановый период 2021 и 2022 годов (продолжение)</vt:lpstr>
      <vt:lpstr>Иные межбюджетные трансферты поселениям  Заволжского муниципального района  на 2020 год и на плановый период 2021 и 2022 годов </vt:lpstr>
      <vt:lpstr>Иные межбюджетные трансферты поселениям Заволжского муниципального района  на 2020 год и на плановый период 2021 и 2022 годов (2)</vt:lpstr>
      <vt:lpstr>Иные межбюджетные трансферты поселениям Заволжского муниципального района  на 2020 год и на плановый период 2021 и 2022 годов (3)</vt:lpstr>
      <vt:lpstr>Слайд 41</vt:lpstr>
      <vt:lpstr>Дорожный фонд  Заволжского муниципального района  на 2020 год</vt:lpstr>
      <vt:lpstr>Общественно значимые проекты, реализуемые в Заволжском муниципальном районе (тыс. руб.) </vt:lpstr>
      <vt:lpstr>Муниципальный долг Заволжского муниципального района  на 2020 год и на плановый период 2021 и 2022 годов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fin4</cp:lastModifiedBy>
  <cp:revision>778</cp:revision>
  <dcterms:modified xsi:type="dcterms:W3CDTF">2019-12-26T04:22:02Z</dcterms:modified>
</cp:coreProperties>
</file>