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7"/>
  </p:notesMasterIdLst>
  <p:sldIdLst>
    <p:sldId id="341" r:id="rId2"/>
    <p:sldId id="257" r:id="rId3"/>
    <p:sldId id="342" r:id="rId4"/>
    <p:sldId id="362" r:id="rId5"/>
    <p:sldId id="371" r:id="rId6"/>
    <p:sldId id="372" r:id="rId7"/>
    <p:sldId id="373" r:id="rId8"/>
    <p:sldId id="385" r:id="rId9"/>
    <p:sldId id="387" r:id="rId10"/>
    <p:sldId id="388" r:id="rId11"/>
    <p:sldId id="347" r:id="rId12"/>
    <p:sldId id="389" r:id="rId13"/>
    <p:sldId id="390" r:id="rId14"/>
    <p:sldId id="392" r:id="rId15"/>
    <p:sldId id="393" r:id="rId16"/>
    <p:sldId id="396" r:id="rId17"/>
    <p:sldId id="338" r:id="rId18"/>
    <p:sldId id="339" r:id="rId19"/>
    <p:sldId id="394" r:id="rId20"/>
    <p:sldId id="380" r:id="rId21"/>
    <p:sldId id="267" r:id="rId22"/>
    <p:sldId id="269" r:id="rId23"/>
    <p:sldId id="332" r:id="rId24"/>
    <p:sldId id="359" r:id="rId25"/>
    <p:sldId id="360" r:id="rId26"/>
    <p:sldId id="361" r:id="rId27"/>
    <p:sldId id="340" r:id="rId28"/>
    <p:sldId id="374" r:id="rId29"/>
    <p:sldId id="329" r:id="rId30"/>
    <p:sldId id="330" r:id="rId31"/>
    <p:sldId id="334" r:id="rId32"/>
    <p:sldId id="335" r:id="rId33"/>
    <p:sldId id="395" r:id="rId34"/>
    <p:sldId id="346" r:id="rId35"/>
    <p:sldId id="378" r:id="rId36"/>
    <p:sldId id="382" r:id="rId37"/>
    <p:sldId id="399" r:id="rId38"/>
    <p:sldId id="377" r:id="rId39"/>
    <p:sldId id="397" r:id="rId40"/>
    <p:sldId id="402" r:id="rId41"/>
    <p:sldId id="322" r:id="rId42"/>
    <p:sldId id="348" r:id="rId43"/>
    <p:sldId id="379" r:id="rId44"/>
    <p:sldId id="365" r:id="rId45"/>
    <p:sldId id="282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2736" autoAdjust="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09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Заволжского</a:t>
            </a:r>
            <a:r>
              <a:rPr lang="ru-RU" sz="2000" baseline="0" dirty="0" smtClean="0"/>
              <a:t> муниципального района 2015-2019гг</a:t>
            </a:r>
            <a:endParaRPr lang="ru-RU" sz="2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6522249332042033E-2"/>
          <c:y val="0.33225420487048457"/>
          <c:w val="0.73396779016999514"/>
          <c:h val="0.62906572472339672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14553</c:v>
                </c:pt>
                <c:pt idx="1">
                  <c:v>15046</c:v>
                </c:pt>
                <c:pt idx="2">
                  <c:v>15482</c:v>
                </c:pt>
                <c:pt idx="3">
                  <c:v>15963</c:v>
                </c:pt>
                <c:pt idx="4">
                  <c:v>16446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bubbleScale val="100"/>
        <c:axId val="61459456"/>
        <c:axId val="61543552"/>
      </c:bubbleChart>
      <c:valAx>
        <c:axId val="61459456"/>
        <c:scaling>
          <c:orientation val="minMax"/>
        </c:scaling>
        <c:axPos val="t"/>
        <c:numFmt formatCode="General" sourceLinked="1"/>
        <c:tickLblPos val="nextTo"/>
        <c:crossAx val="61543552"/>
        <c:crosses val="autoZero"/>
        <c:crossBetween val="midCat"/>
      </c:valAx>
      <c:valAx>
        <c:axId val="61543552"/>
        <c:scaling>
          <c:orientation val="maxMin"/>
        </c:scaling>
        <c:axPos val="l"/>
        <c:majorGridlines/>
        <c:numFmt formatCode="@" sourceLinked="0"/>
        <c:minorTickMark val="out"/>
        <c:tickLblPos val="nextTo"/>
        <c:crossAx val="61459456"/>
        <c:crosses val="autoZero"/>
        <c:crossBetween val="midCat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2500000000000001E-2"/>
          <c:y val="0.33148148148148465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Лист1!$A$2:$A$16</c:f>
              <c:strCache>
                <c:ptCount val="15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"Энергоэффективность и энергосбережение Заволжского муниципального района"</c:v>
                </c:pt>
                <c:pt idx="8">
                  <c:v>Программа "Долгосрочная сбалансированность и устойчивость бюджетной системы Заволжского муниципального района"</c:v>
                </c:pt>
                <c:pt idx="9">
                  <c:v>Программа "Совершенствование местного самоуправления Заволжского муниципального района"</c:v>
                </c:pt>
                <c:pt idx="10">
                  <c:v>Программа "Управление муниципальным имуществом Заволжского муниципального района"</c:v>
                </c:pt>
                <c:pt idx="11">
                  <c:v>Программа "Улучшение условий и охраны труда в Заволжском муниципальном районе"</c:v>
                </c:pt>
                <c:pt idx="12">
                  <c:v>Программа "Развитие туризма в Заволжском муниципальном районе"</c:v>
                </c:pt>
                <c:pt idx="13">
                  <c:v>Программа "Безопасность Заволжского муниципального района"</c:v>
                </c:pt>
                <c:pt idx="14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
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189695.8</c:v>
                </c:pt>
                <c:pt idx="1">
                  <c:v>452.7</c:v>
                </c:pt>
                <c:pt idx="2">
                  <c:v>13910</c:v>
                </c:pt>
                <c:pt idx="3">
                  <c:v>1214.5999999999999</c:v>
                </c:pt>
                <c:pt idx="4">
                  <c:v>320</c:v>
                </c:pt>
                <c:pt idx="5">
                  <c:v>5540.1</c:v>
                </c:pt>
                <c:pt idx="6">
                  <c:v>7441.4</c:v>
                </c:pt>
                <c:pt idx="7">
                  <c:v>147</c:v>
                </c:pt>
                <c:pt idx="8">
                  <c:v>4703.7</c:v>
                </c:pt>
                <c:pt idx="9">
                  <c:v>38331.4</c:v>
                </c:pt>
                <c:pt idx="10">
                  <c:v>2996.3</c:v>
                </c:pt>
                <c:pt idx="11">
                  <c:v>12.3</c:v>
                </c:pt>
                <c:pt idx="13">
                  <c:v>185.8</c:v>
                </c:pt>
                <c:pt idx="14">
                  <c:v>1108.0999999999999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6785761154855648"/>
          <c:y val="0"/>
          <c:w val="0.53075349956255469"/>
          <c:h val="1"/>
        </c:manualLayout>
      </c:layout>
      <c:txPr>
        <a:bodyPr/>
        <a:lstStyle/>
        <a:p>
          <a:pPr>
            <a:defRPr sz="1000" kern="0" spc="-2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2882840332505672E-2"/>
          <c:y val="0.28861592300962485"/>
          <c:w val="0.50949791284321133"/>
          <c:h val="0.66064450277049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Оформление прав собственности на автомобильные дороги местного значения муниципального образования "Заволжский муниципальный район" и земельные участки под ними</c:v>
                </c:pt>
                <c:pt idx="1">
                  <c:v>Ремонт автомобильной дороги Патракейка-Доронжа-Ананьино-Мера в Заволжском районе Ивановской области</c:v>
                </c:pt>
                <c:pt idx="2">
                  <c:v>Капитальный ремонт и ремонт автомобильных дорог  местного значения между населенными пунктами муниципального образования «Заволжский муниципальный район»</c:v>
                </c:pt>
                <c:pt idx="3">
                  <c:v>Капитальный ремонт и ремонт автомобильных дорог  местного значения внутри населенных пунктов муниципального образования «Заволжский муниципальный район»</c:v>
                </c:pt>
                <c:pt idx="4">
                  <c:v>Предоставление иных межбюджетных трансфертов сельским поселениям Заволжского муниципального района на содержание автомобильных дорог местного значения в границах населенных пунктов поселения </c:v>
                </c:pt>
                <c:pt idx="5">
                  <c:v>Предоставление иных межбюджетных трансфертов сельским поселениям Заволжского муниципального района на содержание автомобильных дорог местного значения вне границ населенных пунктов в границах муниципального района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100000</c:v>
                </c:pt>
                <c:pt idx="1">
                  <c:v>60000</c:v>
                </c:pt>
                <c:pt idx="2">
                  <c:v>2178959.0099999998</c:v>
                </c:pt>
                <c:pt idx="3">
                  <c:v>902410</c:v>
                </c:pt>
                <c:pt idx="4">
                  <c:v>2146544</c:v>
                </c:pt>
                <c:pt idx="5">
                  <c:v>2053456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567901234569076"/>
          <c:y val="0"/>
          <c:w val="0.39506172839506704"/>
          <c:h val="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265556</c:v>
                </c:pt>
                <c:pt idx="1">
                  <c:v>237563.7</c:v>
                </c:pt>
                <c:pt idx="2">
                  <c:v>233875.9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268638.5</c:v>
                </c:pt>
                <c:pt idx="1">
                  <c:v>240434.4</c:v>
                </c:pt>
                <c:pt idx="2">
                  <c:v>236749.3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-3082.5</c:v>
                </c:pt>
                <c:pt idx="1">
                  <c:v>-2870.7</c:v>
                </c:pt>
                <c:pt idx="2">
                  <c:v>-2873.4</c:v>
                </c:pt>
              </c:numCache>
            </c:numRef>
          </c:val>
        </c:ser>
        <c:shape val="cylinder"/>
        <c:axId val="116216192"/>
        <c:axId val="116217728"/>
        <c:axId val="0"/>
      </c:bar3DChart>
      <c:catAx>
        <c:axId val="116216192"/>
        <c:scaling>
          <c:orientation val="minMax"/>
        </c:scaling>
        <c:axPos val="b"/>
        <c:tickLblPos val="nextTo"/>
        <c:crossAx val="116217728"/>
        <c:crosses val="autoZero"/>
        <c:auto val="1"/>
        <c:lblAlgn val="ctr"/>
        <c:lblOffset val="100"/>
      </c:catAx>
      <c:valAx>
        <c:axId val="116217728"/>
        <c:scaling>
          <c:orientation val="minMax"/>
        </c:scaling>
        <c:axPos val="l"/>
        <c:majorGridlines/>
        <c:numFmt formatCode="General" sourceLinked="1"/>
        <c:tickLblPos val="nextTo"/>
        <c:crossAx val="1162161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43696.9</c:v>
                </c:pt>
                <c:pt idx="1">
                  <c:v>42529.599999999999</c:v>
                </c:pt>
                <c:pt idx="2">
                  <c:v>42456.1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17952.599999999897</c:v>
                </c:pt>
                <c:pt idx="1">
                  <c:v>14884</c:v>
                </c:pt>
                <c:pt idx="2">
                  <c:v>15012.2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203906.5</c:v>
                </c:pt>
                <c:pt idx="1">
                  <c:v>180150.1</c:v>
                </c:pt>
                <c:pt idx="2">
                  <c:v>176407.6</c:v>
                </c:pt>
              </c:numCache>
            </c:numRef>
          </c:val>
        </c:ser>
        <c:shape val="cylinder"/>
        <c:axId val="117887744"/>
        <c:axId val="117889280"/>
        <c:axId val="0"/>
      </c:bar3DChart>
      <c:catAx>
        <c:axId val="117887744"/>
        <c:scaling>
          <c:orientation val="minMax"/>
        </c:scaling>
        <c:axPos val="b"/>
        <c:tickLblPos val="nextTo"/>
        <c:crossAx val="117889280"/>
        <c:crosses val="autoZero"/>
        <c:auto val="1"/>
        <c:lblAlgn val="ctr"/>
        <c:lblOffset val="100"/>
      </c:catAx>
      <c:valAx>
        <c:axId val="117889280"/>
        <c:scaling>
          <c:orientation val="minMax"/>
        </c:scaling>
        <c:axPos val="l"/>
        <c:majorGridlines/>
        <c:numFmt formatCode="General" sourceLinked="1"/>
        <c:tickLblPos val="nextTo"/>
        <c:crossAx val="1178877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Заволжского муниципального района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2020 год и на плановый период 20</a:t>
            </a:r>
            <a:r>
              <a:rPr lang="en-US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и 2022 годов 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668856576911467"/>
          <c:y val="3.2026140688358802E-2"/>
        </c:manualLayout>
      </c:layout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30120.5</c:v>
                </c:pt>
                <c:pt idx="1">
                  <c:v>31328.2</c:v>
                </c:pt>
                <c:pt idx="2">
                  <c:v>31954.7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7441.4</c:v>
                </c:pt>
                <c:pt idx="1">
                  <c:v>7441.4</c:v>
                </c:pt>
                <c:pt idx="2">
                  <c:v>7441.4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3600</c:v>
                </c:pt>
                <c:pt idx="1">
                  <c:v>800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Налог, взимаемый в связи с применением патентной системы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390</c:v>
                </c:pt>
                <c:pt idx="1">
                  <c:v>700</c:v>
                </c:pt>
                <c:pt idx="2">
                  <c:v>800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110</c:v>
                </c:pt>
                <c:pt idx="1">
                  <c:v>130</c:v>
                </c:pt>
                <c:pt idx="2">
                  <c:v>130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2000</c:v>
                </c:pt>
                <c:pt idx="1">
                  <c:v>2100</c:v>
                </c:pt>
                <c:pt idx="2">
                  <c:v>2100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</c:ser>
        <c:gapWidth val="75"/>
        <c:shape val="cylinder"/>
        <c:axId val="118454144"/>
        <c:axId val="118455680"/>
        <c:axId val="0"/>
      </c:bar3DChart>
      <c:catAx>
        <c:axId val="11845414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8455680"/>
        <c:crosses val="autoZero"/>
        <c:auto val="1"/>
        <c:lblAlgn val="ctr"/>
        <c:lblOffset val="100"/>
      </c:catAx>
      <c:valAx>
        <c:axId val="11845568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18454144"/>
        <c:crosses val="autoZero"/>
        <c:crossBetween val="between"/>
      </c:valAx>
    </c:plotArea>
    <c:legend>
      <c:legendPos val="b"/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22586718006942513"/>
          <c:y val="0.68530141063358041"/>
          <c:w val="0.59558411757320551"/>
          <c:h val="0.3033952455940693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Заволжского муниципального района </a:t>
            </a:r>
            <a:b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</a:t>
            </a:r>
            <a:r>
              <a:rPr lang="en-US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и 20</a:t>
            </a:r>
            <a:r>
              <a:rPr lang="en-US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годов</a:t>
            </a:r>
            <a:endParaRPr lang="ru-RU" sz="2000" b="1" cap="none" spc="0" dirty="0">
              <a:ln w="1905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14644519784797"/>
          <c:y val="0"/>
        </c:manualLayout>
      </c:layout>
    </c:title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3352.5</c:v>
                </c:pt>
                <c:pt idx="1">
                  <c:v>3279</c:v>
                </c:pt>
                <c:pt idx="2">
                  <c:v>3306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30.4</c:v>
                </c:pt>
                <c:pt idx="1">
                  <c:v>31.6</c:v>
                </c:pt>
                <c:pt idx="2">
                  <c:v>32.800000000000004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8966</c:v>
                </c:pt>
                <c:pt idx="1">
                  <c:v>8969</c:v>
                </c:pt>
                <c:pt idx="2">
                  <c:v>8969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5500</c:v>
                </c:pt>
                <c:pt idx="1">
                  <c:v>2500</c:v>
                </c:pt>
                <c:pt idx="2">
                  <c:v>2600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83.7</c:v>
                </c:pt>
                <c:pt idx="1">
                  <c:v>83.7</c:v>
                </c:pt>
                <c:pt idx="2">
                  <c:v>83.7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gapWidth val="75"/>
        <c:shape val="cylinder"/>
        <c:axId val="118678272"/>
        <c:axId val="118679808"/>
        <c:axId val="0"/>
      </c:bar3DChart>
      <c:catAx>
        <c:axId val="118678272"/>
        <c:scaling>
          <c:orientation val="minMax"/>
        </c:scaling>
        <c:axPos val="l"/>
        <c:majorTickMark val="none"/>
        <c:tickLblPos val="nextTo"/>
        <c:crossAx val="118679808"/>
        <c:crosses val="autoZero"/>
        <c:auto val="1"/>
        <c:lblAlgn val="ctr"/>
        <c:lblOffset val="100"/>
      </c:catAx>
      <c:valAx>
        <c:axId val="11867980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18678272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103316.4</c:v>
                </c:pt>
                <c:pt idx="1">
                  <c:v>77214.899999999994</c:v>
                </c:pt>
                <c:pt idx="2">
                  <c:v>77214.899999999994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6273.1</c:v>
                </c:pt>
                <c:pt idx="1">
                  <c:v>369.6</c:v>
                </c:pt>
                <c:pt idx="2">
                  <c:v>369.6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94292</c:v>
                </c:pt>
                <c:pt idx="1">
                  <c:v>102540.6</c:v>
                </c:pt>
                <c:pt idx="2">
                  <c:v>98798.1</c:v>
                </c:pt>
              </c:numCache>
            </c:numRef>
          </c:val>
        </c:ser>
        <c:shape val="cylinder"/>
        <c:axId val="118726016"/>
        <c:axId val="118731904"/>
        <c:axId val="0"/>
      </c:bar3DChart>
      <c:catAx>
        <c:axId val="118726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18731904"/>
        <c:crosses val="autoZero"/>
        <c:auto val="1"/>
        <c:lblAlgn val="ctr"/>
        <c:lblOffset val="100"/>
        <c:tickMarkSkip val="1"/>
      </c:catAx>
      <c:valAx>
        <c:axId val="118731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187260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6493318981485709E-2"/>
          <c:y val="1.7136656701081294E-2"/>
          <c:w val="0.96103337074250206"/>
          <c:h val="0.7178605931756000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56595,3</a:t>
                    </a:r>
                  </a:p>
                </c:rich>
              </c:tx>
              <c:numFmt formatCode="#,##0.00" sourceLinked="0"/>
              <c:spPr/>
              <c:showVal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59 553,9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61 649,5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57413,6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56595.3</c:v>
                </c:pt>
                <c:pt idx="1">
                  <c:v>61175.1</c:v>
                </c:pt>
                <c:pt idx="2">
                  <c:v>59553.9</c:v>
                </c:pt>
                <c:pt idx="3">
                  <c:v>61649.5</c:v>
                </c:pt>
                <c:pt idx="4">
                  <c:v>57413.599999999999</c:v>
                </c:pt>
                <c:pt idx="5">
                  <c:v>57468.4</c:v>
                </c:pt>
              </c:numCache>
            </c:numRef>
          </c:val>
        </c:ser>
        <c:axId val="119504896"/>
        <c:axId val="119506432"/>
      </c:barChart>
      <c:catAx>
        <c:axId val="119504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9506432"/>
        <c:crosses val="autoZero"/>
        <c:auto val="1"/>
        <c:lblAlgn val="ctr"/>
        <c:lblOffset val="100"/>
      </c:catAx>
      <c:valAx>
        <c:axId val="119506432"/>
        <c:scaling>
          <c:orientation val="minMax"/>
        </c:scaling>
        <c:delete val="1"/>
        <c:axPos val="l"/>
        <c:numFmt formatCode="#,##0.0" sourceLinked="1"/>
        <c:tickLblPos val="none"/>
        <c:crossAx val="1195048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3942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2020 год и на плановый период 2021 и 2022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44585</c:v>
                </c:pt>
                <c:pt idx="1">
                  <c:v>42008.1</c:v>
                </c:pt>
                <c:pt idx="2">
                  <c:v>41686.400000000001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130</c:v>
                </c:pt>
                <c:pt idx="1">
                  <c:v>130</c:v>
                </c:pt>
                <c:pt idx="2">
                  <c:v>130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7908.2</c:v>
                </c:pt>
                <c:pt idx="1">
                  <c:v>7707.9</c:v>
                </c:pt>
                <c:pt idx="2">
                  <c:v>7707.9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7469.5</c:v>
                </c:pt>
                <c:pt idx="1">
                  <c:v>2329.1</c:v>
                </c:pt>
                <c:pt idx="2">
                  <c:v>1822.9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199773.8</c:v>
                </c:pt>
                <c:pt idx="1">
                  <c:v>174265</c:v>
                </c:pt>
                <c:pt idx="2">
                  <c:v>171823.4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4217.8</c:v>
                </c:pt>
                <c:pt idx="1">
                  <c:v>2841.6</c:v>
                </c:pt>
                <c:pt idx="2">
                  <c:v>2721.7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4004.2</c:v>
                </c:pt>
                <c:pt idx="1">
                  <c:v>7164.6</c:v>
                </c:pt>
                <c:pt idx="2">
                  <c:v>3428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gapWidth val="75"/>
        <c:shape val="box"/>
        <c:axId val="118097408"/>
        <c:axId val="118098944"/>
        <c:axId val="0"/>
      </c:bar3DChart>
      <c:catAx>
        <c:axId val="1180974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8098944"/>
        <c:crosses val="autoZero"/>
        <c:auto val="1"/>
        <c:lblAlgn val="ctr"/>
        <c:lblOffset val="100"/>
      </c:catAx>
      <c:valAx>
        <c:axId val="1180989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18097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97709520544194E-2"/>
          <c:y val="0.33491656392021113"/>
          <c:w val="0.8642456629858396"/>
          <c:h val="0.5043418809505796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199773.7</c:v>
                </c:pt>
                <c:pt idx="1">
                  <c:v>174265</c:v>
                </c:pt>
                <c:pt idx="2">
                  <c:v>171823.4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8.2629112868529128E-2"/>
                  <c:y val="-2.2396707860296582E-2"/>
                </c:manualLayout>
              </c:layout>
              <c:showVal val="1"/>
            </c:dLbl>
            <c:dLbl>
              <c:idx val="1"/>
              <c:layout>
                <c:manualLayout>
                  <c:x val="7.8122070348427511E-2"/>
                  <c:y val="-1.3997942412685357E-2"/>
                </c:manualLayout>
              </c:layout>
              <c:showVal val="1"/>
            </c:dLbl>
            <c:dLbl>
              <c:idx val="2"/>
              <c:layout>
                <c:manualLayout>
                  <c:x val="7.1611253196931027E-2"/>
                  <c:y val="-1.7222818290452468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3 428,0</a:t>
                    </a:r>
                    <a:endParaRPr lang="en-US" dirty="0"/>
                  </a:p>
                </c:rich>
              </c:tx>
              <c:spPr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86-4C54-AA66-D11C7AC0446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86-4C54-AA66-D11C7AC0446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86-4C54-AA66-D11C7AC04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4004.2</c:v>
                </c:pt>
                <c:pt idx="1">
                  <c:v>7164.6</c:v>
                </c:pt>
                <c:pt idx="2">
                  <c:v>3428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rgbClr val="9E5EF4"/>
            </a:solidFill>
          </c:spPr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86-4C54-AA66-D11C7AC0446F}"/>
                </c:ext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86-4C54-AA66-D11C7AC0446F}"/>
                </c:ext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86-4C54-AA66-D11C7AC04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4217.9000000000005</c:v>
                </c:pt>
                <c:pt idx="1">
                  <c:v>2841.6</c:v>
                </c:pt>
                <c:pt idx="2">
                  <c:v>2721.7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  <a:ln w="0"/>
          </c:spPr>
          <c:dLbls>
            <c:dLbl>
              <c:idx val="0"/>
              <c:layout>
                <c:manualLayout>
                  <c:x val="7.0800733028575993E-2"/>
                  <c:y val="-2.77377782971248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86-4C54-AA66-D11C7AC0446F}"/>
                </c:ext>
              </c:extLst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86-4C54-AA66-D11C7AC0446F}"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86-4C54-AA66-D11C7AC0446F}"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86-4C54-AA66-D11C7AC0446F}"/>
                </c:ext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86-4C54-AA66-D11C7AC0446F}"/>
                </c:ext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gapWidth val="126"/>
        <c:gapDepth val="141"/>
        <c:shape val="box"/>
        <c:axId val="117113984"/>
        <c:axId val="117115520"/>
        <c:axId val="0"/>
      </c:bar3DChart>
      <c:catAx>
        <c:axId val="117113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  <c:crossAx val="117115520"/>
        <c:crosses val="autoZero"/>
        <c:auto val="1"/>
        <c:lblAlgn val="ctr"/>
        <c:lblOffset val="100"/>
      </c:catAx>
      <c:valAx>
        <c:axId val="117115520"/>
        <c:scaling>
          <c:orientation val="minMax"/>
        </c:scaling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inorTickMark val="in"/>
        <c:tickLblPos val="nextTo"/>
        <c:txPr>
          <a:bodyPr/>
          <a:lstStyle/>
          <a:p>
            <a:pPr>
              <a:defRPr sz="759">
                <a:solidFill>
                  <a:schemeClr val="bg1"/>
                </a:solidFill>
              </a:defRPr>
            </a:pPr>
            <a:endParaRPr lang="ru-RU"/>
          </a:p>
        </c:txPr>
        <c:crossAx val="117113984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1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159935893530644"/>
          <c:y val="0.8893203635232575"/>
          <c:w val="0.71424356743890094"/>
          <c:h val="5.4615782933576495E-2"/>
        </c:manualLayout>
      </c:layout>
      <c:txPr>
        <a:bodyPr/>
        <a:lstStyle/>
        <a:p>
          <a:pPr>
            <a:defRPr sz="10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36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в сумме 50,0 тыс.рублей ежегодно.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муниципального жилищного фонда в сумме 2020 год - 208,0 тыс.рублей, 2021 год – 100,0 тыс.рублей, 2022 год – 300,0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8EB5B3-7835-4AAD-BEAA-69A425A6109A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Возмещение расходов нанимателей муниципального жилищного фонда, находящегося в собственности муниципального образования «Заволжский муниципальный район Ивановской области», на приобретение и установку (замену) индивидуальных приборов учёта энергетических ресурсов в сумме 2020 год - 140,0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E7496F-BDE4-42FB-ADE1-3124B87692D6}" type="parTrans" cxnId="{EAAE9ECB-1B40-4632-AE97-E104EB5AB0D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8E12BE-1A50-4712-AFCA-6AE47B8DC5A8}" type="sibTrans" cxnId="{EAAE9ECB-1B40-4632-AE97-E104EB5AB0D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Мероприятия в области градостроительной деятельности в сумме 2020 год – 470,0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2020 год – 29,4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748,82 тыс.рублей ежегодно.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6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6" custScaleY="4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90939D4B-BF3E-40B9-AC47-6E57095F4AE8}" type="pres">
      <dgm:prSet presAssocID="{438EB5B3-7835-4AAD-BEAA-69A425A6109A}" presName="parentText" presStyleLbl="node1" presStyleIdx="2" presStyleCnt="6" custScaleY="800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6C97F-49D0-4460-B38B-A9F448C2C3E9}" type="pres">
      <dgm:prSet presAssocID="{BE8E12BE-1A50-4712-AFCA-6AE47B8DC5A8}" presName="spacer" presStyleCnt="0"/>
      <dgm:spPr/>
    </dgm:pt>
    <dgm:pt modelId="{F2366BD6-C1ED-43B5-999B-FE9E605D6AF1}" type="pres">
      <dgm:prSet presAssocID="{CB433E6B-1C49-4884-9315-C7C885CBBA71}" presName="parentText" presStyleLbl="node1" presStyleIdx="3" presStyleCnt="6" custScaleY="43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4" presStyleCnt="6" custScaleY="4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5" presStyleCnt="6" custScaleY="75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A1DF8-AC73-4920-BCC7-553FA2354F92}" srcId="{41F50B25-F77A-40C4-90F0-B8010EE13BDF}" destId="{EF884DD8-DCA0-4216-81B5-055C3E9A1F9C}" srcOrd="5" destOrd="0" parTransId="{A7EEB3E7-CF76-44CD-83F5-6E08CB597541}" sibTransId="{ECC6906F-7A0B-4F77-8348-47EE11E6628F}"/>
    <dgm:cxn modelId="{EAAE9ECB-1B40-4632-AE97-E104EB5AB0D7}" srcId="{41F50B25-F77A-40C4-90F0-B8010EE13BDF}" destId="{438EB5B3-7835-4AAD-BEAA-69A425A6109A}" srcOrd="2" destOrd="0" parTransId="{A9E7496F-BDE4-42FB-ADE1-3124B87692D6}" sibTransId="{BE8E12BE-1A50-4712-AFCA-6AE47B8DC5A8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3771DDCB-088A-45FE-BD1D-E10D6418E3E1}" srcId="{41F50B25-F77A-40C4-90F0-B8010EE13BDF}" destId="{03D40640-D9A5-4DC2-8D41-1B338889FB25}" srcOrd="4" destOrd="0" parTransId="{287D9CD2-4398-43DE-AA5D-388617E5BE9E}" sibTransId="{8CF05E46-6F6B-4888-9629-CA211ABA5816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1E425D36-8B84-4A40-AAA2-D51AC20B5130}" srcId="{41F50B25-F77A-40C4-90F0-B8010EE13BDF}" destId="{CB433E6B-1C49-4884-9315-C7C885CBBA71}" srcOrd="3" destOrd="0" parTransId="{1F5EE16F-8C59-4BBC-A492-0AB013C5864D}" sibTransId="{F9AFAA60-6EE8-4626-9EFD-CA8BEEA193A5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77FD06C1-174D-45C8-AB5C-7A0D026F6337}" type="presOf" srcId="{438EB5B3-7835-4AAD-BEAA-69A425A6109A}" destId="{90939D4B-BF3E-40B9-AC47-6E57095F4AE8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F4985387-5CC1-480F-AAA9-A5960361DD56}" type="presParOf" srcId="{9A775544-42D0-4EC6-A91A-F3F7CC9214FB}" destId="{90939D4B-BF3E-40B9-AC47-6E57095F4AE8}" srcOrd="4" destOrd="0" presId="urn:microsoft.com/office/officeart/2005/8/layout/vList2"/>
    <dgm:cxn modelId="{F1D94599-3DDF-407A-8099-5C79196B106D}" type="presParOf" srcId="{9A775544-42D0-4EC6-A91A-F3F7CC9214FB}" destId="{7B06C97F-49D0-4460-B38B-A9F448C2C3E9}" srcOrd="5" destOrd="0" presId="urn:microsoft.com/office/officeart/2005/8/layout/vList2"/>
    <dgm:cxn modelId="{DCCE9563-9BAA-4706-B585-D001C0B79E71}" type="presParOf" srcId="{9A775544-42D0-4EC6-A91A-F3F7CC9214FB}" destId="{F2366BD6-C1ED-43B5-999B-FE9E605D6AF1}" srcOrd="6" destOrd="0" presId="urn:microsoft.com/office/officeart/2005/8/layout/vList2"/>
    <dgm:cxn modelId="{610023D8-E137-4792-9A9B-FC2AA66B7930}" type="presParOf" srcId="{9A775544-42D0-4EC6-A91A-F3F7CC9214FB}" destId="{BA8E0A01-E5A6-4936-AABE-354E00DD628D}" srcOrd="7" destOrd="0" presId="urn:microsoft.com/office/officeart/2005/8/layout/vList2"/>
    <dgm:cxn modelId="{6C38E3F4-623C-4B14-B14F-4393FD6A914E}" type="presParOf" srcId="{9A775544-42D0-4EC6-A91A-F3F7CC9214FB}" destId="{66AC313C-A2A4-4AE4-AB53-6959B6CBE489}" srcOrd="8" destOrd="0" presId="urn:microsoft.com/office/officeart/2005/8/layout/vList2"/>
    <dgm:cxn modelId="{412A96BC-5E52-44F3-B267-B629C841B716}" type="presParOf" srcId="{9A775544-42D0-4EC6-A91A-F3F7CC9214FB}" destId="{DAFB5676-8D1E-476A-9A7C-91AA16BEF990}" srcOrd="9" destOrd="0" presId="urn:microsoft.com/office/officeart/2005/8/layout/vList2"/>
    <dgm:cxn modelId="{C09AA341-CBDB-47FC-9557-981BF0D15F7C}" type="presParOf" srcId="{9A775544-42D0-4EC6-A91A-F3F7CC9214FB}" destId="{B4E62142-5CE7-4C75-9B53-0BB3EF4E885B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организации деятельности по сбору и транспортировке твердых коммунальных отходов в сумме 2020 год - 30,6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в целях финансового обеспечения расходов бюджета Заволжского муниципального района в сумме 2020 год - 200,0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1F81AE-F218-46AD-BC30-95D84F956906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2020 год – 5,62 тыс.рублей, 2021 год – 5,91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B46BEB-29B1-4863-BE8A-19B7400FA2EA}" type="par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7475CA-F51E-4057-B283-83DFEAABE5DC}" type="sib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F94737-CB36-4B2E-BEEC-49DA48E62E6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отлову и содержанию безнадзорных животных в сумме  26,4 тыс.рублей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08D814-F5D8-4903-A3B0-BC220B5B5104}" type="parTrans" cxnId="{553656E7-5DCC-4739-996F-1B18B49B70E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D76A3C-5E8B-4548-8092-7E6F869A06E2}" type="sibTrans" cxnId="{553656E7-5DCC-4739-996F-1B18B49B70E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3E40CD-356F-49E2-95FF-38FC9CE7BD98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ритуальных услуг 2020 год в сумме 60,0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8377AE-05AB-4809-8122-25BBD58B8DCB}" type="parTrans" cxnId="{500F3838-17BA-46C4-B366-C3A087269D89}">
      <dgm:prSet/>
      <dgm:spPr/>
      <dgm:t>
        <a:bodyPr/>
        <a:lstStyle/>
        <a:p>
          <a:endParaRPr lang="ru-RU"/>
        </a:p>
      </dgm:t>
    </dgm:pt>
    <dgm:pt modelId="{A624A187-CBAD-4DF9-97DD-FE02A0949FC2}" type="sibTrans" cxnId="{500F3838-17BA-46C4-B366-C3A087269D89}">
      <dgm:prSet/>
      <dgm:spPr/>
      <dgm:t>
        <a:bodyPr/>
        <a:lstStyle/>
        <a:p>
          <a:endParaRPr lang="ru-RU"/>
        </a:p>
      </dgm:t>
    </dgm:pt>
    <dgm:pt modelId="{DC59C365-C2F8-4078-A03C-700F1172F6D0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 в сумме  30,6 тыс.рублей </a:t>
          </a:r>
          <a:endParaRPr lang="ru-RU" dirty="0"/>
        </a:p>
      </dgm:t>
    </dgm:pt>
    <dgm:pt modelId="{905F1105-0142-4806-8114-1867EBDCA8C3}" type="parTrans" cxnId="{DB0707C2-E38D-4B31-B3F8-740554F4CBB8}">
      <dgm:prSet/>
      <dgm:spPr/>
      <dgm:t>
        <a:bodyPr/>
        <a:lstStyle/>
        <a:p>
          <a:endParaRPr lang="ru-RU"/>
        </a:p>
      </dgm:t>
    </dgm:pt>
    <dgm:pt modelId="{FF1DC4C3-D824-447C-A2BE-C5BBB75C226E}" type="sibTrans" cxnId="{DB0707C2-E38D-4B31-B3F8-740554F4CBB8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6" custScaleY="49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6" custScaleY="55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F16F57E6-165D-4757-BAEF-64383EF35A67}" type="pres">
      <dgm:prSet presAssocID="{DC1F81AE-F218-46AD-BC30-95D84F956906}" presName="parentText" presStyleLbl="node1" presStyleIdx="2" presStyleCnt="6" custScaleY="539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B36AA-C107-41C2-843C-2BEAF782D870}" type="pres">
      <dgm:prSet presAssocID="{627475CA-F51E-4057-B283-83DFEAABE5DC}" presName="spacer" presStyleCnt="0"/>
      <dgm:spPr/>
    </dgm:pt>
    <dgm:pt modelId="{A67EBF4B-772E-4E46-9873-5406AEE85AF8}" type="pres">
      <dgm:prSet presAssocID="{19F94737-CB36-4B2E-BEEC-49DA48E62E65}" presName="parentText" presStyleLbl="node1" presStyleIdx="3" presStyleCnt="6" custScaleY="74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F3705-1416-41A5-A502-C95F15F488B7}" type="pres">
      <dgm:prSet presAssocID="{6ED76A3C-5E8B-4548-8092-7E6F869A06E2}" presName="spacer" presStyleCnt="0"/>
      <dgm:spPr/>
    </dgm:pt>
    <dgm:pt modelId="{7C74D661-5C59-46F1-A115-3F03C215929B}" type="pres">
      <dgm:prSet presAssocID="{DC59C365-C2F8-4078-A03C-700F1172F6D0}" presName="parentText" presStyleLbl="node1" presStyleIdx="4" presStyleCnt="6" custScaleY="71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B5CB0-81A2-4468-BD83-D88777EA16B9}" type="pres">
      <dgm:prSet presAssocID="{FF1DC4C3-D824-447C-A2BE-C5BBB75C226E}" presName="spacer" presStyleCnt="0"/>
      <dgm:spPr/>
    </dgm:pt>
    <dgm:pt modelId="{F2732D42-2CBB-4A40-BA61-EC9C2A4D4C5A}" type="pres">
      <dgm:prSet presAssocID="{3C3E40CD-356F-49E2-95FF-38FC9CE7BD98}" presName="parentText" presStyleLbl="node1" presStyleIdx="5" presStyleCnt="6" custScaleY="419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707C2-E38D-4B31-B3F8-740554F4CBB8}" srcId="{41F50B25-F77A-40C4-90F0-B8010EE13BDF}" destId="{DC59C365-C2F8-4078-A03C-700F1172F6D0}" srcOrd="4" destOrd="0" parTransId="{905F1105-0142-4806-8114-1867EBDCA8C3}" sibTransId="{FF1DC4C3-D824-447C-A2BE-C5BBB75C226E}"/>
    <dgm:cxn modelId="{553656E7-5DCC-4739-996F-1B18B49B70E9}" srcId="{41F50B25-F77A-40C4-90F0-B8010EE13BDF}" destId="{19F94737-CB36-4B2E-BEEC-49DA48E62E65}" srcOrd="3" destOrd="0" parTransId="{8A08D814-F5D8-4903-A3B0-BC220B5B5104}" sibTransId="{6ED76A3C-5E8B-4548-8092-7E6F869A06E2}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135AA75D-62D3-40C5-82B8-46FC5FC72C31}" type="presOf" srcId="{3C3E40CD-356F-49E2-95FF-38FC9CE7BD98}" destId="{F2732D42-2CBB-4A40-BA61-EC9C2A4D4C5A}" srcOrd="0" destOrd="0" presId="urn:microsoft.com/office/officeart/2005/8/layout/vList2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500F3838-17BA-46C4-B366-C3A087269D89}" srcId="{41F50B25-F77A-40C4-90F0-B8010EE13BDF}" destId="{3C3E40CD-356F-49E2-95FF-38FC9CE7BD98}" srcOrd="5" destOrd="0" parTransId="{758377AE-05AB-4809-8122-25BBD58B8DCB}" sibTransId="{A624A187-CBAD-4DF9-97DD-FE02A0949FC2}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A882322F-5755-465E-8BD3-43F16D0DEEFF}" type="presOf" srcId="{19F94737-CB36-4B2E-BEEC-49DA48E62E65}" destId="{A67EBF4B-772E-4E46-9873-5406AEE85AF8}" srcOrd="0" destOrd="0" presId="urn:microsoft.com/office/officeart/2005/8/layout/vList2"/>
    <dgm:cxn modelId="{472EF8FE-ADE4-430A-A2CA-50ADB2E22E50}" type="presOf" srcId="{DC59C365-C2F8-4078-A03C-700F1172F6D0}" destId="{7C74D661-5C59-46F1-A115-3F03C215929B}" srcOrd="0" destOrd="0" presId="urn:microsoft.com/office/officeart/2005/8/layout/vList2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0D5E3545-0973-422E-8E32-C4C302812D09}" type="presOf" srcId="{DC1F81AE-F218-46AD-BC30-95D84F956906}" destId="{F16F57E6-165D-4757-BAEF-64383EF35A67}" srcOrd="0" destOrd="0" presId="urn:microsoft.com/office/officeart/2005/8/layout/vList2"/>
    <dgm:cxn modelId="{5C5798A3-B60F-4DB2-BC66-970260479674}" srcId="{41F50B25-F77A-40C4-90F0-B8010EE13BDF}" destId="{DC1F81AE-F218-46AD-BC30-95D84F956906}" srcOrd="2" destOrd="0" parTransId="{FBB46BEB-29B1-4863-BE8A-19B7400FA2EA}" sibTransId="{627475CA-F51E-4057-B283-83DFEAABE5DC}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8485E399-8824-4B10-B47B-6322DA1DA551}" type="presParOf" srcId="{9A775544-42D0-4EC6-A91A-F3F7CC9214FB}" destId="{F16F57E6-165D-4757-BAEF-64383EF35A67}" srcOrd="4" destOrd="0" presId="urn:microsoft.com/office/officeart/2005/8/layout/vList2"/>
    <dgm:cxn modelId="{81DCCF67-5FF5-4D37-8D51-67A5CF8EDFCF}" type="presParOf" srcId="{9A775544-42D0-4EC6-A91A-F3F7CC9214FB}" destId="{6BFB36AA-C107-41C2-843C-2BEAF782D870}" srcOrd="5" destOrd="0" presId="urn:microsoft.com/office/officeart/2005/8/layout/vList2"/>
    <dgm:cxn modelId="{3A6313AE-ECA1-4A7C-A82D-A04FABA50188}" type="presParOf" srcId="{9A775544-42D0-4EC6-A91A-F3F7CC9214FB}" destId="{A67EBF4B-772E-4E46-9873-5406AEE85AF8}" srcOrd="6" destOrd="0" presId="urn:microsoft.com/office/officeart/2005/8/layout/vList2"/>
    <dgm:cxn modelId="{B7909ED1-DD5A-4C60-B546-BE7829CB0F7A}" type="presParOf" srcId="{9A775544-42D0-4EC6-A91A-F3F7CC9214FB}" destId="{E54F3705-1416-41A5-A502-C95F15F488B7}" srcOrd="7" destOrd="0" presId="urn:microsoft.com/office/officeart/2005/8/layout/vList2"/>
    <dgm:cxn modelId="{6DF7CFF5-151B-4B75-9D29-A72D29ED3F51}" type="presParOf" srcId="{9A775544-42D0-4EC6-A91A-F3F7CC9214FB}" destId="{7C74D661-5C59-46F1-A115-3F03C215929B}" srcOrd="8" destOrd="0" presId="urn:microsoft.com/office/officeart/2005/8/layout/vList2"/>
    <dgm:cxn modelId="{68230C6F-C49D-4AF1-928F-4F8005929772}" type="presParOf" srcId="{9A775544-42D0-4EC6-A91A-F3F7CC9214FB}" destId="{8C0B5CB0-81A2-4468-BD83-D88777EA16B9}" srcOrd="9" destOrd="0" presId="urn:microsoft.com/office/officeart/2005/8/layout/vList2"/>
    <dgm:cxn modelId="{2984D252-0A27-43B7-BE99-04EE9EFB0BA1}" type="presParOf" srcId="{9A775544-42D0-4EC6-A91A-F3F7CC9214FB}" destId="{F2732D42-2CBB-4A40-BA61-EC9C2A4D4C5A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C3F43D2-228F-4E5A-A5BD-A8099F18C5F8}">
      <dgm:prSet/>
      <dgm:spPr/>
      <dgm:t>
        <a:bodyPr/>
        <a:lstStyle/>
        <a:p>
          <a:pPr rtl="0"/>
          <a:r>
            <a:rPr lang="ru-RU" dirty="0" smtClean="0"/>
            <a:t>Предельный объём муниципального долга Заволжского муниципального района не превышает объём доходов Заволжского муниципального района без учёта объёма безвозмездных поступлений (соответственно в 2020 году – 30 824,8 тыс.руб., в 2021 году – 28 706,8 тыс.руб., в 2022 году – 28 734,2 тыс.руб.)</a:t>
          </a:r>
          <a:endParaRPr lang="ru-RU" dirty="0"/>
        </a:p>
      </dgm:t>
    </dgm:pt>
    <dgm:pt modelId="{F7B5A802-05E3-4553-8EAD-BAFA19994FD6}" type="parTrans" cxnId="{3C433E52-DC99-4B00-B64D-1B05DC042AF6}">
      <dgm:prSet/>
      <dgm:spPr/>
      <dgm:t>
        <a:bodyPr/>
        <a:lstStyle/>
        <a:p>
          <a:endParaRPr lang="ru-RU"/>
        </a:p>
      </dgm:t>
    </dgm:pt>
    <dgm:pt modelId="{0BE67AC3-6BCD-4832-81ED-632BD3BD03B4}" type="sibTrans" cxnId="{3C433E52-DC99-4B00-B64D-1B05DC042AF6}">
      <dgm:prSet/>
      <dgm:spPr/>
      <dgm:t>
        <a:bodyPr/>
        <a:lstStyle/>
        <a:p>
          <a:endParaRPr lang="ru-RU"/>
        </a:p>
      </dgm:t>
    </dgm:pt>
    <dgm:pt modelId="{11E5E219-01C4-406A-B681-A59F72858CD9}">
      <dgm:prSet/>
      <dgm:spPr/>
      <dgm:t>
        <a:bodyPr/>
        <a:lstStyle/>
        <a:p>
          <a:pPr rtl="0"/>
          <a:r>
            <a:rPr lang="ru-RU" dirty="0" smtClean="0"/>
            <a:t>на 2020 год – 0,00 тыс.руб.,</a:t>
          </a:r>
          <a:endParaRPr lang="ru-RU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/>
      <dgm:spPr/>
      <dgm:t>
        <a:bodyPr/>
        <a:lstStyle/>
        <a:p>
          <a:pPr rtl="0"/>
          <a:r>
            <a:rPr lang="ru-RU" dirty="0" smtClean="0"/>
            <a:t>на 20</a:t>
          </a:r>
          <a:r>
            <a:rPr lang="en-US" dirty="0" smtClean="0"/>
            <a:t>2</a:t>
          </a:r>
          <a:r>
            <a:rPr lang="ru-RU" dirty="0" smtClean="0"/>
            <a:t>1 год – 0,00 тыс.руб.,</a:t>
          </a:r>
          <a:endParaRPr lang="ru-RU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/>
      <dgm:spPr/>
      <dgm:t>
        <a:bodyPr/>
        <a:lstStyle/>
        <a:p>
          <a:pPr rtl="0"/>
          <a:r>
            <a:rPr lang="ru-RU" dirty="0" smtClean="0"/>
            <a:t>на 2022 год – 0,00 тыс.руб.</a:t>
          </a:r>
          <a:endParaRPr lang="ru-RU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/>
      <dgm:spPr/>
      <dgm:t>
        <a:bodyPr/>
        <a:lstStyle/>
        <a:p>
          <a:r>
            <a:rPr lang="ru-RU" dirty="0" smtClean="0"/>
            <a:t>Муниципальный внутренний долг Заволжского муниципального района составит: </a:t>
          </a:r>
          <a:endParaRPr lang="ru-RU" dirty="0"/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85B4B-622E-471C-BE7D-E6D30C5C1723}" type="pres">
      <dgm:prSet presAssocID="{3C3F43D2-228F-4E5A-A5BD-A8099F18C5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5B2E0-5902-4B71-8E51-15E3C5A7D897}" type="pres">
      <dgm:prSet presAssocID="{0BE67AC3-6BCD-4832-81ED-632BD3BD03B4}" presName="spacer" presStyleCnt="0"/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0B4D9-B549-4786-946E-E8633DB676C3}" srcId="{1E56FEE4-251D-4E02-A376-6296746B21D3}" destId="{A9634431-613D-40EC-952A-8D677988B09B}" srcOrd="3" destOrd="0" parTransId="{2230DC72-53B5-4B8A-9224-5F1E2CCAA9AC}" sibTransId="{54CD61E3-489C-4A6D-9778-9F5D01E70B79}"/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4" destOrd="0" parTransId="{632EA54C-7324-496B-BF09-718A6A5F87E2}" sibTransId="{893BFDC7-B230-466C-96F1-4D715F36B0EA}"/>
    <dgm:cxn modelId="{3C433E52-DC99-4B00-B64D-1B05DC042AF6}" srcId="{1E56FEE4-251D-4E02-A376-6296746B21D3}" destId="{3C3F43D2-228F-4E5A-A5BD-A8099F18C5F8}" srcOrd="0" destOrd="0" parTransId="{F7B5A802-05E3-4553-8EAD-BAFA19994FD6}" sibTransId="{0BE67AC3-6BCD-4832-81ED-632BD3BD03B4}"/>
    <dgm:cxn modelId="{A5577941-8ED1-4D54-8D47-54402141CF61}" srcId="{1E56FEE4-251D-4E02-A376-6296746B21D3}" destId="{40EFB00B-194B-440C-A205-9CCF377C37C8}" srcOrd="1" destOrd="0" parTransId="{0E5A28F5-581C-4220-8847-8B8451F67797}" sibTransId="{40D218D9-4498-4FD9-8A91-0DD4D6D19E3A}"/>
    <dgm:cxn modelId="{EC4884A2-3AAA-49B1-B8BA-CF1D68AAC8FF}" type="presOf" srcId="{3C3F43D2-228F-4E5A-A5BD-A8099F18C5F8}" destId="{26D85B4B-622E-471C-BE7D-E6D30C5C1723}" srcOrd="0" destOrd="0" presId="urn:microsoft.com/office/officeart/2005/8/layout/vList2"/>
    <dgm:cxn modelId="{A8E29A29-07F2-47C4-85C0-5D6125F85D0F}" srcId="{1E56FEE4-251D-4E02-A376-6296746B21D3}" destId="{11E5E219-01C4-406A-B681-A59F72858CD9}" srcOrd="2" destOrd="0" parTransId="{F3320EA0-421A-4928-BEBE-F331D0CDC4C4}" sibTransId="{542A4DDD-D161-43E8-ABD6-36EFD717D0E4}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43C89E84-4ED9-4086-8FE3-A45B501B82BD}" type="presParOf" srcId="{06F32273-520A-4B37-A993-9EAE2A44A658}" destId="{26D85B4B-622E-471C-BE7D-E6D30C5C1723}" srcOrd="0" destOrd="0" presId="urn:microsoft.com/office/officeart/2005/8/layout/vList2"/>
    <dgm:cxn modelId="{6EC17014-03CC-4379-8CB3-8AFD4AD0CBBA}" type="presParOf" srcId="{06F32273-520A-4B37-A993-9EAE2A44A658}" destId="{B2B5B2E0-5902-4B71-8E51-15E3C5A7D897}" srcOrd="1" destOrd="0" presId="urn:microsoft.com/office/officeart/2005/8/layout/vList2"/>
    <dgm:cxn modelId="{52906030-11D8-48F5-B5A2-C0061B9CE734}" type="presParOf" srcId="{06F32273-520A-4B37-A993-9EAE2A44A658}" destId="{C51723FF-DB2E-4CA8-81EF-EFDC0BE5F28B}" srcOrd="2" destOrd="0" presId="urn:microsoft.com/office/officeart/2005/8/layout/vList2"/>
    <dgm:cxn modelId="{F970C92D-EB2A-41CB-8AE2-B5C38432A6C1}" type="presParOf" srcId="{06F32273-520A-4B37-A993-9EAE2A44A658}" destId="{C5AD5D6C-9360-4314-B620-0A7F8BB83D54}" srcOrd="3" destOrd="0" presId="urn:microsoft.com/office/officeart/2005/8/layout/vList2"/>
    <dgm:cxn modelId="{5AB9EF52-7591-4007-BFED-74DFB5C17719}" type="presParOf" srcId="{06F32273-520A-4B37-A993-9EAE2A44A658}" destId="{491C17F6-3306-414B-94D8-38F5848A4435}" srcOrd="4" destOrd="0" presId="urn:microsoft.com/office/officeart/2005/8/layout/vList2"/>
    <dgm:cxn modelId="{2EB98911-D252-4A7B-A77E-F2A94A4692D7}" type="presParOf" srcId="{06F32273-520A-4B37-A993-9EAE2A44A658}" destId="{ECE56851-CB7D-4377-8D8A-263B09559842}" srcOrd="5" destOrd="0" presId="urn:microsoft.com/office/officeart/2005/8/layout/vList2"/>
    <dgm:cxn modelId="{2967A483-D5AE-4972-828C-FBCFD3F4AF7B}" type="presParOf" srcId="{06F32273-520A-4B37-A993-9EAE2A44A658}" destId="{50FAB715-4697-4C11-90CD-C7742FA7B2C8}" srcOrd="6" destOrd="0" presId="urn:microsoft.com/office/officeart/2005/8/layout/vList2"/>
    <dgm:cxn modelId="{8AAEB845-7FDB-4446-A17D-73F1A90CD8BF}" type="presParOf" srcId="{06F32273-520A-4B37-A993-9EAE2A44A658}" destId="{FB6E522F-AA0C-42D0-8B3F-1DC92D7ECD6F}" srcOrd="7" destOrd="0" presId="urn:microsoft.com/office/officeart/2005/8/layout/vList2"/>
    <dgm:cxn modelId="{37E3701E-92CE-4F94-B948-2867C473A4C4}" type="presParOf" srcId="{06F32273-520A-4B37-A993-9EAE2A44A658}" destId="{D9A83859-E3EC-4AA4-B1EA-80497EA4ACF4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3,7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0.39405</cdr:x>
      <cdr:y>0.47393</cdr:y>
    </cdr:from>
    <cdr:to>
      <cdr:x>0.48661</cdr:x>
      <cdr:y>0.55333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72157" y="1350293"/>
          <a:ext cx="439769" cy="22624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4,4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4,2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4,3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0.24802</cdr:x>
      <cdr:y>0.09041</cdr:y>
    </cdr:from>
    <cdr:to>
      <cdr:x>0.40738</cdr:x>
      <cdr:y>0.16769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625208" y="351553"/>
          <a:ext cx="1044218" cy="300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61 175,1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0.25398</cdr:y>
    </cdr:from>
    <cdr:to>
      <cdr:x>0.38454</cdr:x>
      <cdr:y>0.3123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1152128"/>
          <a:ext cx="874423" cy="26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77,5%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76,6%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75,2 %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0.30665</cdr:x>
      <cdr:y>0.15873</cdr:y>
    </cdr:from>
    <cdr:to>
      <cdr:x>0.7781</cdr:x>
      <cdr:y>0.21706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720080"/>
          <a:ext cx="3985373" cy="26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0.05113</cdr:x>
      <cdr:y>0.05901</cdr:y>
    </cdr:from>
    <cdr:to>
      <cdr:x>0.44488</cdr:x>
      <cdr:y>0.29687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67533" y="404691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2020 год в разрезе муниципальных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0" tIns="47775" rIns="95550" bIns="477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550" tIns="47775" rIns="95550" bIns="477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49689" y="9428630"/>
            <a:ext cx="2946400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15" tIns="45760" rIns="91515" bIns="45760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10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B5A6-280A-4B77-BAD8-C010C942CAD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496">
              <a:defRPr/>
            </a:pPr>
            <a:r>
              <a:rPr lang="ru-RU" sz="1300" b="1" dirty="0" smtClean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Совета Заволжского муниципального района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2020 год 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2022 годов»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2019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составление 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9219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Заволжского муниципального района на 2020 год и на плановый период 2021 и 2022 годов (тыс.руб.)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7099403"/>
              </p:ext>
            </p:extLst>
          </p:nvPr>
        </p:nvGraphicFramePr>
        <p:xfrm>
          <a:off x="683568" y="1412617"/>
          <a:ext cx="7632849" cy="21603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168293"/>
                <a:gridCol w="1090407"/>
                <a:gridCol w="1869269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265 556,0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237 563,7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233 875,9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</a:t>
                      </a:r>
                      <a:r>
                        <a:rPr lang="ru-RU" sz="1400" baseline="0" dirty="0" smtClean="0"/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43 696,9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42 529,6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42 456,1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Неналоговые доходы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17 952,6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14 884,0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15 012,2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5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/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203 906,5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180 150,1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176 407,6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268 638,5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240 434,4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236 749,3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-3 082,5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-2 870,7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-2 873,4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55776" y="4077072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 (ЕНВД, патент);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b="1" dirty="0" smtClean="0"/>
              <a:t>Заволжского муниципального района </a:t>
            </a:r>
            <a:endParaRPr lang="ru-RU" dirty="0" smtClean="0"/>
          </a:p>
          <a:p>
            <a:pPr algn="ctr"/>
            <a:r>
              <a:rPr lang="ru-RU" b="1" dirty="0" smtClean="0"/>
              <a:t>и бюджеты поселений Заволжского муниципального района на 2020 год и на плановый период 2021 и 2022 годов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484784"/>
          <a:ext cx="8880532" cy="513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71507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доходы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доходы физических лиц,</a:t>
                      </a:r>
                      <a:r>
                        <a:rPr lang="ru-RU" sz="1000" baseline="0" dirty="0" smtClean="0"/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</a:t>
                      </a:r>
                      <a:r>
                        <a:rPr lang="ru-RU" sz="1000" dirty="0" smtClean="0"/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3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налог на вмененный </a:t>
                      </a:r>
                      <a:r>
                        <a:rPr lang="ru-RU" sz="1000" dirty="0" smtClean="0"/>
                        <a:t>доход для</a:t>
                      </a:r>
                      <a:r>
                        <a:rPr lang="ru-RU" sz="1000" baseline="0" dirty="0" smtClean="0"/>
                        <a:t> отдельных видов деятельности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сельскохозяйственный </a:t>
                      </a:r>
                      <a:r>
                        <a:rPr lang="ru-RU" sz="1000" dirty="0" smtClean="0"/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858312" cy="4968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8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Налог, взимаемый с применением патентной системы налогообложения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имущество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014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endParaRPr lang="ru-RU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2020 год и на плановый период 2021 и 2022 годов (продолжение)</a:t>
            </a:r>
            <a:endParaRPr lang="ru-RU" sz="18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2214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62472"/>
                <a:gridCol w="936104"/>
                <a:gridCol w="1008112"/>
                <a:gridCol w="9319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203 881,5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180 125,1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176 382,6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103 316,4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77 214,9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77</a:t>
                      </a:r>
                      <a:r>
                        <a:rPr lang="ru-RU" sz="1400" baseline="0" dirty="0" smtClean="0"/>
                        <a:t> 214,9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6 273,1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369,6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94 292,0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102 540,6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98 798,1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проекта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на 2020 год и на плановый период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/>
              <a:t> и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/>
              <a:t>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762242"/>
              </p:ext>
            </p:extLst>
          </p:nvPr>
        </p:nvGraphicFramePr>
        <p:xfrm>
          <a:off x="1259632" y="2636912"/>
          <a:ext cx="64807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2017 по 2022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Расходы бюджета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Расходное обязательство – обязанность выплатить денежные средства из соответствующего бюджета. </a:t>
            </a:r>
            <a:endParaRPr lang="ru-RU" dirty="0"/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/>
              <a:t>Расходы бюджетов по основным функциям государства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/>
              <a:t>Например, в составе раздела «Образование», в том числе, выделяются: </a:t>
            </a:r>
          </a:p>
          <a:p>
            <a:r>
              <a:rPr lang="ru-RU" dirty="0" smtClean="0"/>
              <a:t>♦ дошкольное образование; </a:t>
            </a:r>
          </a:p>
          <a:p>
            <a:r>
              <a:rPr lang="ru-RU" dirty="0" smtClean="0"/>
              <a:t>♦ общее образование; </a:t>
            </a:r>
          </a:p>
          <a:p>
            <a:r>
              <a:rPr lang="ru-RU" dirty="0" smtClean="0"/>
              <a:t>♦ дополнительное образование детей; </a:t>
            </a:r>
          </a:p>
          <a:p>
            <a:r>
              <a:rPr lang="ru-RU" dirty="0" smtClean="0"/>
              <a:t>♦ среднее профессиональное образование; </a:t>
            </a:r>
          </a:p>
          <a:p>
            <a:r>
              <a:rPr lang="ru-RU" dirty="0" smtClean="0"/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/>
              <a:t>♦ высшее образование;</a:t>
            </a:r>
          </a:p>
          <a:p>
            <a:r>
              <a:rPr lang="ru-RU" dirty="0" smtClean="0"/>
              <a:t>♦ молодёжная политика;</a:t>
            </a:r>
          </a:p>
          <a:p>
            <a:r>
              <a:rPr lang="ru-RU" dirty="0" smtClean="0"/>
              <a:t>♦ прикладные научные исследования в области образования;</a:t>
            </a:r>
          </a:p>
          <a:p>
            <a:r>
              <a:rPr lang="ru-RU" dirty="0" smtClean="0"/>
              <a:t>♦ другие вопросы в области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017" y="116632"/>
            <a:ext cx="6662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cs typeface="Times New Roman" pitchFamily="18" charset="0"/>
              </a:rPr>
              <a:t>20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2021 и </a:t>
            </a:r>
            <a:r>
              <a:rPr lang="ru-RU" sz="2000" b="1" dirty="0" smtClean="0"/>
              <a:t>20</a:t>
            </a:r>
            <a:r>
              <a:rPr lang="en-US" sz="2000" b="1" dirty="0" smtClean="0">
                <a:cs typeface="Times New Roman" pitchFamily="18" charset="0"/>
              </a:rPr>
              <a:t>22</a:t>
            </a:r>
            <a:r>
              <a:rPr lang="ru-RU" sz="2000" b="1" dirty="0" smtClean="0"/>
              <a:t> годов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9782673"/>
              </p:ext>
            </p:extLst>
          </p:nvPr>
        </p:nvGraphicFramePr>
        <p:xfrm>
          <a:off x="0" y="908720"/>
          <a:ext cx="9144002" cy="528636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7584"/>
                <a:gridCol w="3384376"/>
                <a:gridCol w="936105"/>
                <a:gridCol w="648072"/>
                <a:gridCol w="1008112"/>
                <a:gridCol w="648072"/>
                <a:gridCol w="1008112"/>
                <a:gridCol w="683569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20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21</a:t>
                      </a:r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268 638,5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 smtClean="0"/>
                        <a:t>100</a:t>
                      </a:r>
                      <a:r>
                        <a:rPr lang="ru-RU" sz="1200" u="sng" dirty="0" smtClean="0"/>
                        <a:t>,00</a:t>
                      </a:r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240 434,4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100,00</a:t>
                      </a:r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236 749,3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100,00</a:t>
                      </a:r>
                      <a:endParaRPr lang="ru-RU" sz="1200" b="0" i="1" u="sng" dirty="0"/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Условно утверждаемые</a:t>
                      </a:r>
                      <a:r>
                        <a:rPr lang="ru-RU" sz="1200" baseline="0" dirty="0" smtClean="0"/>
                        <a:t> расходы*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-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3438,1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6 879,1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44 58</a:t>
                      </a:r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16,60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42 008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17,47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41 686,4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17,61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7 908,2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2,94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7 707,9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3,21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7 707,9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3,26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7 469,5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2,78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2 329,1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0,97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1 822,9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0,77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199 773,7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74,37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174 265,0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72,48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171 823,4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72,58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4 217,9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1,57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2 841,6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1,18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2 721,7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1,15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4 004,2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1,49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7 164,6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2,98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3 428,0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1,45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0,11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0,13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0,13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24480" y="40466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3093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- Под условно утверждаемыми расходами понимаются не распределённые в плановом периоде в соответствии с классификацией расходов бюджетов бюджетные ассигнования (ст.184.1, гл.21, раздел</a:t>
            </a:r>
            <a:r>
              <a:rPr lang="en-US" sz="1200" dirty="0" smtClean="0"/>
              <a:t> VII</a:t>
            </a:r>
            <a:r>
              <a:rPr lang="ru-RU" sz="1200" dirty="0" smtClean="0"/>
              <a:t>, часть </a:t>
            </a:r>
            <a:r>
              <a:rPr lang="en-US" sz="1200" dirty="0" smtClean="0"/>
              <a:t>III </a:t>
            </a:r>
            <a:r>
              <a:rPr lang="ru-RU" sz="1200" dirty="0" smtClean="0"/>
              <a:t>Бюджетного Кодекса РФ)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1521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8072"/>
                <a:gridCol w="936104"/>
                <a:gridCol w="4680520"/>
                <a:gridCol w="936104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44 585,0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42 008,1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41 686,4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Федерации,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1 357</a:t>
                      </a:r>
                      <a:r>
                        <a:rPr lang="ru-RU" sz="1200" baseline="0" dirty="0" smtClean="0"/>
                        <a:t>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1 357,9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1 357,9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</a:t>
                      </a:r>
                      <a:r>
                        <a:rPr lang="ru-RU" sz="1200" baseline="0" dirty="0" smtClean="0"/>
                        <a:t> 628,5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21 096,6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20 596,6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r>
                        <a:rPr lang="ru-RU" sz="1200" baseline="0" dirty="0" smtClean="0"/>
                        <a:t>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r>
                        <a:rPr lang="ru-RU" sz="1200" baseline="0" dirty="0" smtClean="0"/>
                        <a:t> 478,8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5 276,8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5 276,8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</a:t>
                      </a:r>
                      <a:r>
                        <a:rPr lang="ru-RU" sz="1200" baseline="0" dirty="0" smtClean="0"/>
                        <a:t> 814,2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13 970,9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14 155,2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r>
                        <a:rPr lang="ru-RU" sz="1200" baseline="0" dirty="0" smtClean="0"/>
                        <a:t> 908,2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7 707,9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7 707,9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216,5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7 441,4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7 441,4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7 441,4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подразделов бюджетной классификации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2020-2022гг (2)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276872"/>
          <a:ext cx="8712967" cy="366508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7 469,5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2 329,1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1 822,9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2 169,3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451,4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782,8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</a:t>
                      </a:r>
                      <a:r>
                        <a:rPr lang="ru-RU" sz="1200" baseline="0" dirty="0" smtClean="0"/>
                        <a:t> 240,1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1 877,7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1 040,0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199 773,8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174 265,0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171 823,4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70 905,6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63 039,7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63 039,7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91 856,8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77 970,0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76 065,0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26 419,7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22 663,6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22 127,1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Молодежная политика и оздоровление детей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733,6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733,6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733,6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9 858,0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9 858,0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9 858,0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77281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разрезе подразделов бюджетной классификации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2020-2022гг (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16324344"/>
              </p:ext>
            </p:extLst>
          </p:nvPr>
        </p:nvGraphicFramePr>
        <p:xfrm>
          <a:off x="395536" y="1700808"/>
          <a:ext cx="8568950" cy="49113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936104"/>
                <a:gridCol w="4080057"/>
                <a:gridCol w="944236"/>
                <a:gridCol w="944237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4 217,8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2 841,6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2 721,7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4 217,8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2 841,6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2 721,7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4 004,2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7 164,6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3 429,0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1 680,8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/>
                        <a:t>1 680,8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1 680,8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Социальное обеспечение населения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360,0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1 822,3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5 042,6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1 306,0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141,1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141,1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141,1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 И СПОРТ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/>
                        <a:t>200,0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/>
                        <a:t>300,0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/>
                        <a:t>300,0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/>
                        <a:t>300,0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268 638,5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236 996,3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229 870,3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412776"/>
            <a:ext cx="8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99528722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323528" y="2996952"/>
          <a:ext cx="8568952" cy="3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2020 год и на плановый период 2021 и 2022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/>
            <a:r>
              <a:rPr lang="ru-RU" altLang="ru-RU" dirty="0" smtClean="0"/>
              <a:t>Расходы: 20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208 195,8 тыс.руб., 202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dirty="0" smtClean="0"/>
              <a:t> год – 184 271,2 тыс.руб.,202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dirty="0" smtClean="0"/>
              <a:t> год – 178 173,1 тыс.руб.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286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Муниципальная программа</a:t>
            </a:r>
            <a:r>
              <a:rPr lang="ru-RU" sz="1600" dirty="0" smtClean="0"/>
              <a:t> – </a:t>
            </a:r>
          </a:p>
          <a:p>
            <a:r>
              <a:rPr lang="ru-RU" sz="1600" dirty="0" smtClean="0"/>
              <a:t>комплекс мероприятий, взаимоувязанных по ресурсам, исполнителям и срокам реализации, направленных на достижение социально-значимых результатов для Заволжского муниципального района и его жителей. </a:t>
            </a:r>
          </a:p>
          <a:p>
            <a:pPr algn="ctr"/>
            <a:r>
              <a:rPr lang="ru-RU" sz="1600" b="1" dirty="0" smtClean="0"/>
              <a:t>это документ, определяющий: </a:t>
            </a:r>
          </a:p>
          <a:p>
            <a:r>
              <a:rPr lang="ru-RU" sz="1600" dirty="0" smtClean="0"/>
              <a:t>- цели и задачи реализуемой политики в определенной сфере; </a:t>
            </a:r>
          </a:p>
          <a:p>
            <a:pPr>
              <a:buFontTx/>
              <a:buChar char="-"/>
            </a:pPr>
            <a:r>
              <a:rPr lang="ru-RU" sz="1600" dirty="0" smtClean="0"/>
              <a:t> способы их достижения; </a:t>
            </a:r>
          </a:p>
          <a:p>
            <a:pPr>
              <a:buFontTx/>
              <a:buChar char="-"/>
            </a:pPr>
            <a:r>
              <a:rPr lang="ru-RU" sz="1600" dirty="0" smtClean="0"/>
              <a:t> примерные объемы используемых финансовых ресурсов. </a:t>
            </a:r>
          </a:p>
          <a:p>
            <a:r>
              <a:rPr lang="ru-RU" sz="1200" dirty="0" smtClean="0"/>
              <a:t>Пример: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6116" y="2857496"/>
            <a:ext cx="2286203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Стратегия долгосрочного развития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286124"/>
            <a:ext cx="4000528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Муниципальная программа </a:t>
            </a:r>
          </a:p>
          <a:p>
            <a:pPr algn="ctr"/>
            <a:r>
              <a:rPr lang="ru-RU" sz="1100" dirty="0" smtClean="0"/>
              <a:t>Заволжского муниципального района Ивановской области </a:t>
            </a:r>
          </a:p>
          <a:p>
            <a:pPr algn="ctr"/>
            <a:r>
              <a:rPr lang="ru-RU" sz="1100" dirty="0" smtClean="0"/>
              <a:t>«Развитие образования в Заволжском муниципальном районе»</a:t>
            </a:r>
          </a:p>
          <a:p>
            <a:pPr algn="ctr"/>
            <a:r>
              <a:rPr lang="ru-RU" sz="1100" dirty="0" smtClean="0"/>
              <a:t>Подпрограмма «Предоставление дошкольного образования и воспитания в Заволжском муниципальном районе» 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3286124"/>
            <a:ext cx="4214842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Исполнители основных мероприятий:</a:t>
            </a:r>
          </a:p>
          <a:p>
            <a:pPr algn="ctr"/>
            <a:r>
              <a:rPr lang="ru-RU" sz="1100" dirty="0" smtClean="0"/>
              <a:t>Муниципальные образовательные учреждения, </a:t>
            </a:r>
          </a:p>
          <a:p>
            <a:pPr algn="ctr"/>
            <a:r>
              <a:rPr lang="ru-RU" sz="1100" dirty="0" smtClean="0"/>
              <a:t>реализующие программу дошкольного образования»</a:t>
            </a:r>
          </a:p>
          <a:p>
            <a:pPr algn="ctr"/>
            <a:endParaRPr lang="ru-RU" sz="1100" dirty="0" smtClean="0"/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286256"/>
            <a:ext cx="8715436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Цель программы: создание условий для стабильного функционирования и устойчивого развития </a:t>
            </a:r>
          </a:p>
          <a:p>
            <a:pPr algn="ctr"/>
            <a:r>
              <a:rPr lang="ru-RU" sz="1100" dirty="0" smtClean="0"/>
              <a:t>системы дошкольного образования, повышения его качества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8715436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ожидаемые результаты: </a:t>
            </a:r>
          </a:p>
          <a:p>
            <a:pPr>
              <a:buFontTx/>
              <a:buChar char="-"/>
            </a:pPr>
            <a:r>
              <a:rPr lang="ru-RU" sz="1100" dirty="0" smtClean="0"/>
              <a:t> Повышение доступности получения воспитанниками ДОУ дошкольного образования. Общий охват детей дошкольного возраста, посещающих ДОУ, составит 75%;</a:t>
            </a:r>
          </a:p>
          <a:p>
            <a:pPr>
              <a:buFontTx/>
              <a:buChar char="-"/>
            </a:pPr>
            <a:r>
              <a:rPr lang="ru-RU" sz="1100" dirty="0" smtClean="0"/>
              <a:t> Увеличение образовательных программ нового поколения, стимулирующих развитие инновационной деятельности, информационных технологий;</a:t>
            </a:r>
          </a:p>
          <a:p>
            <a:pPr>
              <a:buFontTx/>
              <a:buChar char="-"/>
            </a:pPr>
            <a:r>
              <a:rPr lang="ru-RU" sz="1100" dirty="0" smtClean="0"/>
              <a:t> и т.д.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000768"/>
            <a:ext cx="8715436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индикаторы:</a:t>
            </a:r>
          </a:p>
          <a:p>
            <a:pPr>
              <a:buFontTx/>
              <a:buChar char="-"/>
            </a:pPr>
            <a:r>
              <a:rPr lang="ru-RU" sz="1100" dirty="0" smtClean="0"/>
              <a:t> Доступность дошкольного образования;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детей дошкольного возраста, посещающих ДОУ;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внедрения образовательных программ нового поколения, информационных технологий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cs typeface="Times New Roman" pitchFamily="18" charset="0"/>
              </a:rPr>
              <a:t>20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sz="2000" b="1" dirty="0" smtClean="0"/>
              <a:t> годов</a:t>
            </a:r>
          </a:p>
          <a:p>
            <a:pPr algn="ctr"/>
            <a:r>
              <a:rPr lang="ru-RU" sz="2000" b="1" dirty="0" smtClean="0"/>
              <a:t>в разрезе муниципальных программ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316896"/>
          <a:ext cx="8786874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88632"/>
                <a:gridCol w="1008112"/>
                <a:gridCol w="1080120"/>
                <a:gridCol w="1010010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бюджета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268 </a:t>
                      </a:r>
                      <a:r>
                        <a:rPr lang="ru-RU" sz="1400" b="1" dirty="0" smtClean="0"/>
                        <a:t>638,5</a:t>
                      </a:r>
                      <a:r>
                        <a:rPr lang="en-US" sz="1400" b="1" dirty="0" smtClean="0"/>
                        <a:t>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236 996,3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229 870,3</a:t>
                      </a:r>
                      <a:endParaRPr lang="ru-RU" sz="1400" b="1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программ, в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266 059,2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235 175,0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227 854,8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3" y="2564902"/>
          <a:ext cx="8784977" cy="384803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535"/>
                <a:gridCol w="5224106"/>
                <a:gridCol w="1044112"/>
                <a:gridCol w="1044112"/>
                <a:gridCol w="1044112"/>
              </a:tblGrid>
              <a:tr h="22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189 695,8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166 709,4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164</a:t>
                      </a:r>
                      <a:r>
                        <a:rPr lang="ru-RU" sz="1400" baseline="0" dirty="0" smtClean="0"/>
                        <a:t> 267,8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</a:t>
                      </a:r>
                      <a:r>
                        <a:rPr kumimoji="0" lang="ru-RU" sz="1100" kern="1200" dirty="0" smtClean="0"/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70 835,1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62 977,2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62 977,2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2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91 631,1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77 744,4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75 839,3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16 628,1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15 386,4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14 849,9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10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9 804,0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9 804,0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9 804,0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6981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452,7</a:t>
                      </a:r>
                      <a:endParaRPr lang="ru-RU" sz="1400" b="1" dirty="0"/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452,7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b="1" dirty="0" smtClean="0"/>
              <a:t> на 20</a:t>
            </a:r>
            <a:r>
              <a:rPr lang="en-US" b="1" dirty="0" smtClean="0">
                <a:cs typeface="Times New Roman" pitchFamily="18" charset="0"/>
              </a:rPr>
              <a:t>20</a:t>
            </a:r>
            <a:r>
              <a:rPr lang="ru-RU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(2)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83671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0062425"/>
              </p:ext>
            </p:extLst>
          </p:nvPr>
        </p:nvGraphicFramePr>
        <p:xfrm>
          <a:off x="64923" y="1183978"/>
          <a:ext cx="8928993" cy="5502012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35561"/>
                <a:gridCol w="5224287"/>
                <a:gridCol w="1089715"/>
                <a:gridCol w="1089715"/>
                <a:gridCol w="1089715"/>
              </a:tblGrid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13 910,0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10 019,3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9 899,4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9 692,1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7 177,7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7 177,7</a:t>
                      </a:r>
                      <a:endParaRPr lang="ru-RU" sz="12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«Библиотечное</a:t>
                      </a:r>
                      <a:r>
                        <a:rPr lang="ru-RU" sz="1100" baseline="0" dirty="0" smtClean="0"/>
                        <a:t> дело</a:t>
                      </a:r>
                      <a:r>
                        <a:rPr lang="ru-RU" sz="1100" dirty="0" smtClean="0"/>
                        <a:t>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4 217,9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2 841,6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2 721,7</a:t>
                      </a:r>
                      <a:endParaRPr lang="ru-RU" sz="1200" b="0" dirty="0"/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1 214,6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4 434,9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698,3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</a:t>
                      </a:r>
                      <a:r>
                        <a:rPr lang="ru-RU" sz="1100" dirty="0" smtClean="0"/>
                        <a:t>Повышение качества жизни граждан пожилого возраста в Заволжском </a:t>
                      </a:r>
                      <a:r>
                        <a:rPr lang="ru-RU" sz="1100" dirty="0"/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</a:tr>
              <a:tr h="62380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</a:t>
                      </a:r>
                      <a:r>
                        <a:rPr kumimoji="0" lang="ru-RU" sz="1200" kern="1200" dirty="0" smtClean="0"/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r>
                        <a:rPr lang="ru-RU" sz="1100" dirty="0" smtClean="0"/>
                        <a:t>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1 073,5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4 293,8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557,2</a:t>
                      </a:r>
                      <a:endParaRPr lang="ru-RU" sz="14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270,0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b="0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</a:tr>
              <a:tr h="6488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5 540,1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2 177,7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1 340,0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Подпрограмма </a:t>
                      </a:r>
                      <a:r>
                        <a:rPr lang="ru-RU" sz="1100" dirty="0"/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5 240,1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1 877,7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1 040,0</a:t>
                      </a:r>
                      <a:endParaRPr lang="ru-RU" sz="1200" b="0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Подпрограмма «Обеспечение жильём молодых семей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4291"/>
            <a:ext cx="860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cs typeface="Times New Roman" pitchFamily="18" charset="0"/>
              </a:rPr>
              <a:t>20</a:t>
            </a:r>
            <a:r>
              <a:rPr lang="ru-RU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(3)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00392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1496135"/>
              </p:ext>
            </p:extLst>
          </p:nvPr>
        </p:nvGraphicFramePr>
        <p:xfrm>
          <a:off x="0" y="1263770"/>
          <a:ext cx="9144000" cy="5617173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494103"/>
                <a:gridCol w="1067949"/>
                <a:gridCol w="1067950"/>
                <a:gridCol w="1067949"/>
              </a:tblGrid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7 441,4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7 441,4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7 441,4</a:t>
                      </a:r>
                      <a:endParaRPr lang="ru-RU" sz="1400" b="1" dirty="0"/>
                    </a:p>
                  </a:txBody>
                  <a:tcPr/>
                </a:tc>
              </a:tr>
              <a:tr h="6020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«Капитальный ремонт, ремонт и содержание автомобильных дорог общего пользования местного значения Заволжского муниципального района Ивановской области»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7 441,4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7 441,4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7 441,4</a:t>
                      </a:r>
                      <a:endParaRPr lang="ru-RU" sz="1400" b="0" dirty="0"/>
                    </a:p>
                  </a:txBody>
                  <a:tcPr/>
                </a:tc>
              </a:tr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Энергоэффективность и энергосбережение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140,0</a:t>
                      </a:r>
                      <a:endParaRPr lang="ru-RU" sz="1400" b="1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«Энергосбережение в социальной сфере на территории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140,0</a:t>
                      </a:r>
                      <a:endParaRPr lang="ru-RU" sz="12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4 703,7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4 703,7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4 703,7</a:t>
                      </a:r>
                      <a:endParaRPr lang="ru-RU" sz="1400" b="1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4 103,7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4 103,7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4 103,7</a:t>
                      </a:r>
                      <a:endParaRPr lang="ru-RU" sz="1200" b="0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«Управление муниципальным долгом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  <a:tr h="4159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финансирования непредвиденных расходов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38 331,4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37 104,5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36 694,5</a:t>
                      </a:r>
                      <a:endParaRPr lang="ru-RU" sz="1400" b="1" dirty="0"/>
                    </a:p>
                  </a:txBody>
                  <a:tcPr/>
                </a:tc>
              </a:tr>
              <a:tr h="33961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24 261,0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23 978,1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23 568,1</a:t>
                      </a:r>
                      <a:endParaRPr lang="ru-RU" sz="1200" b="0" dirty="0"/>
                    </a:p>
                  </a:txBody>
                  <a:tcPr/>
                </a:tc>
              </a:tr>
              <a:tr h="5094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aseline="0" dirty="0" smtClean="0"/>
                        <a:t> органов местного самоуправления </a:t>
                      </a:r>
                      <a:r>
                        <a:rPr lang="ru-RU" sz="1100" dirty="0" smtClean="0"/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11 083,4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11 083,4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11 083,4</a:t>
                      </a:r>
                      <a:endParaRPr lang="ru-RU" sz="1200" b="0" dirty="0"/>
                    </a:p>
                  </a:txBody>
                  <a:tcPr/>
                </a:tc>
              </a:tr>
              <a:tr h="6792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2 987,0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2 043,0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2 043,0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cs typeface="Times New Roman" pitchFamily="18" charset="0"/>
              </a:rPr>
              <a:t>20</a:t>
            </a:r>
            <a:r>
              <a:rPr lang="ru-RU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(4)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00392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1496135"/>
              </p:ext>
            </p:extLst>
          </p:nvPr>
        </p:nvGraphicFramePr>
        <p:xfrm>
          <a:off x="1" y="1214422"/>
          <a:ext cx="9143999" cy="397764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494102"/>
                <a:gridCol w="1067949"/>
                <a:gridCol w="1067950"/>
                <a:gridCol w="1067949"/>
              </a:tblGrid>
              <a:tr h="41578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2 996,3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667,2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982,8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2 996,3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667,2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982,8</a:t>
                      </a:r>
                      <a:endParaRPr lang="ru-RU" sz="1200" b="0" dirty="0"/>
                    </a:p>
                  </a:txBody>
                  <a:tcPr/>
                </a:tc>
              </a:tr>
              <a:tr h="41578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Улучшение условий и охраны труда в</a:t>
                      </a:r>
                      <a:r>
                        <a:rPr kumimoji="0" lang="ru-RU" sz="1400" b="1" kern="1200" baseline="0" dirty="0" smtClean="0"/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5,3</a:t>
                      </a:r>
                    </a:p>
                  </a:txBody>
                  <a:tcPr/>
                </a:tc>
              </a:tr>
              <a:tr h="49003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5,3</a:t>
                      </a:r>
                      <a:endParaRPr lang="ru-RU" sz="1200" b="0" dirty="0"/>
                    </a:p>
                  </a:txBody>
                  <a:tcPr/>
                </a:tc>
              </a:tr>
              <a:tr h="2969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185,8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185,8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185,8</a:t>
                      </a:r>
                      <a:endParaRPr lang="ru-RU" sz="12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«Профилактика преступлений и правонарушений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104,9</a:t>
                      </a:r>
                      <a:endParaRPr lang="ru-RU" sz="12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«Повышение безопасности</a:t>
                      </a:r>
                      <a:r>
                        <a:rPr lang="ru-RU" sz="1100" baseline="0" dirty="0" smtClean="0"/>
                        <a:t> дорожного движения в Заволжском муниципальном районе»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</a:t>
                      </a:r>
                      <a:endParaRPr lang="ru-RU" sz="12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«Обеспечение мероприятий по построению и развитию АПК «Безопасный город»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b="0" dirty="0"/>
                    </a:p>
                  </a:txBody>
                  <a:tcPr/>
                </a:tc>
              </a:tr>
              <a:tr h="6236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1 108,1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863,1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773,1</a:t>
                      </a:r>
                      <a:endParaRPr lang="ru-RU" sz="12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</a:t>
                      </a:r>
                      <a:r>
                        <a:rPr kumimoji="0" lang="ru-RU" sz="1100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1 108,1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863,1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773,1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139664809"/>
              </p:ext>
            </p:extLst>
          </p:nvPr>
        </p:nvGraphicFramePr>
        <p:xfrm>
          <a:off x="0" y="116632"/>
          <a:ext cx="903649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Заволжского муниципального района на 2020 год (%)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1418234" y="1916832"/>
          <a:ext cx="7401384" cy="4111229"/>
        </p:xfrm>
        <a:graphic>
          <a:graphicData uri="http://schemas.openxmlformats.org/presentationml/2006/ole">
            <p:oleObj spid="_x0000_s2054" name="Диаграмма" r:id="rId3" imgW="8016355" imgH="444244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1247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на плановый период 2021 и 2022 годов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2 579,3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1 821,2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2 015,3 тыс.руб..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415762423"/>
              </p:ext>
            </p:extLst>
          </p:nvPr>
        </p:nvGraphicFramePr>
        <p:xfrm>
          <a:off x="0" y="1844824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на плановый период 2021 и 2022 годов (продолжение)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1576242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5" y="1600200"/>
          <a:ext cx="8856982" cy="4109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/>
                        <a:t>На содержание автомобильных дорог местного значения вне границ населенных пунктов в границах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/>
                    </a:p>
                    <a:p>
                      <a:pPr algn="ctr"/>
                      <a:r>
                        <a:rPr lang="ru-RU" sz="1600" u="sng" dirty="0" smtClean="0"/>
                        <a:t>2</a:t>
                      </a:r>
                      <a:r>
                        <a:rPr lang="ru-RU" sz="1600" u="sng" baseline="0" dirty="0" smtClean="0"/>
                        <a:t> 053,4</a:t>
                      </a:r>
                      <a:endParaRPr lang="ru-RU" sz="16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sng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/>
                        <a:t>2</a:t>
                      </a:r>
                      <a:r>
                        <a:rPr lang="ru-RU" sz="1600" u="sng" baseline="0" dirty="0" smtClean="0"/>
                        <a:t> 053,4</a:t>
                      </a:r>
                      <a:endParaRPr lang="ru-RU" sz="1600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sng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/>
                        <a:t>2</a:t>
                      </a:r>
                      <a:r>
                        <a:rPr lang="ru-RU" sz="1600" u="sng" baseline="0" dirty="0" smtClean="0"/>
                        <a:t> 053,4</a:t>
                      </a:r>
                      <a:endParaRPr lang="ru-RU" sz="1600" u="sng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1 216,0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1 216,0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1 216,0</a:t>
                      </a:r>
                      <a:endParaRPr lang="ru-RU" sz="12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275,9</a:t>
                      </a:r>
                      <a:endParaRPr lang="ru-RU" sz="12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145,8</a:t>
                      </a:r>
                      <a:endParaRPr lang="ru-RU" sz="12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415, 7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На содержание автомобильных дорог местного значения в границах населенных пунктов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smtClean="0"/>
                    </a:p>
                    <a:p>
                      <a:pPr algn="ctr"/>
                      <a:r>
                        <a:rPr lang="ru-RU" sz="1600" u="sng" smtClean="0"/>
                        <a:t>2 146,5</a:t>
                      </a:r>
                      <a:endParaRPr lang="ru-RU" sz="16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/>
                    </a:p>
                    <a:p>
                      <a:pPr algn="ctr"/>
                      <a:r>
                        <a:rPr lang="ru-RU" sz="1600" u="sng" dirty="0" smtClean="0"/>
                        <a:t>2 146,5</a:t>
                      </a:r>
                      <a:endParaRPr lang="ru-RU" sz="16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/>
                    </a:p>
                    <a:p>
                      <a:pPr algn="ctr"/>
                      <a:r>
                        <a:rPr lang="ru-RU" sz="1600" u="sng" dirty="0" smtClean="0"/>
                        <a:t>2 146,5</a:t>
                      </a:r>
                      <a:endParaRPr lang="ru-RU" sz="16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674,2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194,8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712,6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9807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16834"/>
          <a:ext cx="8784977" cy="35650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2 523,8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2 397,6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2 277,7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832,4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790,8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751,2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498,3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473,4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449,8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741,1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704,1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668,9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451,9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429,3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407,8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На организацию библиотечного обслуживания населения межпоселенческими библиотеками, комплектование и обеспечение сохранности</a:t>
                      </a:r>
                      <a:r>
                        <a:rPr lang="ru-RU" sz="1400" baseline="0" dirty="0" smtClean="0">
                          <a:latin typeface="+mn-lt"/>
                        </a:rPr>
                        <a:t> их библиотечных фондов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Заволжское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городское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62880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16 446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10952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5 494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963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10 664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5 299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482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baseline="0" dirty="0" smtClean="0"/>
                        <a:t> 384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5 098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046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10 121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r>
                        <a:rPr lang="ru-RU" sz="1600" baseline="0" dirty="0" smtClean="0"/>
                        <a:t> 925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</a:t>
                      </a:r>
                      <a:r>
                        <a:rPr lang="ru-RU" sz="1600" baseline="0" dirty="0" smtClean="0"/>
                        <a:t> 553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r>
                        <a:rPr lang="ru-RU" sz="1600" baseline="0" dirty="0" smtClean="0"/>
                        <a:t> 836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4 717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3" y="1700808"/>
          <a:ext cx="8784976" cy="471803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1"/>
                <a:gridCol w="1071339"/>
                <a:gridCol w="1071339"/>
                <a:gridCol w="107133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</a:tr>
              <a:tr h="769083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</a:t>
                      </a:r>
                      <a:r>
                        <a:rPr lang="ru-RU" sz="1400" baseline="0" dirty="0" err="1" smtClean="0">
                          <a:latin typeface="+mn-lt"/>
                        </a:rPr>
                        <a:t>софинансирование</a:t>
                      </a:r>
                      <a:r>
                        <a:rPr lang="ru-RU" sz="1400" baseline="0" dirty="0" smtClean="0">
                          <a:latin typeface="+mn-lt"/>
                        </a:rPr>
                        <a:t> расходов, связанных с поэтапным доведением средней заработной платы работникам культуры муниципальных учреждений культуры Заволжского муниципального района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1 237,6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0,0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0,0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20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+mn-cs"/>
                        </a:rPr>
                        <a:t>0</a:t>
                      </a: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0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9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353,6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429,3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407,8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0506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расходы, связанные с поэтапным доведением средней заработной платы работникам культуры муниципальных учреждений культуры Заволжского муниципального района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12,5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41277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Дорожный фонд</a:t>
            </a:r>
          </a:p>
          <a:p>
            <a:pPr algn="ctr"/>
            <a:r>
              <a:rPr lang="ru-RU" sz="2400" b="1" dirty="0" smtClean="0"/>
              <a:t> </a:t>
            </a:r>
          </a:p>
          <a:p>
            <a:r>
              <a:rPr lang="ru-RU" sz="2000" b="1" dirty="0" smtClean="0"/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7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20" name="Picture 8" descr="http://www.kolos-74.ru/media/k2/items/cache/fbef5456f113816338a0b4f6cfe2c4a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11" y="1844824"/>
            <a:ext cx="1920214" cy="1080120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07704" y="1340768"/>
          <a:ext cx="7020271" cy="4438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80519"/>
                <a:gridCol w="792088"/>
                <a:gridCol w="792088"/>
                <a:gridCol w="75557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Газовая блочно-модульная котельная в </a:t>
                      </a:r>
                      <a:r>
                        <a:rPr lang="ru-RU" sz="1200" dirty="0" err="1" smtClean="0"/>
                        <a:t>д.Коротиха</a:t>
                      </a:r>
                      <a:r>
                        <a:rPr lang="ru-RU" sz="1200" dirty="0" smtClean="0"/>
                        <a:t>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17 984,83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Газовая блочно-модульная котельная в с.Заречный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20 000,0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Газовая блочно-модульная котельная в </a:t>
                      </a:r>
                      <a:r>
                        <a:rPr lang="ru-RU" sz="1200" dirty="0" err="1" smtClean="0"/>
                        <a:t>с.Колшево</a:t>
                      </a:r>
                      <a:r>
                        <a:rPr lang="ru-RU" sz="1200" dirty="0" smtClean="0"/>
                        <a:t> (</a:t>
                      </a:r>
                      <a:r>
                        <a:rPr lang="ru-RU" sz="1200" baseline="0" dirty="0" smtClean="0"/>
                        <a:t>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1 111,97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16 938,3</a:t>
                      </a:r>
                      <a:endParaRPr lang="ru-RU" sz="11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Газовая блочно-модульная котельная в с.Воздвиженье (</a:t>
                      </a:r>
                      <a:r>
                        <a:rPr lang="ru-RU" sz="1200" baseline="0" dirty="0" smtClean="0"/>
                        <a:t>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3 820,56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20 114,24</a:t>
                      </a:r>
                      <a:endParaRPr lang="ru-RU" sz="11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газовой блочно-модульной котельной МУ КБО «Родник» в с.Воздвиженье (</a:t>
                      </a:r>
                      <a:r>
                        <a:rPr lang="ru-RU" sz="1200" baseline="0" dirty="0" smtClean="0"/>
                        <a:t>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510,78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6 351,85</a:t>
                      </a:r>
                      <a:endParaRPr lang="ru-RU" sz="11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в </a:t>
                      </a:r>
                      <a:r>
                        <a:rPr lang="ru-RU" sz="1200" dirty="0" err="1" smtClean="0"/>
                        <a:t>д.Коротиха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д.Кинино</a:t>
                      </a:r>
                      <a:r>
                        <a:rPr lang="ru-RU" sz="1200" dirty="0" smtClean="0"/>
                        <a:t>, д.Вершинино, </a:t>
                      </a:r>
                      <a:r>
                        <a:rPr lang="ru-RU" sz="1200" dirty="0" err="1" smtClean="0"/>
                        <a:t>д.Бредихино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д.Платково</a:t>
                      </a:r>
                      <a:r>
                        <a:rPr lang="ru-RU" sz="1200" dirty="0" smtClean="0"/>
                        <a:t>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д.Зубцово</a:t>
                      </a:r>
                      <a:r>
                        <a:rPr lang="ru-RU" sz="1200" baseline="0" dirty="0" smtClean="0"/>
                        <a:t>, </a:t>
                      </a:r>
                      <a:r>
                        <a:rPr lang="ru-RU" sz="1200" baseline="0" dirty="0" err="1" smtClean="0"/>
                        <a:t>д.Болотниково</a:t>
                      </a:r>
                      <a:r>
                        <a:rPr lang="ru-RU" sz="1200" baseline="0" dirty="0" smtClean="0"/>
                        <a:t>, д.Комарово (разработка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6 028,23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79 019,24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280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в д.Порозово</a:t>
                      </a:r>
                      <a:r>
                        <a:rPr lang="ru-RU" sz="1200" baseline="0" dirty="0" smtClean="0"/>
                        <a:t> (разработка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1 456,06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6 351,85</a:t>
                      </a:r>
                      <a:endParaRPr lang="ru-RU" sz="1100" b="0" dirty="0"/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по </a:t>
                      </a:r>
                      <a:r>
                        <a:rPr lang="ru-RU" sz="1200" dirty="0" err="1" smtClean="0"/>
                        <a:t>с.Колшево</a:t>
                      </a:r>
                      <a:r>
                        <a:rPr lang="ru-RU" sz="1200" dirty="0" smtClean="0"/>
                        <a:t>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43 431,94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642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в д.Антропово,</a:t>
                      </a:r>
                      <a:r>
                        <a:rPr lang="ru-RU" sz="1200" baseline="0" dirty="0" smtClean="0"/>
                        <a:t> д.Степаново, </a:t>
                      </a:r>
                      <a:r>
                        <a:rPr lang="ru-RU" sz="1200" baseline="0" dirty="0" err="1" smtClean="0"/>
                        <a:t>с.Долматовский</a:t>
                      </a:r>
                      <a:r>
                        <a:rPr lang="ru-RU" sz="1200" baseline="0" dirty="0" smtClean="0"/>
                        <a:t> (ул.Пушкина), д.Овсяницы, </a:t>
                      </a:r>
                      <a:r>
                        <a:rPr lang="ru-RU" sz="1200" baseline="0" dirty="0" err="1" smtClean="0"/>
                        <a:t>д.Студенец</a:t>
                      </a:r>
                      <a:r>
                        <a:rPr lang="ru-RU" sz="1200" baseline="0" dirty="0" smtClean="0"/>
                        <a:t>, д.Хохлома, </a:t>
                      </a:r>
                      <a:r>
                        <a:rPr lang="ru-RU" sz="1200" baseline="0" dirty="0" err="1" smtClean="0"/>
                        <a:t>с.Жажлево</a:t>
                      </a:r>
                      <a:r>
                        <a:rPr lang="ru-RU" sz="1200" baseline="0" dirty="0" smtClean="0"/>
                        <a:t>, </a:t>
                      </a:r>
                      <a:r>
                        <a:rPr lang="ru-RU" sz="1200" baseline="0" dirty="0" err="1" smtClean="0"/>
                        <a:t>д.Воробьецово</a:t>
                      </a:r>
                      <a:r>
                        <a:rPr lang="ru-RU" sz="1200" baseline="0" dirty="0" smtClean="0"/>
                        <a:t>, с.Никола-Мера, </a:t>
                      </a:r>
                      <a:r>
                        <a:rPr lang="ru-RU" sz="1200" baseline="0" dirty="0" err="1" smtClean="0"/>
                        <a:t>д.Зуево</a:t>
                      </a:r>
                      <a:r>
                        <a:rPr lang="ru-RU" sz="1200" baseline="0" dirty="0" smtClean="0"/>
                        <a:t> (разработка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8 422,06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2 871,31</a:t>
                      </a:r>
                      <a:endParaRPr lang="ru-RU" sz="11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49694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Муниципальный долг 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1436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Ответственный исполнитель: Главный специалист Четвергова М.А., Тел 6-00-44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1" y="1293260"/>
          <a:ext cx="8496942" cy="50981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Ед.измерения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30,480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31,520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32,920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34,440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338,468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353,107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370,547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388,848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27,216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14,481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5,875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1,4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0,347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1,321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1,344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1,344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432,144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448,449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457,418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465,194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2687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23643526"/>
              </p:ext>
            </p:extLst>
          </p:nvPr>
        </p:nvGraphicFramePr>
        <p:xfrm>
          <a:off x="179511" y="1251991"/>
          <a:ext cx="8791881" cy="48326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52128"/>
                <a:gridCol w="1199699"/>
                <a:gridCol w="94383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201</a:t>
                      </a:r>
                      <a:r>
                        <a:rPr lang="en-US" sz="1400" dirty="0" smtClean="0"/>
                        <a:t>9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23819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069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14,393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13,757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13,432</a:t>
                      </a:r>
                      <a:endParaRPr lang="ru-RU" sz="14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9,701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9,491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9,272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9,053</a:t>
                      </a:r>
                      <a:endParaRPr lang="ru-RU" sz="14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4,692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4,590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4,485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4,379</a:t>
                      </a:r>
                      <a:endParaRPr lang="ru-RU" sz="1400" dirty="0"/>
                    </a:p>
                  </a:txBody>
                  <a:tcPr/>
                </a:tc>
              </a:tr>
              <a:tr h="6084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8,2</a:t>
                      </a:r>
                      <a:endParaRPr lang="ru-RU" sz="1400" dirty="0"/>
                    </a:p>
                  </a:txBody>
                  <a:tcPr/>
                </a:tc>
              </a:tr>
              <a:tr h="5970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21,3</a:t>
                      </a:r>
                      <a:endParaRPr lang="ru-RU" sz="1400" dirty="0"/>
                    </a:p>
                  </a:txBody>
                  <a:tcPr/>
                </a:tc>
              </a:tr>
              <a:tr h="5856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</a:tr>
              <a:tr h="38596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Труд и занятость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трудовых ресурсов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</a:t>
                      </a:r>
                      <a:endParaRPr lang="ru-RU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занятых в экономике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3643526"/>
              </p:ext>
            </p:extLst>
          </p:nvPr>
        </p:nvGraphicFramePr>
        <p:xfrm>
          <a:off x="251520" y="1340768"/>
          <a:ext cx="8784975" cy="50956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886186"/>
                <a:gridCol w="943093"/>
                <a:gridCol w="1046495"/>
                <a:gridCol w="991738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201</a:t>
                      </a:r>
                      <a:r>
                        <a:rPr lang="en-US" sz="1400" dirty="0" smtClean="0"/>
                        <a:t>9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674,386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713,887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767,992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828,484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20 071,04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20 873,88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21 917,57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23 013,45</a:t>
                      </a:r>
                      <a:endParaRPr lang="ru-RU" sz="1400" dirty="0"/>
                    </a:p>
                  </a:txBody>
                  <a:tcPr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12 273,87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12 982,26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13 358,21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14 092,90</a:t>
                      </a:r>
                      <a:endParaRPr lang="ru-RU" sz="14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с денежными</a:t>
                      </a:r>
                      <a:r>
                        <a:rPr lang="ru-RU" sz="1400" baseline="0" dirty="0" smtClean="0"/>
                        <a:t> доходами ниже прожиточного минимума в % ко всему населению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30,2</a:t>
                      </a:r>
                      <a:endParaRPr lang="ru-RU" sz="14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Развитие социальной сферы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7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 в эксплуатацию жилых домов за счет всех источников финансирования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тыс.кв.м.</a:t>
                      </a:r>
                      <a:r>
                        <a:rPr lang="ru-RU" sz="1400" baseline="0" dirty="0" smtClean="0"/>
                        <a:t> общей площади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7572</TotalTime>
  <Words>4508</Words>
  <Application>Microsoft Office PowerPoint</Application>
  <PresentationFormat>Экран (4:3)</PresentationFormat>
  <Paragraphs>1293</Paragraphs>
  <Slides>45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Апекс</vt:lpstr>
      <vt:lpstr>Диаграмма</vt:lpstr>
      <vt:lpstr>Слайд 1</vt:lpstr>
      <vt:lpstr>Слайд 2</vt:lpstr>
      <vt:lpstr>Слайд 3</vt:lpstr>
      <vt:lpstr>Слайд 4</vt:lpstr>
      <vt:lpstr>Основные показатели социально-экономического развития  на 2020 год и на плановый период 2021 и 2022 годов 1. Экономические показатели </vt:lpstr>
      <vt:lpstr>Основные показатели социально-экономического развития  на 2020 год и на плановый период 2021 и 2022 годов  2.Показатели, характеризующие уровень жизни населения</vt:lpstr>
      <vt:lpstr>Основные показатели социально-экономического развития  на 2020 год и на плановый период 2021 и 2022 годов  2.Показатели, характеризующие уровень жизни населения  (продолжение)</vt:lpstr>
      <vt:lpstr>Слайд 8</vt:lpstr>
      <vt:lpstr>Слайд 9</vt:lpstr>
      <vt:lpstr>Слайд 10</vt:lpstr>
      <vt:lpstr>Основные характеристики бюджета Заволжского муниципального района на 2020 год и на плановый период 2021 и 2022 годов (тыс.руб.)</vt:lpstr>
      <vt:lpstr>Слайд 12</vt:lpstr>
      <vt:lpstr>Слайд 13</vt:lpstr>
      <vt:lpstr>Слайд 14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2020 год и на плановый период 2021 и 2022 годов (продолжение)</vt:lpstr>
      <vt:lpstr>Структура доходов бюджета Заволжского муниципального района  на 2020 год и на плановый период 2021 и 2022 годов </vt:lpstr>
      <vt:lpstr>Слайд 17</vt:lpstr>
      <vt:lpstr>Слайд 18</vt:lpstr>
      <vt:lpstr>Межбюджетные трансферты  на 2020 год и на плановый период 2021 и 2022 годов</vt:lpstr>
      <vt:lpstr>Слайд 20</vt:lpstr>
      <vt:lpstr>Слайд 21</vt:lpstr>
      <vt:lpstr>Слайд 22</vt:lpstr>
      <vt:lpstr>Слайд 23</vt:lpstr>
      <vt:lpstr>Расходы бюджета Заволжского муниципального района в разрезе разделов и подразделов бюджетной классификации  на 2020 год и на плановый период 2021 и 2022 годов</vt:lpstr>
      <vt:lpstr>Расходы бюджета Заволжского муниципального района в разрезе подразделов бюджетной классификации в 2020-2022гг (2)</vt:lpstr>
      <vt:lpstr>Расходы бюджета Заволжского муниципального района  в разрезе подразделов бюджетной классификации в 2020-2022гг (3)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Непрограммные направления деятельности  Заволжского муниципального района  на 2020 год и на плановый период 2021 и 2022 годов </vt:lpstr>
      <vt:lpstr>Непрограммные направления деятельности  Заволжского муниципального района  на 2020 год и на плановый период 2021 и 2022 годов (продолжение)</vt:lpstr>
      <vt:lpstr>Иные межбюджетные трансферты поселениям  Заволжского муниципального района  на 2020 год и на плановый период 2021 и 2022 годов </vt:lpstr>
      <vt:lpstr>Иные межбюджетные трансферты поселениям Заволжского муниципального района  на 2020 год и на плановый период 2021 и 2022 годов (2)</vt:lpstr>
      <vt:lpstr>Иные межбюджетные трансферты поселениям Заволжского муниципального района  на 2020 год и на плановый период 2021 и 2022 годов (3)</vt:lpstr>
      <vt:lpstr>Слайд 41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(тыс. руб.) </vt:lpstr>
      <vt:lpstr>Муниципальный долг Заволжского муниципального района  на 2020 год и на плановый период 2021 и 2022 годов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737</cp:revision>
  <dcterms:modified xsi:type="dcterms:W3CDTF">2020-06-17T10:28:41Z</dcterms:modified>
</cp:coreProperties>
</file>