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341" r:id="rId2"/>
    <p:sldId id="342" r:id="rId3"/>
    <p:sldId id="362" r:id="rId4"/>
    <p:sldId id="257" r:id="rId5"/>
    <p:sldId id="258" r:id="rId6"/>
    <p:sldId id="264" r:id="rId7"/>
    <p:sldId id="347" r:id="rId8"/>
    <p:sldId id="337" r:id="rId9"/>
    <p:sldId id="354" r:id="rId10"/>
    <p:sldId id="355" r:id="rId11"/>
    <p:sldId id="356" r:id="rId12"/>
    <p:sldId id="357" r:id="rId13"/>
    <p:sldId id="353" r:id="rId14"/>
    <p:sldId id="332" r:id="rId15"/>
    <p:sldId id="340" r:id="rId16"/>
    <p:sldId id="330" r:id="rId17"/>
    <p:sldId id="334" r:id="rId18"/>
    <p:sldId id="335" r:id="rId19"/>
    <p:sldId id="367" r:id="rId20"/>
    <p:sldId id="346" r:id="rId21"/>
    <p:sldId id="348" r:id="rId22"/>
    <p:sldId id="370" r:id="rId23"/>
    <p:sldId id="368" r:id="rId24"/>
    <p:sldId id="369" r:id="rId25"/>
    <p:sldId id="282" r:id="rId2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</a:t>
            </a:r>
            <a:r>
              <a:rPr lang="en-US" sz="2000" baseline="0" dirty="0" smtClean="0"/>
              <a:t>6</a:t>
            </a:r>
            <a:r>
              <a:rPr lang="ru-RU" sz="2000" baseline="0" dirty="0" smtClean="0"/>
              <a:t>-20</a:t>
            </a:r>
            <a:r>
              <a:rPr lang="en-US" sz="2000" baseline="0" dirty="0" smtClean="0"/>
              <a:t>20</a:t>
            </a:r>
            <a:r>
              <a:rPr lang="ru-RU" sz="2000" baseline="0" dirty="0" err="1" smtClean="0"/>
              <a:t>гг</a:t>
            </a:r>
            <a:endParaRPr lang="ru-RU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563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14190</c:v>
                </c:pt>
                <c:pt idx="1">
                  <c:v>14553</c:v>
                </c:pt>
                <c:pt idx="2">
                  <c:v>15046</c:v>
                </c:pt>
                <c:pt idx="3">
                  <c:v>15482</c:v>
                </c:pt>
                <c:pt idx="4">
                  <c:v>15963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bubbleScale val="100"/>
        <c:axId val="36865536"/>
        <c:axId val="36867072"/>
      </c:bubbleChart>
      <c:valAx>
        <c:axId val="36865536"/>
        <c:scaling>
          <c:orientation val="minMax"/>
        </c:scaling>
        <c:axPos val="t"/>
        <c:numFmt formatCode="General" sourceLinked="1"/>
        <c:tickLblPos val="nextTo"/>
        <c:crossAx val="36867072"/>
        <c:crosses val="autoZero"/>
        <c:crossBetween val="midCat"/>
      </c:valAx>
      <c:valAx>
        <c:axId val="36867072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36865536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2019 год</c:v>
                </c:pt>
                <c:pt idx="1">
                  <c:v>Исполнено за 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309213.3</c:v>
                </c:pt>
                <c:pt idx="1">
                  <c:v>287788.59999999998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2019 год</c:v>
                </c:pt>
                <c:pt idx="1">
                  <c:v>Исполнено за 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317367.40000000002</c:v>
                </c:pt>
                <c:pt idx="1">
                  <c:v>287980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2019 год</c:v>
                </c:pt>
                <c:pt idx="1">
                  <c:v>Исполнено за 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-8154.1</c:v>
                </c:pt>
                <c:pt idx="1">
                  <c:v>-191.4</c:v>
                </c:pt>
              </c:numCache>
            </c:numRef>
          </c:val>
        </c:ser>
        <c:shape val="cylinder"/>
        <c:axId val="37031296"/>
        <c:axId val="37045376"/>
        <c:axId val="0"/>
      </c:bar3DChart>
      <c:catAx>
        <c:axId val="37031296"/>
        <c:scaling>
          <c:orientation val="minMax"/>
        </c:scaling>
        <c:axPos val="b"/>
        <c:tickLblPos val="nextTo"/>
        <c:crossAx val="37045376"/>
        <c:crosses val="autoZero"/>
        <c:auto val="1"/>
        <c:lblAlgn val="ctr"/>
        <c:lblOffset val="100"/>
      </c:catAx>
      <c:valAx>
        <c:axId val="37045376"/>
        <c:scaling>
          <c:orientation val="minMax"/>
        </c:scaling>
        <c:axPos val="l"/>
        <c:majorGridlines/>
        <c:numFmt formatCode="General" sourceLinked="1"/>
        <c:tickLblPos val="nextTo"/>
        <c:crossAx val="37031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уточнённый план</c:v>
                </c:pt>
                <c:pt idx="1">
                  <c:v>2019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42120.2</c:v>
                </c:pt>
                <c:pt idx="1">
                  <c:v>41812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уточнённый план</c:v>
                </c:pt>
                <c:pt idx="1">
                  <c:v>2019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39910.5</c:v>
                </c:pt>
                <c:pt idx="1">
                  <c:v>21360.5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уточнённый план</c:v>
                </c:pt>
                <c:pt idx="1">
                  <c:v>2019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227182.6</c:v>
                </c:pt>
                <c:pt idx="1">
                  <c:v>224616.1</c:v>
                </c:pt>
              </c:numCache>
            </c:numRef>
          </c:val>
        </c:ser>
        <c:shape val="cylinder"/>
        <c:axId val="40921728"/>
        <c:axId val="40923520"/>
        <c:axId val="0"/>
      </c:bar3DChart>
      <c:catAx>
        <c:axId val="40921728"/>
        <c:scaling>
          <c:orientation val="minMax"/>
        </c:scaling>
        <c:axPos val="b"/>
        <c:tickLblPos val="nextTo"/>
        <c:crossAx val="40923520"/>
        <c:crosses val="autoZero"/>
        <c:auto val="1"/>
        <c:lblAlgn val="ctr"/>
        <c:lblOffset val="100"/>
      </c:catAx>
      <c:valAx>
        <c:axId val="40923520"/>
        <c:scaling>
          <c:orientation val="minMax"/>
        </c:scaling>
        <c:axPos val="l"/>
        <c:majorGridlines/>
        <c:numFmt formatCode="General" sourceLinked="1"/>
        <c:tickLblPos val="nextTo"/>
        <c:crossAx val="40921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                                уточнённый план</c:v>
                </c:pt>
                <c:pt idx="1">
                  <c:v>2019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1600</c:v>
                </c:pt>
                <c:pt idx="1">
                  <c:v>1637.9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                                уточнённый план</c:v>
                </c:pt>
                <c:pt idx="1">
                  <c:v>2019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508</c:v>
                </c:pt>
                <c:pt idx="1">
                  <c:v>508.4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                                уточнённый план</c:v>
                </c:pt>
                <c:pt idx="1">
                  <c:v>2019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370</c:v>
                </c:pt>
                <c:pt idx="1">
                  <c:v>421.7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                                уточнённый план</c:v>
                </c:pt>
                <c:pt idx="1">
                  <c:v>2019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25</c:v>
                </c:pt>
                <c:pt idx="1">
                  <c:v>24.8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                                уточнённый план</c:v>
                </c:pt>
                <c:pt idx="1">
                  <c:v>2019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3800</c:v>
                </c:pt>
                <c:pt idx="1">
                  <c:v>3167.4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                                уточнённый план</c:v>
                </c:pt>
                <c:pt idx="1">
                  <c:v>2019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7927.7</c:v>
                </c:pt>
                <c:pt idx="1">
                  <c:v>7900.7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                                уточнённый план</c:v>
                </c:pt>
                <c:pt idx="1">
                  <c:v>2019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27889.5</c:v>
                </c:pt>
                <c:pt idx="1">
                  <c:v>28151.200000000001</c:v>
                </c:pt>
              </c:numCache>
            </c:numRef>
          </c:val>
        </c:ser>
        <c:shape val="box"/>
        <c:axId val="41666048"/>
        <c:axId val="41667584"/>
        <c:axId val="0"/>
      </c:bar3DChart>
      <c:catAx>
        <c:axId val="416660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41667584"/>
        <c:crosses val="autoZero"/>
        <c:auto val="1"/>
        <c:lblAlgn val="ctr"/>
        <c:lblOffset val="100"/>
      </c:catAx>
      <c:valAx>
        <c:axId val="416675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1666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74675348448027"/>
          <c:y val="0.13807449763905488"/>
          <c:w val="0.3365970183054704"/>
          <c:h val="0.833667142930040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уточнённый план</c:v>
                </c:pt>
                <c:pt idx="1">
                  <c:v>2019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3277.6</c:v>
                </c:pt>
                <c:pt idx="1">
                  <c:v>3395.3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уточнённый план</c:v>
                </c:pt>
                <c:pt idx="1">
                  <c:v>2019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78.2</c:v>
                </c:pt>
                <c:pt idx="1">
                  <c:v>23.5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уточнённый план</c:v>
                </c:pt>
                <c:pt idx="1">
                  <c:v>2019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11170.5</c:v>
                </c:pt>
                <c:pt idx="1">
                  <c:v>11628.2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уточнённый план</c:v>
                </c:pt>
                <c:pt idx="1">
                  <c:v>2019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22001</c:v>
                </c:pt>
                <c:pt idx="1">
                  <c:v>2734.3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уточнённый план</c:v>
                </c:pt>
                <c:pt idx="1">
                  <c:v>2019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3367.2</c:v>
                </c:pt>
                <c:pt idx="1">
                  <c:v>3563.9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            уточнённый план</c:v>
                </c:pt>
                <c:pt idx="1">
                  <c:v>2019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16</c:v>
                </c:pt>
                <c:pt idx="1">
                  <c:v>15.5</c:v>
                </c:pt>
              </c:numCache>
            </c:numRef>
          </c:val>
        </c:ser>
        <c:gapWidth val="75"/>
        <c:shape val="cylinder"/>
        <c:axId val="41761024"/>
        <c:axId val="41775104"/>
        <c:axId val="0"/>
      </c:bar3DChart>
      <c:catAx>
        <c:axId val="41761024"/>
        <c:scaling>
          <c:orientation val="minMax"/>
        </c:scaling>
        <c:axPos val="l"/>
        <c:majorTickMark val="none"/>
        <c:tickLblPos val="nextTo"/>
        <c:crossAx val="41775104"/>
        <c:crosses val="autoZero"/>
        <c:auto val="1"/>
        <c:lblAlgn val="ctr"/>
        <c:lblOffset val="100"/>
      </c:catAx>
      <c:valAx>
        <c:axId val="4177510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1761024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201</a:t>
            </a:r>
            <a:r>
              <a:rPr lang="en-US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году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44283.1</c:v>
                </c:pt>
                <c:pt idx="1">
                  <c:v>287980.09999999998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65.599999999999994</c:v>
                </c:pt>
                <c:pt idx="1">
                  <c:v>65.599999999999994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10920.6</c:v>
                </c:pt>
                <c:pt idx="1">
                  <c:v>9107.9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16018.6</c:v>
                </c:pt>
                <c:pt idx="1">
                  <c:v>11356.7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9822.2999999999847</c:v>
                </c:pt>
                <c:pt idx="1">
                  <c:v>9822.2999999999847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227678.8</c:v>
                </c:pt>
                <c:pt idx="1">
                  <c:v>209422.5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4302.7</c:v>
                </c:pt>
                <c:pt idx="1">
                  <c:v>3832.9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4112</c:v>
                </c:pt>
                <c:pt idx="1">
                  <c:v>3758.7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158.80000000000001</c:v>
                </c:pt>
                <c:pt idx="1">
                  <c:v>150.19999999999999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                                                уточнённый план</c:v>
                </c:pt>
                <c:pt idx="1">
                  <c:v>2019 год                                               исполнение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gapWidth val="75"/>
        <c:shape val="box"/>
        <c:axId val="120386688"/>
        <c:axId val="120388224"/>
        <c:axId val="0"/>
      </c:bar3DChart>
      <c:catAx>
        <c:axId val="120386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388224"/>
        <c:crosses val="autoZero"/>
        <c:auto val="1"/>
        <c:lblAlgn val="ctr"/>
        <c:lblOffset val="100"/>
      </c:catAx>
      <c:valAx>
        <c:axId val="1203882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0386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7777777777777811E-2"/>
          <c:y val="0.20555555555555555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Лист1!$A$2:$A$15</c:f>
              <c:strCache>
                <c:ptCount val="14"/>
                <c:pt idx="0">
                  <c:v>Программа "Развитие образования в Заволжском муниципальном районе" - 69,68 %</c:v>
                </c:pt>
                <c:pt idx="1">
                  <c:v>Программа "Развитие физической культуры и спорта в Заволжском муниципальном районе" - 0,05 %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 - 4,62 %</c:v>
                </c:pt>
                <c:pt idx="3">
                  <c:v>Программа "Социальная поддержка граждан Заволжского муниципального района" - 0,47 %</c:v>
                </c:pt>
                <c:pt idx="4">
                  <c:v>Программа "Экономическое развитие Заволжского муниципального района" - 0,15 %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 - 3,57 %</c:v>
                </c:pt>
                <c:pt idx="6">
                  <c:v>Программа "Развитие транспортной системы Заволжского муниципального района" - 2,98%</c:v>
                </c:pt>
                <c:pt idx="7">
                  <c:v>Программа "Профилактика преступлений и правонарушений повышение безопасности граждан Заволжского муниципального района" - 0,03 %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 - 1,2 %</c:v>
                </c:pt>
                <c:pt idx="9">
                  <c:v>Программа "Совершенствование местного самоуправления Заволжского муниципального района" - 12,68 %</c:v>
                </c:pt>
                <c:pt idx="10">
                  <c:v>Программа "Управление муниципальным имуществом Заволжского муниципального района" - 0,72 %</c:v>
                </c:pt>
                <c:pt idx="11">
                  <c:v>Программа "Улучшение условий и охраны труда в Заволжском муниципальном районе" - 0,13 %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 - 0,28%</c:v>
                </c:pt>
                <c:pt idx="13">
                  <c:v>Программа "Охрана окружающей среды на территории Заволжского муниципального района" - 3,41%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199599.3</c:v>
                </c:pt>
                <c:pt idx="1">
                  <c:v>150.19999999999999</c:v>
                </c:pt>
                <c:pt idx="2">
                  <c:v>13235.3</c:v>
                </c:pt>
                <c:pt idx="3">
                  <c:v>1349.2</c:v>
                </c:pt>
                <c:pt idx="4">
                  <c:v>440</c:v>
                </c:pt>
                <c:pt idx="5">
                  <c:v>10228.5</c:v>
                </c:pt>
                <c:pt idx="6">
                  <c:v>8548.2000000000007</c:v>
                </c:pt>
                <c:pt idx="7">
                  <c:v>95.4</c:v>
                </c:pt>
                <c:pt idx="8">
                  <c:v>3445.3</c:v>
                </c:pt>
                <c:pt idx="9">
                  <c:v>36334.6</c:v>
                </c:pt>
                <c:pt idx="10">
                  <c:v>2055.3000000000002</c:v>
                </c:pt>
                <c:pt idx="11">
                  <c:v>370.3</c:v>
                </c:pt>
                <c:pt idx="12">
                  <c:v>814.8</c:v>
                </c:pt>
                <c:pt idx="13">
                  <c:v>9779.7999999999865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138888888888964"/>
          <c:y val="7.0866141732283552E-5"/>
          <c:w val="0.39722222222222275"/>
          <c:h val="0.9998581219014280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2.5527134411965996E-2"/>
          <c:w val="0.58161189975307404"/>
          <c:h val="0.948945731176068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3 398,9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1 186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4.2051255265315203E-2"/>
                  <c:y val="-1.17963866587923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50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315,7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</c:dLbl>
            <c:dLbl>
              <c:idx val="5"/>
              <c:layout>
                <c:manualLayout>
                  <c:x val="5.8474988535379156E-2"/>
                  <c:y val="0.10367397043603378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4938878963704486E-3"/>
                  <c:y val="3.9765501201620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</a:t>
                    </a:r>
                    <a:r>
                      <a:rPr lang="en-US" dirty="0" smtClean="0"/>
                      <a:t>,80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3.1915468119501196E-2"/>
                  <c:y val="0.11807697536531053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6.9451698977125872E-2"/>
                  <c:y val="5.1654165619024653E-2"/>
                </c:manualLayout>
              </c:layout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- 39,8%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вне границ населённых пунктов поселения - 13,9%</c:v>
                </c:pt>
                <c:pt idx="2">
                  <c:v>Капитальный ремонт и ремонт автомобильных дорог местного значения между населёнными пунктами муниципального образования "Заволжский муниципальный район" - 0,6%</c:v>
                </c:pt>
                <c:pt idx="3">
                  <c:v>Капитальный ремонт и ремонт автомобильных дорог местного значения внутри населённых пунктов муниципального образования "Заволжский муниципальный район" - 3,7%</c:v>
                </c:pt>
                <c:pt idx="4">
                  <c:v>Предоставление иных межбюджетных трансфертов сельским поселениям ЗМР на ремонт автомобильных дорог местного значения вне границ населённых пунктов поселения в границах ЗМР - 16,7 %</c:v>
                </c:pt>
                <c:pt idx="5">
                  <c:v>Предоставление иных межбюджетных трансфертов сельским поселениям ЗМР на ремонт автомобильных дорог местного значения в границах населённых пунктов поселений - 23,7 %</c:v>
                </c:pt>
                <c:pt idx="6">
                  <c:v>Разработка проектной документации на объект: "Ремонт автомобильной дороги Патракейка-Доронжа-Ананьино-Мера на участке перехода через р. Шохма в Заволжском муниципальном районе Ивановской области - 0,6 %</c:v>
                </c:pt>
                <c:pt idx="7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 - 0,2 %</c:v>
                </c:pt>
                <c:pt idx="8">
                  <c:v>Предоставление иных межбюджетных трансфертов сельским поселениям ЗМР на разработку проекта организации дорожного движения - 0,9 %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3398.9</c:v>
                </c:pt>
                <c:pt idx="1">
                  <c:v>1186</c:v>
                </c:pt>
                <c:pt idx="2">
                  <c:v>50.8</c:v>
                </c:pt>
                <c:pt idx="3">
                  <c:v>315.7</c:v>
                </c:pt>
                <c:pt idx="4">
                  <c:v>1430.5</c:v>
                </c:pt>
                <c:pt idx="5">
                  <c:v>2022.6</c:v>
                </c:pt>
                <c:pt idx="6">
                  <c:v>48.8</c:v>
                </c:pt>
                <c:pt idx="7">
                  <c:v>15</c:v>
                </c:pt>
                <c:pt idx="8">
                  <c:v>80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296533808071503"/>
          <c:y val="0"/>
          <c:w val="0.4277753860682148"/>
          <c:h val="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01.01.2019  – 0,0 тыс.руб.,</a:t>
          </a:r>
          <a:endParaRPr lang="ru-RU" sz="2400" dirty="0">
            <a:solidFill>
              <a:schemeClr val="tx1"/>
            </a:solidFill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На 01.01.2020 – 0,0 тыс. руб.</a:t>
          </a:r>
          <a:endParaRPr lang="ru-RU" sz="2400" dirty="0">
            <a:solidFill>
              <a:schemeClr val="tx1"/>
            </a:solidFill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095E9-F1EF-4115-9A05-8CB506BA00C8}" type="presOf" srcId="{49AE5049-772F-4F77-B16B-D4E589276B25}" destId="{0B3F5FB4-A360-4ECE-8AE1-A1266ED78702}" srcOrd="0" destOrd="0" presId="urn:microsoft.com/office/officeart/2005/8/layout/vList2"/>
    <dgm:cxn modelId="{71E87B84-143A-438F-851C-58B2C7808CD9}" type="presOf" srcId="{DEDBCEA9-0048-4CA1-B272-6F462E9917E8}" destId="{9EC7EEF1-5E65-4655-A733-0C3077C985F4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F6DCCED1-E5C0-49C0-B2C6-E5D13DBFFF19}" type="presOf" srcId="{EBE98936-4406-45FA-A449-ADD177F6C718}" destId="{E97C06F8-70F9-40D9-ACE8-324F0BDAA708}" srcOrd="0" destOrd="0" presId="urn:microsoft.com/office/officeart/2005/8/layout/vList2"/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E17905C0-E8B8-49B5-8A94-26480FDC7CEA}" type="presParOf" srcId="{9EC7EEF1-5E65-4655-A733-0C3077C985F4}" destId="{0B3F5FB4-A360-4ECE-8AE1-A1266ED78702}" srcOrd="0" destOrd="0" presId="urn:microsoft.com/office/officeart/2005/8/layout/vList2"/>
    <dgm:cxn modelId="{0BED02A9-849C-4BA4-B097-01B47B08D0FA}" type="presParOf" srcId="{9EC7EEF1-5E65-4655-A733-0C3077C985F4}" destId="{21583A9D-AB85-4F13-AF0E-C7312E2B8AF4}" srcOrd="1" destOrd="0" presId="urn:microsoft.com/office/officeart/2005/8/layout/vList2"/>
    <dgm:cxn modelId="{ED964DDD-C799-4CE4-988F-29C00DFA7DA7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F5FB4-A360-4ECE-8AE1-A1266ED78702}">
      <dsp:nvSpPr>
        <dsp:cNvPr id="0" name=""/>
        <dsp:cNvSpPr/>
      </dsp:nvSpPr>
      <dsp:spPr>
        <a:xfrm>
          <a:off x="0" y="802393"/>
          <a:ext cx="8229599" cy="835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01.01.2019  – 0,0 тыс.руб.,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802393"/>
        <a:ext cx="8229599" cy="835880"/>
      </dsp:txXfrm>
    </dsp:sp>
    <dsp:sp modelId="{E97C06F8-70F9-40D9-ACE8-324F0BDAA708}">
      <dsp:nvSpPr>
        <dsp:cNvPr id="0" name=""/>
        <dsp:cNvSpPr/>
      </dsp:nvSpPr>
      <dsp:spPr>
        <a:xfrm>
          <a:off x="0" y="2146563"/>
          <a:ext cx="8229599" cy="810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01.01.2020 – 0,0 тыс.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146563"/>
        <a:ext cx="8229599" cy="81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0.03801</cdr:y>
    </cdr:from>
    <cdr:to>
      <cdr:x>0.63622</cdr:x>
      <cdr:y>0.18611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252536" y="260648"/>
          <a:ext cx="5817618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Структура расходной части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 201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9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71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11663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за 201</a:t>
            </a:r>
            <a:r>
              <a:rPr lang="en-US" dirty="0" smtClean="0"/>
              <a:t>9</a:t>
            </a:r>
            <a:r>
              <a:rPr lang="ru-RU" dirty="0" smtClean="0"/>
              <a:t>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64704"/>
          <a:ext cx="9036498" cy="591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2"/>
                <a:gridCol w="1008112"/>
                <a:gridCol w="1224136"/>
                <a:gridCol w="1008112"/>
                <a:gridCol w="1224136"/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Уточнённый 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Исполнено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82 030,7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63 172,6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9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42 120,2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51,35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41 812,0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66,19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27 889,5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28 151,2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44,56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7 927,7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9,66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7 900,7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12,51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3 167,4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421,7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общераспространённых полезных</a:t>
                      </a:r>
                      <a:r>
                        <a:rPr lang="ru-RU" sz="1000" baseline="0" dirty="0" smtClean="0"/>
                        <a:t>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508,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1 637,9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2,59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39 910,5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48,65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21 360,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33,81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00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3 277,6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3 395,3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5,37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1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7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11 170,5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13,62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11 628,2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18,41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497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22 001,0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26,82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2 734,3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4,33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3 367,2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3 563,9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548680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в бюджет </a:t>
            </a:r>
          </a:p>
          <a:p>
            <a:pPr algn="ctr"/>
            <a:r>
              <a:rPr lang="ru-RU" dirty="0" smtClean="0"/>
              <a:t>Заволжского муниципального района в 201</a:t>
            </a:r>
            <a:r>
              <a:rPr lang="en-US" dirty="0" smtClean="0"/>
              <a:t>9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2060848"/>
          <a:ext cx="8820472" cy="383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987824"/>
                <a:gridCol w="2448272"/>
              </a:tblGrid>
              <a:tr h="33812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98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Дотации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105 546,4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Субвенции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90 649,5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Субсидии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29 011,0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Прочие безвозмездные</a:t>
                      </a:r>
                      <a:r>
                        <a:rPr lang="ru-RU" sz="1400" b="1" i="1" baseline="0" dirty="0" smtClean="0"/>
                        <a:t> поступления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Доходы</a:t>
                      </a:r>
                      <a:r>
                        <a:rPr lang="ru-RU" sz="1400" b="1" i="1" baseline="0" dirty="0" smtClean="0"/>
                        <a:t> от возврата прочих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-715,9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224 616,0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48478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201</a:t>
            </a:r>
            <a:r>
              <a:rPr lang="en-US" dirty="0" smtClean="0"/>
              <a:t>9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501120" cy="473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/>
                <a:gridCol w="2686068"/>
                <a:gridCol w="1700224"/>
                <a:gridCol w="1700224"/>
                <a:gridCol w="1700224"/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9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9</a:t>
                      </a:r>
                      <a:r>
                        <a:rPr lang="ru-RU" sz="1200" dirty="0" smtClean="0"/>
                        <a:t>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317 367,4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287 </a:t>
                      </a:r>
                      <a:r>
                        <a:rPr lang="ru-RU" sz="1200" b="1" dirty="0" smtClean="0"/>
                        <a:t>980,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90,7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44 283,1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40 463,3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10 920,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r>
                        <a:rPr lang="ru-RU" sz="1200" baseline="0" dirty="0" smtClean="0"/>
                        <a:t> 107,9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83,4</a:t>
                      </a:r>
                      <a:endParaRPr lang="ru-RU" sz="1200" dirty="0"/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16 018,</a:t>
                      </a:r>
                      <a:r>
                        <a:rPr lang="en-US" sz="120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</a:t>
                      </a:r>
                      <a:r>
                        <a:rPr lang="ru-RU" sz="1200" dirty="0" smtClean="0"/>
                        <a:t>356,</a:t>
                      </a:r>
                      <a:r>
                        <a:rPr lang="en-US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70,9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9 822,3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9 822,3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227 678,8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209 422,5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4 302,7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3 832,9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89,1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4 112,0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3 758,7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91,4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94,6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/>
              <a:t>9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86874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2018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286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446,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85992"/>
          <a:ext cx="8786873" cy="46974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/>
                <a:gridCol w="7358114"/>
                <a:gridCol w="10001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199 599,3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80 539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,6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96 437,1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13 834,3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646,6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8 043,6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13 235,3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9 402,4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3 832,9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/>
              <a:t>9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4368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764704"/>
          <a:ext cx="9144001" cy="621798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349,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0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«Профилактика социального сиротства, развитие семейных форм устройства детей-сирот и детей, оставшихся без попечения родителей»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208,</a:t>
                      </a:r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8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10 228,5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10 228,5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8 548,2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«Капитальный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ремонт, ремонт и содержание 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автомобильных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 общего пользования местного значения Заволжского муниципального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района»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8 548,2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3 445,3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3 445,3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36 334,6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23 060,8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10 317,1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2 956,7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/>
              <a:t>9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9087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428536"/>
          <a:ext cx="9144001" cy="5479945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47547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2 055,3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35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2 055,3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4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370,3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правонарушений, борьба с преступностью и обеспечение безопасности граждан Заволжского муниципального района 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«Профилактика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преступлений и правонарушений на территории Заволжского муниципального района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мероприятий по построению и развитию АПК «Безопасный город» на территории Заволжского муниципального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Охрана окружающей среды на территории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9 779,8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Охрана окружающей среды на территории Заволжского муниципального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9 779,8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Реализация  майских Указов Президента Российской Федерации 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928802"/>
          <a:ext cx="7920880" cy="4145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48513"/>
                <a:gridCol w="2419839"/>
                <a:gridCol w="1584176"/>
                <a:gridCol w="1584176"/>
                <a:gridCol w="158417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201</a:t>
                      </a:r>
                      <a:r>
                        <a:rPr lang="en-US" sz="1600" dirty="0" smtClean="0"/>
                        <a:t>8</a:t>
                      </a:r>
                      <a:r>
                        <a:rPr lang="ru-RU" sz="1600" dirty="0" smtClean="0"/>
                        <a:t>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201</a:t>
                      </a:r>
                      <a:r>
                        <a:rPr lang="en-US" sz="1600" dirty="0" smtClean="0"/>
                        <a:t>9</a:t>
                      </a:r>
                      <a:r>
                        <a:rPr lang="ru-RU" sz="1600" dirty="0" smtClean="0"/>
                        <a:t>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 роста,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21 686,50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23 518,64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108,4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22 498,50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23 307,06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103,6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20 356,16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21 338,16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104,8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19 511,74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20 334,72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190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630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560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тыс.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</a:t>
            </a:r>
            <a:r>
              <a:rPr lang="en-US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000" dirty="0" smtClean="0"/>
              <a:t>Заволжского муниципального района в 201</a:t>
            </a:r>
            <a:r>
              <a:rPr lang="en-US" sz="2000" dirty="0" smtClean="0"/>
              <a:t>9</a:t>
            </a:r>
            <a:r>
              <a:rPr lang="ru-RU" sz="2000" dirty="0" smtClean="0"/>
              <a:t> году (тыс.руб.)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836712"/>
          <a:ext cx="90364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Социально-значимые проекты за счет бюджета в 2019 году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28800"/>
            <a:ext cx="6732240" cy="129614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800" dirty="0" smtClean="0"/>
              <a:t>Строительство распределительных газопроводов с.Заречный, </a:t>
            </a:r>
            <a:r>
              <a:rPr lang="ru-RU" sz="1800" dirty="0" err="1" smtClean="0"/>
              <a:t>д.Мартыниха</a:t>
            </a:r>
            <a:r>
              <a:rPr lang="ru-RU" sz="1800" dirty="0" smtClean="0"/>
              <a:t>, д. </a:t>
            </a:r>
            <a:r>
              <a:rPr lang="ru-RU" sz="1800" dirty="0" err="1" smtClean="0"/>
              <a:t>Шерониха</a:t>
            </a:r>
            <a:r>
              <a:rPr lang="ru-RU" sz="1800" dirty="0" smtClean="0"/>
              <a:t>, </a:t>
            </a:r>
            <a:r>
              <a:rPr lang="ru-RU" sz="1800" dirty="0" err="1" smtClean="0"/>
              <a:t>д.Чеганово</a:t>
            </a:r>
            <a:r>
              <a:rPr lang="ru-RU" sz="1800" dirty="0" smtClean="0"/>
              <a:t> в Заволжском районе Ивановской области (2 этап-газификация д. </a:t>
            </a:r>
            <a:r>
              <a:rPr lang="ru-RU" sz="1800" dirty="0" err="1" smtClean="0"/>
              <a:t>Мартыниха</a:t>
            </a:r>
            <a:r>
              <a:rPr lang="ru-RU" sz="1800" dirty="0" smtClean="0"/>
              <a:t>, д. </a:t>
            </a:r>
            <a:r>
              <a:rPr lang="ru-RU" sz="1800" dirty="0" err="1" smtClean="0"/>
              <a:t>Шерониха</a:t>
            </a:r>
            <a:r>
              <a:rPr lang="ru-RU" sz="1800" dirty="0" smtClean="0"/>
              <a:t>, д. </a:t>
            </a:r>
            <a:r>
              <a:rPr lang="ru-RU" sz="1800" dirty="0" err="1" smtClean="0"/>
              <a:t>Чеганово</a:t>
            </a:r>
            <a:r>
              <a:rPr lang="ru-RU" sz="1800" dirty="0" smtClean="0"/>
              <a:t>) – </a:t>
            </a:r>
            <a:r>
              <a:rPr lang="ru-RU" sz="1800" dirty="0" smtClean="0"/>
              <a:t>8 </a:t>
            </a:r>
            <a:r>
              <a:rPr lang="ru-RU" sz="1800" dirty="0" smtClean="0"/>
              <a:t>648,2 тыс.руб.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Tx/>
              <a:buChar char="-"/>
            </a:pPr>
            <a:endParaRPr lang="ru-RU" sz="1400" dirty="0" smtClean="0"/>
          </a:p>
        </p:txBody>
      </p:sp>
      <p:pic>
        <p:nvPicPr>
          <p:cNvPr id="15" name="Рисунок 14" descr="Пуск га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628800"/>
            <a:ext cx="1872208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566124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dirty="0" smtClean="0"/>
              <a:t>       </a:t>
            </a:r>
            <a:r>
              <a:rPr lang="ru-RU" dirty="0" smtClean="0"/>
              <a:t>   Разработка проектов работ по ликвидации накопленного вреда окружающей среде– 9 779,8 тыс.руб</a:t>
            </a:r>
            <a:r>
              <a:rPr lang="ru-RU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299695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1200" dirty="0" smtClean="0"/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        </a:t>
            </a:r>
            <a:r>
              <a:rPr lang="ru-RU" dirty="0" smtClean="0"/>
              <a:t>Капитальный ремонт спортзала 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Колшевской</a:t>
            </a:r>
            <a:r>
              <a:rPr lang="ru-RU" dirty="0" smtClean="0"/>
              <a:t> ООШ– 1 602,1 тыс.руб.</a:t>
            </a:r>
            <a:endParaRPr lang="ru-RU" dirty="0"/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спортз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996952"/>
            <a:ext cx="1944216" cy="1224136"/>
          </a:xfrm>
          <a:prstGeom prst="rect">
            <a:avLst/>
          </a:prstGeom>
        </p:spPr>
      </p:pic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ecologia-1024x6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5229200"/>
            <a:ext cx="1872208" cy="13212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429309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dirty="0" smtClean="0"/>
              <a:t> </a:t>
            </a:r>
            <a:r>
              <a:rPr lang="en-US" sz="1600" dirty="0" smtClean="0"/>
              <a:t>          </a:t>
            </a:r>
            <a:r>
              <a:rPr lang="ru-RU" dirty="0" smtClean="0"/>
              <a:t>Капитальный ремонт и приобретение спортивного инвентаря спортзала МКОУ Заволжский лицей –  2 727,2 тыс.руб.</a:t>
            </a:r>
            <a:endParaRPr lang="ru-RU" dirty="0"/>
          </a:p>
        </p:txBody>
      </p:sp>
      <p:pic>
        <p:nvPicPr>
          <p:cNvPr id="23" name="Рисунок 22" descr="спортзал-1024x7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077072"/>
            <a:ext cx="2088232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бюджета на социальную поддержку семьи и детей </a:t>
            </a:r>
            <a:endParaRPr lang="ru-RU" sz="27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276872"/>
          <a:ext cx="8147248" cy="366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2026568"/>
              </a:tblGrid>
              <a:tr h="31663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Организация питания детей из многодетных семей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1 417,6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школьной формой учащихся первых классов общеобразовательных организаций, проживающих</a:t>
                      </a:r>
                      <a:r>
                        <a:rPr lang="ru-RU" sz="1600" baseline="0" dirty="0" smtClean="0"/>
                        <a:t> в многодетных семьях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62,0</a:t>
                      </a:r>
                      <a:endParaRPr lang="ru-RU" sz="1600" dirty="0"/>
                    </a:p>
                  </a:txBody>
                  <a:tcPr/>
                </a:tc>
              </a:tr>
              <a:tr h="4514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отдыха детей и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676,5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жилых помещений детям-сиротам</a:t>
                      </a:r>
                      <a:r>
                        <a:rPr lang="ru-RU" sz="1600" baseline="0" dirty="0" smtClean="0"/>
                        <a:t> и детям, оставшимся без попечения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208,1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Выплата компенсации части родительской</a:t>
                      </a:r>
                      <a:r>
                        <a:rPr lang="ru-RU" sz="1600" baseline="0" dirty="0" smtClean="0"/>
                        <a:t> платы за присмотр и уход за детьми в дошкольных учреждениях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646,7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Муниципальный внутренний долг Заволжского муниципального района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Документ подготовлен с использованием материалов, содержащихся в «Бюджете для граждан» к  исполнению федерального бюджета за 201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800" dirty="0" smtClean="0"/>
              <a:t>год, сформированному Министерством финансов РФ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51520" y="0"/>
          <a:ext cx="8892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925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r>
                        <a:rPr lang="ru-RU" sz="1600" baseline="0" dirty="0" smtClean="0"/>
                        <a:t>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01.01.20</a:t>
                      </a:r>
                      <a:r>
                        <a:rPr lang="en-US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14 190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9 630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4 560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исполнения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за 201</a:t>
            </a:r>
            <a:r>
              <a:rPr lang="en-US" sz="2000" b="1" i="1" dirty="0" smtClean="0"/>
              <a:t>9</a:t>
            </a:r>
            <a:r>
              <a:rPr lang="ru-RU" sz="2000" b="1" i="1" dirty="0" smtClean="0"/>
              <a:t>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3383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исполнения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за 201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929090"/>
                <a:gridCol w="1428760"/>
                <a:gridCol w="1428760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2019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2019 год</a:t>
                      </a: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309 213,3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287 788,6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42 120,2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41 812,0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39 910,5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21 360,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227 182,6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224 616,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317 367,4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980,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-8 154,1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исполнения бюджета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201</a:t>
            </a:r>
            <a:r>
              <a:rPr lang="en-US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</a:t>
            </a:r>
            <a:endParaRPr lang="ru-RU" sz="23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исполнения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201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год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10480</TotalTime>
  <Words>1786</Words>
  <Application>Microsoft Office PowerPoint</Application>
  <PresentationFormat>Экран (4:3)</PresentationFormat>
  <Paragraphs>483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Основные характеристики исполнения бюджета  Заволжского муниципального района                                   за 2019  год</vt:lpstr>
      <vt:lpstr>Доходы, расходы и дефицит исполнения бюджета  Заволжского муниципального района  за 2019 год</vt:lpstr>
      <vt:lpstr>Структура доходов исполнения бюджета  Заволжского муниципального района за 2019 год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Реализация  майских Указов Президента Российской Федерации </vt:lpstr>
      <vt:lpstr>Слайд 20</vt:lpstr>
      <vt:lpstr>Дорожный фонд  Заволжского муниципального района в 2019 году (тыс.руб.)</vt:lpstr>
      <vt:lpstr>Социально-значимые проекты за счет бюджета в 2019 году</vt:lpstr>
      <vt:lpstr>Расходы бюджета на социальную поддержку семьи и детей </vt:lpstr>
      <vt:lpstr>Муниципальный внутренний долг Заволжского муниципального района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fin4</cp:lastModifiedBy>
  <cp:revision>847</cp:revision>
  <dcterms:modified xsi:type="dcterms:W3CDTF">2020-03-19T06:50:34Z</dcterms:modified>
</cp:coreProperties>
</file>