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8"/>
  </p:notesMasterIdLst>
  <p:sldIdLst>
    <p:sldId id="341" r:id="rId2"/>
    <p:sldId id="257" r:id="rId3"/>
    <p:sldId id="342" r:id="rId4"/>
    <p:sldId id="362" r:id="rId5"/>
    <p:sldId id="405" r:id="rId6"/>
    <p:sldId id="406" r:id="rId7"/>
    <p:sldId id="407" r:id="rId8"/>
    <p:sldId id="385" r:id="rId9"/>
    <p:sldId id="387" r:id="rId10"/>
    <p:sldId id="388" r:id="rId11"/>
    <p:sldId id="347" r:id="rId12"/>
    <p:sldId id="389" r:id="rId13"/>
    <p:sldId id="390" r:id="rId14"/>
    <p:sldId id="392" r:id="rId15"/>
    <p:sldId id="393" r:id="rId16"/>
    <p:sldId id="396" r:id="rId17"/>
    <p:sldId id="338" r:id="rId18"/>
    <p:sldId id="339" r:id="rId19"/>
    <p:sldId id="394" r:id="rId20"/>
    <p:sldId id="408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329" r:id="rId30"/>
    <p:sldId id="330" r:id="rId31"/>
    <p:sldId id="334" r:id="rId32"/>
    <p:sldId id="335" r:id="rId33"/>
    <p:sldId id="395" r:id="rId34"/>
    <p:sldId id="346" r:id="rId35"/>
    <p:sldId id="378" r:id="rId36"/>
    <p:sldId id="382" r:id="rId37"/>
    <p:sldId id="399" r:id="rId38"/>
    <p:sldId id="377" r:id="rId39"/>
    <p:sldId id="397" r:id="rId40"/>
    <p:sldId id="402" r:id="rId41"/>
    <p:sldId id="322" r:id="rId42"/>
    <p:sldId id="348" r:id="rId43"/>
    <p:sldId id="403" r:id="rId44"/>
    <p:sldId id="404" r:id="rId45"/>
    <p:sldId id="365" r:id="rId46"/>
    <p:sldId id="282" r:id="rId4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2736" autoAdjust="0"/>
  </p:normalViewPr>
  <p:slideViewPr>
    <p:cSldViewPr>
      <p:cViewPr varScale="1">
        <p:scale>
          <a:sx n="84" d="100"/>
          <a:sy n="84" d="100"/>
        </p:scale>
        <p:origin x="6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201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aseline="0" dirty="0" smtClean="0"/>
              <a:t>-20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aseline="0" dirty="0" err="1" smtClean="0"/>
              <a:t>гг</a:t>
            </a:r>
            <a:endParaRPr lang="ru-RU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522249332042033E-2"/>
          <c:y val="0.33225420487048607"/>
          <c:w val="0.73396779016999514"/>
          <c:h val="0.629065724723396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2020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на 01.01.201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2018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на 01.01.201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2016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14193</c:v>
                </c:pt>
                <c:pt idx="1">
                  <c:v>14553</c:v>
                </c:pt>
                <c:pt idx="2">
                  <c:v>15046</c:v>
                </c:pt>
                <c:pt idx="3">
                  <c:v>15482</c:v>
                </c:pt>
                <c:pt idx="4">
                  <c:v>15963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2201784"/>
        <c:axId val="214034208"/>
      </c:bubbleChart>
      <c:valAx>
        <c:axId val="21220178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214034208"/>
        <c:crosses val="autoZero"/>
        <c:crossBetween val="midCat"/>
      </c:valAx>
      <c:valAx>
        <c:axId val="214034208"/>
        <c:scaling>
          <c:orientation val="maxMin"/>
        </c:scaling>
        <c:delete val="0"/>
        <c:axPos val="l"/>
        <c:majorGridlines/>
        <c:numFmt formatCode="@" sourceLinked="0"/>
        <c:majorTickMark val="out"/>
        <c:minorTickMark val="out"/>
        <c:tickLblPos val="nextTo"/>
        <c:crossAx val="21220178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3437557536607E-2"/>
          <c:y val="0.34458110153866195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5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8">
                  <c:v>Программа "Совершенствование местного самоуправления Заволжского муниципального района"</c:v>
                </c:pt>
                <c:pt idx="9">
                  <c:v>Программа "Управление муниципальным имуществом Заволжского муниципального района"</c:v>
                </c:pt>
                <c:pt idx="10">
                  <c:v>Программа "Улучшение условий и охраны труда в Заволжском муниципальном районе"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
</c:v>
                </c:pt>
                <c:pt idx="13">
                  <c:v>Программа "Охрана окружающей среды на территории Заволжского муниципального района"
</c:v>
                </c:pt>
                <c:pt idx="14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200126427.30000001</c:v>
                </c:pt>
                <c:pt idx="1">
                  <c:v>372692.16</c:v>
                </c:pt>
                <c:pt idx="2">
                  <c:v>9803200</c:v>
                </c:pt>
                <c:pt idx="3">
                  <c:v>2288014</c:v>
                </c:pt>
                <c:pt idx="4">
                  <c:v>340000</c:v>
                </c:pt>
                <c:pt idx="5">
                  <c:v>1454463</c:v>
                </c:pt>
                <c:pt idx="6">
                  <c:v>15633754.18</c:v>
                </c:pt>
                <c:pt idx="7">
                  <c:v>4609915</c:v>
                </c:pt>
                <c:pt idx="8">
                  <c:v>39169182.710000001</c:v>
                </c:pt>
                <c:pt idx="9">
                  <c:v>2081000</c:v>
                </c:pt>
                <c:pt idx="10">
                  <c:v>13800</c:v>
                </c:pt>
                <c:pt idx="11">
                  <c:v>70000</c:v>
                </c:pt>
                <c:pt idx="12">
                  <c:v>1082123</c:v>
                </c:pt>
                <c:pt idx="13">
                  <c:v>222690</c:v>
                </c:pt>
                <c:pt idx="14">
                  <c:v>121110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69"/>
          <c:y val="8.9075400151947294E-3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2840332505672E-2"/>
          <c:y val="0.28861592300962635"/>
          <c:w val="0.50949791284321133"/>
          <c:h val="0.660644502770496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Капитальный ремонт и ремонт автомобильных дорог  местного значения между населенными пунктами муниципального образования «Заволжский муниципальный район» (закупка товаров, работ и услуг для обеспечения государственных (муниципальных) нужд)</c:v>
                </c:pt>
                <c:pt idx="1">
                  <c:v>Капитальный ремонт и ремонт автомобильных дорог местного значения внутри населенных пунктов муниципального образования «Заволжский муниципальный район» (закупка товаров, работ и услуг для обеспечения государственных (муниципальных) нужд)</c:v>
                </c:pt>
                <c:pt idx="2">
                  <c:v>Оформление прав собственности на автомобильные дороги местного значения муниципального образования «Заволжский муниципальный район» и земельные участки под ними (закупка товаров, работ и услуг для обеспечения государственных (муниципальных) нужд)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1063268.1800000011</c:v>
                </c:pt>
                <c:pt idx="1">
                  <c:v>4117523</c:v>
                </c:pt>
                <c:pt idx="2">
                  <c:v>100000</c:v>
                </c:pt>
                <c:pt idx="3">
                  <c:v>6152963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567901234569498"/>
          <c:y val="0"/>
          <c:w val="0.39506172839506887"/>
          <c:h val="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275758.5</c:v>
                </c:pt>
                <c:pt idx="1">
                  <c:v>271271.5</c:v>
                </c:pt>
                <c:pt idx="2">
                  <c:v>241504.7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279749.40000000002</c:v>
                </c:pt>
                <c:pt idx="1">
                  <c:v>270892.2</c:v>
                </c:pt>
                <c:pt idx="2">
                  <c:v>237549.5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-3990.9</c:v>
                </c:pt>
                <c:pt idx="1">
                  <c:v>-3194.6</c:v>
                </c:pt>
                <c:pt idx="2">
                  <c:v>-3234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6245008"/>
        <c:axId val="216245400"/>
        <c:axId val="0"/>
      </c:bar3DChart>
      <c:catAx>
        <c:axId val="21624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6245400"/>
        <c:crosses val="autoZero"/>
        <c:auto val="1"/>
        <c:lblAlgn val="ctr"/>
        <c:lblOffset val="100"/>
        <c:noMultiLvlLbl val="0"/>
      </c:catAx>
      <c:valAx>
        <c:axId val="216245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245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44970.3</c:v>
                </c:pt>
                <c:pt idx="1">
                  <c:v>44229.2</c:v>
                </c:pt>
                <c:pt idx="2">
                  <c:v>44905.7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36049</c:v>
                </c:pt>
                <c:pt idx="1">
                  <c:v>19662.7</c:v>
                </c:pt>
                <c:pt idx="2">
                  <c:v>19775.099999999948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194739.1</c:v>
                </c:pt>
                <c:pt idx="1">
                  <c:v>207379.5</c:v>
                </c:pt>
                <c:pt idx="2">
                  <c:v>176823.9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9901248"/>
        <c:axId val="219901640"/>
        <c:axId val="0"/>
      </c:bar3DChart>
      <c:catAx>
        <c:axId val="21990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9901640"/>
        <c:crosses val="autoZero"/>
        <c:auto val="1"/>
        <c:lblAlgn val="ctr"/>
        <c:lblOffset val="100"/>
        <c:noMultiLvlLbl val="0"/>
      </c:catAx>
      <c:valAx>
        <c:axId val="219901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9012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8396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31855</c:v>
                </c:pt>
                <c:pt idx="1">
                  <c:v>31070</c:v>
                </c:pt>
                <c:pt idx="2">
                  <c:v>31726.5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9542.2999999999811</c:v>
                </c:pt>
                <c:pt idx="1">
                  <c:v>10041.200000000004</c:v>
                </c:pt>
                <c:pt idx="2">
                  <c:v>10041.200000000004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Налог, взимаемый в связи с применением патентной системы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700</c:v>
                </c:pt>
                <c:pt idx="1">
                  <c:v>800</c:v>
                </c:pt>
                <c:pt idx="2">
                  <c:v>800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170</c:v>
                </c:pt>
                <c:pt idx="1">
                  <c:v>180</c:v>
                </c:pt>
                <c:pt idx="2">
                  <c:v>200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1903</c:v>
                </c:pt>
                <c:pt idx="1">
                  <c:v>2103</c:v>
                </c:pt>
                <c:pt idx="2">
                  <c:v>2103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9902424"/>
        <c:axId val="219902816"/>
        <c:axId val="0"/>
      </c:bar3DChart>
      <c:catAx>
        <c:axId val="219902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19902816"/>
        <c:crosses val="autoZero"/>
        <c:auto val="1"/>
        <c:lblAlgn val="ctr"/>
        <c:lblOffset val="100"/>
        <c:noMultiLvlLbl val="0"/>
      </c:catAx>
      <c:valAx>
        <c:axId val="2199028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1990242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0698"/>
          <c:y val="0.10273083352495717"/>
          <c:w val="0.55400111369739569"/>
          <c:h val="0.74226765501507663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3633.3</c:v>
                </c:pt>
                <c:pt idx="1">
                  <c:v>3660.5</c:v>
                </c:pt>
                <c:pt idx="2">
                  <c:v>3662.8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379.7</c:v>
                </c:pt>
                <c:pt idx="1">
                  <c:v>394.9</c:v>
                </c:pt>
                <c:pt idx="2">
                  <c:v>410.8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10016.6</c:v>
                </c:pt>
                <c:pt idx="1">
                  <c:v>9206.1</c:v>
                </c:pt>
                <c:pt idx="2">
                  <c:v>9311.2999999999811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21407.9</c:v>
                </c:pt>
                <c:pt idx="1">
                  <c:v>5830.7</c:v>
                </c:pt>
                <c:pt idx="2">
                  <c:v>5830.7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611.5</c:v>
                </c:pt>
                <c:pt idx="1">
                  <c:v>570.5</c:v>
                </c:pt>
                <c:pt idx="2">
                  <c:v>559.5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9903600"/>
        <c:axId val="219903992"/>
        <c:axId val="0"/>
      </c:bar3DChart>
      <c:catAx>
        <c:axId val="2199036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19903992"/>
        <c:crosses val="autoZero"/>
        <c:auto val="1"/>
        <c:lblAlgn val="ctr"/>
        <c:lblOffset val="100"/>
        <c:noMultiLvlLbl val="0"/>
      </c:catAx>
      <c:valAx>
        <c:axId val="21990399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19903600"/>
        <c:crosses val="autoZero"/>
        <c:crossBetween val="between"/>
      </c:valAx>
      <c:spPr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77214.899999999994</c:v>
                </c:pt>
                <c:pt idx="1">
                  <c:v>75870</c:v>
                </c:pt>
                <c:pt idx="2">
                  <c:v>75870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11006.4</c:v>
                </c:pt>
                <c:pt idx="1">
                  <c:v>24947.7</c:v>
                </c:pt>
                <c:pt idx="2">
                  <c:v>406.6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100393.60000000002</c:v>
                </c:pt>
                <c:pt idx="1">
                  <c:v>100439.4</c:v>
                </c:pt>
                <c:pt idx="2">
                  <c:v>100439.4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6015.2</c:v>
                </c:pt>
                <c:pt idx="1">
                  <c:v>6015.2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108.9</c:v>
                </c:pt>
                <c:pt idx="1">
                  <c:v>107.2</c:v>
                </c:pt>
                <c:pt idx="2">
                  <c:v>107.9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1691784"/>
        <c:axId val="221692176"/>
        <c:axId val="0"/>
      </c:bar3DChart>
      <c:catAx>
        <c:axId val="2216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21692176"/>
        <c:crosses val="autoZero"/>
        <c:auto val="1"/>
        <c:lblAlgn val="ctr"/>
        <c:lblOffset val="100"/>
        <c:tickMarkSkip val="1"/>
        <c:noMultiLvlLbl val="0"/>
      </c:catAx>
      <c:valAx>
        <c:axId val="22169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21691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8E-2"/>
          <c:w val="0.34276729559748431"/>
          <c:h val="0.94007617826305689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93318981485848E-2"/>
          <c:y val="1.7136656701081294E-2"/>
          <c:w val="0.96103337074250206"/>
          <c:h val="0.7178605931756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56 595,3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59 553,9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81</a:t>
                    </a:r>
                    <a:r>
                      <a:rPr lang="en-US" baseline="0" dirty="0" smtClean="0"/>
                      <a:t> 019,3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63 891,9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8789764100285174E-3"/>
                  <c:y val="-3.59937331226236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64 680,8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61175.1</c:v>
                </c:pt>
                <c:pt idx="1">
                  <c:v>59553.9</c:v>
                </c:pt>
                <c:pt idx="2">
                  <c:v>61649.5</c:v>
                </c:pt>
                <c:pt idx="3">
                  <c:v>81019.3</c:v>
                </c:pt>
                <c:pt idx="4">
                  <c:v>63891.9</c:v>
                </c:pt>
                <c:pt idx="5">
                  <c:v>64680.800000000003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693352"/>
        <c:axId val="221693744"/>
      </c:barChart>
      <c:catAx>
        <c:axId val="221693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1693744"/>
        <c:crosses val="autoZero"/>
        <c:auto val="1"/>
        <c:lblAlgn val="ctr"/>
        <c:lblOffset val="100"/>
        <c:noMultiLvlLbl val="0"/>
      </c:catAx>
      <c:valAx>
        <c:axId val="2216937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21693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3978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и на плановый период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44592.7</c:v>
                </c:pt>
                <c:pt idx="1">
                  <c:v>43579.9</c:v>
                </c:pt>
                <c:pt idx="2">
                  <c:v>42641.1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</c:v>
                </c:pt>
                <c:pt idx="1">
                  <c:v>75</c:v>
                </c:pt>
                <c:pt idx="2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15949.7</c:v>
                </c:pt>
                <c:pt idx="1">
                  <c:v>16750.3</c:v>
                </c:pt>
                <c:pt idx="2">
                  <c:v>10287.200000000004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3371.1</c:v>
                </c:pt>
                <c:pt idx="1">
                  <c:v>19936.599999999929</c:v>
                </c:pt>
                <c:pt idx="2">
                  <c:v>1469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242.7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207279.7</c:v>
                </c:pt>
                <c:pt idx="1">
                  <c:v>182705.6</c:v>
                </c:pt>
                <c:pt idx="2">
                  <c:v>175554.9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2853.2</c:v>
                </c:pt>
                <c:pt idx="1">
                  <c:v>2732.7</c:v>
                </c:pt>
                <c:pt idx="2">
                  <c:v>2618.3000000000002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4717.7</c:v>
                </c:pt>
                <c:pt idx="1">
                  <c:v>4559.3</c:v>
                </c:pt>
                <c:pt idx="2">
                  <c:v>4356.3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372.7</c:v>
                </c:pt>
                <c:pt idx="1">
                  <c:v>252.7</c:v>
                </c:pt>
                <c:pt idx="2">
                  <c:v>252.7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78167072"/>
        <c:axId val="278167464"/>
        <c:axId val="0"/>
      </c:bar3DChart>
      <c:catAx>
        <c:axId val="278167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78167464"/>
        <c:crosses val="autoZero"/>
        <c:auto val="1"/>
        <c:lblAlgn val="ctr"/>
        <c:lblOffset val="100"/>
        <c:noMultiLvlLbl val="0"/>
      </c:catAx>
      <c:valAx>
        <c:axId val="2781674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78167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1485"/>
          <c:w val="0.8642456629858426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207279.9</c:v>
                </c:pt>
                <c:pt idx="1">
                  <c:v>182705.6</c:v>
                </c:pt>
                <c:pt idx="2">
                  <c:v>175554.9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1611253196931027E-2"/>
                  <c:y val="-1.7222818290452552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3 428,0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4717.7</c:v>
                </c:pt>
                <c:pt idx="1">
                  <c:v>4559.3</c:v>
                </c:pt>
                <c:pt idx="2">
                  <c:v>4356.3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2853.2</c:v>
                </c:pt>
                <c:pt idx="1">
                  <c:v>2732.7</c:v>
                </c:pt>
                <c:pt idx="2">
                  <c:v>2618.3000000000002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372.7</c:v>
                </c:pt>
                <c:pt idx="1">
                  <c:v>252.7</c:v>
                </c:pt>
                <c:pt idx="2">
                  <c:v>252.7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1"/>
        <c:shape val="box"/>
        <c:axId val="213381632"/>
        <c:axId val="213382024"/>
        <c:axId val="0"/>
      </c:bar3DChart>
      <c:catAx>
        <c:axId val="21338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213382024"/>
        <c:crosses val="autoZero"/>
        <c:auto val="1"/>
        <c:lblAlgn val="ctr"/>
        <c:lblOffset val="100"/>
        <c:noMultiLvlLbl val="0"/>
      </c:catAx>
      <c:valAx>
        <c:axId val="213382024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21338163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6766E-2"/>
        </c:manualLayout>
      </c:layout>
      <c:overlay val="0"/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2021г. в сумме 20,0 тыс.рублей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2021 год – 150,0 тыс.рублей, 2022 год – 100,0 тыс.рублей, 2023 год – 90,0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2021 год – 30,6 тыс.рублей, 2022 год – 30,6 тыс.рублей, 2023 год – 20,0 тыс.рублей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748,82 тыс.рублей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(изменение) списков кандидатов в присяжные заседатели федеральных судов общей юрисдикции в Российской Федерации в сумме 2021 год – 4,174 тыс.рублей, 2022 год – 49,9 тыс.рублей, 2023 год – 49,9 тыс.рублей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4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организации деятельности по сбору и транспортировке твердых коммунальных отходов в сумме 2021 год - 50,0 тыс.рублей, 2022 год – 27,5 тыс.рублей, 2023 год – 15,0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в целях финансового обеспечения расходов бюджета Заволжского муниципального района в сумме 2021 год – 1 000,0 тыс.рублей, 2022 год – 1 200,0 тыс.рублей, 2023 год – 1 200,0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F94737-CB36-4B2E-BEEC-49DA48E62E6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Выполнение работ по корректировке генеральных планов поселения, правил землепользования и застройки, подготовленной на основе генеральных планов поселения документации по планировке территории, выдачи разрешений на строительство (за исключением случаев, предусмотренных Градостроительным кодексом Российской Федерации, иными федеральными законами), разрешений на ввод объектов в эксплуатацию при осуществлении строительства, реконструкции объектов капитального строительства, расположенных на территории поселения (закупка товаров, работ и услуг для обеспечения государственных (муниципальных) нужд)в сумме  341,5 тыс.рублей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08D814-F5D8-4903-A3B0-BC220B5B5104}" type="par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D76A3C-5E8B-4548-8092-7E6F869A06E2}" type="sib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F81AE-F218-46AD-BC30-95D84F95690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в области обращения с животными в части организации мероприятий при осуществлении деятельности по обращению с животными без владельцев в сумме 2021 год – 15,9 тыс.рублей, 2022 год – 15,9 тыс.рублей, 2023 год – 15,9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7475CA-F51E-4057-B283-83DFEAABE5DC}" type="sib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46BEB-29B1-4863-BE8A-19B7400FA2EA}" type="par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4" custScaleY="52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4" custScaleY="55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F16F57E6-165D-4757-BAEF-64383EF35A67}" type="pres">
      <dgm:prSet presAssocID="{DC1F81AE-F218-46AD-BC30-95D84F956906}" presName="parentText" presStyleLbl="node1" presStyleIdx="2" presStyleCnt="4" custScaleY="62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B36AA-C107-41C2-843C-2BEAF782D870}" type="pres">
      <dgm:prSet presAssocID="{627475CA-F51E-4057-B283-83DFEAABE5DC}" presName="spacer" presStyleCnt="0"/>
      <dgm:spPr/>
    </dgm:pt>
    <dgm:pt modelId="{A67EBF4B-772E-4E46-9873-5406AEE85AF8}" type="pres">
      <dgm:prSet presAssocID="{19F94737-CB36-4B2E-BEEC-49DA48E62E65}" presName="parentText" presStyleLbl="node1" presStyleIdx="3" presStyleCnt="4" custScaleY="1276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0D5E3545-0973-422E-8E32-C4C302812D09}" type="presOf" srcId="{DC1F81AE-F218-46AD-BC30-95D84F956906}" destId="{F16F57E6-165D-4757-BAEF-64383EF35A67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553656E7-5DCC-4739-996F-1B18B49B70E9}" srcId="{41F50B25-F77A-40C4-90F0-B8010EE13BDF}" destId="{19F94737-CB36-4B2E-BEEC-49DA48E62E65}" srcOrd="3" destOrd="0" parTransId="{8A08D814-F5D8-4903-A3B0-BC220B5B5104}" sibTransId="{6ED76A3C-5E8B-4548-8092-7E6F869A06E2}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5C5798A3-B60F-4DB2-BC66-970260479674}" srcId="{41F50B25-F77A-40C4-90F0-B8010EE13BDF}" destId="{DC1F81AE-F218-46AD-BC30-95D84F956906}" srcOrd="2" destOrd="0" parTransId="{FBB46BEB-29B1-4863-BE8A-19B7400FA2EA}" sibTransId="{627475CA-F51E-4057-B283-83DFEAABE5DC}"/>
    <dgm:cxn modelId="{A882322F-5755-465E-8BD3-43F16D0DEEFF}" type="presOf" srcId="{19F94737-CB36-4B2E-BEEC-49DA48E62E65}" destId="{A67EBF4B-772E-4E46-9873-5406AEE85AF8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8485E399-8824-4B10-B47B-6322DA1DA551}" type="presParOf" srcId="{9A775544-42D0-4EC6-A91A-F3F7CC9214FB}" destId="{F16F57E6-165D-4757-BAEF-64383EF35A67}" srcOrd="4" destOrd="0" presId="urn:microsoft.com/office/officeart/2005/8/layout/vList2"/>
    <dgm:cxn modelId="{81DCCF67-5FF5-4D37-8D51-67A5CF8EDFCF}" type="presParOf" srcId="{9A775544-42D0-4EC6-A91A-F3F7CC9214FB}" destId="{6BFB36AA-C107-41C2-843C-2BEAF782D870}" srcOrd="5" destOrd="0" presId="urn:microsoft.com/office/officeart/2005/8/layout/vList2"/>
    <dgm:cxn modelId="{3A6313AE-ECA1-4A7C-A82D-A04FABA50188}" type="presParOf" srcId="{9A775544-42D0-4EC6-A91A-F3F7CC9214FB}" destId="{A67EBF4B-772E-4E46-9873-5406AEE85A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1</a:t>
          </a:r>
          <a:r>
            <a:rPr lang="ru-RU" sz="2000" dirty="0" smtClean="0"/>
            <a:t> год – 40 509,7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/>
      <dgm:t>
        <a:bodyPr/>
        <a:lstStyle/>
        <a:p>
          <a:pPr rtl="0"/>
          <a:r>
            <a:rPr lang="ru-RU" sz="2000" dirty="0" smtClean="0"/>
            <a:t>на 20</a:t>
          </a:r>
          <a:r>
            <a:rPr lang="en-US" sz="2000" dirty="0" smtClean="0"/>
            <a:t>22</a:t>
          </a:r>
          <a:r>
            <a:rPr lang="ru-RU" sz="2000" dirty="0" smtClean="0"/>
            <a:t> год – 31 946,0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3</a:t>
          </a:r>
          <a:r>
            <a:rPr lang="ru-RU" sz="2000" dirty="0" smtClean="0"/>
            <a:t> год – 32 340,4 </a:t>
          </a:r>
          <a:r>
            <a:rPr lang="ru-RU" sz="2000" dirty="0" err="1" smtClean="0"/>
            <a:t>тыс.руб</a:t>
          </a:r>
          <a:r>
            <a:rPr lang="ru-RU" sz="2000" dirty="0" smtClean="0"/>
            <a:t>.                 </a:t>
          </a:r>
          <a:endParaRPr lang="ru-RU" sz="2000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/>
      <dgm:t>
        <a:bodyPr/>
        <a:lstStyle/>
        <a:p>
          <a:pPr algn="l"/>
          <a:r>
            <a:rPr lang="ru-RU" sz="1800" dirty="0" smtClean="0"/>
            <a:t>Предельный объем муниципального долга установлен:                                              </a:t>
          </a:r>
          <a:endParaRPr lang="ru-RU" sz="1800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1</a:t>
          </a:r>
          <a:r>
            <a:rPr lang="ru-RU" sz="2000" dirty="0" smtClean="0"/>
            <a:t> год – 3 990,9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/>
      <dgm:t>
        <a:bodyPr/>
        <a:lstStyle/>
        <a:p>
          <a:pPr rtl="0"/>
          <a:r>
            <a:rPr lang="ru-RU" sz="2000" dirty="0" smtClean="0"/>
            <a:t>на 20</a:t>
          </a:r>
          <a:r>
            <a:rPr lang="en-US" sz="2000" dirty="0" smtClean="0"/>
            <a:t>22</a:t>
          </a:r>
          <a:r>
            <a:rPr lang="ru-RU" sz="2000" dirty="0" smtClean="0"/>
            <a:t> год – 7 185,5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3</a:t>
          </a:r>
          <a:r>
            <a:rPr lang="ru-RU" sz="2000" dirty="0" smtClean="0"/>
            <a:t> год – 10 419,6 </a:t>
          </a:r>
          <a:r>
            <a:rPr lang="ru-RU" sz="2000" dirty="0" err="1" smtClean="0"/>
            <a:t>тыс.руб</a:t>
          </a:r>
          <a:r>
            <a:rPr lang="ru-RU" sz="2000" dirty="0" smtClean="0"/>
            <a:t>.                 </a:t>
          </a:r>
          <a:endParaRPr lang="ru-RU" sz="2000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/>
      <dgm:t>
        <a:bodyPr/>
        <a:lstStyle/>
        <a:p>
          <a:pPr algn="l"/>
          <a:r>
            <a:rPr lang="ru-RU" sz="1800" dirty="0" smtClean="0"/>
            <a:t>Объем муниципального долга составит:                                              </a:t>
          </a:r>
          <a:endParaRPr lang="ru-RU" sz="1800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4,6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0.22222</cdr:x>
      <cdr:y>0.18367</cdr:y>
    </cdr:from>
    <cdr:to>
      <cdr:x>0.32976</cdr:x>
      <cdr:y>0.26095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440160" y="648072"/>
          <a:ext cx="696908" cy="272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61 175,1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77,5%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76,6%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75,2 %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0.28237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288032"/>
          <a:ext cx="3473061" cy="17249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</a:t>
          </a:r>
          <a:r>
            <a: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0.06951</cdr:y>
    </cdr:from>
    <cdr:to>
      <cdr:x>0.55512</cdr:x>
      <cdr:y>0.2165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544" y="476672"/>
          <a:ext cx="4608512" cy="10081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Дорожный фонд </a:t>
          </a:r>
        </a:p>
        <a:p xmlns:a="http://schemas.openxmlformats.org/drawingml/2006/main">
          <a:pPr algn="ctr"/>
          <a:r>
            <a:rPr lang="ru-RU" sz="2000" dirty="0" smtClean="0"/>
            <a:t>Заволжского муниципального района</a:t>
          </a:r>
        </a:p>
        <a:p xmlns:a="http://schemas.openxmlformats.org/drawingml/2006/main">
          <a:pPr algn="ctr"/>
          <a:r>
            <a:rPr lang="ru-RU" sz="2000" dirty="0" smtClean="0"/>
            <a:t> на 2021 год 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4919" tIns="47460" rIns="94919" bIns="474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190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8223" y="9377363"/>
            <a:ext cx="2922317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11" tIns="45458" rIns="90911" bIns="45458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10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0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Решению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Совета Заволжского муниципального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9219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Заволжского муниципального района 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55776" y="4077072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40830"/>
              </p:ext>
            </p:extLst>
          </p:nvPr>
        </p:nvGraphicFramePr>
        <p:xfrm>
          <a:off x="683568" y="1412617"/>
          <a:ext cx="7632849" cy="21603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275</a:t>
                      </a:r>
                      <a:r>
                        <a:rPr lang="ru-RU" sz="1400" b="1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758,5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271 271,5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241 504,7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Налоговые </a:t>
                      </a:r>
                      <a:r>
                        <a:rPr lang="ru-RU" sz="1400" baseline="0" smtClean="0"/>
                        <a:t>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44 970,3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44 229,2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44 905,7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Неналоговые доходы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36 049,0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19 662,7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19 775,1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/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194 739,2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207 379,6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176 823,9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279 749,4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274</a:t>
                      </a:r>
                      <a:r>
                        <a:rPr lang="ru-RU" sz="1400" b="1" baseline="0" dirty="0" smtClean="0">
                          <a:latin typeface="Constantia" panose="02030602050306030303" pitchFamily="18" charset="0"/>
                        </a:rPr>
                        <a:t> 466,1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244 738,8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-3 990,9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-3 194,6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-3 234,1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 (ЕНВД, патент);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/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/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484784"/>
          <a:ext cx="8880532" cy="5303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71507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014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endParaRPr lang="ru-RU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годов (продолжение)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151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8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Налог, взимаемый с применением патентной системы налогообложения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годов </a:t>
            </a:r>
            <a:endParaRPr lang="ru-RU" sz="2000" dirty="0">
              <a:solidFill>
                <a:schemeClr val="accent2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44 970,3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44 229,2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44 905,7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36 049,0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19 662,7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19 775,1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194 739,2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207 379,6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176 823,9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275 758,5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271 271,5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241 504,7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3717032"/>
          <a:ext cx="885698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0"/>
            <a:ext cx="87129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Заволжского муниципального района </a:t>
            </a:r>
          </a:p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на плановый период 20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 </a:t>
            </a:r>
            <a:endParaRPr lang="ru-RU" sz="17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9512" y="908720"/>
          <a:ext cx="8748464" cy="285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5"/>
                <a:gridCol w="1276393"/>
                <a:gridCol w="1199487"/>
                <a:gridCol w="10159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31 855,0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31 070,0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31 726,5</a:t>
                      </a:r>
                      <a:endParaRPr lang="ru-RU" sz="1400" dirty="0"/>
                    </a:p>
                  </a:txBody>
                  <a:tcPr/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9 542,3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r>
                        <a:rPr lang="ru-RU" sz="1400" baseline="0" dirty="0" smtClean="0"/>
                        <a:t> 041,2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10 041,2</a:t>
                      </a:r>
                      <a:endParaRPr lang="ru-RU" sz="1400" dirty="0"/>
                    </a:p>
                  </a:txBody>
                  <a:tcPr/>
                </a:tc>
              </a:tr>
              <a:tr h="3157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налог на вменённый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сельскохозяйственный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35,0</a:t>
                      </a:r>
                      <a:endParaRPr lang="ru-RU" sz="1400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Налог, взимаемый в связи с применением патентной системы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800,0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1903,0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2 103,0</a:t>
                      </a:r>
                      <a:endParaRPr lang="ru-RU" sz="140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44 970,3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44 229,2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44 905,7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5486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5008" y="3429000"/>
          <a:ext cx="89289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Заволжского муниципального района </a:t>
            </a:r>
            <a:b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20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(тыс.руб.)</a:t>
            </a:r>
            <a:endParaRPr lang="ru-RU" sz="1600" b="1" dirty="0">
              <a:ln w="1905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836712"/>
          <a:ext cx="864096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224136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 неналогового дохода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r>
                        <a:rPr lang="ru-RU" sz="1400" baseline="0" dirty="0" smtClean="0"/>
                        <a:t> 633,3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r>
                        <a:rPr lang="ru-RU" sz="1400" baseline="0" dirty="0" smtClean="0"/>
                        <a:t> 660,5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3 662,8</a:t>
                      </a:r>
                      <a:endParaRPr lang="ru-RU" sz="1400" dirty="0"/>
                    </a:p>
                  </a:txBody>
                  <a:tcPr/>
                </a:tc>
              </a:tr>
              <a:tr h="2819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410,8</a:t>
                      </a:r>
                      <a:endParaRPr lang="ru-RU" sz="1400" dirty="0"/>
                    </a:p>
                  </a:txBody>
                  <a:tcPr/>
                </a:tc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10 016,6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9206,1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9 311,3</a:t>
                      </a:r>
                      <a:endParaRPr lang="ru-RU" sz="1400" dirty="0"/>
                    </a:p>
                  </a:txBody>
                  <a:tcPr/>
                </a:tc>
              </a:tr>
              <a:tr h="2483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реализации имущества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21 407,9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5 830,7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5 830,7</a:t>
                      </a:r>
                      <a:endParaRPr lang="ru-RU" sz="1400" dirty="0"/>
                    </a:p>
                  </a:txBody>
                  <a:tcPr/>
                </a:tc>
              </a:tr>
              <a:tr h="303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559,5</a:t>
                      </a:r>
                      <a:endParaRPr lang="ru-RU" sz="1400" dirty="0"/>
                    </a:p>
                  </a:txBody>
                  <a:tcPr/>
                </a:tc>
              </a:tr>
              <a:tr h="303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36 049,0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19 662,7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19 775,1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бюджет Заволжского муниципального района</a:t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5639357"/>
              </p:ext>
            </p:extLst>
          </p:nvPr>
        </p:nvGraphicFramePr>
        <p:xfrm>
          <a:off x="179512" y="1844824"/>
          <a:ext cx="4464496" cy="346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946448"/>
                <a:gridCol w="1008112"/>
                <a:gridCol w="9257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194 739</a:t>
                      </a:r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,2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207 379,6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176 823,9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77 214,9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75 870,0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75 870,0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11 006,5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24 947,7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406,6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100 393,7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100 439,5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100 439,4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проекта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/>
              <a:t> год и на плановый период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000" b="1" i="1" dirty="0" smtClean="0"/>
              <a:t> и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 b="1" i="1" dirty="0" smtClean="0"/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2242"/>
              </p:ext>
            </p:extLst>
          </p:nvPr>
        </p:nvGraphicFramePr>
        <p:xfrm>
          <a:off x="1259632" y="2636912"/>
          <a:ext cx="6480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2018 по 2023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/>
              <a:t>Расходы бюджетов по основным функциям государства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дополнительное образование детей;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образование;</a:t>
            </a:r>
          </a:p>
          <a:p>
            <a:r>
              <a:rPr lang="ru-RU" dirty="0" smtClean="0"/>
              <a:t>♦ молодёжная политика;</a:t>
            </a:r>
          </a:p>
          <a:p>
            <a:r>
              <a:rPr lang="ru-RU" dirty="0" smtClean="0"/>
              <a:t>♦ прикладные научные исследования в области образования;</a:t>
            </a:r>
          </a:p>
          <a:p>
            <a:r>
              <a:rPr lang="ru-RU" dirty="0" smtClean="0"/>
              <a:t>♦ другие вопросы в области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662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cs typeface="Times New Roman" pitchFamily="18" charset="0"/>
              </a:rPr>
              <a:t> и </a:t>
            </a:r>
            <a:r>
              <a:rPr lang="ru-RU" sz="2000" b="1" dirty="0" smtClean="0"/>
              <a:t>20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 b="1" dirty="0" smtClean="0"/>
              <a:t> годов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59066"/>
              </p:ext>
            </p:extLst>
          </p:nvPr>
        </p:nvGraphicFramePr>
        <p:xfrm>
          <a:off x="0" y="980728"/>
          <a:ext cx="9144002" cy="52578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279 749,4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270 892,2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237 549,5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 smtClean="0"/>
                    </a:p>
                    <a:p>
                      <a:pPr algn="l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3 573,9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7 189,2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/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44 592</a:t>
                      </a:r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,7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15,94</a:t>
                      </a:r>
                      <a:endParaRPr lang="ru-RU" sz="1200" i="1" u="sng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43 579,9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16,09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42 641,1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17,95</a:t>
                      </a: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0,03</a:t>
                      </a: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15 949,7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5,70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16 750,3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6,18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10 287,2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4,33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3 371,0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1,21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19 936,6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7,36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1 469,0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0,62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242,7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207 279,7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74,09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182 705,6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67,45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175 554,9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73,90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2 853,2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2 732,7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1,01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2 618,3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1,10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4 717,7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1,69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4 559,3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1,68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4 356,3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1,83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372,7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47667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3093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3350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44 592,7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43 579,9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42 641,1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Федерации,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1 327,7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1 320,7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1 320,7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23 525,1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23 201,7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22 427,9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5 418,4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5 150,8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5 150,8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14 017,3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13 556,7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13 391,7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15 949,7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16 750,3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10 287,2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195,9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15 633,8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16 504,4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10 041,3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-202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+mn-lt"/>
              </a:rPr>
              <a:t>гг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(2)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946325"/>
              </p:ext>
            </p:extLst>
          </p:nvPr>
        </p:nvGraphicFramePr>
        <p:xfrm>
          <a:off x="251520" y="2276872"/>
          <a:ext cx="8712967" cy="41781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3 371,1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19 936,6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1 469,0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1 836,0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1 068,1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669,0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1 454,5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18 810,4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765,0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242,7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222,7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207 279,7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182 705,6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175 554,9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71 937,8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64 602,7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64 126,2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97 867,3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83 893,7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77 249,5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24 570,3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23 785,1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23 755,1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 и оздоровление детей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12 161,3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9 681,1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9 681,1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77281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-202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+mn-lt"/>
              </a:rPr>
              <a:t>гг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597234"/>
              </p:ext>
            </p:extLst>
          </p:nvPr>
        </p:nvGraphicFramePr>
        <p:xfrm>
          <a:off x="395536" y="1700808"/>
          <a:ext cx="8568950" cy="449172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2 853,2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2 732,7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2 618,3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2 853,2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2 732,7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2 618,3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4 717,7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4 559,3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4 356,3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1 680,9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1 522,5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1 319,5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2 895,7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2 895,7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2 895,7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279 749,4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270 892,2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237 549,5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41277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dirty="0" smtClean="0"/>
              <a:t> год и на плановый период 202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b="1" dirty="0" smtClean="0"/>
              <a:t> и 202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b="1" dirty="0" smtClean="0"/>
              <a:t>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/>
            <a:r>
              <a:rPr lang="ru-RU" altLang="ru-RU" dirty="0" smtClean="0"/>
              <a:t>Расходы: 20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215 223,3 тыс.руб., 2022 год – 190 250,3 тыс.руб.,2023 год – 182 782,2 тыс.руб.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2564904"/>
            <a:ext cx="2654036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996952"/>
            <a:ext cx="4213702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3140968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221088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cs typeface="Times New Roman" pitchFamily="18" charset="0"/>
              </a:rPr>
              <a:t> и 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/>
              <a:t> годов</a:t>
            </a:r>
          </a:p>
          <a:p>
            <a:pPr algn="ctr"/>
            <a:r>
              <a:rPr lang="ru-RU" sz="2000" b="1" dirty="0" smtClean="0"/>
              <a:t>в разрезе муниципальных программ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03716"/>
              </p:ext>
            </p:extLst>
          </p:nvPr>
        </p:nvGraphicFramePr>
        <p:xfrm>
          <a:off x="179512" y="980728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279 749,4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274 466,1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244 738,8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277 388,4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270 892,2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237</a:t>
                      </a:r>
                      <a:r>
                        <a:rPr lang="ru-RU" sz="1400" baseline="0" dirty="0" smtClean="0">
                          <a:latin typeface="+mn-lt"/>
                        </a:rPr>
                        <a:t> 549,5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27468"/>
              </p:ext>
            </p:extLst>
          </p:nvPr>
        </p:nvGraphicFramePr>
        <p:xfrm>
          <a:off x="179512" y="2276872"/>
          <a:ext cx="8784977" cy="44154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200 126,4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175 591,3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168 440,6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</a:t>
                      </a:r>
                      <a:r>
                        <a:rPr kumimoji="0" lang="ru-RU" sz="1100" kern="1200" dirty="0" smtClean="0"/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839,9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504,8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028,3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2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99 878,9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83 736,4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77 102,2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17 788,8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16 917,6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16 877,6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10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62,5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62,5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62,5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9 813,3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9 626,9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9 626,9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6981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252,7</a:t>
                      </a:r>
                      <a:endParaRPr lang="ru-RU" sz="1400" b="1" dirty="0"/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372,7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252,7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b="1" dirty="0" smtClean="0"/>
              <a:t> на 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(2)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6376" y="62068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71981"/>
              </p:ext>
            </p:extLst>
          </p:nvPr>
        </p:nvGraphicFramePr>
        <p:xfrm>
          <a:off x="251520" y="980728"/>
          <a:ext cx="8748464" cy="5731646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95536"/>
                <a:gridCol w="5184576"/>
                <a:gridCol w="1008112"/>
                <a:gridCol w="1080120"/>
                <a:gridCol w="1080120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9 803,2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9 682,7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9 568,3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2 853,2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2 732,7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2 618,3</a:t>
                      </a:r>
                      <a:endParaRPr lang="ru-RU" sz="1400" b="0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2 288,0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2 288,0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2 288,0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</a:t>
                      </a:r>
                      <a:r>
                        <a:rPr lang="ru-RU" sz="1100" dirty="0" smtClean="0"/>
                        <a:t>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62380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</a:t>
                      </a:r>
                      <a:r>
                        <a:rPr kumimoji="0" lang="ru-RU" sz="12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r>
                        <a:rPr lang="ru-RU" sz="1100" dirty="0" smtClean="0"/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2 146,9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2 146,9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2 146,9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235,0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55,0</a:t>
                      </a:r>
                      <a:endParaRPr lang="ru-RU" sz="14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180,0</a:t>
                      </a:r>
                      <a:endParaRPr lang="ru-RU" sz="1400" b="0" dirty="0"/>
                    </a:p>
                  </a:txBody>
                  <a:tcPr/>
                </a:tc>
              </a:tr>
              <a:tr h="648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1 454,5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18 810,4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765,0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</a:t>
                      </a:r>
                      <a:r>
                        <a:rPr lang="ru-RU" sz="1100" dirty="0"/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1 454,5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18 810,4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765,0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"/>
            <a:ext cx="860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5486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76332"/>
              </p:ext>
            </p:extLst>
          </p:nvPr>
        </p:nvGraphicFramePr>
        <p:xfrm>
          <a:off x="251520" y="1052736"/>
          <a:ext cx="8676456" cy="5683271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78079"/>
                <a:gridCol w="936104"/>
                <a:gridCol w="1080120"/>
                <a:gridCol w="936104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15 633,7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16 504,3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10 041,2</a:t>
                      </a:r>
                      <a:endParaRPr lang="ru-RU" sz="1400" b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15 633,7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16 504,3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10 041,2</a:t>
                      </a:r>
                      <a:endParaRPr lang="ru-RU" sz="14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4 609,9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4 142,3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4 142,3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4 009,9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3 542,3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3 542,3</a:t>
                      </a:r>
                      <a:endParaRPr lang="ru-RU" sz="1400" b="0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4159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39 169,2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38 843,5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37 836,3</a:t>
                      </a:r>
                      <a:endParaRPr lang="ru-RU" sz="1400" b="1" dirty="0"/>
                    </a:p>
                  </a:txBody>
                  <a:tcPr/>
                </a:tc>
              </a:tr>
              <a:tr h="33961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26 126,2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25 800,5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24 793,3</a:t>
                      </a:r>
                      <a:endParaRPr lang="ru-RU" sz="1400" b="0" dirty="0"/>
                    </a:p>
                  </a:txBody>
                  <a:tcPr/>
                </a:tc>
              </a:tr>
              <a:tr h="5094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11 000,0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11 000,0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11 000,0</a:t>
                      </a:r>
                      <a:endParaRPr lang="ru-RU" sz="1400" b="0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2 043,0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2 081,0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1 223,1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764,0</a:t>
                      </a:r>
                      <a:endParaRPr lang="ru-RU" sz="14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2 081,0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1 223,1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764,0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(4)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14209"/>
              </p:ext>
            </p:extLst>
          </p:nvPr>
        </p:nvGraphicFramePr>
        <p:xfrm>
          <a:off x="251520" y="1124744"/>
          <a:ext cx="8676455" cy="557784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13,8</a:t>
                      </a:r>
                    </a:p>
                  </a:txBody>
                  <a:tcPr/>
                </a:tc>
              </a:tr>
              <a:tr h="49003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13,8</a:t>
                      </a:r>
                      <a:endParaRPr lang="ru-RU" sz="1400" b="0" dirty="0"/>
                    </a:p>
                  </a:txBody>
                  <a:tcPr/>
                </a:tc>
              </a:tr>
              <a:tr h="2969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70,0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«Обеспечение мероприятий по построению и развитию АПК «Безопасный город»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20,0</a:t>
                      </a:r>
                      <a:endParaRPr lang="ru-RU" sz="1400" b="0" dirty="0"/>
                    </a:p>
                  </a:txBody>
                  <a:tcPr/>
                </a:tc>
              </a:tr>
              <a:tr h="6236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1 082,1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878,5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860,4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</a:t>
                      </a:r>
                      <a:r>
                        <a:rPr kumimoji="0" lang="ru-RU" sz="1100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1 037,1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848,5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850,4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10,0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Охрана окружающей среды на территории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«Ликвидация наиболее опасных объектов накопленного вреда окружающей среде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Энергосбережение</a:t>
                      </a:r>
                      <a:r>
                        <a:rPr lang="ru-RU" sz="1400" b="1" baseline="0" dirty="0" smtClean="0"/>
                        <a:t> и повышение энергетической эффективности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121,1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132,1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«Энергосбережение</a:t>
                      </a:r>
                      <a:r>
                        <a:rPr lang="ru-RU" sz="1100" b="0" baseline="0" dirty="0" smtClean="0"/>
                        <a:t> в социальной сфере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102,1</a:t>
                      </a:r>
                      <a:endParaRPr lang="ru-RU" sz="1400" b="0" dirty="0"/>
                    </a:p>
                  </a:txBody>
                  <a:tcPr/>
                </a:tc>
              </a:tr>
              <a:tr h="38628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«Энергосбережение</a:t>
                      </a:r>
                      <a:r>
                        <a:rPr lang="ru-RU" sz="1100" b="0" baseline="0" dirty="0" smtClean="0"/>
                        <a:t> и повышение энергетической эффективности в муниципальном жилом фонде Заволжского муниципального района»</a:t>
                      </a:r>
                      <a:endParaRPr lang="ru-RU" sz="11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39664809"/>
              </p:ext>
            </p:extLst>
          </p:nvPr>
        </p:nvGraphicFramePr>
        <p:xfrm>
          <a:off x="0" y="116632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Заволжского муниципального района на 202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 (%)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1418234" y="1916832"/>
          <a:ext cx="7401384" cy="411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Диаграмма" r:id="rId3" imgW="8001135" imgH="4438563" progId="MSGraph.Chart.8">
                  <p:embed followColorScheme="full"/>
                </p:oleObj>
              </mc:Choice>
              <mc:Fallback>
                <p:oleObj name="Диаграмма" r:id="rId3" imgW="8001135" imgH="4438563" progId="MSGraph.Chart.8">
                  <p:embed followColorScheme="full"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234" y="1916832"/>
                        <a:ext cx="7401384" cy="4111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2 361,0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2 172,8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2 139,7 тыс.руб..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5762423"/>
              </p:ext>
            </p:extLst>
          </p:nvPr>
        </p:nvGraphicFramePr>
        <p:xfrm>
          <a:off x="0" y="184482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годов (продолжение)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76242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064584"/>
              </p:ext>
            </p:extLst>
          </p:nvPr>
        </p:nvGraphicFramePr>
        <p:xfrm>
          <a:off x="179512" y="1700808"/>
          <a:ext cx="8856982" cy="4109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/>
                        <a:t>На содержание автомобильных дорог местного значения вне границ населенных пунктов в границах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 содержание автомобильных дорог местного значения в границах населенных пунктов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638,2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6686"/>
              </p:ext>
            </p:extLst>
          </p:nvPr>
        </p:nvGraphicFramePr>
        <p:xfrm>
          <a:off x="179512" y="1916834"/>
          <a:ext cx="8784977" cy="36869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2 397,6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2 271,4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2 145,2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790,8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790,8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790,8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473,4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704,1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704,1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704,1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429,3</a:t>
                      </a: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На организацию библиотечного обслуживания населения межпоселенческими библиотеками, комплектование и обеспечение сохранности</a:t>
                      </a:r>
                      <a:r>
                        <a:rPr lang="ru-RU" sz="1400" baseline="0" dirty="0" smtClean="0">
                          <a:latin typeface="+mn-lt"/>
                        </a:rPr>
                        <a:t>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62880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15 963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15 482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098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15 046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14 553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14 193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637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243245"/>
              </p:ext>
            </p:extLst>
          </p:nvPr>
        </p:nvGraphicFramePr>
        <p:xfrm>
          <a:off x="179512" y="2636912"/>
          <a:ext cx="8784976" cy="26722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расходы, связанные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11,6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17,3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29,1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8,3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9168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sz="2000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396536" cy="547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83768" y="900688"/>
          <a:ext cx="6624736" cy="57744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76464"/>
                <a:gridCol w="792088"/>
                <a:gridCol w="864096"/>
                <a:gridCol w="79208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котельная с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сетью газоснабжения 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в с.Заречный 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245,300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в с.Воздвиженье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201,140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МУ КБО «Родник» в с.Воздвиженье (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65,930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в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 (разработка проектной документации и 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18 260,595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в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д.Коротиха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291,820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в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д.Кинино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(д.Вершинино)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98,750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0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в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д.Платково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82,500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по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с.Колшево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464,940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</a:t>
                      </a:r>
                      <a:r>
                        <a:rPr lang="ru-RU" sz="1200" smtClean="0">
                          <a:solidFill>
                            <a:schemeClr val="accent1"/>
                          </a:solidFill>
                        </a:rPr>
                        <a:t>газопровод  д.Зубцово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26,640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д.Комарово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112,160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д.Болотниково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80,630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01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с.Бредихино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96,692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28992" cy="554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Образование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1556792"/>
          <a:ext cx="5760640" cy="41285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88232"/>
                <a:gridCol w="1224136"/>
                <a:gridCol w="1224136"/>
                <a:gridCol w="122413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Создание (обновление) материально-технической базы для реализации основных и дополнительных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общеобразовательных программ цифрового и гуманитарного профилей в общеобразовательных организациях, расположенных в сельской местности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2 254,133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Внедрение целевой модели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2 254,77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 descr="https://r1.nubex.ru/s4753-8fc/f1135_59/thumb__1400x0_0_0_cro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60848"/>
            <a:ext cx="2483768" cy="274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планируемых объемах муниципального долга Заволжского муниципального района 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594655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8553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436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2021 год и на плановый период 2022 и 2023 годов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36865"/>
              </p:ext>
            </p:extLst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37,298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39,025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41,031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417,903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437,675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459,292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1,17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0,328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1,312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1,321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1,321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385,764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387,149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390,246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394,148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43526"/>
              </p:ext>
            </p:extLst>
          </p:nvPr>
        </p:nvGraphicFramePr>
        <p:xfrm>
          <a:off x="179512" y="1124744"/>
          <a:ext cx="8791881" cy="5584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2020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13,726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13,396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13,076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9,548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9,334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9,109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8,892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4,492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4,287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4,184</a:t>
                      </a:r>
                      <a:endParaRPr lang="ru-RU" sz="14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8,26</a:t>
                      </a:r>
                      <a:endParaRPr lang="ru-RU" sz="14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24,78</a:t>
                      </a:r>
                      <a:endParaRPr lang="ru-RU" sz="14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71,0</a:t>
                      </a:r>
                      <a:endParaRPr lang="ru-RU" sz="14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Малое и среднее предпринимательство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малых и средних предприятий – всего по состоянию на конец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тыс.ед.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0,328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</a:t>
                      </a:r>
                      <a:r>
                        <a:rPr lang="ru-RU" sz="1400" baseline="0" dirty="0" smtClean="0"/>
                        <a:t> численность работников, занятых на малых и средних предприятиях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1,321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малых и средних предприятий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385,764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387,149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390,246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394,148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643526"/>
              </p:ext>
            </p:extLst>
          </p:nvPr>
        </p:nvGraphicFramePr>
        <p:xfrm>
          <a:off x="251520" y="1340768"/>
          <a:ext cx="8784975" cy="5095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2020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652,816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685,457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747,412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799,315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2,75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20 923,59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21 969,77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23 068,26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24 221,67</a:t>
                      </a:r>
                      <a:endParaRPr lang="ru-RU" sz="1400" dirty="0"/>
                    </a:p>
                  </a:txBody>
                  <a:tcPr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13 017,8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13 388,38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14 130,77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14 941,09 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30,5</a:t>
                      </a:r>
                      <a:endParaRPr lang="ru-RU" sz="14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0,250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8888</TotalTime>
  <Words>4840</Words>
  <Application>Microsoft Office PowerPoint</Application>
  <PresentationFormat>Экран (4:3)</PresentationFormat>
  <Paragraphs>1424</Paragraphs>
  <Slides>46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Book Antiqua</vt:lpstr>
      <vt:lpstr>Calibri</vt:lpstr>
      <vt:lpstr>Constantia</vt:lpstr>
      <vt:lpstr>Times New Roman</vt:lpstr>
      <vt:lpstr>Wingdings 2</vt:lpstr>
      <vt:lpstr>Поток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социально-экономического развития  на 2021 год и на плановый период 2022 и 2023 годов 1. Экономические показатели </vt:lpstr>
      <vt:lpstr>Основные показатели социально-экономического развития  на 2021 год и на плановый период 2022 и 2023 годов  2.Показатели, характеризующие уровень жизни населения</vt:lpstr>
      <vt:lpstr>Основные показатели социально-экономического развития  на 2021 год и на плановый период 2022 и 2023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2021 год и на плановый период 2022 и 2023 годов (тыс.руб.)</vt:lpstr>
      <vt:lpstr>Презентация PowerPoint</vt:lpstr>
      <vt:lpstr>Презентация PowerPoint</vt:lpstr>
      <vt:lpstr>Презентация PowerPoint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2021 год и на плановый период 2022 и 2023 годов (продолжение)</vt:lpstr>
      <vt:lpstr>Структура доходов бюджета Заволжского муниципального района  на 2021 год и на плановый период 2022 и 2023 годов </vt:lpstr>
      <vt:lpstr>Презентация PowerPoint</vt:lpstr>
      <vt:lpstr>Презентация PowerPoint</vt:lpstr>
      <vt:lpstr>Безвозмездные поступления в бюджет Заволжского муниципального района на 2021 год и на плановый период 2022 и 2023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2021 год и на плановый период 2022 и 2023 годов</vt:lpstr>
      <vt:lpstr>Расходы бюджета Заволжского муниципального района в разрезе подразделов бюджетной классификации в 2021-2023гг (2)</vt:lpstr>
      <vt:lpstr>Расходы бюджета Заволжского муниципального района  в разрезе подразделов бюджетной классификации в 2021-2023гг (3)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2021 год и на плановый период 2022 и 2023 годов </vt:lpstr>
      <vt:lpstr>Непрограммные направления деятельности  Заволжского муниципального района  на 2021 год и на плановый период 2022 и 2023 годов (продолжение)</vt:lpstr>
      <vt:lpstr>Иные межбюджетные трансферты поселениям  Заволжского муниципального района  на 2021 год и на плановый период 2022 и 2023 годов </vt:lpstr>
      <vt:lpstr>Иные межбюджетные трансферты поселениям Заволжского муниципального района  на 2021 год и на плановый период 2022 и 2023 годов (2)</vt:lpstr>
      <vt:lpstr>Иные межбюджетные трансферты поселениям Заволжского муниципального района  на 2021 год и на плановый период 2022 и 2023 годов (3)</vt:lpstr>
      <vt:lpstr>Презентация PowerPoint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Социально значимые проекты, реализуемые в Заволжском муниципальном районе (тыс. руб.) </vt:lpstr>
      <vt:lpstr>Сведения о планируемых объемах муниципального долга Заволжского муниципального района на 2021 год и на плановый период 2022 и 2023 годов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882</cp:revision>
  <cp:lastPrinted>2020-12-09T05:41:55Z</cp:lastPrinted>
  <dcterms:modified xsi:type="dcterms:W3CDTF">2020-12-10T08:14:39Z</dcterms:modified>
</cp:coreProperties>
</file>