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sldIdLst>
    <p:sldId id="341" r:id="rId2"/>
    <p:sldId id="342" r:id="rId3"/>
    <p:sldId id="362" r:id="rId4"/>
    <p:sldId id="257" r:id="rId5"/>
    <p:sldId id="258" r:id="rId6"/>
    <p:sldId id="264" r:id="rId7"/>
    <p:sldId id="347" r:id="rId8"/>
    <p:sldId id="337" r:id="rId9"/>
    <p:sldId id="354" r:id="rId10"/>
    <p:sldId id="355" r:id="rId11"/>
    <p:sldId id="356" r:id="rId12"/>
    <p:sldId id="357" r:id="rId13"/>
    <p:sldId id="353" r:id="rId14"/>
    <p:sldId id="332" r:id="rId15"/>
    <p:sldId id="340" r:id="rId16"/>
    <p:sldId id="330" r:id="rId17"/>
    <p:sldId id="334" r:id="rId18"/>
    <p:sldId id="335" r:id="rId19"/>
    <p:sldId id="367" r:id="rId20"/>
    <p:sldId id="346" r:id="rId21"/>
    <p:sldId id="348" r:id="rId22"/>
    <p:sldId id="370" r:id="rId23"/>
    <p:sldId id="368" r:id="rId24"/>
    <p:sldId id="369" r:id="rId25"/>
    <p:sldId id="282" r:id="rId26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201</a:t>
            </a:r>
            <a:r>
              <a:rPr lang="en-US" sz="2000" baseline="0" dirty="0" smtClean="0"/>
              <a:t>6</a:t>
            </a:r>
            <a:r>
              <a:rPr lang="ru-RU" sz="2000" baseline="0" dirty="0" smtClean="0"/>
              <a:t>-20</a:t>
            </a:r>
            <a:r>
              <a:rPr lang="en-US" sz="2000" baseline="0" dirty="0" smtClean="0"/>
              <a:t>20</a:t>
            </a:r>
            <a:r>
              <a:rPr lang="ru-RU" sz="2000" baseline="0" dirty="0" smtClean="0"/>
              <a:t> </a:t>
            </a:r>
            <a:r>
              <a:rPr lang="ru-RU" sz="2000" baseline="0" dirty="0" err="1" smtClean="0"/>
              <a:t>г.г</a:t>
            </a:r>
            <a:r>
              <a:rPr lang="ru-RU" sz="2000" baseline="0" dirty="0" smtClean="0"/>
              <a:t>.</a:t>
            </a:r>
            <a:endParaRPr lang="ru-RU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522249332042033E-2"/>
          <c:y val="0.33225420487048574"/>
          <c:w val="0.73396779016999514"/>
          <c:h val="0.629065724723396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на 01.01.2020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91-4C9F-9D0A-0EF234C6EB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на 01.01.2019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91-4C9F-9D0A-0EF234C6EB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на 01.01.2018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91-4C9F-9D0A-0EF234C6EBB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на 01.01.2017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991-4C9F-9D0A-0EF234C6EBB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на 01.01.2016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91-4C9F-9D0A-0EF234C6EB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14190</c:v>
                </c:pt>
                <c:pt idx="1">
                  <c:v>14553</c:v>
                </c:pt>
                <c:pt idx="2">
                  <c:v>15046</c:v>
                </c:pt>
                <c:pt idx="3">
                  <c:v>15482</c:v>
                </c:pt>
                <c:pt idx="4">
                  <c:v>15963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991-4C9F-9D0A-0EF234C6E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85603296"/>
        <c:axId val="85607608"/>
      </c:bubbleChart>
      <c:valAx>
        <c:axId val="8560329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85607608"/>
        <c:crosses val="autoZero"/>
        <c:crossBetween val="midCat"/>
      </c:valAx>
      <c:valAx>
        <c:axId val="85607608"/>
        <c:scaling>
          <c:orientation val="maxMin"/>
        </c:scaling>
        <c:delete val="0"/>
        <c:axPos val="l"/>
        <c:majorGridlines/>
        <c:numFmt formatCode="@" sourceLinked="0"/>
        <c:majorTickMark val="out"/>
        <c:minorTickMark val="out"/>
        <c:tickLblPos val="nextTo"/>
        <c:crossAx val="8560329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2020 год</c:v>
                </c:pt>
                <c:pt idx="1">
                  <c:v>Исполнено за 2020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317356.5</c:v>
                </c:pt>
                <c:pt idx="1">
                  <c:v>289093.5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E-40E2-9457-08641051EF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2020 год</c:v>
                </c:pt>
                <c:pt idx="1">
                  <c:v>Исполнено за 2020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318869.90000000002</c:v>
                </c:pt>
                <c:pt idx="1">
                  <c:v>290415.90000000002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E-40E2-9457-08641051EF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2020 год</c:v>
                </c:pt>
                <c:pt idx="1">
                  <c:v>Исполнено за 2020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-1513.4</c:v>
                </c:pt>
                <c:pt idx="1">
                  <c:v>-1322.4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4E-40E2-9457-08641051E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1065432"/>
        <c:axId val="241065824"/>
        <c:axId val="0"/>
      </c:bar3DChart>
      <c:catAx>
        <c:axId val="241065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065824"/>
        <c:crosses val="autoZero"/>
        <c:auto val="1"/>
        <c:lblAlgn val="ctr"/>
        <c:lblOffset val="100"/>
        <c:noMultiLvlLbl val="0"/>
      </c:catAx>
      <c:valAx>
        <c:axId val="2410658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41065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уточнённый план</c:v>
                </c:pt>
                <c:pt idx="1">
                  <c:v>2020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45427.7</c:v>
                </c:pt>
                <c:pt idx="1">
                  <c:v>43798.2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5-4E80-B43C-90C115BF54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уточнённый план</c:v>
                </c:pt>
                <c:pt idx="1">
                  <c:v>2020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39246.5</c:v>
                </c:pt>
                <c:pt idx="1">
                  <c:v>14181.6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5-4E80-B43C-90C115BF54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уточнённый план</c:v>
                </c:pt>
                <c:pt idx="1">
                  <c:v>2020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232682.3</c:v>
                </c:pt>
                <c:pt idx="1">
                  <c:v>231113.7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D5-4E80-B43C-90C115BF5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1068176"/>
        <c:axId val="236657216"/>
        <c:axId val="0"/>
      </c:bar3DChart>
      <c:catAx>
        <c:axId val="24106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6657216"/>
        <c:crosses val="autoZero"/>
        <c:auto val="1"/>
        <c:lblAlgn val="ctr"/>
        <c:lblOffset val="100"/>
        <c:noMultiLvlLbl val="0"/>
      </c:catAx>
      <c:valAx>
        <c:axId val="23665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068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2020 год 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31506759512268E-2"/>
          <c:y val="0.12132255649001809"/>
          <c:w val="0.53554682278660959"/>
          <c:h val="0.780727739532985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1705</c:v>
                </c:pt>
                <c:pt idx="1">
                  <c:v>1793.7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E-4DE9-A361-5BFE3B074B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добычу общераспространённых полезных ископаемых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2429.6</c:v>
                </c:pt>
                <c:pt idx="1">
                  <c:v>2535.4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5E-4DE9-A361-5BFE3B074B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390</c:v>
                </c:pt>
                <c:pt idx="1">
                  <c:v>317.39999999999998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5E-4DE9-A361-5BFE3B074B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5E-4DE9-A361-5BFE3B074B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3400</c:v>
                </c:pt>
                <c:pt idx="1">
                  <c:v>2884.2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5E-4DE9-A361-5BFE3B074B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8001.5</c:v>
                </c:pt>
                <c:pt idx="1">
                  <c:v>7854.8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5E-4DE9-A361-5BFE3B074BD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29501.599999999999</c:v>
                </c:pt>
                <c:pt idx="1">
                  <c:v>28412.7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5E-4DE9-A361-5BFE3B074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658000"/>
        <c:axId val="236658392"/>
        <c:axId val="0"/>
      </c:bar3DChart>
      <c:catAx>
        <c:axId val="236658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236658392"/>
        <c:crosses val="autoZero"/>
        <c:auto val="1"/>
        <c:lblAlgn val="ctr"/>
        <c:lblOffset val="100"/>
        <c:noMultiLvlLbl val="0"/>
      </c:catAx>
      <c:valAx>
        <c:axId val="236658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36658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147467534844806"/>
          <c:y val="0.13807449763905488"/>
          <c:w val="0.33659701830547045"/>
          <c:h val="0.83366714293004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2020 год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4099.5</c:v>
                </c:pt>
                <c:pt idx="1">
                  <c:v>4708.1000000000004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6-499A-8789-6BA4CA4262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309.89999999999998</c:v>
                </c:pt>
                <c:pt idx="1">
                  <c:v>285.3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A6-499A-8789-6BA4CA4262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9287</c:v>
                </c:pt>
                <c:pt idx="1">
                  <c:v>6997.3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A6-499A-8789-6BA4CA4262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25023.599999999999</c:v>
                </c:pt>
                <c:pt idx="1">
                  <c:v>1438.2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A6-499A-8789-6BA4CA4262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506.5</c:v>
                </c:pt>
                <c:pt idx="1">
                  <c:v>729.5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A6-499A-8789-6BA4CA4262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20</c:v>
                </c:pt>
                <c:pt idx="1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A6-499A-8789-6BA4CA426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36659176"/>
        <c:axId val="236659568"/>
        <c:axId val="0"/>
      </c:bar3DChart>
      <c:catAx>
        <c:axId val="2366591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36659568"/>
        <c:crosses val="autoZero"/>
        <c:auto val="1"/>
        <c:lblAlgn val="ctr"/>
        <c:lblOffset val="100"/>
        <c:noMultiLvlLbl val="0"/>
      </c:catAx>
      <c:valAx>
        <c:axId val="2366595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36659176"/>
        <c:crosses val="autoZero"/>
        <c:crossBetween val="between"/>
      </c:valAx>
      <c:spPr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2020 году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44775.7</c:v>
                </c:pt>
                <c:pt idx="1">
                  <c:v>39756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BE-4065-ACE1-91D1BEBE4B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BE-4065-ACE1-91D1BEBE4B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16621.7</c:v>
                </c:pt>
                <c:pt idx="1">
                  <c:v>14862.6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BE-4065-ACE1-91D1BEBE4B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15586.1</c:v>
                </c:pt>
                <c:pt idx="1">
                  <c:v>12426.2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BE-4065-ACE1-91D1BEBE4B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2525.3000000000002</c:v>
                </c:pt>
                <c:pt idx="1">
                  <c:v>2486.4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BE-4065-ACE1-91D1BEBE4B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229405.1</c:v>
                </c:pt>
                <c:pt idx="1">
                  <c:v>211683.4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BE-4065-ACE1-91D1BEBE4B5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4187.8</c:v>
                </c:pt>
                <c:pt idx="1">
                  <c:v>4075.6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CBE-4065-ACE1-91D1BEBE4B5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4035.5</c:v>
                </c:pt>
                <c:pt idx="1">
                  <c:v>3914.3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CBE-4065-ACE1-91D1BEBE4B5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1702.7</c:v>
                </c:pt>
                <c:pt idx="1">
                  <c:v>1192.8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BE-4065-ACE1-91D1BEBE4B55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CBE-4065-ACE1-91D1BEBE4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36660352"/>
        <c:axId val="236660744"/>
        <c:axId val="0"/>
      </c:bar3DChart>
      <c:catAx>
        <c:axId val="236660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36660744"/>
        <c:crosses val="autoZero"/>
        <c:auto val="1"/>
        <c:lblAlgn val="ctr"/>
        <c:lblOffset val="100"/>
        <c:noMultiLvlLbl val="0"/>
      </c:catAx>
      <c:valAx>
        <c:axId val="236660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36660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821E-2"/>
          <c:y val="0.20555555555555555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cat>
            <c:strRef>
              <c:f>Лист1!$A$2:$A$15</c:f>
              <c:strCache>
                <c:ptCount val="14"/>
                <c:pt idx="0">
                  <c:v>Программа "Развитие образования в Заволжском муниципальном районе" - 69,7%</c:v>
                </c:pt>
                <c:pt idx="1">
                  <c:v>Программа "Развитие физической культуры и спорта в Заволжском муниципальном районе" - 0,4%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 - 4,9%</c:v>
                </c:pt>
                <c:pt idx="3">
                  <c:v>Программа "Социальная поддержка граждан Заволжского муниципального района" - 0,6%</c:v>
                </c:pt>
                <c:pt idx="4">
                  <c:v>Программа "Экономическое развитие Заволжского муниципального района" - 0,1%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 - 3,6%</c:v>
                </c:pt>
                <c:pt idx="6">
                  <c:v>Программа "Развитие транспортной системы Заволжского муниципального района" - 5,0%</c:v>
                </c:pt>
                <c:pt idx="7">
                  <c:v>Программа "Долгосрочная сбалансированность и устойчивость бюджетной системы Заволжского муниципального района" - 1,3%</c:v>
                </c:pt>
                <c:pt idx="8">
                  <c:v>Программа "Совершенствование местного самоуправления Заволжского муниципального района" - 12,4%</c:v>
                </c:pt>
                <c:pt idx="9">
                  <c:v>Программа "Управление муниципальным имуществом Заволжского муниципального района" - 0,8%</c:v>
                </c:pt>
                <c:pt idx="10">
                  <c:v>Программа "Улучшение условий и охраны труда в Заволжском муниципальном районе" - менее 0,01%</c:v>
                </c:pt>
                <c:pt idx="11">
                  <c:v>Программа "Безопасность Заволжского муниципального района" - менее 0,01%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 - 0,3%</c:v>
                </c:pt>
                <c:pt idx="13">
                  <c:v>Программа "Охрана окружающей среды на территории Заволжского муниципального района" - 0,9%</c:v>
                </c:pt>
              </c:strCache>
            </c:strRef>
          </c:cat>
          <c:val>
            <c:numRef>
              <c:f>Лист1!$B$2:$B$15</c:f>
              <c:numCache>
                <c:formatCode>#,##0.00</c:formatCode>
                <c:ptCount val="14"/>
                <c:pt idx="0">
                  <c:v>201582.4</c:v>
                </c:pt>
                <c:pt idx="1">
                  <c:v>1192.8</c:v>
                </c:pt>
                <c:pt idx="2">
                  <c:v>14145</c:v>
                </c:pt>
                <c:pt idx="3">
                  <c:v>1756.3</c:v>
                </c:pt>
                <c:pt idx="4">
                  <c:v>300</c:v>
                </c:pt>
                <c:pt idx="5">
                  <c:v>10293.9</c:v>
                </c:pt>
                <c:pt idx="6">
                  <c:v>14532.6</c:v>
                </c:pt>
                <c:pt idx="7">
                  <c:v>3670.1</c:v>
                </c:pt>
                <c:pt idx="8">
                  <c:v>36009.1</c:v>
                </c:pt>
                <c:pt idx="9">
                  <c:v>2398.4</c:v>
                </c:pt>
                <c:pt idx="10">
                  <c:v>5.8</c:v>
                </c:pt>
                <c:pt idx="11">
                  <c:v>18.600000000000001</c:v>
                </c:pt>
                <c:pt idx="12">
                  <c:v>756.2</c:v>
                </c:pt>
                <c:pt idx="13">
                  <c:v>2486.4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CF-4E90-8A23-FB066EF8F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138888888888964"/>
          <c:y val="7.0866141732283565E-5"/>
          <c:w val="0.39722222222222286"/>
          <c:h val="0.9998581219014279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0600462834275E-3"/>
          <c:y val="0.15397006008994171"/>
          <c:w val="0.45653027456660189"/>
          <c:h val="0.622731834144032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6.7439635894267033E-2"/>
                  <c:y val="9.49416470363151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baseline="0" dirty="0" smtClean="0">
                        <a:latin typeface="Times New Roman" pitchFamily="18" charset="0"/>
                        <a:cs typeface="Times New Roman" pitchFamily="18" charset="0"/>
                      </a:rPr>
                      <a:t> 146,4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781513542417327"/>
                  <c:y val="2.55022477177332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baseline="0" dirty="0" smtClean="0">
                        <a:latin typeface="Times New Roman" pitchFamily="18" charset="0"/>
                        <a:cs typeface="Times New Roman" pitchFamily="18" charset="0"/>
                      </a:rPr>
                      <a:t> 052,3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832782972515012"/>
                  <c:y val="-3.48010849036097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112,7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7050108803235304E-2"/>
                  <c:y val="-0.11611599388685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baseline="0" dirty="0" smtClean="0">
                        <a:latin typeface="Times New Roman" pitchFamily="18" charset="0"/>
                        <a:cs typeface="Times New Roman" pitchFamily="18" charset="0"/>
                      </a:rPr>
                      <a:t> 741,2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635237817844436E-2"/>
                  <c:y val="2.48974449698825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EF-4775-A4A9-C0D634ECBB8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745100313218752E-2"/>
                  <c:y val="2.32240197949020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0271153774648923E-3"/>
                  <c:y val="-3.668289574105307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18,5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77-49CE-9E5A-CBB1D7990C49}"/>
                </c:ext>
                <c:ext xmlns:c15="http://schemas.microsoft.com/office/drawing/2012/chart" uri="{CE6537A1-D6FC-4f65-9D91-7224C49458BB}">
                  <c15:layout>
                    <c:manualLayout>
                      <c:w val="8.0115566918858808E-2"/>
                      <c:h val="6.4681520893813724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3.1915468119501196E-2"/>
                  <c:y val="0.118076975365310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438667377266587E-2"/>
                  <c:y val="1.42778519777995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0080907466787966E-2"/>
                  <c:y val="3.416890876859093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477-49CE-9E5A-CBB1D7990C4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Предоставление иных межбюджетных трансфертов сельским поселениям ЗМР на содержание автомобильных дорог местного значения в границах населённых пунктов поселения - 14,8%</c:v>
                </c:pt>
                <c:pt idx="1">
                  <c:v>Предоставление иных межбюджетных трансфертов сельским поселениям ЗМР на содержание автомобильных дорог местного значения вне границ населённых пунктов поселения - 14,1%</c:v>
                </c:pt>
                <c:pt idx="2">
                  <c:v>Капитальный ремонт и ремонт автомобильных дорог местного значения между населёнными пунктами муниципального образования "Заволжский муниципальный район" - 0,8%</c:v>
                </c:pt>
                <c:pt idx="3">
                  <c:v>Капитальный ремонт и ремонт автомобильных дорог местного значения внутри населённых пунктов муниципального образования "Заволжский муниципальный район" - 25,7%</c:v>
                </c:pt>
                <c:pt idx="4">
                  <c:v>Разработка проектной документации по объекту "Капитальный ремонт улицы м. Игумново с. Есиплево на участке перехода р. Локша в Заволжском районе Ивановской области" ЗМР - 3,4%</c:v>
                </c:pt>
                <c:pt idx="5">
                  <c:v>Разработка проектной документации по объекту "Капитальный ремонт улицы м. Пихалево с. Ивашево на участке перехода р. Кистега в Заволжском районе Ивановской области - 2,5%</c:v>
                </c:pt>
                <c:pt idx="6">
                  <c:v>Разработка проектной документации на объект: "Ремонт автомобильной дороги Патракейка-Доронжа-Ананьино-Мера на участке перехода через р. Шохма в Заволжском муниципальном районе Ивановской области - 0,1%</c:v>
                </c:pt>
                <c:pt idx="7">
                  <c:v>Ремонт автомобильной дороги Патракейка-Доронжа-Ананьино-Мера на участке перехода через р.Шохма в Заволжском районе Ивановской области - 36,9%</c:v>
                </c:pt>
                <c:pt idx="8">
                  <c:v>Содержание автомобильной дороги Патракейка-Доронжа-Ананьино-Мера в Заволжском районе Ивановской области - 1,6%</c:v>
                </c:pt>
                <c:pt idx="9">
                  <c:v>Оформление прав собственности на автомобильные дороги местного значения муниципального образования "Заволжский муниципальный район" и земельные участки под ними - 0,1%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2146.4</c:v>
                </c:pt>
                <c:pt idx="1">
                  <c:v>2052.3000000000002</c:v>
                </c:pt>
                <c:pt idx="2">
                  <c:v>112.7</c:v>
                </c:pt>
                <c:pt idx="3">
                  <c:v>3741.2</c:v>
                </c:pt>
                <c:pt idx="4">
                  <c:v>496.6</c:v>
                </c:pt>
                <c:pt idx="5">
                  <c:v>358.4</c:v>
                </c:pt>
                <c:pt idx="6">
                  <c:v>18.5</c:v>
                </c:pt>
                <c:pt idx="7">
                  <c:v>5362.5</c:v>
                </c:pt>
                <c:pt idx="8">
                  <c:v>225</c:v>
                </c:pt>
                <c:pt idx="9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77-49CE-9E5A-CBB1D7990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702081426251945"/>
          <c:y val="1.1502345150055791E-2"/>
          <c:w val="0.51631639077801816"/>
          <c:h val="0.879225375924414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CEA9-0048-4CA1-B272-6F462E9917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E5049-772F-4F77-B16B-D4E589276B2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 01.01.2020  – 0,0 тыс.руб.,</a:t>
          </a:r>
          <a:endParaRPr lang="ru-RU" sz="2400" dirty="0">
            <a:solidFill>
              <a:schemeClr val="tx1"/>
            </a:solidFill>
          </a:endParaRPr>
        </a:p>
      </dgm:t>
    </dgm:pt>
    <dgm:pt modelId="{618E223C-9BDB-46E0-B36C-9F77EDE9726B}" type="parTrans" cxnId="{736D5EF7-D0EA-4562-B04A-E35673557211}">
      <dgm:prSet/>
      <dgm:spPr/>
      <dgm:t>
        <a:bodyPr/>
        <a:lstStyle/>
        <a:p>
          <a:endParaRPr lang="ru-RU"/>
        </a:p>
      </dgm:t>
    </dgm:pt>
    <dgm:pt modelId="{B3171E8B-851F-4247-B7A3-D277823EA736}" type="sibTrans" cxnId="{736D5EF7-D0EA-4562-B04A-E35673557211}">
      <dgm:prSet/>
      <dgm:spPr/>
      <dgm:t>
        <a:bodyPr/>
        <a:lstStyle/>
        <a:p>
          <a:endParaRPr lang="ru-RU"/>
        </a:p>
      </dgm:t>
    </dgm:pt>
    <dgm:pt modelId="{EBE98936-4406-45FA-A449-ADD177F6C71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На 01.01.2021 – 0,0 тыс. руб.</a:t>
          </a:r>
          <a:endParaRPr lang="ru-RU" sz="2400" dirty="0">
            <a:solidFill>
              <a:schemeClr val="tx1"/>
            </a:solidFill>
          </a:endParaRPr>
        </a:p>
      </dgm:t>
    </dgm:pt>
    <dgm:pt modelId="{2718B1B2-AC9E-49AB-8463-86B0C958DEAE}" type="parTrans" cxnId="{0DEDC886-2701-497D-91F6-537A5F70221B}">
      <dgm:prSet/>
      <dgm:spPr/>
      <dgm:t>
        <a:bodyPr/>
        <a:lstStyle/>
        <a:p>
          <a:endParaRPr lang="ru-RU"/>
        </a:p>
      </dgm:t>
    </dgm:pt>
    <dgm:pt modelId="{5872A320-D165-429B-863D-C6C53458B2F8}" type="sibTrans" cxnId="{0DEDC886-2701-497D-91F6-537A5F70221B}">
      <dgm:prSet/>
      <dgm:spPr/>
      <dgm:t>
        <a:bodyPr/>
        <a:lstStyle/>
        <a:p>
          <a:endParaRPr lang="ru-RU"/>
        </a:p>
      </dgm:t>
    </dgm:pt>
    <dgm:pt modelId="{9EC7EEF1-5E65-4655-A733-0C3077C985F4}" type="pres">
      <dgm:prSet presAssocID="{DEDBCEA9-0048-4CA1-B272-6F462E991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F5FB4-A360-4ECE-8AE1-A1266ED78702}" type="pres">
      <dgm:prSet presAssocID="{49AE5049-772F-4F77-B16B-D4E589276B25}" presName="parentText" presStyleLbl="node1" presStyleIdx="0" presStyleCnt="2" custAng="0" custScaleY="68695" custLinFactY="-36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3A9D-AB85-4F13-AF0E-C7312E2B8AF4}" type="pres">
      <dgm:prSet presAssocID="{B3171E8B-851F-4247-B7A3-D277823EA736}" presName="spacer" presStyleCnt="0"/>
      <dgm:spPr/>
    </dgm:pt>
    <dgm:pt modelId="{E97C06F8-70F9-40D9-ACE8-324F0BDAA708}" type="pres">
      <dgm:prSet presAssocID="{EBE98936-4406-45FA-A449-ADD177F6C718}" presName="parentText" presStyleLbl="node1" presStyleIdx="1" presStyleCnt="2" custScaleY="66621" custLinFactY="-10414" custLinFactNeighborX="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DC886-2701-497D-91F6-537A5F70221B}" srcId="{DEDBCEA9-0048-4CA1-B272-6F462E9917E8}" destId="{EBE98936-4406-45FA-A449-ADD177F6C718}" srcOrd="1" destOrd="0" parTransId="{2718B1B2-AC9E-49AB-8463-86B0C958DEAE}" sibTransId="{5872A320-D165-429B-863D-C6C53458B2F8}"/>
    <dgm:cxn modelId="{5F8095E9-F1EF-4115-9A05-8CB506BA00C8}" type="presOf" srcId="{49AE5049-772F-4F77-B16B-D4E589276B25}" destId="{0B3F5FB4-A360-4ECE-8AE1-A1266ED78702}" srcOrd="0" destOrd="0" presId="urn:microsoft.com/office/officeart/2005/8/layout/vList2"/>
    <dgm:cxn modelId="{71E87B84-143A-438F-851C-58B2C7808CD9}" type="presOf" srcId="{DEDBCEA9-0048-4CA1-B272-6F462E9917E8}" destId="{9EC7EEF1-5E65-4655-A733-0C3077C985F4}" srcOrd="0" destOrd="0" presId="urn:microsoft.com/office/officeart/2005/8/layout/vList2"/>
    <dgm:cxn modelId="{736D5EF7-D0EA-4562-B04A-E35673557211}" srcId="{DEDBCEA9-0048-4CA1-B272-6F462E9917E8}" destId="{49AE5049-772F-4F77-B16B-D4E589276B25}" srcOrd="0" destOrd="0" parTransId="{618E223C-9BDB-46E0-B36C-9F77EDE9726B}" sibTransId="{B3171E8B-851F-4247-B7A3-D277823EA736}"/>
    <dgm:cxn modelId="{F6DCCED1-E5C0-49C0-B2C6-E5D13DBFFF19}" type="presOf" srcId="{EBE98936-4406-45FA-A449-ADD177F6C718}" destId="{E97C06F8-70F9-40D9-ACE8-324F0BDAA708}" srcOrd="0" destOrd="0" presId="urn:microsoft.com/office/officeart/2005/8/layout/vList2"/>
    <dgm:cxn modelId="{E17905C0-E8B8-49B5-8A94-26480FDC7CEA}" type="presParOf" srcId="{9EC7EEF1-5E65-4655-A733-0C3077C985F4}" destId="{0B3F5FB4-A360-4ECE-8AE1-A1266ED78702}" srcOrd="0" destOrd="0" presId="urn:microsoft.com/office/officeart/2005/8/layout/vList2"/>
    <dgm:cxn modelId="{0BED02A9-849C-4BA4-B097-01B47B08D0FA}" type="presParOf" srcId="{9EC7EEF1-5E65-4655-A733-0C3077C985F4}" destId="{21583A9D-AB85-4F13-AF0E-C7312E2B8AF4}" srcOrd="1" destOrd="0" presId="urn:microsoft.com/office/officeart/2005/8/layout/vList2"/>
    <dgm:cxn modelId="{ED964DDD-C799-4CE4-988F-29C00DFA7DA7}" type="presParOf" srcId="{9EC7EEF1-5E65-4655-A733-0C3077C985F4}" destId="{E97C06F8-70F9-40D9-ACE8-324F0BDAA7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F5FB4-A360-4ECE-8AE1-A1266ED78702}">
      <dsp:nvSpPr>
        <dsp:cNvPr id="0" name=""/>
        <dsp:cNvSpPr/>
      </dsp:nvSpPr>
      <dsp:spPr>
        <a:xfrm>
          <a:off x="0" y="802393"/>
          <a:ext cx="8229600" cy="835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 01.01.2020  – 0,0 тыс.руб.,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0804" y="843197"/>
        <a:ext cx="8147992" cy="754272"/>
      </dsp:txXfrm>
    </dsp:sp>
    <dsp:sp modelId="{E97C06F8-70F9-40D9-ACE8-324F0BDAA708}">
      <dsp:nvSpPr>
        <dsp:cNvPr id="0" name=""/>
        <dsp:cNvSpPr/>
      </dsp:nvSpPr>
      <dsp:spPr>
        <a:xfrm>
          <a:off x="0" y="2146563"/>
          <a:ext cx="8229600" cy="810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 01.01.2021 – 0,0 тыс.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9572" y="2186135"/>
        <a:ext cx="8150456" cy="731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0.03801</cdr:y>
    </cdr:from>
    <cdr:to>
      <cdr:x>0.63622</cdr:x>
      <cdr:y>0.18611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-11" y="260673"/>
          <a:ext cx="5817619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Структура расходной части бюджета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 2020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4" tIns="47462" rIns="94924" bIns="474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9"/>
          </a:xfrm>
          <a:prstGeom prst="rect">
            <a:avLst/>
          </a:prstGeom>
        </p:spPr>
        <p:txBody>
          <a:bodyPr vert="horz" lIns="94924" tIns="47462" rIns="94924" bIns="474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5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0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235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2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1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dirty="0" smtClean="0"/>
              <a:t>за 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/>
              <a:t>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11663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источники формирования налоговых и неналоговых доходов бюджета Заволжского муниципального района за 2020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2291"/>
              </p:ext>
            </p:extLst>
          </p:nvPr>
        </p:nvGraphicFramePr>
        <p:xfrm>
          <a:off x="0" y="764704"/>
          <a:ext cx="9036498" cy="607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962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Уточнённый план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Исполнено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84 674,2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57 979,8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9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45 427,7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43 798,2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29 501,6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28 412,7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8 001,5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7 854,8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налог на вменённый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3 400,0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2 884,2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92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общераспространённых полезных</a:t>
                      </a:r>
                      <a:r>
                        <a:rPr lang="ru-RU" sz="1000" baseline="0" dirty="0" smtClean="0"/>
                        <a:t> ископаемых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2 429,6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2 535,4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1 705,0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1 793,7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39 246,5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14 181,6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00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0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4 009,5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4 708,1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71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171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9 287,0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6 997,3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497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</a:t>
                      </a:r>
                      <a:r>
                        <a:rPr lang="ru-RU" sz="1000" baseline="0" dirty="0" smtClean="0"/>
                        <a:t>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25 023,6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1 438,2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506,5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729,5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548680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422733"/>
              </p:ext>
            </p:extLst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54793943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в бюджет </a:t>
            </a:r>
          </a:p>
          <a:p>
            <a:pPr algn="ctr"/>
            <a:r>
              <a:rPr lang="ru-RU" dirty="0" smtClean="0"/>
              <a:t>Заволжского муниципального района в 2020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75967"/>
              </p:ext>
            </p:extLst>
          </p:nvPr>
        </p:nvGraphicFramePr>
        <p:xfrm>
          <a:off x="428596" y="1857362"/>
          <a:ext cx="8571389" cy="4319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3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9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414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0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% к общему объёму безвозмездных</a:t>
                      </a:r>
                      <a:r>
                        <a:rPr lang="ru-RU" sz="1100" baseline="0" dirty="0" smtClean="0"/>
                        <a:t> поступлений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79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Дотации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105 193,8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Субвенции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92 099,6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Субсидии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31 140,8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Иные межбюджетные трансферты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2 898,4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Прочие безвозмездные</a:t>
                      </a:r>
                      <a:r>
                        <a:rPr lang="ru-RU" sz="1400" b="1" i="1" baseline="0" dirty="0" smtClean="0"/>
                        <a:t> поступления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414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Доходы</a:t>
                      </a:r>
                      <a:r>
                        <a:rPr lang="ru-RU" sz="1400" b="1" i="1" baseline="0" dirty="0" smtClean="0"/>
                        <a:t> от возврата прочих остатков прошлых лет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-293,9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9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231 113,7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48478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0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Расходы бюджета Заволжского муниципального района Ивановской области</a:t>
            </a:r>
          </a:p>
          <a:p>
            <a:pPr algn="ctr"/>
            <a:r>
              <a:rPr lang="ru-RU" dirty="0" smtClean="0"/>
              <a:t>в 2020 году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48861"/>
              </p:ext>
            </p:extLst>
          </p:nvPr>
        </p:nvGraphicFramePr>
        <p:xfrm>
          <a:off x="323528" y="1628800"/>
          <a:ext cx="8501120" cy="47303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6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год                            уточнённый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                      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к уточнённому плану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318 869,9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290 415,9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91,1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44 775,7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39 756,0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16 621,7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14 862,6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15 586,1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12 426,2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2 525,3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2 486,4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229 405,1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211 683,4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4 187,8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4 075,6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4 035,5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3 914,3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1 702,7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1 192,8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12474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20964359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2020 году</a:t>
            </a:r>
          </a:p>
          <a:p>
            <a:pPr algn="ctr"/>
            <a:r>
              <a:rPr lang="ru-RU" dirty="0" smtClean="0"/>
              <a:t>в разрезе муниципальных программ.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93016"/>
              </p:ext>
            </p:extLst>
          </p:nvPr>
        </p:nvGraphicFramePr>
        <p:xfrm>
          <a:off x="214282" y="928670"/>
          <a:ext cx="8786874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72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за 2020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147,7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76850"/>
              </p:ext>
            </p:extLst>
          </p:nvPr>
        </p:nvGraphicFramePr>
        <p:xfrm>
          <a:off x="214282" y="2285992"/>
          <a:ext cx="8786873" cy="46974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8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201 582,4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76 244,8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103 213,0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12 982,2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568,3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204,7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8 369,4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1 192,8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14 145,0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10 069,5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«Библиотечное дело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4 075,5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2020 году</a:t>
            </a:r>
          </a:p>
          <a:p>
            <a:pPr algn="ctr"/>
            <a:r>
              <a:rPr lang="ru-RU" dirty="0" smtClean="0"/>
              <a:t>в разрезе муниципальных программ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4368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40139"/>
              </p:ext>
            </p:extLst>
          </p:nvPr>
        </p:nvGraphicFramePr>
        <p:xfrm>
          <a:off x="-1" y="764704"/>
          <a:ext cx="9144001" cy="621798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5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1 756,3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0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553,9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«Профилактика социального сиротства, развитие семейных форм устройства детей-сирот и детей, оставшихся без попечения родителей»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1 202,4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97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82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10 293,8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10 293,8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14 532,6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«Капитальный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ремонт, ремонт и содержание 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автомобильных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 общего пользования местного значения Заволжского муниципального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района»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14 532,6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3 670,2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224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670,2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36 009,1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23 675,6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346,5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2 987,0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2020 году</a:t>
            </a:r>
          </a:p>
          <a:p>
            <a:pPr algn="ctr"/>
            <a:r>
              <a:rPr lang="ru-RU" dirty="0" smtClean="0"/>
              <a:t>в разрезе муниципальных программ </a:t>
            </a:r>
            <a:r>
              <a:rPr lang="en-US" dirty="0" smtClean="0"/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90872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95386"/>
              </p:ext>
            </p:extLst>
          </p:nvPr>
        </p:nvGraphicFramePr>
        <p:xfrm>
          <a:off x="0" y="1428536"/>
          <a:ext cx="9144001" cy="449544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5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547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2 398,4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35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2 398,4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Заволжского муниципального района 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«Профилактика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преступлений и правонарушений на территории Заволжского муниципального района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756,3</a:t>
                      </a: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756,3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Охрана окружающей среды на территории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486,4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Ликвидация наиболее опасных объектов накопленного вреда окружающей среде Заволжского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486,4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Реализация  майских Указов Президента Российской Федерации 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54287"/>
              </p:ext>
            </p:extLst>
          </p:nvPr>
        </p:nvGraphicFramePr>
        <p:xfrm>
          <a:off x="642910" y="1928802"/>
          <a:ext cx="7920880" cy="4145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48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9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2019г.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2020г.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Темп роста,</a:t>
                      </a:r>
                      <a:r>
                        <a:rPr lang="ru-RU" sz="1600" baseline="0" dirty="0" smtClean="0"/>
                        <a:t> 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1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учреждений дополнительного образования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23 518,64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26 193,27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111,4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образовательных учреждений общего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23 307,06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28 162,48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120,8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дошкольных образовательных учреждений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21 338,16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25 095,13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117,6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Работники учреждений</a:t>
                      </a:r>
                      <a:r>
                        <a:rPr lang="ru-RU" sz="1400" baseline="0" dirty="0" smtClean="0"/>
                        <a:t> культуры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20 334,72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20 816,06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6899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кв.км.</a:t>
            </a:r>
            <a:endParaRPr lang="ru-RU" sz="28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86388"/>
            <a:ext cx="89644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Численность населения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том числе городское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63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–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56 тыс. чел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состоянию на 01.01.20</a:t>
            </a:r>
            <a:r>
              <a:rPr lang="en-US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0г.)</a:t>
            </a:r>
            <a:endParaRPr lang="ru-RU" sz="24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03576433"/>
              </p:ext>
            </p:extLst>
          </p:nvPr>
        </p:nvGraphicFramePr>
        <p:xfrm>
          <a:off x="13612" y="28002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Дорожный фонд </a:t>
            </a:r>
            <a:br>
              <a:rPr lang="ru-RU" sz="2400" dirty="0" smtClean="0"/>
            </a:br>
            <a:r>
              <a:rPr lang="ru-RU" sz="2000" dirty="0" smtClean="0"/>
              <a:t>Заволжского муниципального района в 2020 году (тыс.руб.)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623622"/>
              </p:ext>
            </p:extLst>
          </p:nvPr>
        </p:nvGraphicFramePr>
        <p:xfrm>
          <a:off x="107504" y="836712"/>
          <a:ext cx="9036496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Социально-значимые проекты за счет бюджета в 2020 году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28800"/>
            <a:ext cx="6732240" cy="129614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Разработка проектной документации на строительство газовой котельной с сетью газоснабжения в с. Заречный Заволжского района Ивановской области</a:t>
            </a:r>
            <a:r>
              <a:rPr lang="ru-RU" sz="1800" dirty="0" smtClean="0"/>
              <a:t> – 3 705,6 </a:t>
            </a:r>
            <a:r>
              <a:rPr lang="ru-RU" sz="1800" dirty="0" err="1" smtClean="0"/>
              <a:t>тыс.руб</a:t>
            </a:r>
            <a:r>
              <a:rPr lang="ru-RU" sz="1800" dirty="0" smtClean="0"/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Корректировка проектной документации на строительство распределительных газопроводов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д.Коротиха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д.Кинино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д.Вершинино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с.Бредихино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д.Платково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д.Зубцово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д.Болотниково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д.Комарово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в Заволжском районе Ивановской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области -        4 522,7 </a:t>
            </a:r>
            <a:r>
              <a:rPr lang="ru-RU" sz="18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тыс.руб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1800" dirty="0" smtClean="0"/>
          </a:p>
          <a:p>
            <a:pPr>
              <a:buFont typeface="Courier New" pitchFamily="49" charset="0"/>
              <a:buChar char="o"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FontTx/>
              <a:buChar char="-"/>
            </a:pPr>
            <a:endParaRPr lang="ru-RU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63888" y="5661248"/>
            <a:ext cx="53285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300" dirty="0" smtClean="0"/>
              <a:t>          Разработка проектов работ по ликвидации накопленного вреда окружающей среде – 2 486,4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2996952"/>
            <a:ext cx="56886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1200" dirty="0" smtClean="0"/>
          </a:p>
          <a:p>
            <a:pPr algn="just">
              <a:buFont typeface="Courier New" pitchFamily="49" charset="0"/>
              <a:buChar char="o"/>
            </a:pPr>
            <a:r>
              <a:rPr lang="ru-RU" sz="1300" dirty="0" smtClean="0"/>
              <a:t>    Оснащение открытого плоскостного спортивного сооружения спортивным инвентарем и оборудованием МКОУ </a:t>
            </a:r>
            <a:r>
              <a:rPr lang="ru-RU" sz="1300" dirty="0" err="1" smtClean="0"/>
              <a:t>Жажлевская</a:t>
            </a:r>
            <a:r>
              <a:rPr lang="ru-RU" sz="1300" dirty="0" smtClean="0"/>
              <a:t> ООШ –   2 261,2 тыс.руб.</a:t>
            </a:r>
            <a:endParaRPr lang="ru-RU" sz="1300" dirty="0"/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ecologia-1024x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229200"/>
            <a:ext cx="2160240" cy="13212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6982" y="4453033"/>
            <a:ext cx="6264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300" dirty="0" smtClean="0"/>
              <a:t> Приобретение цифрового оборудования для МКОУ Заволжский лицей –         929,4 тыс.руб.</a:t>
            </a:r>
            <a:endParaRPr lang="ru-RU" sz="1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43032"/>
            <a:ext cx="2160240" cy="1355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7815" y="1528362"/>
            <a:ext cx="2004665" cy="1396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5" y="3925562"/>
            <a:ext cx="2004665" cy="13348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бюджета на социальную поддержку семьи и детей </a:t>
            </a:r>
            <a:endParaRPr lang="ru-RU" sz="27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384436"/>
              </p:ext>
            </p:extLst>
          </p:nvPr>
        </p:nvGraphicFramePr>
        <p:xfrm>
          <a:off x="683568" y="1916831"/>
          <a:ext cx="8003232" cy="475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0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271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Сумма, тыс.руб.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6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Организация питания детей из многодетных семей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854,7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1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Организация питания обучающихся 1-4 классов муниципальных общеобразовательных организаций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360,8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03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2 419,7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4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отдыха детей и молодежи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568,3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71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жилых помещений детям-сиротам</a:t>
                      </a:r>
                      <a:r>
                        <a:rPr lang="ru-RU" sz="1600" baseline="0" dirty="0" smtClean="0"/>
                        <a:t> и детям, оставшимся без попечения родителей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195,3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71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Выплата компенсации части родительской</a:t>
                      </a:r>
                      <a:r>
                        <a:rPr lang="ru-RU" sz="1600" baseline="0" dirty="0" smtClean="0"/>
                        <a:t> платы за присмотр и уход за детьми в дошкольных учреждениях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483,3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910773"/>
              </p:ext>
            </p:extLst>
          </p:nvPr>
        </p:nvGraphicFramePr>
        <p:xfrm>
          <a:off x="500034" y="171448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Муниципальный внутренний долг Заволжского муниципального района 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340768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200" dirty="0" smtClean="0"/>
              <a:t>(</a:t>
            </a:r>
            <a:r>
              <a:rPr lang="ru-RU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http</a:t>
            </a:r>
            <a:r>
              <a:rPr lang="ru-RU" sz="1200" u="sng" kern="50" dirty="0">
                <a:ea typeface="Calibri" panose="020F0502020204030204" pitchFamily="34" charset="0"/>
                <a:cs typeface="Mangal" panose="02040503050203030202" pitchFamily="18" charset="0"/>
              </a:rPr>
              <a:t>://</a:t>
            </a:r>
            <a:r>
              <a:rPr lang="ru-RU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zavrayadm.ru</a:t>
            </a:r>
            <a:r>
              <a:rPr lang="en-US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200" dirty="0"/>
              <a:t> </a:t>
            </a:r>
            <a:r>
              <a:rPr lang="ru-RU" sz="1200" dirty="0" smtClean="0"/>
              <a:t>в разделе «Финансы/Бюджет/Бюджет 2020/Исполнение бюджета 2020-2022» размещен проект </a:t>
            </a:r>
            <a:r>
              <a:rPr lang="ru-RU" sz="1200" kern="50" dirty="0"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«Об исполнении бюджета Заволжского муниципального района за 2020 год</a:t>
            </a:r>
            <a:r>
              <a:rPr lang="ru-RU" sz="1200" kern="50" dirty="0" smtClean="0">
                <a:ea typeface="Lucida Sans Unicode" panose="020B0602030504020204" pitchFamily="34" charset="0"/>
                <a:cs typeface="Mangal" panose="02040503050203030202" pitchFamily="18" charset="0"/>
              </a:rPr>
              <a:t>», а также аналитические материалы к нему.</a:t>
            </a:r>
          </a:p>
          <a:p>
            <a:pPr algn="just"/>
            <a:endParaRPr lang="ru-RU" sz="1200" kern="50" dirty="0">
              <a:cs typeface="Mangal" panose="02040503050203030202" pitchFamily="18" charset="0"/>
            </a:endParaRPr>
          </a:p>
          <a:p>
            <a:pPr algn="just"/>
            <a:r>
              <a:rPr lang="ru-RU" sz="1200" dirty="0" smtClean="0"/>
              <a:t>Обсуждение гражданами проекта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kern="50" dirty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</a:t>
            </a:r>
            <a:r>
              <a:rPr lang="ru-RU" sz="12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акта об исполнении бюджета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200" dirty="0">
                <a:solidFill>
                  <a:prstClr val="black"/>
                </a:solidFill>
              </a:rPr>
              <a:t>администрации Заволжского муниципального района Ивановской </a:t>
            </a:r>
            <a:r>
              <a:rPr lang="ru-RU" sz="1200" dirty="0" smtClean="0">
                <a:solidFill>
                  <a:prstClr val="black"/>
                </a:solidFill>
              </a:rPr>
              <a:t>области в разделе «Анонсы».</a:t>
            </a:r>
            <a:endParaRPr lang="ru-RU" sz="1200" dirty="0" smtClean="0"/>
          </a:p>
          <a:p>
            <a:pPr algn="ctr"/>
            <a:endParaRPr lang="ru-RU" dirty="0" smtClean="0"/>
          </a:p>
          <a:p>
            <a:pPr algn="ctr"/>
            <a:endParaRPr lang="ru-RU" sz="1200" u="sng" kern="50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/>
              <a:t>Контактная информация: </a:t>
            </a:r>
          </a:p>
          <a:p>
            <a:r>
              <a:rPr lang="ru-RU" sz="800" u="sng" dirty="0" smtClean="0"/>
              <a:t>Адрес: </a:t>
            </a:r>
            <a:r>
              <a:rPr lang="ru-RU" sz="800" dirty="0" smtClean="0"/>
              <a:t>Ивановская область, </a:t>
            </a:r>
            <a:r>
              <a:rPr lang="ru-RU" sz="800" dirty="0" err="1" smtClean="0"/>
              <a:t>г.Заволжск</a:t>
            </a:r>
            <a:r>
              <a:rPr lang="ru-RU" sz="800" dirty="0" smtClean="0"/>
              <a:t>, </a:t>
            </a:r>
            <a:r>
              <a:rPr lang="ru-RU" sz="800" dirty="0" err="1" smtClean="0"/>
              <a:t>ул.Мира</a:t>
            </a:r>
            <a:r>
              <a:rPr lang="ru-RU" sz="800" dirty="0" smtClean="0"/>
              <a:t> д.7, тел. 6-00-44</a:t>
            </a:r>
            <a:r>
              <a:rPr lang="en-US" sz="800" dirty="0" smtClean="0"/>
              <a:t> </a:t>
            </a:r>
          </a:p>
          <a:p>
            <a:r>
              <a:rPr lang="ru-RU" sz="800" u="sng" dirty="0" smtClean="0"/>
              <a:t>Адрес электронной почты: </a:t>
            </a:r>
            <a:r>
              <a:rPr lang="en-US" sz="800" dirty="0" err="1" smtClean="0"/>
              <a:t>zavfin@nxt</a:t>
            </a:r>
            <a:r>
              <a:rPr lang="ru-RU" sz="800" dirty="0" smtClean="0"/>
              <a:t>.</a:t>
            </a:r>
            <a:r>
              <a:rPr lang="en-US" sz="800" dirty="0" err="1" smtClean="0"/>
              <a:t>ru</a:t>
            </a:r>
            <a:endParaRPr lang="en-US" sz="800" dirty="0" smtClean="0"/>
          </a:p>
          <a:p>
            <a:r>
              <a:rPr lang="ru-RU" sz="800" u="sng" dirty="0" smtClean="0"/>
              <a:t>График работы:</a:t>
            </a:r>
            <a:r>
              <a:rPr lang="ru-RU" sz="800" dirty="0" smtClean="0"/>
              <a:t> </a:t>
            </a:r>
            <a:r>
              <a:rPr lang="ru-RU" sz="800" dirty="0" err="1" smtClean="0"/>
              <a:t>пн</a:t>
            </a:r>
            <a:r>
              <a:rPr lang="ru-RU" sz="800" dirty="0" smtClean="0"/>
              <a:t> – </a:t>
            </a:r>
            <a:r>
              <a:rPr lang="ru-RU" sz="800" dirty="0" err="1" smtClean="0"/>
              <a:t>чт</a:t>
            </a:r>
            <a:r>
              <a:rPr lang="ru-RU" sz="800" dirty="0" smtClean="0"/>
              <a:t> с 8.00 до 17.00, </a:t>
            </a:r>
            <a:r>
              <a:rPr lang="ru-RU" sz="800" dirty="0" err="1" smtClean="0"/>
              <a:t>пт</a:t>
            </a:r>
            <a:r>
              <a:rPr lang="ru-RU" sz="800" dirty="0" smtClean="0"/>
              <a:t> с 8.00 до 15.45 </a:t>
            </a:r>
            <a:endParaRPr lang="ru-RU" sz="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25212" y="226528"/>
            <a:ext cx="5486400" cy="522288"/>
          </a:xfrm>
        </p:spPr>
        <p:txBody>
          <a:bodyPr>
            <a:noAutofit/>
          </a:bodyPr>
          <a:lstStyle/>
          <a:p>
            <a:r>
              <a:rPr lang="ru-RU" sz="4000" dirty="0" smtClean="0"/>
              <a:t>Узнай больше!</a:t>
            </a:r>
            <a:endParaRPr lang="ru-RU" sz="4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3340"/>
            <a:ext cx="2592288" cy="2389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33459"/>
            <a:ext cx="2016224" cy="180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56301009"/>
              </p:ext>
            </p:extLst>
          </p:nvPr>
        </p:nvGraphicFramePr>
        <p:xfrm>
          <a:off x="251520" y="0"/>
          <a:ext cx="889248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10022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963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10 664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5 299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482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 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5 098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10 121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925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r>
                        <a:rPr lang="ru-RU" sz="1600" baseline="0" dirty="0" smtClean="0"/>
                        <a:t> 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ru-RU" sz="1600" baseline="0" dirty="0" smtClean="0"/>
                        <a:t> 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4 717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01.01.20</a:t>
                      </a:r>
                      <a:r>
                        <a:rPr lang="en-US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14 19</a:t>
                      </a:r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9 63</a:t>
                      </a:r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4 5</a:t>
                      </a:r>
                      <a:r>
                        <a:rPr lang="ru-RU" sz="1600" dirty="0" smtClean="0">
                          <a:latin typeface="Book Antiqua" panose="02040602050305030304" pitchFamily="18" charset="0"/>
                        </a:rPr>
                        <a:t>56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исполнения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за 2020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r>
              <a:rPr lang="ru-RU" sz="2000" dirty="0" smtClean="0"/>
              <a:t>♦ доступность иных сведений о бюджетах; </a:t>
            </a:r>
          </a:p>
          <a:p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532"/>
            <a:ext cx="9144000" cy="6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характеристики бюджетов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33830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исполнения бюджета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                                  за 2020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340768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96218"/>
              </p:ext>
            </p:extLst>
          </p:nvPr>
        </p:nvGraphicFramePr>
        <p:xfrm>
          <a:off x="1043608" y="1844824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 2020 год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/>
                        <a:t>за 2020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317 356,5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289 093,5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45 427,7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43 798,2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14 181,6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232 682,3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231 113,7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318 869,9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290 415,9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-1 513,4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-1 322,4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Доходы, расходы и дефицит исполнения бюджета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2020 год</a:t>
            </a:r>
            <a:endParaRPr lang="ru-RU" sz="23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207420"/>
              </p:ext>
            </p:extLst>
          </p:nvPr>
        </p:nvGraphicFramePr>
        <p:xfrm>
          <a:off x="457200" y="16002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исполнения бюджета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Заволжского муниципального района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2020 год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71624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11215</TotalTime>
  <Words>1853</Words>
  <Application>Microsoft Office PowerPoint</Application>
  <PresentationFormat>Экран (4:3)</PresentationFormat>
  <Paragraphs>484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Book Antiqua</vt:lpstr>
      <vt:lpstr>Calibri</vt:lpstr>
      <vt:lpstr>Courier New</vt:lpstr>
      <vt:lpstr>Lucida Sans</vt:lpstr>
      <vt:lpstr>Lucida Sans Unicode</vt:lpstr>
      <vt:lpstr>Mangal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исполнения бюджета  Заволжского муниципального района                                   за 2020  год</vt:lpstr>
      <vt:lpstr>Доходы, расходы и дефицит исполнения бюджета  Заволжского муниципального района  за 2020 год</vt:lpstr>
      <vt:lpstr>Структура доходов исполнения бюджета  Заволжского муниципального района за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 майских Указов Президента Российской Федерации </vt:lpstr>
      <vt:lpstr>Презентация PowerPoint</vt:lpstr>
      <vt:lpstr>Дорожный фонд  Заволжского муниципального района в 2020 году (тыс.руб.)</vt:lpstr>
      <vt:lpstr>Социально-значимые проекты за счет бюджета в 2020 году</vt:lpstr>
      <vt:lpstr>Расходы бюджета на социальную поддержку семьи и детей </vt:lpstr>
      <vt:lpstr>Муниципальный внутренний долг Заволжского муниципального района </vt:lpstr>
      <vt:lpstr>Узнай больше!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964</cp:revision>
  <cp:lastPrinted>2021-03-10T12:34:32Z</cp:lastPrinted>
  <dcterms:modified xsi:type="dcterms:W3CDTF">2021-03-16T12:39:00Z</dcterms:modified>
</cp:coreProperties>
</file>