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rawings/drawing2.xml" ContentType="application/vnd.openxmlformats-officedocument.drawingml.chartshape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0.xml" ContentType="application/vnd.openxmlformats-officedocument.drawingml.chart+xml"/>
  <Override PartName="/ppt/drawings/drawing3.xml" ContentType="application/vnd.openxmlformats-officedocument.drawingml.chartshape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1.xml" ContentType="application/vnd.openxmlformats-officedocument.drawingml.chart+xml"/>
  <Override PartName="/ppt/drawings/drawing4.xml" ContentType="application/vnd.openxmlformats-officedocument.drawingml.chartshape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notesMasterIdLst>
    <p:notesMasterId r:id="rId48"/>
  </p:notesMasterIdLst>
  <p:sldIdLst>
    <p:sldId id="341" r:id="rId2"/>
    <p:sldId id="257" r:id="rId3"/>
    <p:sldId id="342" r:id="rId4"/>
    <p:sldId id="362" r:id="rId5"/>
    <p:sldId id="405" r:id="rId6"/>
    <p:sldId id="406" r:id="rId7"/>
    <p:sldId id="407" r:id="rId8"/>
    <p:sldId id="385" r:id="rId9"/>
    <p:sldId id="387" r:id="rId10"/>
    <p:sldId id="388" r:id="rId11"/>
    <p:sldId id="347" r:id="rId12"/>
    <p:sldId id="389" r:id="rId13"/>
    <p:sldId id="390" r:id="rId14"/>
    <p:sldId id="392" r:id="rId15"/>
    <p:sldId id="393" r:id="rId16"/>
    <p:sldId id="396" r:id="rId17"/>
    <p:sldId id="338" r:id="rId18"/>
    <p:sldId id="339" r:id="rId19"/>
    <p:sldId id="394" r:id="rId20"/>
    <p:sldId id="408" r:id="rId21"/>
    <p:sldId id="267" r:id="rId22"/>
    <p:sldId id="269" r:id="rId23"/>
    <p:sldId id="332" r:id="rId24"/>
    <p:sldId id="359" r:id="rId25"/>
    <p:sldId id="360" r:id="rId26"/>
    <p:sldId id="361" r:id="rId27"/>
    <p:sldId id="340" r:id="rId28"/>
    <p:sldId id="374" r:id="rId29"/>
    <p:sldId id="329" r:id="rId30"/>
    <p:sldId id="330" r:id="rId31"/>
    <p:sldId id="334" r:id="rId32"/>
    <p:sldId id="335" r:id="rId33"/>
    <p:sldId id="395" r:id="rId34"/>
    <p:sldId id="346" r:id="rId35"/>
    <p:sldId id="378" r:id="rId36"/>
    <p:sldId id="382" r:id="rId37"/>
    <p:sldId id="399" r:id="rId38"/>
    <p:sldId id="377" r:id="rId39"/>
    <p:sldId id="397" r:id="rId40"/>
    <p:sldId id="402" r:id="rId41"/>
    <p:sldId id="322" r:id="rId42"/>
    <p:sldId id="348" r:id="rId43"/>
    <p:sldId id="403" r:id="rId44"/>
    <p:sldId id="404" r:id="rId45"/>
    <p:sldId id="365" r:id="rId46"/>
    <p:sldId id="282" r:id="rId47"/>
  </p:sldIdLst>
  <p:sldSz cx="9144000" cy="6858000" type="screen4x3"/>
  <p:notesSz cx="6742113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D8E1"/>
    <a:srgbClr val="EFE5EB"/>
    <a:srgbClr val="D1E0E7"/>
    <a:srgbClr val="A8E6F2"/>
    <a:srgbClr val="AEE0EC"/>
    <a:srgbClr val="CCCC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 autoAdjust="0"/>
    <p:restoredTop sz="92736" autoAdjust="0"/>
  </p:normalViewPr>
  <p:slideViewPr>
    <p:cSldViewPr>
      <p:cViewPr varScale="1">
        <p:scale>
          <a:sx n="84" d="100"/>
          <a:sy n="84" d="100"/>
        </p:scale>
        <p:origin x="66" y="4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309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000" dirty="0" smtClean="0"/>
              <a:t>Динамика численности населения Заволжского</a:t>
            </a:r>
            <a:r>
              <a:rPr lang="ru-RU" sz="2000" baseline="0" dirty="0" smtClean="0"/>
              <a:t> муниципального района 201</a:t>
            </a:r>
            <a:r>
              <a:rPr lang="en-US" sz="2000" baseline="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000" baseline="0" dirty="0" smtClean="0"/>
              <a:t>-20</a:t>
            </a:r>
            <a:r>
              <a:rPr lang="en-US" sz="2000" baseline="0" dirty="0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2000" baseline="0" dirty="0" err="1" smtClean="0"/>
              <a:t>гг</a:t>
            </a:r>
            <a:endParaRPr lang="ru-RU" sz="2000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7.6522249332042033E-2"/>
          <c:y val="0.33225420487048607"/>
          <c:w val="0.73396779016999514"/>
          <c:h val="0.62906572472339672"/>
        </c:manualLayout>
      </c:layout>
      <c:bubbleChart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 состоянию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на 01.01.</a:t>
                    </a:r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2020</a:t>
                    </a:r>
                    <a:endParaRPr lang="ru-RU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на 01.01.201</a:t>
                    </a:r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9</a:t>
                    </a:r>
                    <a:endParaRPr lang="ru-RU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на 01.01.</a:t>
                    </a:r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2018</a:t>
                    </a:r>
                    <a:endParaRPr lang="ru-RU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на 01.01.201</a:t>
                    </a:r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7</a:t>
                    </a:r>
                    <a:endParaRPr lang="ru-RU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на 01.01.</a:t>
                    </a:r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2016</a:t>
                    </a:r>
                    <a:endParaRPr lang="ru-RU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Лист1!$A$2:$A$6</c:f>
              <c:numCache>
                <c:formatCode>General</c:formatCode>
                <c:ptCount val="5"/>
                <c:pt idx="0">
                  <c:v>14193</c:v>
                </c:pt>
                <c:pt idx="1">
                  <c:v>14553</c:v>
                </c:pt>
                <c:pt idx="2">
                  <c:v>15046</c:v>
                </c:pt>
                <c:pt idx="3">
                  <c:v>15482</c:v>
                </c:pt>
                <c:pt idx="4">
                  <c:v>15963</c:v>
                </c:pt>
              </c:numCache>
            </c:numRef>
          </c:xVal>
          <c:yVal>
            <c:numRef>
              <c:f>Лист1!$B$2:$B$6</c:f>
              <c:numCache>
                <c:formatCode>General</c:formatCode>
                <c:ptCount val="5"/>
                <c:pt idx="0">
                  <c:v>2020</c:v>
                </c:pt>
                <c:pt idx="1">
                  <c:v>2019</c:v>
                </c:pt>
                <c:pt idx="2">
                  <c:v>2018</c:v>
                </c:pt>
                <c:pt idx="3">
                  <c:v>2017</c:v>
                </c:pt>
                <c:pt idx="4">
                  <c:v>2016</c:v>
                </c:pt>
              </c:numCache>
            </c:numRef>
          </c:yVal>
          <c:bubbleSize>
            <c:numRef>
              <c:f>Лист1!$C$2:$C$6</c:f>
              <c:numCache>
                <c:formatCode>General</c:formatCode>
                <c:ptCount val="5"/>
                <c:pt idx="0">
                  <c:v>6</c:v>
                </c:pt>
                <c:pt idx="1">
                  <c:v>7</c:v>
                </c:pt>
                <c:pt idx="2">
                  <c:v>8</c:v>
                </c:pt>
                <c:pt idx="3">
                  <c:v>9</c:v>
                </c:pt>
                <c:pt idx="4">
                  <c:v>10</c:v>
                </c:pt>
              </c:numCache>
            </c:numRef>
          </c:bubbleSize>
          <c:bubble3D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185782224"/>
        <c:axId val="185782616"/>
      </c:bubbleChart>
      <c:valAx>
        <c:axId val="185782224"/>
        <c:scaling>
          <c:orientation val="minMax"/>
        </c:scaling>
        <c:delete val="0"/>
        <c:axPos val="t"/>
        <c:numFmt formatCode="General" sourceLinked="1"/>
        <c:majorTickMark val="out"/>
        <c:minorTickMark val="none"/>
        <c:tickLblPos val="nextTo"/>
        <c:crossAx val="185782616"/>
        <c:crosses val="autoZero"/>
        <c:crossBetween val="midCat"/>
      </c:valAx>
      <c:valAx>
        <c:axId val="185782616"/>
        <c:scaling>
          <c:orientation val="maxMin"/>
        </c:scaling>
        <c:delete val="0"/>
        <c:axPos val="l"/>
        <c:majorGridlines/>
        <c:numFmt formatCode="@" sourceLinked="0"/>
        <c:majorTickMark val="out"/>
        <c:minorTickMark val="out"/>
        <c:tickLblPos val="nextTo"/>
        <c:crossAx val="185782224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13437557536607E-2"/>
          <c:y val="0.34458110153866195"/>
          <c:w val="0.45833333333333326"/>
          <c:h val="0.611111111111111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cat>
            <c:strRef>
              <c:f>Лист1!$A$2:$A$16</c:f>
              <c:strCache>
                <c:ptCount val="15"/>
                <c:pt idx="0">
                  <c:v>Программа "Развитие образования в Заволжском муниципальном районе"</c:v>
                </c:pt>
                <c:pt idx="1">
                  <c:v>Программа "Развитие физической культуры и спорта в Заволжском муниципальном районе"</c:v>
                </c:pt>
                <c:pt idx="2">
                  <c:v>Программа "Развитие культуры и повышение эффективности реализации молодёжной политики в Заволжском муниципальном районе"</c:v>
                </c:pt>
                <c:pt idx="3">
                  <c:v>Программа "Социальная поддержка граждан Заволжского муниципального района"</c:v>
                </c:pt>
                <c:pt idx="4">
                  <c:v>Программа "Экономическое развитие Заволжского муниципального района"</c:v>
                </c:pt>
                <c:pt idx="5">
                  <c:v>Программа "Обеспечение качественным жильём и услугами жилищно-коммунального хозяйства населения Заволжского муниципального района"</c:v>
                </c:pt>
                <c:pt idx="6">
                  <c:v>Программа "Развитие транспортной системы Заволжского муниципального района</c:v>
                </c:pt>
                <c:pt idx="7">
                  <c:v>Программа "Долгосрочная сбалансированность и устойчивость бюджетной системы Заволжского муниципального района"</c:v>
                </c:pt>
                <c:pt idx="8">
                  <c:v>Программа "Совершенствование местного самоуправления Заволжского муниципального района"</c:v>
                </c:pt>
                <c:pt idx="9">
                  <c:v>Программа "Управление муниципальным имуществом Заволжского муниципального района"</c:v>
                </c:pt>
                <c:pt idx="10">
                  <c:v>Программа "Улучшение условий и охраны труда в Заволжском муниципальном районе"</c:v>
                </c:pt>
                <c:pt idx="11">
                  <c:v>Программа "Безопасность Заволжского муниципального района"</c:v>
                </c:pt>
                <c:pt idx="12">
                  <c:v>Программа "Поддержка и развитие информационно-коммуникационных технологий в органах местного самоуправления Заволжского муниципального района"
</c:v>
                </c:pt>
                <c:pt idx="13">
                  <c:v>Программа "Охрана окружающей среды на территории Заволжского муниципального района"
</c:v>
                </c:pt>
                <c:pt idx="14">
                  <c:v>Программа "Энергосбережение и повышение энергетической эффективности Заволжского муниципального района"
</c:v>
                </c:pt>
              </c:strCache>
            </c:strRef>
          </c:cat>
          <c:val>
            <c:numRef>
              <c:f>Лист1!$B$2:$B$16</c:f>
              <c:numCache>
                <c:formatCode>General</c:formatCode>
                <c:ptCount val="15"/>
                <c:pt idx="0">
                  <c:v>200126427.30000001</c:v>
                </c:pt>
                <c:pt idx="1">
                  <c:v>372692.16</c:v>
                </c:pt>
                <c:pt idx="2">
                  <c:v>9803200</c:v>
                </c:pt>
                <c:pt idx="3">
                  <c:v>2288014</c:v>
                </c:pt>
                <c:pt idx="4">
                  <c:v>340000</c:v>
                </c:pt>
                <c:pt idx="5">
                  <c:v>1454463</c:v>
                </c:pt>
                <c:pt idx="6">
                  <c:v>15633754.18</c:v>
                </c:pt>
                <c:pt idx="7">
                  <c:v>4609915</c:v>
                </c:pt>
                <c:pt idx="8">
                  <c:v>39169182.710000001</c:v>
                </c:pt>
                <c:pt idx="9">
                  <c:v>2081000</c:v>
                </c:pt>
                <c:pt idx="10">
                  <c:v>13800</c:v>
                </c:pt>
                <c:pt idx="11">
                  <c:v>70000</c:v>
                </c:pt>
                <c:pt idx="12">
                  <c:v>1082123</c:v>
                </c:pt>
                <c:pt idx="13">
                  <c:v>222690</c:v>
                </c:pt>
                <c:pt idx="14">
                  <c:v>121110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4990482283464569"/>
          <c:y val="8.9075400151947294E-3"/>
          <c:w val="0.50095177165354365"/>
          <c:h val="0.91092459984805252"/>
        </c:manualLayout>
      </c:layout>
      <c:overlay val="0"/>
      <c:txPr>
        <a:bodyPr/>
        <a:lstStyle/>
        <a:p>
          <a:pPr>
            <a:defRPr kern="1500" baseline="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800"/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882840332505672E-2"/>
          <c:y val="0.28861592300962635"/>
          <c:w val="0.50949791284321133"/>
          <c:h val="0.6606445027704960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explosion val="25"/>
          <c:cat>
            <c:strRef>
              <c:f>Лист1!$A$2:$A$5</c:f>
              <c:strCache>
                <c:ptCount val="4"/>
                <c:pt idx="0">
                  <c:v>Капитальный ремонт и ремонт автомобильных дорог  местного значения между населенными пунктами муниципального образования «Заволжский муниципальный район» (закупка товаров, работ и услуг для обеспечения государственных (муниципальных) нужд)</c:v>
                </c:pt>
                <c:pt idx="1">
                  <c:v>Капитальный ремонт и ремонт автомобильных дорог местного значения внутри населенных пунктов муниципального образования «Заволжский муниципальный район» (закупка товаров, работ и услуг для обеспечения государственных (муниципальных) нужд)</c:v>
                </c:pt>
                <c:pt idx="2">
                  <c:v>Оформление прав собственности на автомобильные дороги местного значения муниципального образования «Заволжский муниципальный район» и земельные участки под ними (закупка товаров, работ и услуг для обеспечения государственных (муниципальных) нужд)</c:v>
                </c:pt>
                <c:pt idx="3">
                  <c:v>Проектирование строительства (реконструкции), капитального ремонта, строительство (реконструкцию), капитальный ремонт, ремонт и содержание автомобильных дорог общего пользования местного значения, в том числе на формирование муниципальных дорожных фондов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1063268.1800000011</c:v>
                </c:pt>
                <c:pt idx="1">
                  <c:v>4117523</c:v>
                </c:pt>
                <c:pt idx="2">
                  <c:v>100000</c:v>
                </c:pt>
                <c:pt idx="3">
                  <c:v>6152963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0.59567901234569498"/>
          <c:y val="0"/>
          <c:w val="0.39506172839506887"/>
          <c:h val="1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275758.5</c:v>
                </c:pt>
                <c:pt idx="1">
                  <c:v>271271.5</c:v>
                </c:pt>
                <c:pt idx="2">
                  <c:v>241504.7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279749.40000000002</c:v>
                </c:pt>
                <c:pt idx="1">
                  <c:v>270892.2</c:v>
                </c:pt>
                <c:pt idx="2">
                  <c:v>237549.5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 (-)                                                      Профицит (+)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-3990.9</c:v>
                </c:pt>
                <c:pt idx="1">
                  <c:v>-3194.6</c:v>
                </c:pt>
                <c:pt idx="2">
                  <c:v>-3234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55212496"/>
        <c:axId val="155212888"/>
        <c:axId val="0"/>
      </c:bar3DChart>
      <c:catAx>
        <c:axId val="1552124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55212888"/>
        <c:crosses val="autoZero"/>
        <c:auto val="1"/>
        <c:lblAlgn val="ctr"/>
        <c:lblOffset val="100"/>
        <c:noMultiLvlLbl val="0"/>
      </c:catAx>
      <c:valAx>
        <c:axId val="1552128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521249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44970.3</c:v>
                </c:pt>
                <c:pt idx="1">
                  <c:v>44229.2</c:v>
                </c:pt>
                <c:pt idx="2">
                  <c:v>44905.7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36049</c:v>
                </c:pt>
                <c:pt idx="1">
                  <c:v>19662.7</c:v>
                </c:pt>
                <c:pt idx="2">
                  <c:v>19775.099999999948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194739.1</c:v>
                </c:pt>
                <c:pt idx="1">
                  <c:v>207379.5</c:v>
                </c:pt>
                <c:pt idx="2">
                  <c:v>176823.9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11929168"/>
        <c:axId val="211929560"/>
        <c:axId val="0"/>
      </c:bar3DChart>
      <c:catAx>
        <c:axId val="2119291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11929560"/>
        <c:crosses val="autoZero"/>
        <c:auto val="1"/>
        <c:lblAlgn val="ctr"/>
        <c:lblOffset val="100"/>
        <c:noMultiLvlLbl val="0"/>
      </c:catAx>
      <c:valAx>
        <c:axId val="2119295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1929168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400" baseline="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 baseline="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400" baseline="0"/>
            </a:pPr>
            <a:endParaRPr lang="ru-RU"/>
          </a:p>
        </c:txPr>
      </c:legendEntry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693327660973533"/>
          <c:y val="4.5117725937428396E-2"/>
          <c:w val="0.29807415255576841"/>
          <c:h val="0.79434326418511669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доходы физических лиц 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31855</c:v>
                </c:pt>
                <c:pt idx="1">
                  <c:v>31070</c:v>
                </c:pt>
                <c:pt idx="2">
                  <c:v>31726.5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Акцизы на нефтепродукты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9542.2999999999811</c:v>
                </c:pt>
                <c:pt idx="1">
                  <c:v>10041.200000000004</c:v>
                </c:pt>
                <c:pt idx="2">
                  <c:v>10041.200000000004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Единый налог на вменённый доход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800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Налог, взимаемый в связи с применением патентной системы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700</c:v>
                </c:pt>
                <c:pt idx="1">
                  <c:v>800</c:v>
                </c:pt>
                <c:pt idx="2">
                  <c:v>800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Налог на добычу полезных ископаемых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170</c:v>
                </c:pt>
                <c:pt idx="1">
                  <c:v>180</c:v>
                </c:pt>
                <c:pt idx="2">
                  <c:v>200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Государственная пошлина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Лист1!$G$2:$G$4</c:f>
              <c:numCache>
                <c:formatCode>General</c:formatCode>
                <c:ptCount val="3"/>
                <c:pt idx="0">
                  <c:v>1903</c:v>
                </c:pt>
                <c:pt idx="1">
                  <c:v>2103</c:v>
                </c:pt>
                <c:pt idx="2">
                  <c:v>2103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</c:strCache>
            </c:strRef>
          </c:tx>
          <c:spPr>
            <a:noFill/>
          </c:spPr>
          <c:invertIfNegative val="0"/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Лист1!$H$2:$H$4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cylinder"/>
        <c:axId val="211930344"/>
        <c:axId val="211930736"/>
        <c:axId val="0"/>
      </c:bar3DChart>
      <c:catAx>
        <c:axId val="211930344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211930736"/>
        <c:crosses val="autoZero"/>
        <c:auto val="1"/>
        <c:lblAlgn val="ctr"/>
        <c:lblOffset val="100"/>
        <c:noMultiLvlLbl val="0"/>
      </c:catAx>
      <c:valAx>
        <c:axId val="211930736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211930344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sz="1400" baseline="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 baseline="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400" baseline="0"/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400" baseline="0"/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400" baseline="0"/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400" baseline="0"/>
            </a:pPr>
            <a:endParaRPr lang="ru-RU"/>
          </a:p>
        </c:txPr>
      </c:legendEntry>
      <c:legendEntry>
        <c:idx val="6"/>
        <c:txPr>
          <a:bodyPr/>
          <a:lstStyle/>
          <a:p>
            <a:pPr>
              <a:defRPr sz="1400" baseline="0"/>
            </a:pPr>
            <a:endParaRPr lang="ru-RU"/>
          </a:p>
        </c:txPr>
      </c:legendEntry>
      <c:layout>
        <c:manualLayout>
          <c:xMode val="edge"/>
          <c:yMode val="edge"/>
          <c:x val="0.44599888630260698"/>
          <c:y val="0.10273083352495717"/>
          <c:w val="0.55400111369739569"/>
          <c:h val="0.74226765501507663"/>
        </c:manualLayout>
      </c:layout>
      <c:overlay val="0"/>
      <c:txPr>
        <a:bodyPr/>
        <a:lstStyle/>
        <a:p>
          <a:pPr>
            <a:defRPr sz="14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от использования имущества, находящегося в государственной и муниципальной собственности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3633.3</c:v>
                </c:pt>
                <c:pt idx="1">
                  <c:v>3660.5</c:v>
                </c:pt>
                <c:pt idx="2">
                  <c:v>3662.8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Платежи при пользовании природными ресурсами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379.7</c:v>
                </c:pt>
                <c:pt idx="1">
                  <c:v>394.9</c:v>
                </c:pt>
                <c:pt idx="2">
                  <c:v>410.8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Доходы от оказания платных услуг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10016.6</c:v>
                </c:pt>
                <c:pt idx="1">
                  <c:v>9206.1</c:v>
                </c:pt>
                <c:pt idx="2">
                  <c:v>9311.2999999999811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Доходы от реализации имущества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21407.9</c:v>
                </c:pt>
                <c:pt idx="1">
                  <c:v>5830.7</c:v>
                </c:pt>
                <c:pt idx="2">
                  <c:v>5830.7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Штрафы, санкции, возмещение ущерба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611.5</c:v>
                </c:pt>
                <c:pt idx="1">
                  <c:v>570.5</c:v>
                </c:pt>
                <c:pt idx="2">
                  <c:v>559.5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cylinder"/>
        <c:axId val="211931520"/>
        <c:axId val="211931912"/>
        <c:axId val="0"/>
      </c:bar3DChart>
      <c:catAx>
        <c:axId val="21193152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crossAx val="211931912"/>
        <c:crosses val="autoZero"/>
        <c:auto val="1"/>
        <c:lblAlgn val="ctr"/>
        <c:lblOffset val="100"/>
        <c:noMultiLvlLbl val="0"/>
      </c:catAx>
      <c:valAx>
        <c:axId val="211931912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211931520"/>
        <c:crosses val="autoZero"/>
        <c:crossBetween val="between"/>
      </c:valAx>
      <c:spPr>
        <a:ln w="25400">
          <a:noFill/>
        </a:ln>
      </c:spPr>
    </c:plotArea>
    <c:legend>
      <c:legendPos val="b"/>
      <c:layout/>
      <c:overlay val="0"/>
      <c:txPr>
        <a:bodyPr/>
        <a:lstStyle/>
        <a:p>
          <a:pPr>
            <a:defRPr sz="12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Дотации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77214.899999999994</c:v>
                </c:pt>
                <c:pt idx="1">
                  <c:v>75870</c:v>
                </c:pt>
                <c:pt idx="2">
                  <c:v>75870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Субсидии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11006.4</c:v>
                </c:pt>
                <c:pt idx="1">
                  <c:v>24947.7</c:v>
                </c:pt>
                <c:pt idx="2">
                  <c:v>406.6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Субвенции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100393.60000000002</c:v>
                </c:pt>
                <c:pt idx="1">
                  <c:v>100439.4</c:v>
                </c:pt>
                <c:pt idx="2">
                  <c:v>100439.4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6015.2</c:v>
                </c:pt>
                <c:pt idx="1">
                  <c:v>6015.2</c:v>
                </c:pt>
                <c:pt idx="2">
                  <c:v>0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Прочие безвозмездные поступления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108.9</c:v>
                </c:pt>
                <c:pt idx="1">
                  <c:v>107.2</c:v>
                </c:pt>
                <c:pt idx="2">
                  <c:v>107.9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11932696"/>
        <c:axId val="210289136"/>
        <c:axId val="0"/>
      </c:bar3DChart>
      <c:catAx>
        <c:axId val="2119326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aseline="0"/>
            </a:pPr>
            <a:endParaRPr lang="ru-RU"/>
          </a:p>
        </c:txPr>
        <c:crossAx val="210289136"/>
        <c:crosses val="autoZero"/>
        <c:auto val="1"/>
        <c:lblAlgn val="ctr"/>
        <c:lblOffset val="100"/>
        <c:tickMarkSkip val="1"/>
        <c:noMultiLvlLbl val="0"/>
      </c:catAx>
      <c:valAx>
        <c:axId val="2102891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aseline="0"/>
            </a:pPr>
            <a:endParaRPr lang="ru-RU"/>
          </a:p>
        </c:txPr>
        <c:crossAx val="2119326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3836477987421358"/>
          <c:y val="3.136481672519198E-2"/>
          <c:w val="0.34276729559748431"/>
          <c:h val="0.94007617826305689"/>
        </c:manualLayout>
      </c:layout>
      <c:overlay val="0"/>
      <c:txPr>
        <a:bodyPr/>
        <a:lstStyle/>
        <a:p>
          <a:pPr>
            <a:defRPr sz="1200" kern="500" spc="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6493318981485848E-2"/>
          <c:y val="1.7136656701081294E-2"/>
          <c:w val="0.96103337074250206"/>
          <c:h val="0.717860593175600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 (тыс. руб.)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sz="1200" b="1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dirty="0" smtClean="0"/>
                      <a:t>56 595,3</a:t>
                    </a:r>
                  </a:p>
                </c:rich>
              </c:tx>
              <c:numFmt formatCode="#,##0.00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59 553,9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81</a:t>
                    </a:r>
                    <a:r>
                      <a:rPr lang="en-US" baseline="0" dirty="0" smtClean="0"/>
                      <a:t> 019,3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63 891,9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5.8789764100285174E-3"/>
                  <c:y val="-3.5993733122623665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64 680,8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61175.1</c:v>
                </c:pt>
                <c:pt idx="1">
                  <c:v>59553.9</c:v>
                </c:pt>
                <c:pt idx="2">
                  <c:v>61649.5</c:v>
                </c:pt>
                <c:pt idx="3">
                  <c:v>81019.3</c:v>
                </c:pt>
                <c:pt idx="4">
                  <c:v>63891.9</c:v>
                </c:pt>
                <c:pt idx="5">
                  <c:v>64680.800000000003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0292664"/>
        <c:axId val="210372728"/>
      </c:barChart>
      <c:catAx>
        <c:axId val="2102926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10372728"/>
        <c:crosses val="autoZero"/>
        <c:auto val="1"/>
        <c:lblAlgn val="ctr"/>
        <c:lblOffset val="100"/>
        <c:noMultiLvlLbl val="0"/>
      </c:catAx>
      <c:valAx>
        <c:axId val="210372728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21029266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3.2046954852790951E-2"/>
          <c:y val="0.81277242745475664"/>
          <c:w val="0.4144711446377794"/>
          <c:h val="0.17441569476963978"/>
        </c:manualLayout>
      </c:layout>
      <c:overlay val="0"/>
      <c:txPr>
        <a:bodyPr/>
        <a:lstStyle/>
        <a:p>
          <a:pPr>
            <a:defRPr sz="12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defRPr>
            </a:pPr>
            <a:r>
              <a:rPr lang="ru-RU" sz="2000" b="1" cap="none" spc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Структура расходов</a:t>
            </a:r>
            <a:r>
              <a:rPr lang="ru-RU" sz="2000" b="1" cap="none" spc="0" baseline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бюджета </a:t>
            </a:r>
          </a:p>
          <a:p>
            <a:pPr>
              <a:defRPr sz="1800"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defRPr>
            </a:pPr>
            <a:r>
              <a:rPr lang="ru-RU" sz="2000" b="1" cap="none" spc="0" baseline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Заволжского муниципального района </a:t>
            </a:r>
          </a:p>
          <a:p>
            <a:pPr>
              <a:defRPr sz="1800"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defRPr>
            </a:pPr>
            <a:r>
              <a:rPr lang="ru-RU" sz="2000" b="1" cap="none" spc="0" baseline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 202</a:t>
            </a:r>
            <a:r>
              <a:rPr lang="en-US" sz="2000" b="1" cap="none" spc="0" baseline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b="1" cap="none" spc="0" baseline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год и на плановый период 202</a:t>
            </a:r>
            <a:r>
              <a:rPr lang="en-US" sz="2000" b="1" cap="none" spc="0" baseline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b="1" cap="none" spc="0" baseline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и 202</a:t>
            </a:r>
            <a:r>
              <a:rPr lang="en-US" sz="2000" b="1" cap="none" spc="0" baseline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b="1" cap="none" spc="0" baseline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годов</a:t>
            </a:r>
            <a:endParaRPr lang="ru-RU" sz="2000" b="1" cap="none" spc="0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Общегосударственные вопросы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44592.7</c:v>
                </c:pt>
                <c:pt idx="1">
                  <c:v>43579.9</c:v>
                </c:pt>
                <c:pt idx="2">
                  <c:v>42641.1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Национальная безопасность и правоохранительная деятельность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70</c:v>
                </c:pt>
                <c:pt idx="1">
                  <c:v>75</c:v>
                </c:pt>
                <c:pt idx="2">
                  <c:v>70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Национальная экономика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15949.7</c:v>
                </c:pt>
                <c:pt idx="1">
                  <c:v>16750.3</c:v>
                </c:pt>
                <c:pt idx="2">
                  <c:v>10287.200000000004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Жилищно-коммунальное хозяйство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3371.1</c:v>
                </c:pt>
                <c:pt idx="1">
                  <c:v>19936.599999999929</c:v>
                </c:pt>
                <c:pt idx="2">
                  <c:v>1469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Охрана окружающей среды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242.7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Образование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Лист1!$G$2:$G$4</c:f>
              <c:numCache>
                <c:formatCode>General</c:formatCode>
                <c:ptCount val="3"/>
                <c:pt idx="0">
                  <c:v>207279.7</c:v>
                </c:pt>
                <c:pt idx="1">
                  <c:v>182705.6</c:v>
                </c:pt>
                <c:pt idx="2">
                  <c:v>175554.9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Культура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Лист1!$H$2:$H$4</c:f>
              <c:numCache>
                <c:formatCode>General</c:formatCode>
                <c:ptCount val="3"/>
                <c:pt idx="0">
                  <c:v>2853.2</c:v>
                </c:pt>
                <c:pt idx="1">
                  <c:v>2732.7</c:v>
                </c:pt>
                <c:pt idx="2">
                  <c:v>2618.3000000000002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Социальная политика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Лист1!$I$2:$I$4</c:f>
              <c:numCache>
                <c:formatCode>General</c:formatCode>
                <c:ptCount val="3"/>
                <c:pt idx="0">
                  <c:v>4717.7</c:v>
                </c:pt>
                <c:pt idx="1">
                  <c:v>4559.3</c:v>
                </c:pt>
                <c:pt idx="2">
                  <c:v>4356.3</c:v>
                </c:pt>
              </c:numCache>
            </c:numRef>
          </c:val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Физическая культура и спорт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Лист1!$J$2:$J$4</c:f>
              <c:numCache>
                <c:formatCode>General</c:formatCode>
                <c:ptCount val="3"/>
                <c:pt idx="0">
                  <c:v>372.7</c:v>
                </c:pt>
                <c:pt idx="1">
                  <c:v>252.7</c:v>
                </c:pt>
                <c:pt idx="2">
                  <c:v>252.7</c:v>
                </c:pt>
              </c:numCache>
            </c:numRef>
          </c:val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Обслуживание государственного и муниципального долга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Лист1!$K$2:$K$4</c:f>
              <c:numCache>
                <c:formatCode>General</c:formatCode>
                <c:ptCount val="3"/>
                <c:pt idx="0">
                  <c:v>300</c:v>
                </c:pt>
                <c:pt idx="1">
                  <c:v>300</c:v>
                </c:pt>
                <c:pt idx="2">
                  <c:v>300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215138184"/>
        <c:axId val="215138576"/>
        <c:axId val="0"/>
      </c:bar3DChart>
      <c:catAx>
        <c:axId val="2151381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215138576"/>
        <c:crosses val="autoZero"/>
        <c:auto val="1"/>
        <c:lblAlgn val="ctr"/>
        <c:lblOffset val="100"/>
        <c:noMultiLvlLbl val="0"/>
      </c:catAx>
      <c:valAx>
        <c:axId val="21513857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21513818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8432491251093641"/>
          <c:y val="0.55104661249764164"/>
          <c:w val="0.6396833989501316"/>
          <c:h val="0.43765004372999688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  <c:spPr>
        <a:noFill/>
        <a:ln w="25398">
          <a:noFill/>
        </a:ln>
        <a:scene3d>
          <a:camera prst="orthographicFront"/>
          <a:lightRig rig="threePt" dir="t"/>
        </a:scene3d>
        <a:sp3d prstMaterial="metal"/>
      </c:spPr>
    </c:sideWall>
    <c:backWall>
      <c:thickness val="0"/>
      <c:spPr>
        <a:noFill/>
        <a:ln w="25398">
          <a:noFill/>
        </a:ln>
        <a:scene3d>
          <a:camera prst="orthographicFront"/>
          <a:lightRig rig="threePt" dir="t"/>
        </a:scene3d>
        <a:sp3d prstMaterial="metal"/>
      </c:spPr>
    </c:backWall>
    <c:plotArea>
      <c:layout>
        <c:manualLayout>
          <c:layoutTarget val="inner"/>
          <c:xMode val="edge"/>
          <c:yMode val="edge"/>
          <c:x val="9.2197709520544194E-2"/>
          <c:y val="0.33491656392021485"/>
          <c:w val="0.8642456629858426"/>
          <c:h val="0.50434188095057964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Образование</c:v>
                </c:pt>
              </c:strCache>
            </c:strRef>
          </c:tx>
          <c:spPr>
            <a:gradFill flip="none" rotWithShape="1">
              <a:gsLst>
                <a:gs pos="0">
                  <a:srgbClr val="FF9966">
                    <a:shade val="30000"/>
                    <a:satMod val="115000"/>
                  </a:srgbClr>
                </a:gs>
                <a:gs pos="50000">
                  <a:srgbClr val="FF9966">
                    <a:shade val="67500"/>
                    <a:satMod val="115000"/>
                  </a:srgbClr>
                </a:gs>
                <a:gs pos="100000">
                  <a:srgbClr val="FF9966">
                    <a:shade val="100000"/>
                    <a:satMod val="115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207279.9</c:v>
                </c:pt>
                <c:pt idx="1">
                  <c:v>182705.6</c:v>
                </c:pt>
                <c:pt idx="2">
                  <c:v>175554.9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586-4C54-AA66-D11C7AC0446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Социальная политика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8.2629112868529128E-2"/>
                  <c:y val="-2.23967078602965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7.8122070348427511E-2"/>
                  <c:y val="-1.39979424126853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7.1611253196931027E-2"/>
                  <c:y val="-1.7222818290452552E-2"/>
                </c:manualLayout>
              </c:layout>
              <c:tx>
                <c:rich>
                  <a:bodyPr/>
                  <a:lstStyle/>
                  <a:p>
                    <a:pPr>
                      <a:defRPr sz="900">
                        <a:solidFill>
                          <a:schemeClr val="bg1"/>
                        </a:solidFill>
                      </a:defRPr>
                    </a:pPr>
                    <a:r>
                      <a:rPr lang="en-US" dirty="0" smtClean="0"/>
                      <a:t>3 428,0</a:t>
                    </a:r>
                    <a:endParaRPr lang="en-US" dirty="0"/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586-4C54-AA66-D11C7AC0446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E586-4C54-AA66-D11C7AC0446F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E586-4C54-AA66-D11C7AC0446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4717.7</c:v>
                </c:pt>
                <c:pt idx="1">
                  <c:v>4559.3</c:v>
                </c:pt>
                <c:pt idx="2">
                  <c:v>4356.3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586-4C54-AA66-D11C7AC0446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Культура </c:v>
                </c:pt>
              </c:strCache>
            </c:strRef>
          </c:tx>
          <c:spPr>
            <a:solidFill>
              <a:srgbClr val="9E5EF4"/>
            </a:solidFill>
          </c:spPr>
          <c:invertIfNegative val="0"/>
          <c:dLbls>
            <c:dLbl>
              <c:idx val="2"/>
              <c:layout>
                <c:manualLayout>
                  <c:x val="2.0460358056266052E-3"/>
                  <c:y val="-5.7409394301507514E-3"/>
                </c:manualLayout>
              </c:layout>
              <c:spPr/>
              <c:txPr>
                <a:bodyPr/>
                <a:lstStyle/>
                <a:p>
                  <a:pPr>
                    <a:defRPr sz="900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E586-4C54-AA66-D11C7AC0446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4.0920716112531974E-3"/>
                  <c:y val="-2.8704697150753692E-3"/>
                </c:manualLayout>
              </c:layout>
              <c:spPr/>
              <c:txPr>
                <a:bodyPr/>
                <a:lstStyle/>
                <a:p>
                  <a:pPr>
                    <a:defRPr sz="900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E586-4C54-AA66-D11C7AC0446F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0920716112531974E-3"/>
                  <c:y val="-2.8704697150753692E-3"/>
                </c:manualLayout>
              </c:layout>
              <c:spPr/>
              <c:txPr>
                <a:bodyPr/>
                <a:lstStyle/>
                <a:p>
                  <a:pPr>
                    <a:defRPr sz="900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E586-4C54-AA66-D11C7AC0446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2853.2</c:v>
                </c:pt>
                <c:pt idx="1">
                  <c:v>2732.7</c:v>
                </c:pt>
                <c:pt idx="2">
                  <c:v>2618.3000000000002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E586-4C54-AA66-D11C7AC0446F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Физическая культура и спорт</c:v>
                </c:pt>
              </c:strCache>
            </c:strRef>
          </c:tx>
          <c:spPr>
            <a:solidFill>
              <a:srgbClr val="FF0000"/>
            </a:solidFill>
            <a:ln w="0"/>
          </c:spPr>
          <c:invertIfNegative val="0"/>
          <c:dLbls>
            <c:dLbl>
              <c:idx val="0"/>
              <c:layout>
                <c:manualLayout>
                  <c:x val="7.0800733028575993E-2"/>
                  <c:y val="-2.77377782971250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E586-4C54-AA66-D11C7AC0446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6.8583120204603581E-2"/>
                  <c:y val="-1.84162104239638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E586-4C54-AA66-D11C7AC0446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6.5729004801099014E-2"/>
                  <c:y val="-2.48544577089154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E586-4C54-AA66-D11C7AC0446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6.9946399822412533E-2"/>
                  <c:y val="-3.02153031088860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E586-4C54-AA66-D11C7AC0446F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6.9946399822412533E-2"/>
                  <c:y val="-3.02153031088860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E586-4C54-AA66-D11C7AC0446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8690" cap="rnd" cmpd="sng">
                <a:miter lim="800000"/>
              </a:ln>
            </c:spPr>
            <c:txPr>
              <a:bodyPr/>
              <a:lstStyle/>
              <a:p>
                <a:pPr>
                  <a:defRPr sz="9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372.7</c:v>
                </c:pt>
                <c:pt idx="1">
                  <c:v>252.7</c:v>
                </c:pt>
                <c:pt idx="2">
                  <c:v>252.7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E586-4C54-AA66-D11C7AC044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6"/>
        <c:gapDepth val="141"/>
        <c:shape val="box"/>
        <c:axId val="215140928"/>
        <c:axId val="215141320"/>
        <c:axId val="0"/>
      </c:bar3DChart>
      <c:catAx>
        <c:axId val="215140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98">
                <a:solidFill>
                  <a:schemeClr val="bg1"/>
                </a:solidFill>
              </a:defRPr>
            </a:pPr>
            <a:endParaRPr lang="ru-RU"/>
          </a:p>
        </c:txPr>
        <c:crossAx val="215141320"/>
        <c:crosses val="autoZero"/>
        <c:auto val="1"/>
        <c:lblAlgn val="ctr"/>
        <c:lblOffset val="100"/>
        <c:noMultiLvlLbl val="0"/>
      </c:catAx>
      <c:valAx>
        <c:axId val="215141320"/>
        <c:scaling>
          <c:orientation val="minMax"/>
        </c:scaling>
        <c:delete val="0"/>
        <c:axPos val="l"/>
        <c:majorGridlines>
          <c:spPr>
            <a:effectLst>
              <a:outerShdw blurRad="50800" dist="546100" dir="5400000" algn="ctr" rotWithShape="0">
                <a:srgbClr val="000000">
                  <a:alpha val="43137"/>
                </a:srgbClr>
              </a:outerShdw>
            </a:effectLst>
          </c:spPr>
        </c:majorGridlines>
        <c:numFmt formatCode="0%" sourceLinked="1"/>
        <c:majorTickMark val="out"/>
        <c:minorTickMark val="in"/>
        <c:tickLblPos val="nextTo"/>
        <c:txPr>
          <a:bodyPr/>
          <a:lstStyle/>
          <a:p>
            <a:pPr>
              <a:defRPr sz="759">
                <a:solidFill>
                  <a:schemeClr val="bg1"/>
                </a:solidFill>
              </a:defRPr>
            </a:pPr>
            <a:endParaRPr lang="ru-RU"/>
          </a:p>
        </c:txPr>
        <c:crossAx val="215140928"/>
        <c:crosses val="autoZero"/>
        <c:crossBetween val="between"/>
      </c:valAx>
      <c:spPr>
        <a:noFill/>
        <a:ln w="25387">
          <a:noFill/>
        </a:ln>
      </c:spPr>
    </c:plotArea>
    <c:legend>
      <c:legendPos val="b"/>
      <c:legendEntry>
        <c:idx val="0"/>
        <c:txPr>
          <a:bodyPr/>
          <a:lstStyle/>
          <a:p>
            <a:pPr>
              <a:defRPr sz="1098">
                <a:solidFill>
                  <a:schemeClr val="bg1"/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098">
                <a:solidFill>
                  <a:schemeClr val="bg1"/>
                </a:solidFill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098">
                <a:solidFill>
                  <a:schemeClr val="bg1"/>
                </a:solidFill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098">
                <a:solidFill>
                  <a:schemeClr val="bg1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16159935893530644"/>
          <c:y val="0.8893203635232575"/>
          <c:w val="0.71424356743890094"/>
          <c:h val="5.4615782933576766E-2"/>
        </c:manualLayout>
      </c:layout>
      <c:overlay val="0"/>
      <c:txPr>
        <a:bodyPr/>
        <a:lstStyle/>
        <a:p>
          <a:pPr>
            <a:defRPr sz="1098">
              <a:solidFill>
                <a:schemeClr val="bg1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236"/>
      </a:pPr>
      <a:endParaRPr lang="ru-RU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D1DB72-7F8F-4E2A-A00A-E83DF7CE947F}" type="doc">
      <dgm:prSet loTypeId="urn:microsoft.com/office/officeart/2005/8/layout/equation1" loCatId="relationship" qsTypeId="urn:microsoft.com/office/officeart/2005/8/quickstyle/simple1#1" qsCatId="simple" csTypeId="urn:microsoft.com/office/officeart/2005/8/colors/accent1_2#1" csCatId="accent1" phldr="1"/>
      <dgm:spPr/>
    </dgm:pt>
    <dgm:pt modelId="{65EBFEF0-9C89-4A4C-BA89-C4D7B4B700F7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Доходы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9C8D859-E17A-44DB-B71C-33300E104F3E}" type="parTrans" cxnId="{803A8AB7-53BA-458D-A0C5-F5066F514936}">
      <dgm:prSet/>
      <dgm:spPr/>
      <dgm:t>
        <a:bodyPr/>
        <a:lstStyle/>
        <a:p>
          <a:endParaRPr lang="ru-RU"/>
        </a:p>
      </dgm:t>
    </dgm:pt>
    <dgm:pt modelId="{D36948F7-83BC-4220-85A0-DE21D57BD41D}" type="sibTrans" cxnId="{803A8AB7-53BA-458D-A0C5-F5066F514936}">
      <dgm:prSet/>
      <dgm:spPr>
        <a:solidFill>
          <a:srgbClr val="FFC000"/>
        </a:solidFill>
      </dgm:spPr>
      <dgm:t>
        <a:bodyPr/>
        <a:lstStyle/>
        <a:p>
          <a:endParaRPr lang="ru-RU" dirty="0"/>
        </a:p>
      </dgm:t>
    </dgm:pt>
    <dgm:pt modelId="{4E7CB679-5A70-4D19-B9FE-B35165ACC3D3}">
      <dgm:prSet phldrT="[Текст]" custT="1"/>
      <dgm:spPr>
        <a:solidFill>
          <a:srgbClr val="50BCB9"/>
        </a:soli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Расходы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D6E0D5E-B61E-4B9A-8F57-02B79F843522}" type="parTrans" cxnId="{E9122005-A3A9-453D-96BB-26288AC1EAD0}">
      <dgm:prSet/>
      <dgm:spPr/>
      <dgm:t>
        <a:bodyPr/>
        <a:lstStyle/>
        <a:p>
          <a:endParaRPr lang="ru-RU"/>
        </a:p>
      </dgm:t>
    </dgm:pt>
    <dgm:pt modelId="{FEA73179-04A7-4795-AF97-EAF1F3F2AA68}" type="sibTrans" cxnId="{E9122005-A3A9-453D-96BB-26288AC1EAD0}">
      <dgm:prSet/>
      <dgm:spPr>
        <a:solidFill>
          <a:srgbClr val="FFC000"/>
        </a:solidFill>
      </dgm:spPr>
      <dgm:t>
        <a:bodyPr/>
        <a:lstStyle/>
        <a:p>
          <a:endParaRPr lang="ru-RU" dirty="0"/>
        </a:p>
      </dgm:t>
    </dgm:pt>
    <dgm:pt modelId="{ADB1419B-AC29-439A-9A52-52A4D8AD4433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(-)Дефицит ((+) </a:t>
          </a:r>
          <a:r>
            <a:rPr lang="ru-RU" sz="18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Профи-цит</a:t>
          </a:r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)</a:t>
          </a:r>
        </a:p>
      </dgm:t>
    </dgm:pt>
    <dgm:pt modelId="{EDB616C3-BFB7-41B5-8C02-303B97B270E2}" type="parTrans" cxnId="{4AE357D3-33B3-46A7-BD7A-5DD6C6A615AD}">
      <dgm:prSet/>
      <dgm:spPr/>
      <dgm:t>
        <a:bodyPr/>
        <a:lstStyle/>
        <a:p>
          <a:endParaRPr lang="ru-RU"/>
        </a:p>
      </dgm:t>
    </dgm:pt>
    <dgm:pt modelId="{820FDBF0-55B4-432E-B5FC-EF777F1C7DF0}" type="sibTrans" cxnId="{4AE357D3-33B3-46A7-BD7A-5DD6C6A615AD}">
      <dgm:prSet/>
      <dgm:spPr/>
      <dgm:t>
        <a:bodyPr/>
        <a:lstStyle/>
        <a:p>
          <a:endParaRPr lang="ru-RU"/>
        </a:p>
      </dgm:t>
    </dgm:pt>
    <dgm:pt modelId="{22696057-B287-4EFB-96CD-3F248CB196C8}" type="pres">
      <dgm:prSet presAssocID="{6CD1DB72-7F8F-4E2A-A00A-E83DF7CE947F}" presName="linearFlow" presStyleCnt="0">
        <dgm:presLayoutVars>
          <dgm:dir/>
          <dgm:resizeHandles val="exact"/>
        </dgm:presLayoutVars>
      </dgm:prSet>
      <dgm:spPr/>
    </dgm:pt>
    <dgm:pt modelId="{7FAC88BC-C8FF-402F-AB2A-11AC4BBF48B7}" type="pres">
      <dgm:prSet presAssocID="{65EBFEF0-9C89-4A4C-BA89-C4D7B4B700F7}" presName="node" presStyleLbl="node1" presStyleIdx="0" presStyleCnt="3" custScaleX="154330" custScaleY="801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3F7D03-16FC-4BE4-943C-EE4202A7666A}" type="pres">
      <dgm:prSet presAssocID="{D36948F7-83BC-4220-85A0-DE21D57BD41D}" presName="spacerL" presStyleCnt="0"/>
      <dgm:spPr/>
    </dgm:pt>
    <dgm:pt modelId="{1816D16A-814C-4C22-A6CC-12105B3989BB}" type="pres">
      <dgm:prSet presAssocID="{D36948F7-83BC-4220-85A0-DE21D57BD41D}" presName="sibTrans" presStyleLbl="sibTrans2D1" presStyleIdx="0" presStyleCnt="2" custLinFactNeighborX="37387" custLinFactNeighborY="-4869"/>
      <dgm:spPr>
        <a:prstGeom prst="mathMinus">
          <a:avLst/>
        </a:prstGeom>
      </dgm:spPr>
      <dgm:t>
        <a:bodyPr/>
        <a:lstStyle/>
        <a:p>
          <a:endParaRPr lang="ru-RU"/>
        </a:p>
      </dgm:t>
    </dgm:pt>
    <dgm:pt modelId="{5A3AD51A-CA0C-4D60-85EB-AFC0F3AEFCE4}" type="pres">
      <dgm:prSet presAssocID="{D36948F7-83BC-4220-85A0-DE21D57BD41D}" presName="spacerR" presStyleCnt="0"/>
      <dgm:spPr/>
    </dgm:pt>
    <dgm:pt modelId="{32775538-2AC3-4373-B014-5A44732CBC7F}" type="pres">
      <dgm:prSet presAssocID="{4E7CB679-5A70-4D19-B9FE-B35165ACC3D3}" presName="node" presStyleLbl="node1" presStyleIdx="1" presStyleCnt="3" custScaleX="148453" custScaleY="77838" custLinFactNeighborX="55253" custLinFactNeighborY="-34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A2439C-BAC0-499A-8F57-8D66EBFA7D82}" type="pres">
      <dgm:prSet presAssocID="{FEA73179-04A7-4795-AF97-EAF1F3F2AA68}" presName="spacerL" presStyleCnt="0"/>
      <dgm:spPr/>
    </dgm:pt>
    <dgm:pt modelId="{4B955819-9EB5-4C61-BE5E-7CE7027DF3F0}" type="pres">
      <dgm:prSet presAssocID="{FEA73179-04A7-4795-AF97-EAF1F3F2AA68}" presName="sibTrans" presStyleLbl="sibTrans2D1" presStyleIdx="1" presStyleCnt="2"/>
      <dgm:spPr/>
      <dgm:t>
        <a:bodyPr/>
        <a:lstStyle/>
        <a:p>
          <a:endParaRPr lang="ru-RU"/>
        </a:p>
      </dgm:t>
    </dgm:pt>
    <dgm:pt modelId="{EE572389-320D-4E27-B728-8E274B326BA1}" type="pres">
      <dgm:prSet presAssocID="{FEA73179-04A7-4795-AF97-EAF1F3F2AA68}" presName="spacerR" presStyleCnt="0"/>
      <dgm:spPr/>
    </dgm:pt>
    <dgm:pt modelId="{A84245DF-C8CC-47D2-83AC-15EF153255E0}" type="pres">
      <dgm:prSet presAssocID="{ADB1419B-AC29-439A-9A52-52A4D8AD4433}" presName="node" presStyleLbl="node1" presStyleIdx="2" presStyleCnt="3" custScaleX="152634" custScaleY="864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AE357D3-33B3-46A7-BD7A-5DD6C6A615AD}" srcId="{6CD1DB72-7F8F-4E2A-A00A-E83DF7CE947F}" destId="{ADB1419B-AC29-439A-9A52-52A4D8AD4433}" srcOrd="2" destOrd="0" parTransId="{EDB616C3-BFB7-41B5-8C02-303B97B270E2}" sibTransId="{820FDBF0-55B4-432E-B5FC-EF777F1C7DF0}"/>
    <dgm:cxn modelId="{76C2048E-32E4-406C-884D-6D46D7A0CC89}" type="presOf" srcId="{FEA73179-04A7-4795-AF97-EAF1F3F2AA68}" destId="{4B955819-9EB5-4C61-BE5E-7CE7027DF3F0}" srcOrd="0" destOrd="0" presId="urn:microsoft.com/office/officeart/2005/8/layout/equation1"/>
    <dgm:cxn modelId="{B9DC41B6-161C-4949-AC2F-9FA46D918FA2}" type="presOf" srcId="{65EBFEF0-9C89-4A4C-BA89-C4D7B4B700F7}" destId="{7FAC88BC-C8FF-402F-AB2A-11AC4BBF48B7}" srcOrd="0" destOrd="0" presId="urn:microsoft.com/office/officeart/2005/8/layout/equation1"/>
    <dgm:cxn modelId="{02481809-ABD2-4A5D-A619-D979537D516B}" type="presOf" srcId="{D36948F7-83BC-4220-85A0-DE21D57BD41D}" destId="{1816D16A-814C-4C22-A6CC-12105B3989BB}" srcOrd="0" destOrd="0" presId="urn:microsoft.com/office/officeart/2005/8/layout/equation1"/>
    <dgm:cxn modelId="{803A8AB7-53BA-458D-A0C5-F5066F514936}" srcId="{6CD1DB72-7F8F-4E2A-A00A-E83DF7CE947F}" destId="{65EBFEF0-9C89-4A4C-BA89-C4D7B4B700F7}" srcOrd="0" destOrd="0" parTransId="{F9C8D859-E17A-44DB-B71C-33300E104F3E}" sibTransId="{D36948F7-83BC-4220-85A0-DE21D57BD41D}"/>
    <dgm:cxn modelId="{DEDDBD8D-5B25-401A-A04D-69F736386082}" type="presOf" srcId="{ADB1419B-AC29-439A-9A52-52A4D8AD4433}" destId="{A84245DF-C8CC-47D2-83AC-15EF153255E0}" srcOrd="0" destOrd="0" presId="urn:microsoft.com/office/officeart/2005/8/layout/equation1"/>
    <dgm:cxn modelId="{963F1932-9EE7-4D10-976F-4E9F138D8A2F}" type="presOf" srcId="{6CD1DB72-7F8F-4E2A-A00A-E83DF7CE947F}" destId="{22696057-B287-4EFB-96CD-3F248CB196C8}" srcOrd="0" destOrd="0" presId="urn:microsoft.com/office/officeart/2005/8/layout/equation1"/>
    <dgm:cxn modelId="{E9122005-A3A9-453D-96BB-26288AC1EAD0}" srcId="{6CD1DB72-7F8F-4E2A-A00A-E83DF7CE947F}" destId="{4E7CB679-5A70-4D19-B9FE-B35165ACC3D3}" srcOrd="1" destOrd="0" parTransId="{1D6E0D5E-B61E-4B9A-8F57-02B79F843522}" sibTransId="{FEA73179-04A7-4795-AF97-EAF1F3F2AA68}"/>
    <dgm:cxn modelId="{D9644F75-332C-4E7E-8F24-06EC3A64CC18}" type="presOf" srcId="{4E7CB679-5A70-4D19-B9FE-B35165ACC3D3}" destId="{32775538-2AC3-4373-B014-5A44732CBC7F}" srcOrd="0" destOrd="0" presId="urn:microsoft.com/office/officeart/2005/8/layout/equation1"/>
    <dgm:cxn modelId="{44D0C802-34E5-47EF-84F6-1A82A6DA54AE}" type="presParOf" srcId="{22696057-B287-4EFB-96CD-3F248CB196C8}" destId="{7FAC88BC-C8FF-402F-AB2A-11AC4BBF48B7}" srcOrd="0" destOrd="0" presId="urn:microsoft.com/office/officeart/2005/8/layout/equation1"/>
    <dgm:cxn modelId="{7DB00F67-3BFB-45B0-A8C8-28FDB68F0E4C}" type="presParOf" srcId="{22696057-B287-4EFB-96CD-3F248CB196C8}" destId="{2E3F7D03-16FC-4BE4-943C-EE4202A7666A}" srcOrd="1" destOrd="0" presId="urn:microsoft.com/office/officeart/2005/8/layout/equation1"/>
    <dgm:cxn modelId="{E71DC70B-3F54-48EB-BA61-F43882CDB96C}" type="presParOf" srcId="{22696057-B287-4EFB-96CD-3F248CB196C8}" destId="{1816D16A-814C-4C22-A6CC-12105B3989BB}" srcOrd="2" destOrd="0" presId="urn:microsoft.com/office/officeart/2005/8/layout/equation1"/>
    <dgm:cxn modelId="{345F2753-10D2-451B-AB6D-D186C6750819}" type="presParOf" srcId="{22696057-B287-4EFB-96CD-3F248CB196C8}" destId="{5A3AD51A-CA0C-4D60-85EB-AFC0F3AEFCE4}" srcOrd="3" destOrd="0" presId="urn:microsoft.com/office/officeart/2005/8/layout/equation1"/>
    <dgm:cxn modelId="{41C89AD5-329C-4648-B60E-267EF0131580}" type="presParOf" srcId="{22696057-B287-4EFB-96CD-3F248CB196C8}" destId="{32775538-2AC3-4373-B014-5A44732CBC7F}" srcOrd="4" destOrd="0" presId="urn:microsoft.com/office/officeart/2005/8/layout/equation1"/>
    <dgm:cxn modelId="{D43C5ECF-0DF0-4DA2-B661-76BF75D387CE}" type="presParOf" srcId="{22696057-B287-4EFB-96CD-3F248CB196C8}" destId="{EDA2439C-BAC0-499A-8F57-8D66EBFA7D82}" srcOrd="5" destOrd="0" presId="urn:microsoft.com/office/officeart/2005/8/layout/equation1"/>
    <dgm:cxn modelId="{4F64EEB7-C113-4858-8245-CDDAD0A9445F}" type="presParOf" srcId="{22696057-B287-4EFB-96CD-3F248CB196C8}" destId="{4B955819-9EB5-4C61-BE5E-7CE7027DF3F0}" srcOrd="6" destOrd="0" presId="urn:microsoft.com/office/officeart/2005/8/layout/equation1"/>
    <dgm:cxn modelId="{EA4575FD-05E6-42A6-A93C-50CA0B46D1C2}" type="presParOf" srcId="{22696057-B287-4EFB-96CD-3F248CB196C8}" destId="{EE572389-320D-4E27-B728-8E274B326BA1}" srcOrd="7" destOrd="0" presId="urn:microsoft.com/office/officeart/2005/8/layout/equation1"/>
    <dgm:cxn modelId="{5707E822-F22B-4B93-883B-8C11B657FB7D}" type="presParOf" srcId="{22696057-B287-4EFB-96CD-3F248CB196C8}" destId="{A84245DF-C8CC-47D2-83AC-15EF153255E0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F50B25-F77A-40C4-90F0-B8010EE13BDF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A6D94F8E-468F-4C52-84EE-3E4C08477209}">
      <dgm:prSet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Природоохранные мероприятия на 2021г. в сумме 20,0 тыс.рублей </a:t>
          </a:r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076C65F-D330-4676-AC55-4DBFD4603596}" type="parTrans" cxnId="{AABB2405-7AD1-4728-8008-C6A837704E39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498C0BD-6C3B-446B-8898-3143562BEAFA}" type="sibTrans" cxnId="{AABB2405-7AD1-4728-8008-C6A837704E39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CAA2C42-754F-4401-B1E2-352E153296E2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Ремонт муниципального жилищного фонда в сумме 2021 год – 150,0 тыс.рублей, 2022 год – 100,0 тыс.рублей, 2023 год – 90,0 тыс.рублей.</a:t>
          </a:r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B96A2B4-EEDE-4350-BE29-590D8C415358}" type="parTrans" cxnId="{7548B72A-1D7F-4158-9133-607D24FC3CAD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D0A747E-1448-4A75-B5DB-0E849BE3EA72}" type="sibTrans" cxnId="{7548B72A-1D7F-4158-9133-607D24FC3CAD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3D40640-D9A5-4DC2-8D41-1B338889FB25}">
      <dgm:prSet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Содержание мест захоронения (погребения) в сумме 2021 год – 30,6 тыс.рублей, 2022 год – 30,6 тыс.рублей, 2023 год – 20,0 тыс.рублей</a:t>
          </a:r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87D9CD2-4398-43DE-AA5D-388617E5BE9E}" type="parTrans" cxnId="{3771DDCB-088A-45FE-BD1D-E10D6418E3E1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CF05E46-6F6B-4888-9629-CA211ABA5816}" type="sibTrans" cxnId="{3771DDCB-088A-45FE-BD1D-E10D6418E3E1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F884DD8-DCA0-4216-81B5-055C3E9A1F9C}">
      <dgm:prSet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Осуществление переданных органам местного самоуправления Заволжского муниципального района государственных полномочий Ивановской области по выплате компенсации части родительской платы  за присмотр и уход за детьми в образовательных организациях, реализующих образовательную программу дошкольного образования в сумме 748,82 тыс.рублей ежегодно.</a:t>
          </a:r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7EEB3E7-CF76-44CD-83F5-6E08CB597541}" type="parTrans" cxnId="{D3FA1DF8-AC73-4920-BCC7-553FA2354F92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CC6906F-7A0B-4F77-8348-47EE11E6628F}" type="sibTrans" cxnId="{D3FA1DF8-AC73-4920-BCC7-553FA2354F92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B433E6B-1C49-4884-9315-C7C885CBBA71}">
      <dgm:prSet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Составление (изменение) списков кандидатов в присяжные заседатели федеральных судов общей юрисдикции в Российской Федерации в сумме 2021 год – 4,174 тыс.рублей, 2022 год – 49,9 тыс.рублей, 2023 год – 49,9 тыс.рублей</a:t>
          </a:r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9AFAA60-6EE8-4626-9EFD-CA8BEEA193A5}" type="sibTrans" cxnId="{1E425D36-8B84-4A40-AAA2-D51AC20B5130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F5EE16F-8C59-4BBC-A492-0AB013C5864D}" type="parTrans" cxnId="{1E425D36-8B84-4A40-AAA2-D51AC20B5130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A775544-42D0-4EC6-A91A-F3F7CC9214FB}" type="pres">
      <dgm:prSet presAssocID="{41F50B25-F77A-40C4-90F0-B8010EE13BD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9BBD73D-E38C-4270-B61F-431D850A98F9}" type="pres">
      <dgm:prSet presAssocID="{A6D94F8E-468F-4C52-84EE-3E4C08477209}" presName="parentText" presStyleLbl="node1" presStyleIdx="0" presStyleCnt="5" custScaleY="3472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A5C61D-13ED-4B3F-B58C-39B8CB295081}" type="pres">
      <dgm:prSet presAssocID="{A498C0BD-6C3B-446B-8898-3143562BEAFA}" presName="spacer" presStyleCnt="0"/>
      <dgm:spPr/>
    </dgm:pt>
    <dgm:pt modelId="{478908FC-81FD-468D-86B3-F26E33EA7E12}" type="pres">
      <dgm:prSet presAssocID="{5CAA2C42-754F-4401-B1E2-352E153296E2}" presName="parentText" presStyleLbl="node1" presStyleIdx="1" presStyleCnt="5" custScaleY="4668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A5A5B0-7685-47BC-A303-8331908A1A5E}" type="pres">
      <dgm:prSet presAssocID="{4D0A747E-1448-4A75-B5DB-0E849BE3EA72}" presName="spacer" presStyleCnt="0"/>
      <dgm:spPr/>
    </dgm:pt>
    <dgm:pt modelId="{F2366BD6-C1ED-43B5-999B-FE9E605D6AF1}" type="pres">
      <dgm:prSet presAssocID="{CB433E6B-1C49-4884-9315-C7C885CBBA71}" presName="parentText" presStyleLbl="node1" presStyleIdx="2" presStyleCnt="5" custScaleY="4377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8E0A01-E5A6-4936-AABE-354E00DD628D}" type="pres">
      <dgm:prSet presAssocID="{F9AFAA60-6EE8-4626-9EFD-CA8BEEA193A5}" presName="spacer" presStyleCnt="0"/>
      <dgm:spPr/>
    </dgm:pt>
    <dgm:pt modelId="{66AC313C-A2A4-4AE4-AB53-6959B6CBE489}" type="pres">
      <dgm:prSet presAssocID="{03D40640-D9A5-4DC2-8D41-1B338889FB25}" presName="parentText" presStyleLbl="node1" presStyleIdx="3" presStyleCnt="5" custScaleY="4634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FB5676-8D1E-476A-9A7C-91AA16BEF990}" type="pres">
      <dgm:prSet presAssocID="{8CF05E46-6F6B-4888-9629-CA211ABA5816}" presName="spacer" presStyleCnt="0"/>
      <dgm:spPr/>
    </dgm:pt>
    <dgm:pt modelId="{B4E62142-5CE7-4C75-9B53-0BB3EF4E885B}" type="pres">
      <dgm:prSet presAssocID="{EF884DD8-DCA0-4216-81B5-055C3E9A1F9C}" presName="parentText" presStyleLbl="node1" presStyleIdx="4" presStyleCnt="5" custScaleY="7578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D6374DF-1F72-4C21-B1E6-8A567D6AFDE5}" type="presOf" srcId="{5CAA2C42-754F-4401-B1E2-352E153296E2}" destId="{478908FC-81FD-468D-86B3-F26E33EA7E12}" srcOrd="0" destOrd="0" presId="urn:microsoft.com/office/officeart/2005/8/layout/vList2"/>
    <dgm:cxn modelId="{1E425D36-8B84-4A40-AAA2-D51AC20B5130}" srcId="{41F50B25-F77A-40C4-90F0-B8010EE13BDF}" destId="{CB433E6B-1C49-4884-9315-C7C885CBBA71}" srcOrd="2" destOrd="0" parTransId="{1F5EE16F-8C59-4BBC-A492-0AB013C5864D}" sibTransId="{F9AFAA60-6EE8-4626-9EFD-CA8BEEA193A5}"/>
    <dgm:cxn modelId="{7548B72A-1D7F-4158-9133-607D24FC3CAD}" srcId="{41F50B25-F77A-40C4-90F0-B8010EE13BDF}" destId="{5CAA2C42-754F-4401-B1E2-352E153296E2}" srcOrd="1" destOrd="0" parTransId="{5B96A2B4-EEDE-4350-BE29-590D8C415358}" sibTransId="{4D0A747E-1448-4A75-B5DB-0E849BE3EA72}"/>
    <dgm:cxn modelId="{AABB2405-7AD1-4728-8008-C6A837704E39}" srcId="{41F50B25-F77A-40C4-90F0-B8010EE13BDF}" destId="{A6D94F8E-468F-4C52-84EE-3E4C08477209}" srcOrd="0" destOrd="0" parTransId="{7076C65F-D330-4676-AC55-4DBFD4603596}" sibTransId="{A498C0BD-6C3B-446B-8898-3143562BEAFA}"/>
    <dgm:cxn modelId="{3771DDCB-088A-45FE-BD1D-E10D6418E3E1}" srcId="{41F50B25-F77A-40C4-90F0-B8010EE13BDF}" destId="{03D40640-D9A5-4DC2-8D41-1B338889FB25}" srcOrd="3" destOrd="0" parTransId="{287D9CD2-4398-43DE-AA5D-388617E5BE9E}" sibTransId="{8CF05E46-6F6B-4888-9629-CA211ABA5816}"/>
    <dgm:cxn modelId="{8DD88298-17AD-4DA6-8854-3EF779AC0B7D}" type="presOf" srcId="{A6D94F8E-468F-4C52-84EE-3E4C08477209}" destId="{99BBD73D-E38C-4270-B61F-431D850A98F9}" srcOrd="0" destOrd="0" presId="urn:microsoft.com/office/officeart/2005/8/layout/vList2"/>
    <dgm:cxn modelId="{F15BD7CB-21F5-48F6-9C45-B117AEE8259E}" type="presOf" srcId="{EF884DD8-DCA0-4216-81B5-055C3E9A1F9C}" destId="{B4E62142-5CE7-4C75-9B53-0BB3EF4E885B}" srcOrd="0" destOrd="0" presId="urn:microsoft.com/office/officeart/2005/8/layout/vList2"/>
    <dgm:cxn modelId="{A50ABFE1-E96E-4C4D-BF30-19D61B20EA98}" type="presOf" srcId="{CB433E6B-1C49-4884-9315-C7C885CBBA71}" destId="{F2366BD6-C1ED-43B5-999B-FE9E605D6AF1}" srcOrd="0" destOrd="0" presId="urn:microsoft.com/office/officeart/2005/8/layout/vList2"/>
    <dgm:cxn modelId="{D3FA1DF8-AC73-4920-BCC7-553FA2354F92}" srcId="{41F50B25-F77A-40C4-90F0-B8010EE13BDF}" destId="{EF884DD8-DCA0-4216-81B5-055C3E9A1F9C}" srcOrd="4" destOrd="0" parTransId="{A7EEB3E7-CF76-44CD-83F5-6E08CB597541}" sibTransId="{ECC6906F-7A0B-4F77-8348-47EE11E6628F}"/>
    <dgm:cxn modelId="{5DA0958F-0B72-4DD1-9456-69EBA361A2A3}" type="presOf" srcId="{03D40640-D9A5-4DC2-8D41-1B338889FB25}" destId="{66AC313C-A2A4-4AE4-AB53-6959B6CBE489}" srcOrd="0" destOrd="0" presId="urn:microsoft.com/office/officeart/2005/8/layout/vList2"/>
    <dgm:cxn modelId="{8AB91811-EC86-40E6-AE9D-1A94B123A0FB}" type="presOf" srcId="{41F50B25-F77A-40C4-90F0-B8010EE13BDF}" destId="{9A775544-42D0-4EC6-A91A-F3F7CC9214FB}" srcOrd="0" destOrd="0" presId="urn:microsoft.com/office/officeart/2005/8/layout/vList2"/>
    <dgm:cxn modelId="{CF845E60-CD08-456F-AE3E-BF6B37A43E3C}" type="presParOf" srcId="{9A775544-42D0-4EC6-A91A-F3F7CC9214FB}" destId="{99BBD73D-E38C-4270-B61F-431D850A98F9}" srcOrd="0" destOrd="0" presId="urn:microsoft.com/office/officeart/2005/8/layout/vList2"/>
    <dgm:cxn modelId="{208F59CB-4610-44A9-A6D6-3A852EBC7426}" type="presParOf" srcId="{9A775544-42D0-4EC6-A91A-F3F7CC9214FB}" destId="{47A5C61D-13ED-4B3F-B58C-39B8CB295081}" srcOrd="1" destOrd="0" presId="urn:microsoft.com/office/officeart/2005/8/layout/vList2"/>
    <dgm:cxn modelId="{F5C6E9B8-7A8E-46ED-A688-6CCBF0FFD3EB}" type="presParOf" srcId="{9A775544-42D0-4EC6-A91A-F3F7CC9214FB}" destId="{478908FC-81FD-468D-86B3-F26E33EA7E12}" srcOrd="2" destOrd="0" presId="urn:microsoft.com/office/officeart/2005/8/layout/vList2"/>
    <dgm:cxn modelId="{2CF7EC27-7D00-4186-8D3E-85B3F8EE6D6F}" type="presParOf" srcId="{9A775544-42D0-4EC6-A91A-F3F7CC9214FB}" destId="{87A5A5B0-7685-47BC-A303-8331908A1A5E}" srcOrd="3" destOrd="0" presId="urn:microsoft.com/office/officeart/2005/8/layout/vList2"/>
    <dgm:cxn modelId="{DCCE9563-9BAA-4706-B585-D001C0B79E71}" type="presParOf" srcId="{9A775544-42D0-4EC6-A91A-F3F7CC9214FB}" destId="{F2366BD6-C1ED-43B5-999B-FE9E605D6AF1}" srcOrd="4" destOrd="0" presId="urn:microsoft.com/office/officeart/2005/8/layout/vList2"/>
    <dgm:cxn modelId="{610023D8-E137-4792-9A9B-FC2AA66B7930}" type="presParOf" srcId="{9A775544-42D0-4EC6-A91A-F3F7CC9214FB}" destId="{BA8E0A01-E5A6-4936-AABE-354E00DD628D}" srcOrd="5" destOrd="0" presId="urn:microsoft.com/office/officeart/2005/8/layout/vList2"/>
    <dgm:cxn modelId="{6C38E3F4-623C-4B14-B14F-4393FD6A914E}" type="presParOf" srcId="{9A775544-42D0-4EC6-A91A-F3F7CC9214FB}" destId="{66AC313C-A2A4-4AE4-AB53-6959B6CBE489}" srcOrd="6" destOrd="0" presId="urn:microsoft.com/office/officeart/2005/8/layout/vList2"/>
    <dgm:cxn modelId="{412A96BC-5E52-44F3-B267-B629C841B716}" type="presParOf" srcId="{9A775544-42D0-4EC6-A91A-F3F7CC9214FB}" destId="{DAFB5676-8D1E-476A-9A7C-91AA16BEF990}" srcOrd="7" destOrd="0" presId="urn:microsoft.com/office/officeart/2005/8/layout/vList2"/>
    <dgm:cxn modelId="{C09AA341-CBDB-47FC-9557-981BF0D15F7C}" type="presParOf" srcId="{9A775544-42D0-4EC6-A91A-F3F7CC9214FB}" destId="{B4E62142-5CE7-4C75-9B53-0BB3EF4E885B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1F50B25-F77A-40C4-90F0-B8010EE13BDF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44AA420-333E-456E-8990-D757B38C243B}">
      <dgm:prSet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Участие в организации деятельности по сбору и транспортировке твердых коммунальных отходов в сумме 2021 год - 50,0 тыс.рублей, 2022 год – 27,5 тыс.рублей, 2023 год – 15,0 тыс.рублей.</a:t>
          </a:r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6AAB9BB-3C4D-4EB3-813F-872847F21692}" type="parTrans" cxnId="{F1844BBB-81A3-4E32-AB60-809D29AEEFD1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D6459F9-BF0E-4C74-B968-DFF07B7EF381}" type="sibTrans" cxnId="{F1844BBB-81A3-4E32-AB60-809D29AEEFD1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A713DFF-E038-479D-A9F6-A691360E8E81}">
      <dgm:prSet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Зарезервированные средства в целях финансового обеспечения расходов бюджета Заволжского муниципального района в сумме 2021 год – 1 000,0 тыс.рублей, 2022 год – 1 200,0 тыс.рублей, 2023 год – 1 200,0 тыс.рублей.</a:t>
          </a:r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0B64D1B-CEFE-465D-ADCF-DB987412CB93}" type="parTrans" cxnId="{DE3CDA75-09B0-43E5-A7B4-ACE92D5E07E6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E884FEC-6D00-4F7B-9966-E307E06B5CBD}" type="sibTrans" cxnId="{DE3CDA75-09B0-43E5-A7B4-ACE92D5E07E6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9F94737-CB36-4B2E-BEEC-49DA48E62E65}">
      <dgm:prSet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Выполнение работ по корректировке генеральных планов поселения, правил землепользования и застройки, подготовленной на основе генеральных планов поселения документации по планировке территории, выдачи разрешений на строительство (за исключением случаев, предусмотренных Градостроительным кодексом Российской Федерации, иными федеральными законами), разрешений на ввод объектов в эксплуатацию при осуществлении строительства, реконструкции объектов капитального строительства, расположенных на территории поселения (закупка товаров, работ и услуг для обеспечения государственных (муниципальных) нужд)в сумме  341,5 тыс.рублей </a:t>
          </a:r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A08D814-F5D8-4903-A3B0-BC220B5B5104}" type="parTrans" cxnId="{553656E7-5DCC-4739-996F-1B18B49B70E9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ED76A3C-5E8B-4548-8092-7E6F869A06E2}" type="sibTrans" cxnId="{553656E7-5DCC-4739-996F-1B18B49B70E9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C1F81AE-F218-46AD-BC30-95D84F956906}">
      <dgm:prSet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Осуществление отдельных государственных полномочий в области обращения с животными в части организации мероприятий при осуществлении деятельности по обращению с животными без владельцев в сумме 2021 год – 15,9 тыс.рублей, 2022 год – 15,9 тыс.рублей, 2023 год – 15,9 тыс.рублей.</a:t>
          </a:r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27475CA-F51E-4057-B283-83DFEAABE5DC}" type="sibTrans" cxnId="{5C5798A3-B60F-4DB2-BC66-970260479674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BB46BEB-29B1-4863-BE8A-19B7400FA2EA}" type="parTrans" cxnId="{5C5798A3-B60F-4DB2-BC66-970260479674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A775544-42D0-4EC6-A91A-F3F7CC9214FB}" type="pres">
      <dgm:prSet presAssocID="{41F50B25-F77A-40C4-90F0-B8010EE13BD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7A7075B-8D38-48C3-A62E-C09EDBECDD70}" type="pres">
      <dgm:prSet presAssocID="{B44AA420-333E-456E-8990-D757B38C243B}" presName="parentText" presStyleLbl="node1" presStyleIdx="0" presStyleCnt="4" custScaleY="5218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E63DEE-A1B8-426C-8722-F502F7E550CA}" type="pres">
      <dgm:prSet presAssocID="{2D6459F9-BF0E-4C74-B968-DFF07B7EF381}" presName="spacer" presStyleCnt="0"/>
      <dgm:spPr/>
    </dgm:pt>
    <dgm:pt modelId="{E1E10539-523F-4386-A797-31025B989096}" type="pres">
      <dgm:prSet presAssocID="{CA713DFF-E038-479D-A9F6-A691360E8E81}" presName="parentText" presStyleLbl="node1" presStyleIdx="1" presStyleCnt="4" custScaleY="5599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E0FBEB-A287-4A1A-97B4-5BEC13EFA873}" type="pres">
      <dgm:prSet presAssocID="{5E884FEC-6D00-4F7B-9966-E307E06B5CBD}" presName="spacer" presStyleCnt="0"/>
      <dgm:spPr/>
    </dgm:pt>
    <dgm:pt modelId="{F16F57E6-165D-4757-BAEF-64383EF35A67}" type="pres">
      <dgm:prSet presAssocID="{DC1F81AE-F218-46AD-BC30-95D84F956906}" presName="parentText" presStyleLbl="node1" presStyleIdx="2" presStyleCnt="4" custScaleY="6262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FB36AA-C107-41C2-843C-2BEAF782D870}" type="pres">
      <dgm:prSet presAssocID="{627475CA-F51E-4057-B283-83DFEAABE5DC}" presName="spacer" presStyleCnt="0"/>
      <dgm:spPr/>
    </dgm:pt>
    <dgm:pt modelId="{A67EBF4B-772E-4E46-9873-5406AEE85AF8}" type="pres">
      <dgm:prSet presAssocID="{19F94737-CB36-4B2E-BEEC-49DA48E62E65}" presName="parentText" presStyleLbl="node1" presStyleIdx="3" presStyleCnt="4" custScaleY="12764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1D7E8EE-D482-4FB6-8295-0546DF4EF3EC}" type="presOf" srcId="{CA713DFF-E038-479D-A9F6-A691360E8E81}" destId="{E1E10539-523F-4386-A797-31025B989096}" srcOrd="0" destOrd="0" presId="urn:microsoft.com/office/officeart/2005/8/layout/vList2"/>
    <dgm:cxn modelId="{0D5E3545-0973-422E-8E32-C4C302812D09}" type="presOf" srcId="{DC1F81AE-F218-46AD-BC30-95D84F956906}" destId="{F16F57E6-165D-4757-BAEF-64383EF35A67}" srcOrd="0" destOrd="0" presId="urn:microsoft.com/office/officeart/2005/8/layout/vList2"/>
    <dgm:cxn modelId="{DE3CDA75-09B0-43E5-A7B4-ACE92D5E07E6}" srcId="{41F50B25-F77A-40C4-90F0-B8010EE13BDF}" destId="{CA713DFF-E038-479D-A9F6-A691360E8E81}" srcOrd="1" destOrd="0" parTransId="{D0B64D1B-CEFE-465D-ADCF-DB987412CB93}" sibTransId="{5E884FEC-6D00-4F7B-9966-E307E06B5CBD}"/>
    <dgm:cxn modelId="{553656E7-5DCC-4739-996F-1B18B49B70E9}" srcId="{41F50B25-F77A-40C4-90F0-B8010EE13BDF}" destId="{19F94737-CB36-4B2E-BEEC-49DA48E62E65}" srcOrd="3" destOrd="0" parTransId="{8A08D814-F5D8-4903-A3B0-BC220B5B5104}" sibTransId="{6ED76A3C-5E8B-4548-8092-7E6F869A06E2}"/>
    <dgm:cxn modelId="{F1844BBB-81A3-4E32-AB60-809D29AEEFD1}" srcId="{41F50B25-F77A-40C4-90F0-B8010EE13BDF}" destId="{B44AA420-333E-456E-8990-D757B38C243B}" srcOrd="0" destOrd="0" parTransId="{86AAB9BB-3C4D-4EB3-813F-872847F21692}" sibTransId="{2D6459F9-BF0E-4C74-B968-DFF07B7EF381}"/>
    <dgm:cxn modelId="{493B43CD-7EF1-43D0-8350-82ECF31552A9}" type="presOf" srcId="{41F50B25-F77A-40C4-90F0-B8010EE13BDF}" destId="{9A775544-42D0-4EC6-A91A-F3F7CC9214FB}" srcOrd="0" destOrd="0" presId="urn:microsoft.com/office/officeart/2005/8/layout/vList2"/>
    <dgm:cxn modelId="{FBBCD09E-37FC-4ED2-A9D0-99E54F77D0CA}" type="presOf" srcId="{B44AA420-333E-456E-8990-D757B38C243B}" destId="{97A7075B-8D38-48C3-A62E-C09EDBECDD70}" srcOrd="0" destOrd="0" presId="urn:microsoft.com/office/officeart/2005/8/layout/vList2"/>
    <dgm:cxn modelId="{5C5798A3-B60F-4DB2-BC66-970260479674}" srcId="{41F50B25-F77A-40C4-90F0-B8010EE13BDF}" destId="{DC1F81AE-F218-46AD-BC30-95D84F956906}" srcOrd="2" destOrd="0" parTransId="{FBB46BEB-29B1-4863-BE8A-19B7400FA2EA}" sibTransId="{627475CA-F51E-4057-B283-83DFEAABE5DC}"/>
    <dgm:cxn modelId="{A882322F-5755-465E-8BD3-43F16D0DEEFF}" type="presOf" srcId="{19F94737-CB36-4B2E-BEEC-49DA48E62E65}" destId="{A67EBF4B-772E-4E46-9873-5406AEE85AF8}" srcOrd="0" destOrd="0" presId="urn:microsoft.com/office/officeart/2005/8/layout/vList2"/>
    <dgm:cxn modelId="{29C2FC9A-E829-4837-B106-13D5A4829200}" type="presParOf" srcId="{9A775544-42D0-4EC6-A91A-F3F7CC9214FB}" destId="{97A7075B-8D38-48C3-A62E-C09EDBECDD70}" srcOrd="0" destOrd="0" presId="urn:microsoft.com/office/officeart/2005/8/layout/vList2"/>
    <dgm:cxn modelId="{F19B002B-9929-46A2-B105-82B3E43DB961}" type="presParOf" srcId="{9A775544-42D0-4EC6-A91A-F3F7CC9214FB}" destId="{25E63DEE-A1B8-426C-8722-F502F7E550CA}" srcOrd="1" destOrd="0" presId="urn:microsoft.com/office/officeart/2005/8/layout/vList2"/>
    <dgm:cxn modelId="{8F5683FE-1185-494E-A1BA-0F1E8DC538D1}" type="presParOf" srcId="{9A775544-42D0-4EC6-A91A-F3F7CC9214FB}" destId="{E1E10539-523F-4386-A797-31025B989096}" srcOrd="2" destOrd="0" presId="urn:microsoft.com/office/officeart/2005/8/layout/vList2"/>
    <dgm:cxn modelId="{94A12F3B-7FE9-440C-BD15-0D846AC97A9D}" type="presParOf" srcId="{9A775544-42D0-4EC6-A91A-F3F7CC9214FB}" destId="{93E0FBEB-A287-4A1A-97B4-5BEC13EFA873}" srcOrd="3" destOrd="0" presId="urn:microsoft.com/office/officeart/2005/8/layout/vList2"/>
    <dgm:cxn modelId="{8485E399-8824-4B10-B47B-6322DA1DA551}" type="presParOf" srcId="{9A775544-42D0-4EC6-A91A-F3F7CC9214FB}" destId="{F16F57E6-165D-4757-BAEF-64383EF35A67}" srcOrd="4" destOrd="0" presId="urn:microsoft.com/office/officeart/2005/8/layout/vList2"/>
    <dgm:cxn modelId="{81DCCF67-5FF5-4D37-8D51-67A5CF8EDFCF}" type="presParOf" srcId="{9A775544-42D0-4EC6-A91A-F3F7CC9214FB}" destId="{6BFB36AA-C107-41C2-843C-2BEAF782D870}" srcOrd="5" destOrd="0" presId="urn:microsoft.com/office/officeart/2005/8/layout/vList2"/>
    <dgm:cxn modelId="{3A6313AE-ECA1-4A7C-A82D-A04FABA50188}" type="presParOf" srcId="{9A775544-42D0-4EC6-A91A-F3F7CC9214FB}" destId="{A67EBF4B-772E-4E46-9873-5406AEE85AF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E56FEE4-251D-4E02-A376-6296746B21D3}" type="doc">
      <dgm:prSet loTypeId="urn:microsoft.com/office/officeart/2005/8/layout/vList2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11E5E219-01C4-406A-B681-A59F72858CD9}">
      <dgm:prSet custT="1"/>
      <dgm:spPr/>
      <dgm:t>
        <a:bodyPr/>
        <a:lstStyle/>
        <a:p>
          <a:pPr rtl="0"/>
          <a:r>
            <a:rPr lang="ru-RU" sz="2000" dirty="0" smtClean="0"/>
            <a:t>на 202</a:t>
          </a:r>
          <a:r>
            <a:rPr lang="en-US" sz="2000" dirty="0" smtClean="0"/>
            <a:t>1</a:t>
          </a:r>
          <a:r>
            <a:rPr lang="ru-RU" sz="2000" dirty="0" smtClean="0"/>
            <a:t> год – 40 509,7 </a:t>
          </a:r>
          <a:r>
            <a:rPr lang="ru-RU" sz="2000" dirty="0" err="1" smtClean="0"/>
            <a:t>тыс.руб</a:t>
          </a:r>
          <a:r>
            <a:rPr lang="ru-RU" sz="2000" dirty="0" smtClean="0"/>
            <a:t>.,                </a:t>
          </a:r>
          <a:endParaRPr lang="ru-RU" sz="2000" dirty="0"/>
        </a:p>
      </dgm:t>
    </dgm:pt>
    <dgm:pt modelId="{F3320EA0-421A-4928-BEBE-F331D0CDC4C4}" type="parTrans" cxnId="{A8E29A29-07F2-47C4-85C0-5D6125F85D0F}">
      <dgm:prSet/>
      <dgm:spPr/>
      <dgm:t>
        <a:bodyPr/>
        <a:lstStyle/>
        <a:p>
          <a:endParaRPr lang="ru-RU"/>
        </a:p>
      </dgm:t>
    </dgm:pt>
    <dgm:pt modelId="{542A4DDD-D161-43E8-ABD6-36EFD717D0E4}" type="sibTrans" cxnId="{A8E29A29-07F2-47C4-85C0-5D6125F85D0F}">
      <dgm:prSet/>
      <dgm:spPr/>
      <dgm:t>
        <a:bodyPr/>
        <a:lstStyle/>
        <a:p>
          <a:endParaRPr lang="ru-RU"/>
        </a:p>
      </dgm:t>
    </dgm:pt>
    <dgm:pt modelId="{A9634431-613D-40EC-952A-8D677988B09B}">
      <dgm:prSet custT="1"/>
      <dgm:spPr/>
      <dgm:t>
        <a:bodyPr/>
        <a:lstStyle/>
        <a:p>
          <a:pPr rtl="0"/>
          <a:r>
            <a:rPr lang="ru-RU" sz="2000" dirty="0" smtClean="0"/>
            <a:t>на 20</a:t>
          </a:r>
          <a:r>
            <a:rPr lang="en-US" sz="2000" dirty="0" smtClean="0"/>
            <a:t>22</a:t>
          </a:r>
          <a:r>
            <a:rPr lang="ru-RU" sz="2000" dirty="0" smtClean="0"/>
            <a:t> год – 31 946,0 </a:t>
          </a:r>
          <a:r>
            <a:rPr lang="ru-RU" sz="2000" dirty="0" err="1" smtClean="0"/>
            <a:t>тыс.руб</a:t>
          </a:r>
          <a:r>
            <a:rPr lang="ru-RU" sz="2000" dirty="0" smtClean="0"/>
            <a:t>.,                </a:t>
          </a:r>
          <a:endParaRPr lang="ru-RU" sz="2000" dirty="0"/>
        </a:p>
      </dgm:t>
    </dgm:pt>
    <dgm:pt modelId="{2230DC72-53B5-4B8A-9224-5F1E2CCAA9AC}" type="parTrans" cxnId="{DE20B4D9-B549-4786-946E-E8633DB676C3}">
      <dgm:prSet/>
      <dgm:spPr/>
      <dgm:t>
        <a:bodyPr/>
        <a:lstStyle/>
        <a:p>
          <a:endParaRPr lang="ru-RU"/>
        </a:p>
      </dgm:t>
    </dgm:pt>
    <dgm:pt modelId="{54CD61E3-489C-4A6D-9778-9F5D01E70B79}" type="sibTrans" cxnId="{DE20B4D9-B549-4786-946E-E8633DB676C3}">
      <dgm:prSet/>
      <dgm:spPr/>
      <dgm:t>
        <a:bodyPr/>
        <a:lstStyle/>
        <a:p>
          <a:endParaRPr lang="ru-RU"/>
        </a:p>
      </dgm:t>
    </dgm:pt>
    <dgm:pt modelId="{00D2543C-B3DE-4C0F-A9DC-08D9BF03533E}">
      <dgm:prSet custT="1"/>
      <dgm:spPr/>
      <dgm:t>
        <a:bodyPr/>
        <a:lstStyle/>
        <a:p>
          <a:pPr rtl="0"/>
          <a:r>
            <a:rPr lang="ru-RU" sz="2000" dirty="0" smtClean="0"/>
            <a:t>на 202</a:t>
          </a:r>
          <a:r>
            <a:rPr lang="en-US" sz="2000" dirty="0" smtClean="0"/>
            <a:t>3</a:t>
          </a:r>
          <a:r>
            <a:rPr lang="ru-RU" sz="2000" dirty="0" smtClean="0"/>
            <a:t> год – 32 340,4 </a:t>
          </a:r>
          <a:r>
            <a:rPr lang="ru-RU" sz="2000" dirty="0" err="1" smtClean="0"/>
            <a:t>тыс.руб</a:t>
          </a:r>
          <a:r>
            <a:rPr lang="ru-RU" sz="2000" dirty="0" smtClean="0"/>
            <a:t>.                 </a:t>
          </a:r>
          <a:endParaRPr lang="ru-RU" sz="2000" dirty="0"/>
        </a:p>
      </dgm:t>
    </dgm:pt>
    <dgm:pt modelId="{632EA54C-7324-496B-BF09-718A6A5F87E2}" type="parTrans" cxnId="{9294DAD7-F751-4216-9CA9-11B1C31234F7}">
      <dgm:prSet/>
      <dgm:spPr/>
      <dgm:t>
        <a:bodyPr/>
        <a:lstStyle/>
        <a:p>
          <a:endParaRPr lang="ru-RU"/>
        </a:p>
      </dgm:t>
    </dgm:pt>
    <dgm:pt modelId="{893BFDC7-B230-466C-96F1-4D715F36B0EA}" type="sibTrans" cxnId="{9294DAD7-F751-4216-9CA9-11B1C31234F7}">
      <dgm:prSet/>
      <dgm:spPr/>
      <dgm:t>
        <a:bodyPr/>
        <a:lstStyle/>
        <a:p>
          <a:endParaRPr lang="ru-RU"/>
        </a:p>
      </dgm:t>
    </dgm:pt>
    <dgm:pt modelId="{40EFB00B-194B-440C-A205-9CCF377C37C8}">
      <dgm:prSet custT="1"/>
      <dgm:spPr/>
      <dgm:t>
        <a:bodyPr/>
        <a:lstStyle/>
        <a:p>
          <a:pPr algn="l"/>
          <a:r>
            <a:rPr lang="ru-RU" sz="1800" dirty="0" smtClean="0"/>
            <a:t>Предельный объем муниципального долга установлен:                                              </a:t>
          </a:r>
          <a:endParaRPr lang="ru-RU" sz="1800" dirty="0"/>
        </a:p>
      </dgm:t>
    </dgm:pt>
    <dgm:pt modelId="{0E5A28F5-581C-4220-8847-8B8451F67797}" type="parTrans" cxnId="{A5577941-8ED1-4D54-8D47-54402141CF61}">
      <dgm:prSet/>
      <dgm:spPr/>
      <dgm:t>
        <a:bodyPr/>
        <a:lstStyle/>
        <a:p>
          <a:endParaRPr lang="ru-RU"/>
        </a:p>
      </dgm:t>
    </dgm:pt>
    <dgm:pt modelId="{40D218D9-4498-4FD9-8A91-0DD4D6D19E3A}" type="sibTrans" cxnId="{A5577941-8ED1-4D54-8D47-54402141CF61}">
      <dgm:prSet/>
      <dgm:spPr/>
      <dgm:t>
        <a:bodyPr/>
        <a:lstStyle/>
        <a:p>
          <a:endParaRPr lang="ru-RU"/>
        </a:p>
      </dgm:t>
    </dgm:pt>
    <dgm:pt modelId="{06F32273-520A-4B37-A993-9EAE2A44A658}" type="pres">
      <dgm:prSet presAssocID="{1E56FEE4-251D-4E02-A376-6296746B21D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51723FF-DB2E-4CA8-81EF-EFDC0BE5F28B}" type="pres">
      <dgm:prSet presAssocID="{40EFB00B-194B-440C-A205-9CCF377C37C8}" presName="parentText" presStyleLbl="node1" presStyleIdx="0" presStyleCnt="4" custAng="0" custScaleX="100000" custScaleY="80175" custLinFactNeighborX="-27966" custLinFactNeighborY="4999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AD5D6C-9360-4314-B620-0A7F8BB83D54}" type="pres">
      <dgm:prSet presAssocID="{40D218D9-4498-4FD9-8A91-0DD4D6D19E3A}" presName="spacer" presStyleCnt="0"/>
      <dgm:spPr/>
      <dgm:t>
        <a:bodyPr/>
        <a:lstStyle/>
        <a:p>
          <a:endParaRPr lang="ru-RU"/>
        </a:p>
      </dgm:t>
    </dgm:pt>
    <dgm:pt modelId="{491C17F6-3306-414B-94D8-38F5848A4435}" type="pres">
      <dgm:prSet presAssocID="{11E5E219-01C4-406A-B681-A59F72858CD9}" presName="parentText" presStyleLbl="node1" presStyleIdx="1" presStyleCnt="4" custScaleX="100000" custScaleY="87968" custLinFactNeighborX="-32203" custLinFactNeighborY="1296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E56851-CB7D-4377-8D8A-263B09559842}" type="pres">
      <dgm:prSet presAssocID="{542A4DDD-D161-43E8-ABD6-36EFD717D0E4}" presName="spacer" presStyleCnt="0"/>
      <dgm:spPr/>
      <dgm:t>
        <a:bodyPr/>
        <a:lstStyle/>
        <a:p>
          <a:endParaRPr lang="ru-RU"/>
        </a:p>
      </dgm:t>
    </dgm:pt>
    <dgm:pt modelId="{50FAB715-4697-4C11-90CD-C7742FA7B2C8}" type="pres">
      <dgm:prSet presAssocID="{A9634431-613D-40EC-952A-8D677988B09B}" presName="parentText" presStyleLbl="node1" presStyleIdx="2" presStyleCnt="4" custScaleX="100000" custScaleY="117948" custLinFactNeighborX="-30728" custLinFactNeighborY="2392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6E522F-AA0C-42D0-8B3F-1DC92D7ECD6F}" type="pres">
      <dgm:prSet presAssocID="{54CD61E3-489C-4A6D-9778-9F5D01E70B79}" presName="spacer" presStyleCnt="0"/>
      <dgm:spPr/>
      <dgm:t>
        <a:bodyPr/>
        <a:lstStyle/>
        <a:p>
          <a:endParaRPr lang="ru-RU"/>
        </a:p>
      </dgm:t>
    </dgm:pt>
    <dgm:pt modelId="{D9A83859-E3EC-4AA4-B1EA-80497EA4ACF4}" type="pres">
      <dgm:prSet presAssocID="{00D2543C-B3DE-4C0F-A9DC-08D9BF03533E}" presName="parentText" presStyleLbl="node1" presStyleIdx="3" presStyleCnt="4" custScaleX="100000" custScaleY="121320" custLinFactNeighborX="-27241" custLinFactNeighborY="-2172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6E65335-CC45-4910-B5CA-46482EFB94BE}" type="presOf" srcId="{00D2543C-B3DE-4C0F-A9DC-08D9BF03533E}" destId="{D9A83859-E3EC-4AA4-B1EA-80497EA4ACF4}" srcOrd="0" destOrd="0" presId="urn:microsoft.com/office/officeart/2005/8/layout/vList2"/>
    <dgm:cxn modelId="{9294DAD7-F751-4216-9CA9-11B1C31234F7}" srcId="{1E56FEE4-251D-4E02-A376-6296746B21D3}" destId="{00D2543C-B3DE-4C0F-A9DC-08D9BF03533E}" srcOrd="3" destOrd="0" parTransId="{632EA54C-7324-496B-BF09-718A6A5F87E2}" sibTransId="{893BFDC7-B230-466C-96F1-4D715F36B0EA}"/>
    <dgm:cxn modelId="{DE20B4D9-B549-4786-946E-E8633DB676C3}" srcId="{1E56FEE4-251D-4E02-A376-6296746B21D3}" destId="{A9634431-613D-40EC-952A-8D677988B09B}" srcOrd="2" destOrd="0" parTransId="{2230DC72-53B5-4B8A-9224-5F1E2CCAA9AC}" sibTransId="{54CD61E3-489C-4A6D-9778-9F5D01E70B79}"/>
    <dgm:cxn modelId="{A5577941-8ED1-4D54-8D47-54402141CF61}" srcId="{1E56FEE4-251D-4E02-A376-6296746B21D3}" destId="{40EFB00B-194B-440C-A205-9CCF377C37C8}" srcOrd="0" destOrd="0" parTransId="{0E5A28F5-581C-4220-8847-8B8451F67797}" sibTransId="{40D218D9-4498-4FD9-8A91-0DD4D6D19E3A}"/>
    <dgm:cxn modelId="{F65FEDFA-5323-441C-8CCA-93FB3471E723}" type="presOf" srcId="{A9634431-613D-40EC-952A-8D677988B09B}" destId="{50FAB715-4697-4C11-90CD-C7742FA7B2C8}" srcOrd="0" destOrd="0" presId="urn:microsoft.com/office/officeart/2005/8/layout/vList2"/>
    <dgm:cxn modelId="{B7D19349-083D-4EC0-8985-4E7410DDD257}" type="presOf" srcId="{1E56FEE4-251D-4E02-A376-6296746B21D3}" destId="{06F32273-520A-4B37-A993-9EAE2A44A658}" srcOrd="0" destOrd="0" presId="urn:microsoft.com/office/officeart/2005/8/layout/vList2"/>
    <dgm:cxn modelId="{A8E29A29-07F2-47C4-85C0-5D6125F85D0F}" srcId="{1E56FEE4-251D-4E02-A376-6296746B21D3}" destId="{11E5E219-01C4-406A-B681-A59F72858CD9}" srcOrd="1" destOrd="0" parTransId="{F3320EA0-421A-4928-BEBE-F331D0CDC4C4}" sibTransId="{542A4DDD-D161-43E8-ABD6-36EFD717D0E4}"/>
    <dgm:cxn modelId="{03325318-1409-4FEB-8F74-AEEB276151C5}" type="presOf" srcId="{11E5E219-01C4-406A-B681-A59F72858CD9}" destId="{491C17F6-3306-414B-94D8-38F5848A4435}" srcOrd="0" destOrd="0" presId="urn:microsoft.com/office/officeart/2005/8/layout/vList2"/>
    <dgm:cxn modelId="{560DDCB5-8837-41C0-936F-74003CD46FE9}" type="presOf" srcId="{40EFB00B-194B-440C-A205-9CCF377C37C8}" destId="{C51723FF-DB2E-4CA8-81EF-EFDC0BE5F28B}" srcOrd="0" destOrd="0" presId="urn:microsoft.com/office/officeart/2005/8/layout/vList2"/>
    <dgm:cxn modelId="{52906030-11D8-48F5-B5A2-C0061B9CE734}" type="presParOf" srcId="{06F32273-520A-4B37-A993-9EAE2A44A658}" destId="{C51723FF-DB2E-4CA8-81EF-EFDC0BE5F28B}" srcOrd="0" destOrd="0" presId="urn:microsoft.com/office/officeart/2005/8/layout/vList2"/>
    <dgm:cxn modelId="{F970C92D-EB2A-41CB-8AE2-B5C38432A6C1}" type="presParOf" srcId="{06F32273-520A-4B37-A993-9EAE2A44A658}" destId="{C5AD5D6C-9360-4314-B620-0A7F8BB83D54}" srcOrd="1" destOrd="0" presId="urn:microsoft.com/office/officeart/2005/8/layout/vList2"/>
    <dgm:cxn modelId="{5AB9EF52-7591-4007-BFED-74DFB5C17719}" type="presParOf" srcId="{06F32273-520A-4B37-A993-9EAE2A44A658}" destId="{491C17F6-3306-414B-94D8-38F5848A4435}" srcOrd="2" destOrd="0" presId="urn:microsoft.com/office/officeart/2005/8/layout/vList2"/>
    <dgm:cxn modelId="{2EB98911-D252-4A7B-A77E-F2A94A4692D7}" type="presParOf" srcId="{06F32273-520A-4B37-A993-9EAE2A44A658}" destId="{ECE56851-CB7D-4377-8D8A-263B09559842}" srcOrd="3" destOrd="0" presId="urn:microsoft.com/office/officeart/2005/8/layout/vList2"/>
    <dgm:cxn modelId="{2967A483-D5AE-4972-828C-FBCFD3F4AF7B}" type="presParOf" srcId="{06F32273-520A-4B37-A993-9EAE2A44A658}" destId="{50FAB715-4697-4C11-90CD-C7742FA7B2C8}" srcOrd="4" destOrd="0" presId="urn:microsoft.com/office/officeart/2005/8/layout/vList2"/>
    <dgm:cxn modelId="{8AAEB845-7FDB-4446-A17D-73F1A90CD8BF}" type="presParOf" srcId="{06F32273-520A-4B37-A993-9EAE2A44A658}" destId="{FB6E522F-AA0C-42D0-8B3F-1DC92D7ECD6F}" srcOrd="5" destOrd="0" presId="urn:microsoft.com/office/officeart/2005/8/layout/vList2"/>
    <dgm:cxn modelId="{37E3701E-92CE-4F94-B948-2867C473A4C4}" type="presParOf" srcId="{06F32273-520A-4B37-A993-9EAE2A44A658}" destId="{D9A83859-E3EC-4AA4-B1EA-80497EA4ACF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E56FEE4-251D-4E02-A376-6296746B21D3}" type="doc">
      <dgm:prSet loTypeId="urn:microsoft.com/office/officeart/2005/8/layout/vList2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11E5E219-01C4-406A-B681-A59F72858CD9}">
      <dgm:prSet custT="1"/>
      <dgm:spPr/>
      <dgm:t>
        <a:bodyPr/>
        <a:lstStyle/>
        <a:p>
          <a:pPr rtl="0"/>
          <a:r>
            <a:rPr lang="ru-RU" sz="2000" dirty="0" smtClean="0"/>
            <a:t>на 202</a:t>
          </a:r>
          <a:r>
            <a:rPr lang="en-US" sz="2000" dirty="0" smtClean="0"/>
            <a:t>1</a:t>
          </a:r>
          <a:r>
            <a:rPr lang="ru-RU" sz="2000" dirty="0" smtClean="0"/>
            <a:t> год – 3 990,9 </a:t>
          </a:r>
          <a:r>
            <a:rPr lang="ru-RU" sz="2000" dirty="0" err="1" smtClean="0"/>
            <a:t>тыс.руб</a:t>
          </a:r>
          <a:r>
            <a:rPr lang="ru-RU" sz="2000" dirty="0" smtClean="0"/>
            <a:t>.,                </a:t>
          </a:r>
          <a:endParaRPr lang="ru-RU" sz="2000" dirty="0"/>
        </a:p>
      </dgm:t>
    </dgm:pt>
    <dgm:pt modelId="{F3320EA0-421A-4928-BEBE-F331D0CDC4C4}" type="parTrans" cxnId="{A8E29A29-07F2-47C4-85C0-5D6125F85D0F}">
      <dgm:prSet/>
      <dgm:spPr/>
      <dgm:t>
        <a:bodyPr/>
        <a:lstStyle/>
        <a:p>
          <a:endParaRPr lang="ru-RU"/>
        </a:p>
      </dgm:t>
    </dgm:pt>
    <dgm:pt modelId="{542A4DDD-D161-43E8-ABD6-36EFD717D0E4}" type="sibTrans" cxnId="{A8E29A29-07F2-47C4-85C0-5D6125F85D0F}">
      <dgm:prSet/>
      <dgm:spPr/>
      <dgm:t>
        <a:bodyPr/>
        <a:lstStyle/>
        <a:p>
          <a:endParaRPr lang="ru-RU"/>
        </a:p>
      </dgm:t>
    </dgm:pt>
    <dgm:pt modelId="{A9634431-613D-40EC-952A-8D677988B09B}">
      <dgm:prSet custT="1"/>
      <dgm:spPr/>
      <dgm:t>
        <a:bodyPr/>
        <a:lstStyle/>
        <a:p>
          <a:pPr rtl="0"/>
          <a:r>
            <a:rPr lang="ru-RU" sz="2000" dirty="0" smtClean="0"/>
            <a:t>на 20</a:t>
          </a:r>
          <a:r>
            <a:rPr lang="en-US" sz="2000" dirty="0" smtClean="0"/>
            <a:t>22</a:t>
          </a:r>
          <a:r>
            <a:rPr lang="ru-RU" sz="2000" dirty="0" smtClean="0"/>
            <a:t> год – 7 185,5 </a:t>
          </a:r>
          <a:r>
            <a:rPr lang="ru-RU" sz="2000" dirty="0" err="1" smtClean="0"/>
            <a:t>тыс.руб</a:t>
          </a:r>
          <a:r>
            <a:rPr lang="ru-RU" sz="2000" dirty="0" smtClean="0"/>
            <a:t>.,                </a:t>
          </a:r>
          <a:endParaRPr lang="ru-RU" sz="2000" dirty="0"/>
        </a:p>
      </dgm:t>
    </dgm:pt>
    <dgm:pt modelId="{2230DC72-53B5-4B8A-9224-5F1E2CCAA9AC}" type="parTrans" cxnId="{DE20B4D9-B549-4786-946E-E8633DB676C3}">
      <dgm:prSet/>
      <dgm:spPr/>
      <dgm:t>
        <a:bodyPr/>
        <a:lstStyle/>
        <a:p>
          <a:endParaRPr lang="ru-RU"/>
        </a:p>
      </dgm:t>
    </dgm:pt>
    <dgm:pt modelId="{54CD61E3-489C-4A6D-9778-9F5D01E70B79}" type="sibTrans" cxnId="{DE20B4D9-B549-4786-946E-E8633DB676C3}">
      <dgm:prSet/>
      <dgm:spPr/>
      <dgm:t>
        <a:bodyPr/>
        <a:lstStyle/>
        <a:p>
          <a:endParaRPr lang="ru-RU"/>
        </a:p>
      </dgm:t>
    </dgm:pt>
    <dgm:pt modelId="{00D2543C-B3DE-4C0F-A9DC-08D9BF03533E}">
      <dgm:prSet custT="1"/>
      <dgm:spPr/>
      <dgm:t>
        <a:bodyPr/>
        <a:lstStyle/>
        <a:p>
          <a:pPr rtl="0"/>
          <a:r>
            <a:rPr lang="ru-RU" sz="2000" dirty="0" smtClean="0"/>
            <a:t>на 202</a:t>
          </a:r>
          <a:r>
            <a:rPr lang="en-US" sz="2000" dirty="0" smtClean="0"/>
            <a:t>3</a:t>
          </a:r>
          <a:r>
            <a:rPr lang="ru-RU" sz="2000" dirty="0" smtClean="0"/>
            <a:t> год – 10 419,6 </a:t>
          </a:r>
          <a:r>
            <a:rPr lang="ru-RU" sz="2000" dirty="0" err="1" smtClean="0"/>
            <a:t>тыс.руб</a:t>
          </a:r>
          <a:r>
            <a:rPr lang="ru-RU" sz="2000" dirty="0" smtClean="0"/>
            <a:t>.                 </a:t>
          </a:r>
          <a:endParaRPr lang="ru-RU" sz="2000" dirty="0"/>
        </a:p>
      </dgm:t>
    </dgm:pt>
    <dgm:pt modelId="{632EA54C-7324-496B-BF09-718A6A5F87E2}" type="parTrans" cxnId="{9294DAD7-F751-4216-9CA9-11B1C31234F7}">
      <dgm:prSet/>
      <dgm:spPr/>
      <dgm:t>
        <a:bodyPr/>
        <a:lstStyle/>
        <a:p>
          <a:endParaRPr lang="ru-RU"/>
        </a:p>
      </dgm:t>
    </dgm:pt>
    <dgm:pt modelId="{893BFDC7-B230-466C-96F1-4D715F36B0EA}" type="sibTrans" cxnId="{9294DAD7-F751-4216-9CA9-11B1C31234F7}">
      <dgm:prSet/>
      <dgm:spPr/>
      <dgm:t>
        <a:bodyPr/>
        <a:lstStyle/>
        <a:p>
          <a:endParaRPr lang="ru-RU"/>
        </a:p>
      </dgm:t>
    </dgm:pt>
    <dgm:pt modelId="{40EFB00B-194B-440C-A205-9CCF377C37C8}">
      <dgm:prSet custT="1"/>
      <dgm:spPr/>
      <dgm:t>
        <a:bodyPr/>
        <a:lstStyle/>
        <a:p>
          <a:pPr algn="l"/>
          <a:r>
            <a:rPr lang="ru-RU" sz="1800" dirty="0" smtClean="0"/>
            <a:t>Объем муниципального долга составит:                                              </a:t>
          </a:r>
          <a:endParaRPr lang="ru-RU" sz="1800" dirty="0"/>
        </a:p>
      </dgm:t>
    </dgm:pt>
    <dgm:pt modelId="{0E5A28F5-581C-4220-8847-8B8451F67797}" type="parTrans" cxnId="{A5577941-8ED1-4D54-8D47-54402141CF61}">
      <dgm:prSet/>
      <dgm:spPr/>
      <dgm:t>
        <a:bodyPr/>
        <a:lstStyle/>
        <a:p>
          <a:endParaRPr lang="ru-RU"/>
        </a:p>
      </dgm:t>
    </dgm:pt>
    <dgm:pt modelId="{40D218D9-4498-4FD9-8A91-0DD4D6D19E3A}" type="sibTrans" cxnId="{A5577941-8ED1-4D54-8D47-54402141CF61}">
      <dgm:prSet/>
      <dgm:spPr/>
      <dgm:t>
        <a:bodyPr/>
        <a:lstStyle/>
        <a:p>
          <a:endParaRPr lang="ru-RU"/>
        </a:p>
      </dgm:t>
    </dgm:pt>
    <dgm:pt modelId="{06F32273-520A-4B37-A993-9EAE2A44A658}" type="pres">
      <dgm:prSet presAssocID="{1E56FEE4-251D-4E02-A376-6296746B21D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51723FF-DB2E-4CA8-81EF-EFDC0BE5F28B}" type="pres">
      <dgm:prSet presAssocID="{40EFB00B-194B-440C-A205-9CCF377C37C8}" presName="parentText" presStyleLbl="node1" presStyleIdx="0" presStyleCnt="4" custAng="0" custScaleX="100000" custScaleY="80175" custLinFactNeighborX="-27966" custLinFactNeighborY="4999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AD5D6C-9360-4314-B620-0A7F8BB83D54}" type="pres">
      <dgm:prSet presAssocID="{40D218D9-4498-4FD9-8A91-0DD4D6D19E3A}" presName="spacer" presStyleCnt="0"/>
      <dgm:spPr/>
      <dgm:t>
        <a:bodyPr/>
        <a:lstStyle/>
        <a:p>
          <a:endParaRPr lang="ru-RU"/>
        </a:p>
      </dgm:t>
    </dgm:pt>
    <dgm:pt modelId="{491C17F6-3306-414B-94D8-38F5848A4435}" type="pres">
      <dgm:prSet presAssocID="{11E5E219-01C4-406A-B681-A59F72858CD9}" presName="parentText" presStyleLbl="node1" presStyleIdx="1" presStyleCnt="4" custScaleX="100000" custScaleY="87968" custLinFactNeighborX="-32203" custLinFactNeighborY="1296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E56851-CB7D-4377-8D8A-263B09559842}" type="pres">
      <dgm:prSet presAssocID="{542A4DDD-D161-43E8-ABD6-36EFD717D0E4}" presName="spacer" presStyleCnt="0"/>
      <dgm:spPr/>
      <dgm:t>
        <a:bodyPr/>
        <a:lstStyle/>
        <a:p>
          <a:endParaRPr lang="ru-RU"/>
        </a:p>
      </dgm:t>
    </dgm:pt>
    <dgm:pt modelId="{50FAB715-4697-4C11-90CD-C7742FA7B2C8}" type="pres">
      <dgm:prSet presAssocID="{A9634431-613D-40EC-952A-8D677988B09B}" presName="parentText" presStyleLbl="node1" presStyleIdx="2" presStyleCnt="4" custScaleX="100000" custScaleY="117948" custLinFactNeighborX="-30728" custLinFactNeighborY="2392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6E522F-AA0C-42D0-8B3F-1DC92D7ECD6F}" type="pres">
      <dgm:prSet presAssocID="{54CD61E3-489C-4A6D-9778-9F5D01E70B79}" presName="spacer" presStyleCnt="0"/>
      <dgm:spPr/>
      <dgm:t>
        <a:bodyPr/>
        <a:lstStyle/>
        <a:p>
          <a:endParaRPr lang="ru-RU"/>
        </a:p>
      </dgm:t>
    </dgm:pt>
    <dgm:pt modelId="{D9A83859-E3EC-4AA4-B1EA-80497EA4ACF4}" type="pres">
      <dgm:prSet presAssocID="{00D2543C-B3DE-4C0F-A9DC-08D9BF03533E}" presName="parentText" presStyleLbl="node1" presStyleIdx="3" presStyleCnt="4" custScaleX="100000" custScaleY="137778" custLinFactNeighborX="-27241" custLinFactNeighborY="-2172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E005453-3755-4125-BD33-4D84901BF811}" type="presOf" srcId="{A9634431-613D-40EC-952A-8D677988B09B}" destId="{50FAB715-4697-4C11-90CD-C7742FA7B2C8}" srcOrd="0" destOrd="0" presId="urn:microsoft.com/office/officeart/2005/8/layout/vList2"/>
    <dgm:cxn modelId="{9294DAD7-F751-4216-9CA9-11B1C31234F7}" srcId="{1E56FEE4-251D-4E02-A376-6296746B21D3}" destId="{00D2543C-B3DE-4C0F-A9DC-08D9BF03533E}" srcOrd="3" destOrd="0" parTransId="{632EA54C-7324-496B-BF09-718A6A5F87E2}" sibTransId="{893BFDC7-B230-466C-96F1-4D715F36B0EA}"/>
    <dgm:cxn modelId="{DE20B4D9-B549-4786-946E-E8633DB676C3}" srcId="{1E56FEE4-251D-4E02-A376-6296746B21D3}" destId="{A9634431-613D-40EC-952A-8D677988B09B}" srcOrd="2" destOrd="0" parTransId="{2230DC72-53B5-4B8A-9224-5F1E2CCAA9AC}" sibTransId="{54CD61E3-489C-4A6D-9778-9F5D01E70B79}"/>
    <dgm:cxn modelId="{A5577941-8ED1-4D54-8D47-54402141CF61}" srcId="{1E56FEE4-251D-4E02-A376-6296746B21D3}" destId="{40EFB00B-194B-440C-A205-9CCF377C37C8}" srcOrd="0" destOrd="0" parTransId="{0E5A28F5-581C-4220-8847-8B8451F67797}" sibTransId="{40D218D9-4498-4FD9-8A91-0DD4D6D19E3A}"/>
    <dgm:cxn modelId="{2D40FEE3-9759-4100-8AC5-D57689A2B95A}" type="presOf" srcId="{1E56FEE4-251D-4E02-A376-6296746B21D3}" destId="{06F32273-520A-4B37-A993-9EAE2A44A658}" srcOrd="0" destOrd="0" presId="urn:microsoft.com/office/officeart/2005/8/layout/vList2"/>
    <dgm:cxn modelId="{A8E29A29-07F2-47C4-85C0-5D6125F85D0F}" srcId="{1E56FEE4-251D-4E02-A376-6296746B21D3}" destId="{11E5E219-01C4-406A-B681-A59F72858CD9}" srcOrd="1" destOrd="0" parTransId="{F3320EA0-421A-4928-BEBE-F331D0CDC4C4}" sibTransId="{542A4DDD-D161-43E8-ABD6-36EFD717D0E4}"/>
    <dgm:cxn modelId="{F3F275FB-28A4-4AA4-8718-470B2366CBA5}" type="presOf" srcId="{00D2543C-B3DE-4C0F-A9DC-08D9BF03533E}" destId="{D9A83859-E3EC-4AA4-B1EA-80497EA4ACF4}" srcOrd="0" destOrd="0" presId="urn:microsoft.com/office/officeart/2005/8/layout/vList2"/>
    <dgm:cxn modelId="{44FE61DD-8BC2-4CA6-9788-0651C917A1F0}" type="presOf" srcId="{11E5E219-01C4-406A-B681-A59F72858CD9}" destId="{491C17F6-3306-414B-94D8-38F5848A4435}" srcOrd="0" destOrd="0" presId="urn:microsoft.com/office/officeart/2005/8/layout/vList2"/>
    <dgm:cxn modelId="{2E950CC4-E47A-4A58-81F1-1003D98483F5}" type="presOf" srcId="{40EFB00B-194B-440C-A205-9CCF377C37C8}" destId="{C51723FF-DB2E-4CA8-81EF-EFDC0BE5F28B}" srcOrd="0" destOrd="0" presId="urn:microsoft.com/office/officeart/2005/8/layout/vList2"/>
    <dgm:cxn modelId="{F85B6B80-B794-4AD8-9CAA-9EA3FF209627}" type="presParOf" srcId="{06F32273-520A-4B37-A993-9EAE2A44A658}" destId="{C51723FF-DB2E-4CA8-81EF-EFDC0BE5F28B}" srcOrd="0" destOrd="0" presId="urn:microsoft.com/office/officeart/2005/8/layout/vList2"/>
    <dgm:cxn modelId="{00059D58-FF09-4B93-85F0-1DEE1FD1127C}" type="presParOf" srcId="{06F32273-520A-4B37-A993-9EAE2A44A658}" destId="{C5AD5D6C-9360-4314-B620-0A7F8BB83D54}" srcOrd="1" destOrd="0" presId="urn:microsoft.com/office/officeart/2005/8/layout/vList2"/>
    <dgm:cxn modelId="{9BB538DB-C7FF-445E-82D8-1E28B1BA563C}" type="presParOf" srcId="{06F32273-520A-4B37-A993-9EAE2A44A658}" destId="{491C17F6-3306-414B-94D8-38F5848A4435}" srcOrd="2" destOrd="0" presId="urn:microsoft.com/office/officeart/2005/8/layout/vList2"/>
    <dgm:cxn modelId="{70F06C38-D5A0-4BEC-A3A0-89F5191118F2}" type="presParOf" srcId="{06F32273-520A-4B37-A993-9EAE2A44A658}" destId="{ECE56851-CB7D-4377-8D8A-263B09559842}" srcOrd="3" destOrd="0" presId="urn:microsoft.com/office/officeart/2005/8/layout/vList2"/>
    <dgm:cxn modelId="{F4AA6D98-B740-4528-B111-E5A9302734A1}" type="presParOf" srcId="{06F32273-520A-4B37-A993-9EAE2A44A658}" destId="{50FAB715-4697-4C11-90CD-C7742FA7B2C8}" srcOrd="4" destOrd="0" presId="urn:microsoft.com/office/officeart/2005/8/layout/vList2"/>
    <dgm:cxn modelId="{78B87C99-39A1-4DDD-841A-28C61E2AAB6A}" type="presParOf" srcId="{06F32273-520A-4B37-A993-9EAE2A44A658}" destId="{FB6E522F-AA0C-42D0-8B3F-1DC92D7ECD6F}" srcOrd="5" destOrd="0" presId="urn:microsoft.com/office/officeart/2005/8/layout/vList2"/>
    <dgm:cxn modelId="{AA28980E-299C-4D2F-B4BC-50A327E4AE6E}" type="presParOf" srcId="{06F32273-520A-4B37-A993-9EAE2A44A658}" destId="{D9A83859-E3EC-4AA4-B1EA-80497EA4ACF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AC88BC-C8FF-402F-AB2A-11AC4BBF48B7}">
      <dsp:nvSpPr>
        <dsp:cNvPr id="0" name=""/>
        <dsp:cNvSpPr/>
      </dsp:nvSpPr>
      <dsp:spPr>
        <a:xfrm>
          <a:off x="1581" y="463641"/>
          <a:ext cx="2097035" cy="1088941"/>
        </a:xfrm>
        <a:prstGeom prst="ellips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Доходы</a:t>
          </a:r>
          <a:endParaRPr lang="ru-RU" sz="2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08685" y="623113"/>
        <a:ext cx="1482827" cy="769997"/>
      </dsp:txXfrm>
    </dsp:sp>
    <dsp:sp modelId="{1816D16A-814C-4C22-A6CC-12105B3989BB}">
      <dsp:nvSpPr>
        <dsp:cNvPr id="0" name=""/>
        <dsp:cNvSpPr/>
      </dsp:nvSpPr>
      <dsp:spPr>
        <a:xfrm>
          <a:off x="2250201" y="575687"/>
          <a:ext cx="788103" cy="788103"/>
        </a:xfrm>
        <a:prstGeom prst="mathMinus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/>
        </a:p>
      </dsp:txBody>
      <dsp:txXfrm>
        <a:off x="2354664" y="877058"/>
        <a:ext cx="579177" cy="185361"/>
      </dsp:txXfrm>
    </dsp:sp>
    <dsp:sp modelId="{32775538-2AC3-4373-B014-5A44732CBC7F}">
      <dsp:nvSpPr>
        <dsp:cNvPr id="0" name=""/>
        <dsp:cNvSpPr/>
      </dsp:nvSpPr>
      <dsp:spPr>
        <a:xfrm>
          <a:off x="3168352" y="432048"/>
          <a:ext cx="2017178" cy="1057662"/>
        </a:xfrm>
        <a:prstGeom prst="ellipse">
          <a:avLst/>
        </a:prstGeom>
        <a:solidFill>
          <a:srgbClr val="50BCB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Расходы</a:t>
          </a:r>
          <a:endParaRPr lang="ru-RU" sz="2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463761" y="586939"/>
        <a:ext cx="1426360" cy="747880"/>
      </dsp:txXfrm>
    </dsp:sp>
    <dsp:sp modelId="{4B955819-9EB5-4C61-BE5E-7CE7027DF3F0}">
      <dsp:nvSpPr>
        <dsp:cNvPr id="0" name=""/>
        <dsp:cNvSpPr/>
      </dsp:nvSpPr>
      <dsp:spPr>
        <a:xfrm>
          <a:off x="5234902" y="614060"/>
          <a:ext cx="788103" cy="788103"/>
        </a:xfrm>
        <a:prstGeom prst="mathEqual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300" kern="1200" dirty="0"/>
        </a:p>
      </dsp:txBody>
      <dsp:txXfrm>
        <a:off x="5339365" y="776409"/>
        <a:ext cx="579177" cy="463405"/>
      </dsp:txXfrm>
    </dsp:sp>
    <dsp:sp modelId="{A84245DF-C8CC-47D2-83AC-15EF153255E0}">
      <dsp:nvSpPr>
        <dsp:cNvPr id="0" name=""/>
        <dsp:cNvSpPr/>
      </dsp:nvSpPr>
      <dsp:spPr>
        <a:xfrm>
          <a:off x="6133340" y="420567"/>
          <a:ext cx="2073989" cy="1175089"/>
        </a:xfrm>
        <a:prstGeom prst="ellipse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(-)Дефицит ((+) </a:t>
          </a:r>
          <a:r>
            <a:rPr lang="ru-RU" sz="18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Профи-цит</a:t>
          </a: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)</a:t>
          </a:r>
        </a:p>
      </dsp:txBody>
      <dsp:txXfrm>
        <a:off x="6437069" y="592655"/>
        <a:ext cx="1466531" cy="8309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BBD73D-E38C-4270-B61F-431D850A98F9}">
      <dsp:nvSpPr>
        <dsp:cNvPr id="0" name=""/>
        <dsp:cNvSpPr/>
      </dsp:nvSpPr>
      <dsp:spPr>
        <a:xfrm>
          <a:off x="0" y="569280"/>
          <a:ext cx="9144000" cy="422485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Природоохранные мероприятия на 2021г. в сумме 20,0 тыс.рублей </a:t>
          </a:r>
          <a:endParaRPr lang="ru-RU" sz="1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0624" y="589904"/>
        <a:ext cx="9102752" cy="381237"/>
      </dsp:txXfrm>
    </dsp:sp>
    <dsp:sp modelId="{478908FC-81FD-468D-86B3-F26E33EA7E12}">
      <dsp:nvSpPr>
        <dsp:cNvPr id="0" name=""/>
        <dsp:cNvSpPr/>
      </dsp:nvSpPr>
      <dsp:spPr>
        <a:xfrm>
          <a:off x="0" y="1178965"/>
          <a:ext cx="9144000" cy="568075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Ремонт муниципального жилищного фонда в сумме 2021 год – 150,0 тыс.рублей, 2022 год – 100,0 тыс.рублей, 2023 год – 90,0 тыс.рублей.</a:t>
          </a:r>
          <a:endParaRPr lang="ru-RU" sz="1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7731" y="1206696"/>
        <a:ext cx="9088538" cy="512613"/>
      </dsp:txXfrm>
    </dsp:sp>
    <dsp:sp modelId="{F2366BD6-C1ED-43B5-999B-FE9E605D6AF1}">
      <dsp:nvSpPr>
        <dsp:cNvPr id="0" name=""/>
        <dsp:cNvSpPr/>
      </dsp:nvSpPr>
      <dsp:spPr>
        <a:xfrm>
          <a:off x="0" y="1934240"/>
          <a:ext cx="9144000" cy="532617"/>
        </a:xfrm>
        <a:prstGeom prst="roundRect">
          <a:avLst/>
        </a:prstGeom>
        <a:solidFill>
          <a:schemeClr val="accent5">
            <a:hueOff val="-918568"/>
            <a:satOff val="135"/>
            <a:lumOff val="-323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Составление (изменение) списков кандидатов в присяжные заседатели федеральных судов общей юрисдикции в Российской Федерации в сумме 2021 год – 4,174 тыс.рублей, 2022 год – 49,9 тыс.рублей, 2023 год – 49,9 тыс.рублей</a:t>
          </a:r>
          <a:endParaRPr lang="ru-RU" sz="1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6000" y="1960240"/>
        <a:ext cx="9092000" cy="480617"/>
      </dsp:txXfrm>
    </dsp:sp>
    <dsp:sp modelId="{66AC313C-A2A4-4AE4-AB53-6959B6CBE489}">
      <dsp:nvSpPr>
        <dsp:cNvPr id="0" name=""/>
        <dsp:cNvSpPr/>
      </dsp:nvSpPr>
      <dsp:spPr>
        <a:xfrm>
          <a:off x="0" y="2654058"/>
          <a:ext cx="9144000" cy="563877"/>
        </a:xfrm>
        <a:prstGeom prst="roundRect">
          <a:avLst/>
        </a:prstGeom>
        <a:solidFill>
          <a:schemeClr val="accent5">
            <a:hueOff val="-1377853"/>
            <a:satOff val="203"/>
            <a:lumOff val="-485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Содержание мест захоронения (погребения) в сумме 2021 год – 30,6 тыс.рублей, 2022 год – 30,6 тыс.рублей, 2023 год – 20,0 тыс.рублей</a:t>
          </a:r>
          <a:endParaRPr lang="ru-RU" sz="1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7526" y="2681584"/>
        <a:ext cx="9088948" cy="508825"/>
      </dsp:txXfrm>
    </dsp:sp>
    <dsp:sp modelId="{B4E62142-5CE7-4C75-9B53-0BB3EF4E885B}">
      <dsp:nvSpPr>
        <dsp:cNvPr id="0" name=""/>
        <dsp:cNvSpPr/>
      </dsp:nvSpPr>
      <dsp:spPr>
        <a:xfrm>
          <a:off x="0" y="3405135"/>
          <a:ext cx="9144000" cy="922127"/>
        </a:xfrm>
        <a:prstGeom prst="roundRect">
          <a:avLst/>
        </a:prstGeom>
        <a:solidFill>
          <a:schemeClr val="accent5">
            <a:hueOff val="-1837137"/>
            <a:satOff val="270"/>
            <a:lumOff val="-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Осуществление переданных органам местного самоуправления Заволжского муниципального района государственных полномочий Ивановской области по выплате компенсации части родительской платы  за присмотр и уход за детьми в образовательных организациях, реализующих образовательную программу дошкольного образования в сумме 748,82 тыс.рублей ежегодно.</a:t>
          </a:r>
          <a:endParaRPr lang="ru-RU" sz="1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5015" y="3450150"/>
        <a:ext cx="9053970" cy="83209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0.07682</cdr:x>
      <cdr:y>0.60194</cdr:y>
    </cdr:from>
    <cdr:to>
      <cdr:x>0.16865</cdr:x>
      <cdr:y>0.67906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364991" y="1715022"/>
          <a:ext cx="436289" cy="219732"/>
        </a:xfrm>
        <a:prstGeom xmlns:a="http://schemas.openxmlformats.org/drawingml/2006/main" prst="rect">
          <a:avLst/>
        </a:prstGeom>
        <a:solidFill xmlns:a="http://schemas.openxmlformats.org/drawingml/2006/main">
          <a:srgbClr val="99FF99"/>
        </a:solidFill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b="1" dirty="0" smtClean="0">
              <a:solidFill>
                <a:schemeClr val="accent1">
                  <a:lumMod val="50000"/>
                </a:schemeClr>
              </a:solidFill>
            </a:rPr>
            <a:t>3,7</a:t>
          </a:r>
          <a:endParaRPr lang="ru-RU" b="1" dirty="0">
            <a:solidFill>
              <a:schemeClr val="accent1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0.23423</cdr:x>
      <cdr:y>0.56988</cdr:y>
    </cdr:from>
    <cdr:to>
      <cdr:x>0.32341</cdr:x>
      <cdr:y>0.64598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1112866" y="1623669"/>
          <a:ext cx="423704" cy="216817"/>
        </a:xfrm>
        <a:prstGeom xmlns:a="http://schemas.openxmlformats.org/drawingml/2006/main" prst="rect">
          <a:avLst/>
        </a:prstGeom>
        <a:solidFill xmlns:a="http://schemas.openxmlformats.org/drawingml/2006/main">
          <a:srgbClr val="99FF99"/>
        </a:solidFill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b="1" dirty="0" smtClean="0">
              <a:solidFill>
                <a:schemeClr val="accent1">
                  <a:lumMod val="50000"/>
                </a:schemeClr>
              </a:solidFill>
            </a:rPr>
            <a:t>4,1</a:t>
          </a:r>
          <a:endParaRPr lang="ru-RU" b="1" dirty="0">
            <a:solidFill>
              <a:schemeClr val="accent1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0.39405</cdr:x>
      <cdr:y>0.47393</cdr:y>
    </cdr:from>
    <cdr:to>
      <cdr:x>0.48661</cdr:x>
      <cdr:y>0.55333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1872157" y="1350293"/>
          <a:ext cx="439769" cy="226242"/>
        </a:xfrm>
        <a:prstGeom xmlns:a="http://schemas.openxmlformats.org/drawingml/2006/main" prst="rect">
          <a:avLst/>
        </a:prstGeom>
        <a:solidFill xmlns:a="http://schemas.openxmlformats.org/drawingml/2006/main">
          <a:srgbClr val="99FF99"/>
        </a:solidFill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b="1" dirty="0" smtClean="0">
              <a:solidFill>
                <a:schemeClr val="accent1">
                  <a:lumMod val="50000"/>
                </a:schemeClr>
              </a:solidFill>
            </a:rPr>
            <a:t>4,1</a:t>
          </a:r>
          <a:endParaRPr lang="ru-RU" b="1" dirty="0">
            <a:solidFill>
              <a:schemeClr val="accent1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0.55714</cdr:x>
      <cdr:y>0.55334</cdr:y>
    </cdr:from>
    <cdr:to>
      <cdr:x>0.64484</cdr:x>
      <cdr:y>0.63709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2647057" y="1576537"/>
          <a:ext cx="416655" cy="238622"/>
        </a:xfrm>
        <a:prstGeom xmlns:a="http://schemas.openxmlformats.org/drawingml/2006/main" prst="rect">
          <a:avLst/>
        </a:prstGeom>
        <a:solidFill xmlns:a="http://schemas.openxmlformats.org/drawingml/2006/main">
          <a:srgbClr val="99FF99"/>
        </a:solidFill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b="1" dirty="0" smtClean="0">
              <a:solidFill>
                <a:schemeClr val="accent1">
                  <a:lumMod val="50000"/>
                </a:schemeClr>
              </a:solidFill>
            </a:rPr>
            <a:t>5,7</a:t>
          </a:r>
          <a:endParaRPr lang="ru-RU" b="1" dirty="0">
            <a:solidFill>
              <a:schemeClr val="accent1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0.71731</cdr:x>
      <cdr:y>0.52444</cdr:y>
    </cdr:from>
    <cdr:to>
      <cdr:x>0.80556</cdr:x>
      <cdr:y>0.61289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3408013" y="1494209"/>
          <a:ext cx="419269" cy="252009"/>
        </a:xfrm>
        <a:prstGeom xmlns:a="http://schemas.openxmlformats.org/drawingml/2006/main" prst="rect">
          <a:avLst/>
        </a:prstGeom>
        <a:solidFill xmlns:a="http://schemas.openxmlformats.org/drawingml/2006/main">
          <a:srgbClr val="99FF99"/>
        </a:solidFill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b="1" dirty="0" smtClean="0">
              <a:solidFill>
                <a:schemeClr val="accent1">
                  <a:lumMod val="50000"/>
                </a:schemeClr>
              </a:solidFill>
            </a:rPr>
            <a:t>4,5</a:t>
          </a:r>
          <a:endParaRPr lang="ru-RU" b="1" dirty="0">
            <a:solidFill>
              <a:schemeClr val="accent1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0.88063</cdr:x>
      <cdr:y>0.49709</cdr:y>
    </cdr:from>
    <cdr:to>
      <cdr:x>0.96627</cdr:x>
      <cdr:y>0.58814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4183971" y="1416279"/>
          <a:ext cx="406883" cy="259413"/>
        </a:xfrm>
        <a:prstGeom xmlns:a="http://schemas.openxmlformats.org/drawingml/2006/main" prst="rect">
          <a:avLst/>
        </a:prstGeom>
        <a:solidFill xmlns:a="http://schemas.openxmlformats.org/drawingml/2006/main">
          <a:srgbClr val="99FF99"/>
        </a:solidFill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b="1" dirty="0" smtClean="0">
              <a:solidFill>
                <a:schemeClr val="accent1">
                  <a:lumMod val="50000"/>
                </a:schemeClr>
              </a:solidFill>
            </a:rPr>
            <a:t>4,6</a:t>
          </a:r>
          <a:endParaRPr lang="ru-RU" b="1" dirty="0">
            <a:solidFill>
              <a:schemeClr val="accent1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0.50546</cdr:x>
      <cdr:y>0.84884</cdr:y>
    </cdr:from>
    <cdr:to>
      <cdr:x>1</cdr:x>
      <cdr:y>0.96588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2401481" y="2418466"/>
          <a:ext cx="2349629" cy="3334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расчете</a:t>
          </a:r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на 1 жителя (тыс. руб.)</a:t>
          </a:r>
          <a:endParaRPr lang="ru-RU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0.22222</cdr:x>
      <cdr:y>0.18367</cdr:y>
    </cdr:from>
    <cdr:to>
      <cdr:x>0.32976</cdr:x>
      <cdr:y>0.26095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1440160" y="648072"/>
          <a:ext cx="696908" cy="2726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61 175,1</a:t>
          </a:r>
          <a:endParaRPr lang="ru-RU" sz="11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0.08986</cdr:x>
      <cdr:y>0.22263</cdr:y>
    </cdr:from>
    <cdr:to>
      <cdr:x>0.24802</cdr:x>
      <cdr:y>0.29857</cdr:y>
    </cdr:to>
    <cdr:sp macro="" textlink="">
      <cdr:nvSpPr>
        <cdr:cNvPr id="17" name="TextBox 1"/>
        <cdr:cNvSpPr txBox="1"/>
      </cdr:nvSpPr>
      <cdr:spPr>
        <a:xfrm xmlns:a="http://schemas.openxmlformats.org/drawingml/2006/main">
          <a:off x="426915" y="634307"/>
          <a:ext cx="751436" cy="2163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11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7.28233E-6</cdr:x>
      <cdr:y>0</cdr:y>
    </cdr:from>
    <cdr:to>
      <cdr:x>0.99613</cdr:x>
      <cdr:y>0.23019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0" y="-546"/>
          <a:ext cx="6839298" cy="11343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 smtClean="0"/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0.2811</cdr:x>
      <cdr:y>0.25398</cdr:y>
    </cdr:from>
    <cdr:to>
      <cdr:x>0.38454</cdr:x>
      <cdr:y>0.3123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376264" y="1152128"/>
          <a:ext cx="874423" cy="2645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77,5%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0.51109</cdr:x>
      <cdr:y>0.25398</cdr:y>
    </cdr:from>
    <cdr:to>
      <cdr:x>0.58394</cdr:x>
      <cdr:y>0.34783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320480" y="1152128"/>
          <a:ext cx="615833" cy="4257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76,6%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10" name="Прямая соединительная линия 9"/>
        <cdr:cNvSpPr/>
      </cdr:nvSpPr>
      <cdr:spPr>
        <a:xfrm xmlns:a="http://schemas.openxmlformats.org/drawingml/2006/main">
          <a:off x="-539552" y="-836712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0.60042</cdr:x>
      <cdr:y>0.24925</cdr:y>
    </cdr:from>
    <cdr:to>
      <cdr:x>0.74438</cdr:x>
      <cdr:y>0.3346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4128890" y="1224136"/>
          <a:ext cx="988313" cy="4179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0.5797</cdr:x>
      <cdr:y>0.20588</cdr:y>
    </cdr:from>
    <cdr:to>
      <cdr:x>0.69152</cdr:x>
      <cdr:y>0.29098</cdr:y>
    </cdr:to>
    <cdr:sp macro="" textlink="">
      <cdr:nvSpPr>
        <cdr:cNvPr id="15" name="TextBox 14"/>
        <cdr:cNvSpPr txBox="1"/>
      </cdr:nvSpPr>
      <cdr:spPr>
        <a:xfrm xmlns:a="http://schemas.openxmlformats.org/drawingml/2006/main">
          <a:off x="3984874" y="1008112"/>
          <a:ext cx="769382" cy="4179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0.64732</cdr:x>
      <cdr:y>0.31753</cdr:y>
    </cdr:from>
    <cdr:to>
      <cdr:x>0.75654</cdr:x>
      <cdr:y>0.40338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5400600" y="1872208"/>
          <a:ext cx="914400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0.72405</cdr:x>
      <cdr:y>0.25398</cdr:y>
    </cdr:from>
    <cdr:to>
      <cdr:x>0.81819</cdr:x>
      <cdr:y>0.37103</cdr:y>
    </cdr:to>
    <cdr:sp macro="" textlink="">
      <cdr:nvSpPr>
        <cdr:cNvPr id="18" name="TextBox 17"/>
        <cdr:cNvSpPr txBox="1"/>
      </cdr:nvSpPr>
      <cdr:spPr>
        <a:xfrm xmlns:a="http://schemas.openxmlformats.org/drawingml/2006/main">
          <a:off x="6120680" y="1152128"/>
          <a:ext cx="795806" cy="5310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75,2 %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0.78758</cdr:x>
      <cdr:y>0.15873</cdr:y>
    </cdr:from>
    <cdr:to>
      <cdr:x>1</cdr:x>
      <cdr:y>0.25388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6696744" y="720080"/>
          <a:ext cx="1795679" cy="4316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dirty="0" smtClean="0"/>
            <a:t>(тыс.руб.)</a:t>
          </a:r>
          <a:endParaRPr lang="ru-RU" dirty="0"/>
        </a:p>
      </cdr:txBody>
    </cdr:sp>
  </cdr:relSizeAnchor>
  <cdr:relSizeAnchor xmlns:cdr="http://schemas.openxmlformats.org/drawingml/2006/chartDrawing">
    <cdr:from>
      <cdr:x>0.30665</cdr:x>
      <cdr:y>0.15873</cdr:y>
    </cdr:from>
    <cdr:to>
      <cdr:x>0.7781</cdr:x>
      <cdr:y>0.21706</cdr:y>
    </cdr:to>
    <cdr:sp macro="" textlink="">
      <cdr:nvSpPr>
        <cdr:cNvPr id="19" name="TextBox 18"/>
        <cdr:cNvSpPr txBox="1"/>
      </cdr:nvSpPr>
      <cdr:spPr>
        <a:xfrm xmlns:a="http://schemas.openxmlformats.org/drawingml/2006/main">
          <a:off x="2592288" y="720080"/>
          <a:ext cx="3985373" cy="2646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200" b="1" i="1" u="sng" dirty="0" smtClean="0"/>
            <a:t>Доля в общем объеме расходов местного бюджета</a:t>
          </a:r>
          <a:endParaRPr lang="ru-RU" sz="1200" b="1" i="1" u="sng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0.04484</cdr:x>
      <cdr:y>0.0404</cdr:y>
    </cdr:from>
    <cdr:to>
      <cdr:x>0.43859</cdr:x>
      <cdr:y>0.28237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395536" y="288032"/>
          <a:ext cx="3473061" cy="17249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1"/>
              </a:solidFill>
            </a:rPr>
            <a:t>Бюджет</a:t>
          </a:r>
        </a:p>
        <a:p xmlns:a="http://schemas.openxmlformats.org/drawingml/2006/main">
          <a:pPr algn="ctr"/>
          <a:r>
            <a:rPr lang="ru-RU" sz="20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1"/>
              </a:solidFill>
            </a:rPr>
            <a:t>Заволжского муниципального района </a:t>
          </a:r>
        </a:p>
        <a:p xmlns:a="http://schemas.openxmlformats.org/drawingml/2006/main">
          <a:pPr algn="ctr"/>
          <a:r>
            <a:rPr lang="ru-RU" sz="20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1"/>
              </a:solidFill>
            </a:rPr>
            <a:t>на 202</a:t>
          </a:r>
          <a:r>
            <a:rPr lang="en-US" sz="2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</a:t>
          </a:r>
          <a:r>
            <a:rPr lang="ru-RU" sz="20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1"/>
              </a:solidFill>
            </a:rPr>
            <a:t> год в разрезе муниципальных программ </a:t>
          </a:r>
          <a:endParaRPr lang="ru-RU" sz="2000" b="1" dirty="0">
            <a:ln w="900" cmpd="sng">
              <a:solidFill>
                <a:schemeClr val="accent1">
                  <a:satMod val="190000"/>
                  <a:alpha val="55000"/>
                </a:schemeClr>
              </a:solidFill>
              <a:prstDash val="solid"/>
            </a:ln>
            <a:solidFill>
              <a:schemeClr val="tx1"/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0.05113</cdr:x>
      <cdr:y>0.06951</cdr:y>
    </cdr:from>
    <cdr:to>
      <cdr:x>0.55512</cdr:x>
      <cdr:y>0.2165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67544" y="476672"/>
          <a:ext cx="4608512" cy="1008112"/>
        </a:xfrm>
        <a:prstGeom xmlns:a="http://schemas.openxmlformats.org/drawingml/2006/main" prst="rect">
          <a:avLst/>
        </a:prstGeom>
        <a:solidFill xmlns:a="http://schemas.openxmlformats.org/drawingml/2006/main">
          <a:schemeClr val="bg2">
            <a:lumMod val="90000"/>
          </a:schemeClr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2000" dirty="0" smtClean="0"/>
            <a:t>Дорожный фонд </a:t>
          </a:r>
        </a:p>
        <a:p xmlns:a="http://schemas.openxmlformats.org/drawingml/2006/main">
          <a:pPr algn="ctr"/>
          <a:r>
            <a:rPr lang="ru-RU" sz="2000" dirty="0" smtClean="0"/>
            <a:t>Заволжского муниципального района</a:t>
          </a:r>
        </a:p>
        <a:p xmlns:a="http://schemas.openxmlformats.org/drawingml/2006/main">
          <a:pPr algn="ctr"/>
          <a:r>
            <a:rPr lang="ru-RU" sz="2000" dirty="0" smtClean="0"/>
            <a:t> на 2021 год </a:t>
          </a:r>
          <a:endParaRPr lang="ru-RU" sz="20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3" cy="493633"/>
          </a:xfrm>
          <a:prstGeom prst="rect">
            <a:avLst/>
          </a:prstGeom>
        </p:spPr>
        <p:txBody>
          <a:bodyPr vert="horz" lIns="94919" tIns="47460" rIns="94919" bIns="47460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3" cy="493633"/>
          </a:xfrm>
          <a:prstGeom prst="rect">
            <a:avLst/>
          </a:prstGeom>
        </p:spPr>
        <p:txBody>
          <a:bodyPr vert="horz" lIns="94919" tIns="47460" rIns="94919" bIns="47460" rtlCol="0"/>
          <a:lstStyle>
            <a:lvl1pPr algn="r">
              <a:defRPr sz="1300"/>
            </a:lvl1pPr>
          </a:lstStyle>
          <a:p>
            <a:fld id="{BB66EDA7-92B5-4C30-B312-F841F9A0ECF1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919" tIns="47460" rIns="94919" bIns="4746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4212" y="4689517"/>
            <a:ext cx="5393690" cy="4442698"/>
          </a:xfrm>
          <a:prstGeom prst="rect">
            <a:avLst/>
          </a:prstGeom>
        </p:spPr>
        <p:txBody>
          <a:bodyPr vert="horz" lIns="94919" tIns="47460" rIns="94919" bIns="4746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21583" cy="493633"/>
          </a:xfrm>
          <a:prstGeom prst="rect">
            <a:avLst/>
          </a:prstGeom>
        </p:spPr>
        <p:txBody>
          <a:bodyPr vert="horz" lIns="94919" tIns="47460" rIns="94919" bIns="47460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8971" y="9377316"/>
            <a:ext cx="2921583" cy="493633"/>
          </a:xfrm>
          <a:prstGeom prst="rect">
            <a:avLst/>
          </a:prstGeom>
        </p:spPr>
        <p:txBody>
          <a:bodyPr vert="horz" lIns="94919" tIns="47460" rIns="94919" bIns="47460" rtlCol="0" anchor="b"/>
          <a:lstStyle>
            <a:lvl1pPr algn="r">
              <a:defRPr sz="1300"/>
            </a:lvl1pPr>
          </a:lstStyle>
          <a:p>
            <a:fld id="{C18CC905-56D7-46A2-B35A-D87BDB804B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644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CC905-56D7-46A2-B35A-D87BDB804BDB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952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49190">
              <a:defRPr/>
            </a:pPr>
            <a:r>
              <a:rPr lang="ru-RU" sz="1300" b="1" dirty="0">
                <a:solidFill>
                  <a:schemeClr val="lt1"/>
                </a:solidFill>
                <a:latin typeface="Book Antiqua"/>
              </a:rPr>
              <a:t>04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CC905-56D7-46A2-B35A-D87BDB804BDB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2305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CC905-56D7-46A2-B35A-D87BDB804BDB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381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954782-7AEC-45C5-8BC7-83D0B306129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1958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3E64-DDA5-4ABB-8B4A-8B1F5915673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9819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7891" name="Номер слайда 3"/>
          <p:cNvSpPr txBox="1">
            <a:spLocks noGrp="1"/>
          </p:cNvSpPr>
          <p:nvPr/>
        </p:nvSpPr>
        <p:spPr bwMode="auto">
          <a:xfrm>
            <a:off x="3818223" y="9377363"/>
            <a:ext cx="2922317" cy="4937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0911" tIns="45458" rIns="90911" bIns="45458" anchor="b"/>
          <a:lstStyle/>
          <a:p>
            <a:pPr algn="r">
              <a:defRPr/>
            </a:pPr>
            <a:fld id="{14F67B4C-EF25-44DF-96CB-6B894C5AA132}" type="slidenum">
              <a:rPr lang="ru-RU" sz="1200"/>
              <a:pPr algn="r">
                <a:defRPr/>
              </a:pPr>
              <a:t>10</a:t>
            </a:fld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5820833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6B9F17-ADDC-4F69-A621-F3092DBEDBB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3680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343A07-2B41-40DA-A157-D2728E6657C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36181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CC905-56D7-46A2-B35A-D87BDB804BDB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4819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CC905-56D7-46A2-B35A-D87BDB804BDB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03886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7B5A6-280A-4B77-BAD8-C010C942CAD0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6208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000372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/>
              <a:t>БЮДЖЕТ ДЛЯ ГРАЖДАН 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3573016"/>
            <a:ext cx="9144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 проекту Решения Совета Заволжского муниципального района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«О бюджете Заволжского муниципального района на 202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год и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плановый период 20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22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202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годов»</a:t>
            </a: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Заволжск 20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год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den\Рабочий стол\109712982_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9144000" cy="2286016"/>
          </a:xfrm>
          <a:prstGeom prst="rect">
            <a:avLst/>
          </a:prstGeom>
          <a:noFill/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68610" name="Picture 2" descr="http://www.zavrayadm.ru/images/stories/gerb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214290"/>
            <a:ext cx="1943102" cy="24344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6350" y="985837"/>
            <a:ext cx="9144000" cy="604837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softEdge rad="317500"/>
          </a:effec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900113" y="1773238"/>
            <a:ext cx="7920037" cy="854075"/>
          </a:xfrm>
          <a:prstGeom prst="rect">
            <a:avLst/>
          </a:prstGeom>
          <a:solidFill>
            <a:srgbClr val="C0F517"/>
          </a:solidFill>
          <a:ln w="28575" algn="ctr">
            <a:solidFill>
              <a:srgbClr val="0000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indent="-400050" algn="ctr">
              <a:defRPr/>
            </a:pPr>
            <a:r>
              <a:rPr lang="ru-RU" sz="1600" b="1" u="sng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Бюджетный процесс 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- это регламентированная законом деятельность </a:t>
            </a:r>
          </a:p>
          <a:p>
            <a:pPr indent="-400050" algn="ctr">
              <a:defRPr/>
            </a:pP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органов государственной власти и местного самоуправления по составлению, рассмотрению, утверждению и исполнению бюджетов соответствующих уровней.</a:t>
            </a:r>
            <a:endParaRPr lang="en-US" dirty="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714875" y="3929063"/>
            <a:ext cx="4000500" cy="854075"/>
          </a:xfrm>
          <a:prstGeom prst="rect">
            <a:avLst/>
          </a:prstGeom>
          <a:solidFill>
            <a:srgbClr val="FFCC00"/>
          </a:solidFill>
          <a:ln w="28575" algn="ctr">
            <a:solidFill>
              <a:srgbClr val="7F7F7F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indent="449263" algn="ctr">
              <a:defRPr/>
            </a:pPr>
            <a:r>
              <a:rPr lang="ru-RU" sz="1600" b="1">
                <a:solidFill>
                  <a:srgbClr val="000000"/>
                </a:solidFill>
                <a:latin typeface="Times New Roman" pitchFamily="18" charset="0"/>
                <a:cs typeface="+mn-cs"/>
              </a:rPr>
              <a:t>Проект местного бюджета составляется и утверждается сроком на три года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 rot="10857434" flipV="1">
            <a:off x="611188" y="2937153"/>
            <a:ext cx="7850187" cy="369332"/>
          </a:xfrm>
          <a:prstGeom prst="rect">
            <a:avLst/>
          </a:prstGeom>
          <a:solidFill>
            <a:srgbClr val="A26A7E"/>
          </a:solidFill>
          <a:ln w="28575" algn="ctr">
            <a:solidFill>
              <a:srgbClr val="7F7F7F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indent="-400050" algn="ctr">
              <a:defRPr/>
            </a:pPr>
            <a:r>
              <a:rPr lang="ru-RU" b="1" dirty="0">
                <a:latin typeface="Times New Roman" pitchFamily="18" charset="0"/>
                <a:cs typeface="+mn-cs"/>
              </a:rPr>
              <a:t>Стадии формирования бюджета называются бюджетным процессом</a:t>
            </a:r>
          </a:p>
        </p:txBody>
      </p:sp>
      <p:sp>
        <p:nvSpPr>
          <p:cNvPr id="13" name="Блок-схема: альтернативный процесс 12"/>
          <p:cNvSpPr>
            <a:spLocks noChangeArrowheads="1"/>
          </p:cNvSpPr>
          <p:nvPr/>
        </p:nvSpPr>
        <p:spPr bwMode="auto">
          <a:xfrm>
            <a:off x="1476375" y="3573463"/>
            <a:ext cx="2071688" cy="857250"/>
          </a:xfrm>
          <a:prstGeom prst="flowChartAlternateProcess">
            <a:avLst/>
          </a:prstGeom>
          <a:solidFill>
            <a:srgbClr val="C0F517"/>
          </a:solidFill>
          <a:ln w="28575" algn="ctr">
            <a:solidFill>
              <a:srgbClr val="FBCBE2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  <a:cs typeface="+mn-cs"/>
              </a:rPr>
              <a:t>составление проекта бюджета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5" name="Блок-схема: альтернативный процесс 14"/>
          <p:cNvSpPr>
            <a:spLocks noChangeArrowheads="1"/>
          </p:cNvSpPr>
          <p:nvPr/>
        </p:nvSpPr>
        <p:spPr bwMode="auto">
          <a:xfrm>
            <a:off x="1476375" y="4508500"/>
            <a:ext cx="2071688" cy="863600"/>
          </a:xfrm>
          <a:prstGeom prst="flowChartAlternateProcess">
            <a:avLst/>
          </a:prstGeom>
          <a:solidFill>
            <a:schemeClr val="bg2"/>
          </a:solidFill>
          <a:ln w="28575" algn="ctr">
            <a:solidFill>
              <a:srgbClr val="FBCBE2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  <a:cs typeface="+mn-cs"/>
              </a:rPr>
              <a:t>рассмотрение и утверждение бюджета</a:t>
            </a:r>
          </a:p>
        </p:txBody>
      </p:sp>
      <p:sp>
        <p:nvSpPr>
          <p:cNvPr id="18" name="Блок-схема: альтернативный процесс 17"/>
          <p:cNvSpPr>
            <a:spLocks noChangeArrowheads="1"/>
          </p:cNvSpPr>
          <p:nvPr/>
        </p:nvSpPr>
        <p:spPr bwMode="auto">
          <a:xfrm>
            <a:off x="1476375" y="5516563"/>
            <a:ext cx="2087563" cy="857250"/>
          </a:xfrm>
          <a:prstGeom prst="flowChartAlternateProcess">
            <a:avLst/>
          </a:prstGeom>
          <a:solidFill>
            <a:srgbClr val="FF9999"/>
          </a:solidFill>
          <a:ln w="28575" algn="ctr">
            <a:solidFill>
              <a:srgbClr val="FBCBE2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  <a:cs typeface="+mn-cs"/>
              </a:rPr>
              <a:t>исполнение бюджета</a:t>
            </a:r>
          </a:p>
        </p:txBody>
      </p:sp>
      <p:grpSp>
        <p:nvGrpSpPr>
          <p:cNvPr id="2" name="Группа 18"/>
          <p:cNvGrpSpPr>
            <a:grpSpLocks/>
          </p:cNvGrpSpPr>
          <p:nvPr/>
        </p:nvGrpSpPr>
        <p:grpSpPr bwMode="auto">
          <a:xfrm rot="-5400000">
            <a:off x="69850" y="4764088"/>
            <a:ext cx="2087563" cy="427037"/>
            <a:chOff x="1570810" y="2071678"/>
            <a:chExt cx="5645984" cy="215108"/>
          </a:xfrm>
        </p:grpSpPr>
        <p:cxnSp>
          <p:nvCxnSpPr>
            <p:cNvPr id="20" name="Прямая соединительная линия 19"/>
            <p:cNvCxnSpPr/>
            <p:nvPr/>
          </p:nvCxnSpPr>
          <p:spPr>
            <a:xfrm>
              <a:off x="1570810" y="2071678"/>
              <a:ext cx="5645984" cy="1599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>
              <a:off x="1343437" y="2176433"/>
              <a:ext cx="214309" cy="0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rot="5400000">
              <a:off x="4054797" y="2176686"/>
              <a:ext cx="214309" cy="4292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 rot="5400000">
              <a:off x="6972247" y="2178832"/>
              <a:ext cx="214309" cy="0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182" name="Прямоугольник 4"/>
          <p:cNvSpPr>
            <a:spLocks noChangeArrowheads="1"/>
          </p:cNvSpPr>
          <p:nvPr/>
        </p:nvSpPr>
        <p:spPr bwMode="auto">
          <a:xfrm>
            <a:off x="971550" y="188913"/>
            <a:ext cx="79295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Стадии формирования бюджета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457200" y="492194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Основные характеристики бюджета Заволжского муниципального района на 202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год и на плановый период 202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и 202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годов (тыс.руб.)</a:t>
            </a:r>
            <a:endParaRPr lang="ru-RU" sz="20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55776" y="4077072"/>
          <a:ext cx="6192688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9740830"/>
              </p:ext>
            </p:extLst>
          </p:nvPr>
        </p:nvGraphicFramePr>
        <p:xfrm>
          <a:off x="683568" y="1412617"/>
          <a:ext cx="7632849" cy="2160399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60917"/>
                <a:gridCol w="3043963"/>
                <a:gridCol w="1168293"/>
                <a:gridCol w="1090407"/>
                <a:gridCol w="1869269"/>
              </a:tblGrid>
              <a:tr h="30761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№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Показатель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/>
                        <a:t>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400" dirty="0" smtClean="0"/>
                        <a:t>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1400" dirty="0" smtClean="0"/>
                        <a:t> год</a:t>
                      </a:r>
                      <a:endParaRPr lang="ru-RU" sz="1400" dirty="0"/>
                    </a:p>
                  </a:txBody>
                  <a:tcPr/>
                </a:tc>
              </a:tr>
              <a:tr h="30761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ДОХОДЫ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275</a:t>
                      </a:r>
                      <a:r>
                        <a:rPr lang="ru-RU" sz="1400" b="1" baseline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 758,5</a:t>
                      </a:r>
                      <a:endParaRPr lang="ru-RU" sz="1400" b="1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onstantia" panose="02030602050306030303" pitchFamily="18" charset="0"/>
                        </a:rPr>
                        <a:t>271 271,5</a:t>
                      </a:r>
                      <a:endParaRPr lang="ru-RU" sz="1400" b="1" dirty="0">
                        <a:latin typeface="Constantia" panose="0203060205030603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241 504,7</a:t>
                      </a:r>
                      <a:endParaRPr lang="ru-RU" sz="1400" b="1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761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1.1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Налоговые </a:t>
                      </a:r>
                      <a:r>
                        <a:rPr lang="ru-RU" sz="1400" baseline="0" smtClean="0"/>
                        <a:t> доходы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44 970,3</a:t>
                      </a:r>
                      <a:endParaRPr lang="ru-RU" sz="14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44 229,2</a:t>
                      </a:r>
                      <a:endParaRPr lang="ru-RU" sz="14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44 905,7</a:t>
                      </a:r>
                      <a:endParaRPr lang="ru-RU" sz="14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761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Неналоговые доходы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36 049,0</a:t>
                      </a:r>
                      <a:endParaRPr lang="ru-RU" sz="14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19 662,7</a:t>
                      </a:r>
                      <a:endParaRPr lang="ru-RU" sz="14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19 775,1</a:t>
                      </a:r>
                      <a:endParaRPr lang="ru-RU" sz="14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751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1.</a:t>
                      </a:r>
                      <a:r>
                        <a:rPr lang="en-US" sz="1400" dirty="0" smtClean="0"/>
                        <a:t>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Безвозмездные поступления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</a:rPr>
                        <a:t>194 739,2</a:t>
                      </a:r>
                      <a:endParaRPr lang="ru-RU" sz="1400" dirty="0">
                        <a:latin typeface="Constantia" panose="0203060205030603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</a:rPr>
                        <a:t>207 379,6</a:t>
                      </a:r>
                      <a:endParaRPr lang="ru-RU" sz="1400" dirty="0">
                        <a:latin typeface="Constantia" panose="0203060205030603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176 823,9</a:t>
                      </a:r>
                      <a:endParaRPr lang="ru-RU" sz="14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761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РАСХОДЫ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279 749,4</a:t>
                      </a:r>
                      <a:endParaRPr lang="ru-RU" sz="1400" b="1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onstantia" panose="02030602050306030303" pitchFamily="18" charset="0"/>
                        </a:rPr>
                        <a:t>274</a:t>
                      </a:r>
                      <a:r>
                        <a:rPr lang="ru-RU" sz="1400" b="1" baseline="0" dirty="0" smtClean="0">
                          <a:latin typeface="Constantia" panose="02030602050306030303" pitchFamily="18" charset="0"/>
                        </a:rPr>
                        <a:t> 466,1</a:t>
                      </a:r>
                      <a:endParaRPr lang="ru-RU" sz="1400" b="1" dirty="0">
                        <a:latin typeface="Constantia" panose="0203060205030603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onstantia" panose="02030602050306030303" pitchFamily="18" charset="0"/>
                        </a:rPr>
                        <a:t>244 738,8</a:t>
                      </a:r>
                      <a:endParaRPr lang="ru-RU" sz="1400" b="1" dirty="0">
                        <a:latin typeface="Constantia" panose="02030602050306030303" pitchFamily="18" charset="0"/>
                      </a:endParaRPr>
                    </a:p>
                  </a:txBody>
                  <a:tcPr/>
                </a:tc>
              </a:tr>
              <a:tr h="30463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ДЕФИЦИТ (-)/ПРОФИЦИТ (+)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-3 990,9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-3 194,6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-3 234,1</a:t>
                      </a:r>
                      <a:endParaRPr lang="ru-RU" sz="14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4"/>
          <p:cNvSpPr>
            <a:spLocks noChangeArrowheads="1"/>
          </p:cNvSpPr>
          <p:nvPr/>
        </p:nvSpPr>
        <p:spPr bwMode="auto">
          <a:xfrm>
            <a:off x="1043607" y="188640"/>
            <a:ext cx="795751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Доходы бюджета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836712"/>
            <a:ext cx="8112199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Доходы бюджета муниципального </a:t>
            </a:r>
            <a:r>
              <a:rPr lang="ru-RU" dirty="0" smtClean="0">
                <a:solidFill>
                  <a:schemeClr val="tx1"/>
                </a:solidFill>
                <a:cs typeface="Times New Roman" pitchFamily="18" charset="0"/>
              </a:rPr>
              <a:t>района </a:t>
            </a:r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образуются за счет налоговых и неналоговых доходов, а также за счет безвозмездных поступлений</a:t>
            </a:r>
          </a:p>
        </p:txBody>
      </p:sp>
      <p:sp>
        <p:nvSpPr>
          <p:cNvPr id="8201" name="Text Box 58"/>
          <p:cNvSpPr txBox="1">
            <a:spLocks noChangeArrowheads="1"/>
          </p:cNvSpPr>
          <p:nvPr/>
        </p:nvSpPr>
        <p:spPr bwMode="auto">
          <a:xfrm>
            <a:off x="3132138" y="2349500"/>
            <a:ext cx="2736850" cy="406400"/>
          </a:xfrm>
          <a:prstGeom prst="rect">
            <a:avLst/>
          </a:prstGeom>
          <a:solidFill>
            <a:srgbClr val="FFCC00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2000" b="1">
                <a:latin typeface="Times New Roman" pitchFamily="18" charset="0"/>
              </a:rPr>
              <a:t>     Доходы  бюджета</a:t>
            </a:r>
          </a:p>
        </p:txBody>
      </p:sp>
      <p:sp>
        <p:nvSpPr>
          <p:cNvPr id="8202" name="AutoShape 60"/>
          <p:cNvSpPr>
            <a:spLocks noChangeArrowheads="1"/>
          </p:cNvSpPr>
          <p:nvPr/>
        </p:nvSpPr>
        <p:spPr bwMode="auto">
          <a:xfrm>
            <a:off x="4211638" y="2852738"/>
            <a:ext cx="647700" cy="576262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8203" name="AutoShape 61"/>
          <p:cNvSpPr>
            <a:spLocks noChangeArrowheads="1"/>
          </p:cNvSpPr>
          <p:nvPr/>
        </p:nvSpPr>
        <p:spPr bwMode="auto">
          <a:xfrm rot="2817987">
            <a:off x="1535112" y="2073276"/>
            <a:ext cx="773113" cy="1611312"/>
          </a:xfrm>
          <a:prstGeom prst="curvedRightArrow">
            <a:avLst>
              <a:gd name="adj1" fmla="val 41684"/>
              <a:gd name="adj2" fmla="val 83367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8204" name="AutoShape 62"/>
          <p:cNvSpPr>
            <a:spLocks noChangeArrowheads="1"/>
          </p:cNvSpPr>
          <p:nvPr/>
        </p:nvSpPr>
        <p:spPr bwMode="auto">
          <a:xfrm rot="-3745923">
            <a:off x="6828632" y="2107406"/>
            <a:ext cx="814388" cy="1584325"/>
          </a:xfrm>
          <a:prstGeom prst="curvedLeftArrow">
            <a:avLst>
              <a:gd name="adj1" fmla="val 38908"/>
              <a:gd name="adj2" fmla="val 77817"/>
              <a:gd name="adj3" fmla="val 28787"/>
            </a:avLst>
          </a:prstGeom>
          <a:solidFill>
            <a:srgbClr val="41B4C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8205" name="Text Box 63"/>
          <p:cNvSpPr txBox="1">
            <a:spLocks noChangeArrowheads="1"/>
          </p:cNvSpPr>
          <p:nvPr/>
        </p:nvSpPr>
        <p:spPr bwMode="auto">
          <a:xfrm>
            <a:off x="250825" y="3933825"/>
            <a:ext cx="2736850" cy="2603790"/>
          </a:xfrm>
          <a:prstGeom prst="rect">
            <a:avLst/>
          </a:prstGeom>
          <a:solidFill>
            <a:schemeClr val="accent1"/>
          </a:solidFill>
          <a:ln w="9525">
            <a:solidFill>
              <a:srgbClr val="4A801E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r>
              <a:rPr lang="ru-RU" sz="1600" b="1" dirty="0">
                <a:latin typeface="Times New Roman" pitchFamily="18" charset="0"/>
              </a:rPr>
              <a:t>Налоговые доходы – поступления в бюджет от уплаты налогов, установленных Налоговым кодексом РФ: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ru-RU" sz="1600" b="1" dirty="0">
                <a:latin typeface="Times New Roman" pitchFamily="18" charset="0"/>
              </a:rPr>
              <a:t> Налог на доходы физических лиц;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ru-RU" sz="1600" b="1" dirty="0">
                <a:latin typeface="Times New Roman" pitchFamily="18" charset="0"/>
              </a:rPr>
              <a:t>Акцизы;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ru-RU" sz="1600" b="1" dirty="0" smtClean="0">
                <a:latin typeface="Times New Roman" pitchFamily="18" charset="0"/>
              </a:rPr>
              <a:t>Налоги на совокупный доход (ЕНВД, патент);</a:t>
            </a:r>
            <a:endParaRPr lang="ru-RU" sz="1600" b="1" dirty="0">
              <a:latin typeface="Times New Roman" pitchFamily="18" charset="0"/>
            </a:endParaRPr>
          </a:p>
          <a:p>
            <a:pPr eaLnBrk="0" hangingPunct="0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ru-RU" sz="1600" b="1" dirty="0">
                <a:latin typeface="Times New Roman" pitchFamily="18" charset="0"/>
              </a:rPr>
              <a:t>Иные налоги.</a:t>
            </a:r>
          </a:p>
        </p:txBody>
      </p:sp>
      <p:sp>
        <p:nvSpPr>
          <p:cNvPr id="8206" name="Text Box 64"/>
          <p:cNvSpPr txBox="1">
            <a:spLocks noChangeArrowheads="1"/>
          </p:cNvSpPr>
          <p:nvPr/>
        </p:nvSpPr>
        <p:spPr bwMode="auto">
          <a:xfrm>
            <a:off x="3132138" y="3933825"/>
            <a:ext cx="2951162" cy="2581275"/>
          </a:xfrm>
          <a:prstGeom prst="rect">
            <a:avLst/>
          </a:prstGeom>
          <a:solidFill>
            <a:srgbClr val="FF9999"/>
          </a:solidFill>
          <a:ln w="9525">
            <a:solidFill>
              <a:srgbClr val="FB050B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92000"/>
              </a:lnSpc>
              <a:spcBef>
                <a:spcPct val="50000"/>
              </a:spcBef>
            </a:pPr>
            <a:r>
              <a:rPr lang="ru-RU" sz="1600" b="1">
                <a:latin typeface="Times New Roman" pitchFamily="18" charset="0"/>
              </a:rPr>
              <a:t>Неналоговые доходы – поступления  доходов от использования государственного (муниципального) имущества, платных услуг, оказываемых казенными учреждениями, штрафных санкций за нарушение законодательства, иных неналоговых платежей</a:t>
            </a:r>
          </a:p>
        </p:txBody>
      </p:sp>
      <p:sp>
        <p:nvSpPr>
          <p:cNvPr id="8207" name="Text Box 65"/>
          <p:cNvSpPr txBox="1">
            <a:spLocks noChangeArrowheads="1"/>
          </p:cNvSpPr>
          <p:nvPr/>
        </p:nvSpPr>
        <p:spPr bwMode="auto">
          <a:xfrm>
            <a:off x="6227763" y="3933825"/>
            <a:ext cx="2665412" cy="2516188"/>
          </a:xfrm>
          <a:prstGeom prst="rect">
            <a:avLst/>
          </a:prstGeom>
          <a:solidFill>
            <a:srgbClr val="41B4CB"/>
          </a:solidFill>
          <a:ln w="9525">
            <a:solidFill>
              <a:srgbClr val="4709F7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</a:pPr>
            <a:r>
              <a:rPr lang="ru-RU" sz="1600" b="1">
                <a:latin typeface="Times New Roman" pitchFamily="18" charset="0"/>
              </a:rPr>
              <a:t>Безвозмездные поступления – поступление доходов в виде финансовой помощи, полученной от бюджетов других уровней бюджетной системы РФ (межбюджетные трансферты)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4"/>
          <p:cNvSpPr>
            <a:spLocks noChangeArrowheads="1"/>
          </p:cNvSpPr>
          <p:nvPr/>
        </p:nvSpPr>
        <p:spPr bwMode="auto">
          <a:xfrm>
            <a:off x="1000125" y="214313"/>
            <a:ext cx="8001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23528" y="836712"/>
            <a:ext cx="8572500" cy="831850"/>
          </a:xfrm>
          <a:prstGeom prst="rect">
            <a:avLst/>
          </a:prstGeom>
          <a:gradFill rotWithShape="1">
            <a:gsLst>
              <a:gs pos="0">
                <a:srgbClr val="B2F591"/>
              </a:gs>
              <a:gs pos="50000">
                <a:srgbClr val="CEF7BD"/>
              </a:gs>
              <a:gs pos="100000">
                <a:srgbClr val="E7FADF"/>
              </a:gs>
            </a:gsLst>
            <a:lin ang="5400000" scaled="1"/>
          </a:gradFill>
          <a:ln w="6350" algn="ctr">
            <a:solidFill>
              <a:srgbClr val="4A801E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600" b="1">
                <a:latin typeface="Times New Roman" pitchFamily="18" charset="0"/>
                <a:cs typeface="Times New Roman" pitchFamily="18" charset="0"/>
              </a:rPr>
              <a:t>Межбюджетные трансферты (безвозмездные поступления)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– средства, предоставляемые одним бюджетом бюджетной системы Российской Федерации другому бюджету бюджетной системы Российской Федерации</a:t>
            </a:r>
          </a:p>
        </p:txBody>
      </p:sp>
      <p:sp>
        <p:nvSpPr>
          <p:cNvPr id="9224" name="Text Box 58"/>
          <p:cNvSpPr txBox="1">
            <a:spLocks noChangeArrowheads="1"/>
          </p:cNvSpPr>
          <p:nvPr/>
        </p:nvSpPr>
        <p:spPr bwMode="auto">
          <a:xfrm>
            <a:off x="3132138" y="2349500"/>
            <a:ext cx="3022600" cy="681038"/>
          </a:xfrm>
          <a:prstGeom prst="rect">
            <a:avLst/>
          </a:prstGeom>
          <a:solidFill>
            <a:srgbClr val="FFCC00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2000" b="1">
                <a:latin typeface="Times New Roman" pitchFamily="18" charset="0"/>
              </a:rPr>
              <a:t> </a:t>
            </a:r>
            <a:r>
              <a:rPr lang="ru-RU" b="1">
                <a:latin typeface="Times New Roman" pitchFamily="18" charset="0"/>
              </a:rPr>
              <a:t>Формы межбюджетных трансфертов</a:t>
            </a:r>
          </a:p>
        </p:txBody>
      </p:sp>
      <p:sp>
        <p:nvSpPr>
          <p:cNvPr id="9225" name="AutoShape 61"/>
          <p:cNvSpPr>
            <a:spLocks noChangeArrowheads="1"/>
          </p:cNvSpPr>
          <p:nvPr/>
        </p:nvSpPr>
        <p:spPr bwMode="auto">
          <a:xfrm rot="2817987">
            <a:off x="1535112" y="2073276"/>
            <a:ext cx="773113" cy="1611312"/>
          </a:xfrm>
          <a:prstGeom prst="curvedRightArrow">
            <a:avLst>
              <a:gd name="adj1" fmla="val 41684"/>
              <a:gd name="adj2" fmla="val 83367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9226" name="AutoShape 62"/>
          <p:cNvSpPr>
            <a:spLocks noChangeArrowheads="1"/>
          </p:cNvSpPr>
          <p:nvPr/>
        </p:nvSpPr>
        <p:spPr bwMode="auto">
          <a:xfrm rot="-3745923">
            <a:off x="6828632" y="2107406"/>
            <a:ext cx="814388" cy="1584325"/>
          </a:xfrm>
          <a:prstGeom prst="curvedLeftArrow">
            <a:avLst>
              <a:gd name="adj1" fmla="val 38908"/>
              <a:gd name="adj2" fmla="val 77817"/>
              <a:gd name="adj3" fmla="val 28787"/>
            </a:avLst>
          </a:prstGeom>
          <a:solidFill>
            <a:srgbClr val="41B4C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9227" name="AutoShape 60"/>
          <p:cNvSpPr>
            <a:spLocks noChangeArrowheads="1"/>
          </p:cNvSpPr>
          <p:nvPr/>
        </p:nvSpPr>
        <p:spPr bwMode="auto">
          <a:xfrm>
            <a:off x="4211638" y="3141663"/>
            <a:ext cx="647700" cy="576262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9228" name="Text Box 63"/>
          <p:cNvSpPr txBox="1">
            <a:spLocks noChangeArrowheads="1"/>
          </p:cNvSpPr>
          <p:nvPr/>
        </p:nvSpPr>
        <p:spPr bwMode="auto">
          <a:xfrm>
            <a:off x="250825" y="3933825"/>
            <a:ext cx="2736850" cy="2616101"/>
          </a:xfrm>
          <a:prstGeom prst="rect">
            <a:avLst/>
          </a:prstGeom>
          <a:solidFill>
            <a:schemeClr val="accent1"/>
          </a:solidFill>
          <a:ln w="9525">
            <a:solidFill>
              <a:srgbClr val="4A801E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1400" b="1" dirty="0">
                <a:latin typeface="Times New Roman" pitchFamily="18" charset="0"/>
              </a:rPr>
              <a:t>Дотации – межбюджетные трансферты, предоставляемые на безвозмездной и безвозвратной основе без установления направлений и (или) условий их </a:t>
            </a:r>
            <a:r>
              <a:rPr lang="ru-RU" sz="1400" b="1" dirty="0" smtClean="0">
                <a:latin typeface="Times New Roman" pitchFamily="18" charset="0"/>
              </a:rPr>
              <a:t>использования</a:t>
            </a:r>
          </a:p>
          <a:p>
            <a:pPr algn="ctr" eaLnBrk="0" hangingPunct="0"/>
            <a:endParaRPr lang="ru-RU" sz="1200" b="1" dirty="0">
              <a:latin typeface="Times New Roman" pitchFamily="18" charset="0"/>
            </a:endParaRPr>
          </a:p>
          <a:p>
            <a:pPr algn="ctr" eaLnBrk="0" hangingPunct="0"/>
            <a:endParaRPr lang="ru-RU" sz="800" b="1" dirty="0" smtClean="0">
              <a:latin typeface="Times New Roman" pitchFamily="18" charset="0"/>
            </a:endParaRPr>
          </a:p>
          <a:p>
            <a:pPr algn="ctr" eaLnBrk="0" hangingPunct="0"/>
            <a:endParaRPr lang="ru-RU" sz="1400" b="1" dirty="0" smtClean="0">
              <a:latin typeface="Times New Roman" pitchFamily="18" charset="0"/>
            </a:endParaRPr>
          </a:p>
          <a:p>
            <a:pPr algn="ctr" eaLnBrk="0" hangingPunct="0"/>
            <a:endParaRPr lang="ru-RU" sz="800" b="1" dirty="0">
              <a:latin typeface="Times New Roman" pitchFamily="18" charset="0"/>
            </a:endParaRPr>
          </a:p>
          <a:p>
            <a:pPr algn="ctr" eaLnBrk="0" hangingPunct="0"/>
            <a:endParaRPr lang="ru-RU" sz="800" b="1" dirty="0" smtClean="0">
              <a:latin typeface="Times New Roman" pitchFamily="18" charset="0"/>
            </a:endParaRPr>
          </a:p>
          <a:p>
            <a:pPr algn="ctr" eaLnBrk="0" hangingPunct="0"/>
            <a:endParaRPr lang="ru-RU" sz="1600" b="1" dirty="0">
              <a:latin typeface="Times New Roman" pitchFamily="18" charset="0"/>
            </a:endParaRPr>
          </a:p>
        </p:txBody>
      </p:sp>
      <p:sp>
        <p:nvSpPr>
          <p:cNvPr id="9229" name="Text Box 64"/>
          <p:cNvSpPr txBox="1">
            <a:spLocks noChangeArrowheads="1"/>
          </p:cNvSpPr>
          <p:nvPr/>
        </p:nvSpPr>
        <p:spPr bwMode="auto">
          <a:xfrm>
            <a:off x="3132138" y="3933825"/>
            <a:ext cx="2879725" cy="2640013"/>
          </a:xfrm>
          <a:prstGeom prst="rect">
            <a:avLst/>
          </a:prstGeom>
          <a:solidFill>
            <a:srgbClr val="FF9999"/>
          </a:solidFill>
          <a:ln w="9525">
            <a:solidFill>
              <a:srgbClr val="FB050B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92000"/>
              </a:lnSpc>
              <a:spcBef>
                <a:spcPct val="50000"/>
              </a:spcBef>
            </a:pPr>
            <a:r>
              <a:rPr lang="ru-RU" sz="1400" b="1" dirty="0">
                <a:latin typeface="Times New Roman" pitchFamily="18" charset="0"/>
              </a:rPr>
              <a:t>Субвенция – бюджетные средства, предоставляемые бюджету другого уровня бюджетной системы РФ на безвозмездной и безвозвратной основах на осуществление определенных целевых расходов, возникающих при выполнении полномочий РФ, переданных для  осуществления органам государственной власти другого уровня бюджетной системы РФ</a:t>
            </a:r>
          </a:p>
        </p:txBody>
      </p:sp>
      <p:sp>
        <p:nvSpPr>
          <p:cNvPr id="9230" name="Text Box 65"/>
          <p:cNvSpPr txBox="1">
            <a:spLocks noChangeArrowheads="1"/>
          </p:cNvSpPr>
          <p:nvPr/>
        </p:nvSpPr>
        <p:spPr bwMode="auto">
          <a:xfrm>
            <a:off x="6156325" y="3933825"/>
            <a:ext cx="2808288" cy="2629951"/>
          </a:xfrm>
          <a:prstGeom prst="rect">
            <a:avLst/>
          </a:prstGeom>
          <a:solidFill>
            <a:srgbClr val="41B4CB"/>
          </a:solidFill>
          <a:ln w="9525">
            <a:solidFill>
              <a:srgbClr val="4709F7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ru-RU" sz="1400" b="1" dirty="0">
                <a:latin typeface="Times New Roman" pitchFamily="18" charset="0"/>
              </a:rPr>
              <a:t>Субсидия – бюджетные средства, предоставляемые бюджету другого уровня бюджетной системы РФ, в целях </a:t>
            </a:r>
            <a:r>
              <a:rPr lang="ru-RU" sz="1400" b="1" dirty="0" err="1">
                <a:latin typeface="Times New Roman" pitchFamily="18" charset="0"/>
              </a:rPr>
              <a:t>софинансирования</a:t>
            </a:r>
            <a:r>
              <a:rPr lang="ru-RU" sz="1400" dirty="0">
                <a:latin typeface="Times New Roman" pitchFamily="18" charset="0"/>
              </a:rPr>
              <a:t> </a:t>
            </a:r>
            <a:r>
              <a:rPr lang="ru-RU" sz="1400" b="1" dirty="0">
                <a:latin typeface="Times New Roman" pitchFamily="18" charset="0"/>
              </a:rPr>
              <a:t>расходных обязательств, возникающих при выполнении полномочий органов местного самоуправления по вопросам местного </a:t>
            </a:r>
            <a:r>
              <a:rPr lang="ru-RU" sz="1400" b="1" dirty="0" smtClean="0">
                <a:latin typeface="Times New Roman" pitchFamily="18" charset="0"/>
              </a:rPr>
              <a:t>значения</a:t>
            </a: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endParaRPr lang="ru-RU" sz="1600" b="1" dirty="0">
              <a:latin typeface="Times New Roman" pitchFamily="18" charset="0"/>
            </a:endParaRP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endParaRPr lang="ru-RU" sz="400" b="1" dirty="0" smtClean="0">
              <a:latin typeface="Times New Roman" pitchFamily="18" charset="0"/>
            </a:endParaRP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endParaRPr lang="ru-RU" sz="1400" b="1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8864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Нормативы зачислений налоговых и неналоговых доходов в бюджет </a:t>
            </a:r>
          </a:p>
          <a:p>
            <a:pPr algn="ctr"/>
            <a:r>
              <a:rPr lang="ru-RU" b="1" dirty="0" smtClean="0"/>
              <a:t>Заволжского муниципального района </a:t>
            </a:r>
            <a:endParaRPr lang="ru-RU" dirty="0" smtClean="0"/>
          </a:p>
          <a:p>
            <a:pPr algn="ctr"/>
            <a:r>
              <a:rPr lang="ru-RU" b="1" dirty="0" smtClean="0"/>
              <a:t>и бюджеты поселений Заволжского муниципального района на 202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b="1" dirty="0" smtClean="0"/>
              <a:t> год и на плановый период 202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dirty="0" smtClean="0"/>
              <a:t> и 202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b="1" dirty="0" smtClean="0"/>
              <a:t> годов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07504" y="1484784"/>
          <a:ext cx="8880532" cy="530352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069116"/>
                <a:gridCol w="1512168"/>
                <a:gridCol w="1584176"/>
                <a:gridCol w="1715072"/>
              </a:tblGrid>
              <a:tr h="7746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Виды </a:t>
                      </a:r>
                      <a:r>
                        <a:rPr lang="ru-RU" sz="1000" dirty="0"/>
                        <a:t>налоговых и неналоговых доходов</a:t>
                      </a:r>
                      <a:endParaRPr lang="ru-RU" sz="1000" b="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Норматив </a:t>
                      </a:r>
                      <a:r>
                        <a:rPr lang="ru-RU" sz="1000" dirty="0"/>
                        <a:t>(%)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зачисления в бюджет Заволжского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муниципального района</a:t>
                      </a:r>
                      <a:endParaRPr lang="ru-RU" sz="1000" b="1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Норматив (%)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зачисления в </a:t>
                      </a:r>
                      <a:r>
                        <a:rPr lang="ru-RU" sz="1000" dirty="0" smtClean="0"/>
                        <a:t>бюджет</a:t>
                      </a:r>
                      <a:r>
                        <a:rPr lang="en-US" sz="1000" dirty="0" smtClean="0"/>
                        <a:t> </a:t>
                      </a:r>
                      <a:r>
                        <a:rPr lang="ru-RU" sz="1000" dirty="0" smtClean="0"/>
                        <a:t> городского поселения </a:t>
                      </a:r>
                      <a:r>
                        <a:rPr lang="ru-RU" sz="1000" dirty="0"/>
                        <a:t>Заволжского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муниципального района</a:t>
                      </a:r>
                      <a:endParaRPr lang="ru-RU" sz="1000" b="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Норматив (%)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зачисления в бюджеты сельских поселений Заволжского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муниципального района</a:t>
                      </a:r>
                      <a:endParaRPr lang="ru-RU" sz="1000" b="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</a:tr>
              <a:tr h="1946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/>
                        <a:t>Налог на доходы физических </a:t>
                      </a:r>
                      <a:r>
                        <a:rPr lang="ru-RU" sz="1000" dirty="0" smtClean="0"/>
                        <a:t>лиц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 smtClean="0"/>
                        <a:t>4</a:t>
                      </a:r>
                      <a:r>
                        <a:rPr lang="ru-RU" sz="1000" dirty="0" smtClean="0"/>
                        <a:t>5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 smtClean="0"/>
                        <a:t>5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</a:tr>
              <a:tr h="1946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Налог на доходы физических лиц</a:t>
                      </a:r>
                      <a:r>
                        <a:rPr lang="en-US" sz="1000" dirty="0" smtClean="0"/>
                        <a:t> </a:t>
                      </a:r>
                      <a:r>
                        <a:rPr lang="ru-RU" sz="1000" baseline="0" dirty="0" smtClean="0"/>
                        <a:t> на территориях городских поселений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25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</a:tr>
              <a:tr h="1946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Налог на доходы физических лиц</a:t>
                      </a:r>
                      <a:r>
                        <a:rPr lang="en-US" sz="1000" dirty="0" smtClean="0"/>
                        <a:t> </a:t>
                      </a:r>
                      <a:r>
                        <a:rPr lang="ru-RU" sz="1000" baseline="0" dirty="0" smtClean="0"/>
                        <a:t> на территориях сельских поселений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65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</a:tr>
              <a:tr h="1946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Налог на доходы физических лиц,</a:t>
                      </a:r>
                      <a:r>
                        <a:rPr lang="ru-RU" sz="1000" baseline="0" dirty="0" smtClean="0"/>
                        <a:t> уплачиваемый иностранными гражданами в виде фиксированного авансового платежа при осуществлении ими на территории РФ трудовой деятельности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50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</a:tr>
              <a:tr h="1946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/>
                        <a:t>Акцизы на нефтепродукты (бензин</a:t>
                      </a:r>
                      <a:r>
                        <a:rPr lang="ru-RU" sz="1000" dirty="0" smtClean="0"/>
                        <a:t>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10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10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</a:tr>
              <a:tr h="1946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/>
                        <a:t>Единый сельскохозяйственный </a:t>
                      </a:r>
                      <a:r>
                        <a:rPr lang="ru-RU" sz="1000" dirty="0" smtClean="0"/>
                        <a:t>налог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 smtClean="0"/>
                        <a:t>50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30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</a:tr>
              <a:tr h="1946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Единый сельскохозяйственный налог, взимаемый на территориях городских поселений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50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3751" marR="43751" marT="0" marB="0"/>
                </a:tc>
              </a:tr>
              <a:tr h="1946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Единый сельскохозяйственный налог, взимаемый на территориях сельских поселений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70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3751" marR="43751" marT="0" marB="0"/>
                </a:tc>
              </a:tr>
              <a:tr h="1946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Налог на добычу общераспространённых полезных ископаемых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100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3751" marR="43751" marT="0" marB="0"/>
                </a:tc>
              </a:tr>
              <a:tr h="1946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Государственная пошлина за совершение нотариальных действий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100</a:t>
                      </a:r>
                      <a:endParaRPr lang="ru-RU" sz="1000" dirty="0"/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100</a:t>
                      </a:r>
                      <a:endParaRPr lang="ru-RU" sz="1000" dirty="0"/>
                    </a:p>
                  </a:txBody>
                  <a:tcPr marL="43751" marR="43751" marT="0" marB="0"/>
                </a:tc>
              </a:tr>
              <a:tr h="1946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Государственная пошлина за выдачу разрешения на установку рекламных конструкций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100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3751" marR="43751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67544" y="50141"/>
            <a:ext cx="8229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  <a:effectLst/>
                <a:latin typeface="+mn-lt"/>
              </a:rPr>
              <a:t>Нормативы зачислений налоговых и неналоговых доходов в бюджет </a:t>
            </a:r>
          </a:p>
          <a:p>
            <a:pPr algn="ctr"/>
            <a:r>
              <a:rPr lang="ru-RU" sz="1800" b="1" dirty="0" smtClean="0">
                <a:solidFill>
                  <a:schemeClr val="tx1"/>
                </a:solidFill>
                <a:effectLst/>
                <a:latin typeface="+mn-lt"/>
              </a:rPr>
              <a:t>Заволжского муниципального района </a:t>
            </a:r>
            <a:endParaRPr lang="ru-RU" sz="1800" dirty="0" smtClean="0">
              <a:solidFill>
                <a:schemeClr val="tx1"/>
              </a:solidFill>
              <a:effectLst/>
              <a:latin typeface="+mn-lt"/>
            </a:endParaRPr>
          </a:p>
          <a:p>
            <a:pPr algn="ctr"/>
            <a:r>
              <a:rPr lang="ru-RU" sz="1800" b="1" dirty="0" smtClean="0">
                <a:solidFill>
                  <a:schemeClr val="tx1"/>
                </a:solidFill>
                <a:effectLst/>
                <a:latin typeface="+mn-lt"/>
              </a:rPr>
              <a:t>и бюджеты поселений Заволжского муниципального района на 202</a:t>
            </a:r>
            <a:r>
              <a:rPr lang="en-US" sz="18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800" b="1" dirty="0" smtClean="0">
                <a:solidFill>
                  <a:schemeClr val="tx1"/>
                </a:solidFill>
                <a:effectLst/>
                <a:latin typeface="+mn-lt"/>
              </a:rPr>
              <a:t> год и на плановый период 202</a:t>
            </a:r>
            <a:r>
              <a:rPr lang="en-US" sz="18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800" b="1" dirty="0" smtClean="0">
                <a:solidFill>
                  <a:schemeClr val="tx1"/>
                </a:solidFill>
                <a:effectLst/>
                <a:latin typeface="+mn-lt"/>
              </a:rPr>
              <a:t> и 202</a:t>
            </a:r>
            <a:r>
              <a:rPr lang="en-US" sz="18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800" b="1" dirty="0" smtClean="0">
                <a:solidFill>
                  <a:schemeClr val="tx1"/>
                </a:solidFill>
                <a:effectLst/>
                <a:latin typeface="+mn-lt"/>
              </a:rPr>
              <a:t> годов (продолжение)</a:t>
            </a:r>
            <a:endParaRPr lang="ru-RU" sz="1800" dirty="0"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6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512" y="1484784"/>
          <a:ext cx="8858312" cy="515112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069116"/>
                <a:gridCol w="1512168"/>
                <a:gridCol w="1584176"/>
                <a:gridCol w="1692852"/>
              </a:tblGrid>
              <a:tr h="7746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Виды </a:t>
                      </a:r>
                      <a:r>
                        <a:rPr lang="ru-RU" sz="1000" dirty="0"/>
                        <a:t>налоговых и неналоговых доходов</a:t>
                      </a:r>
                      <a:endParaRPr lang="ru-RU" sz="1000" b="1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Норматив </a:t>
                      </a:r>
                      <a:r>
                        <a:rPr lang="ru-RU" sz="1000" dirty="0"/>
                        <a:t>(%)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зачисления в бюджет Заволжского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муниципального района</a:t>
                      </a:r>
                      <a:endParaRPr lang="ru-RU" sz="1000" b="1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Норматив </a:t>
                      </a:r>
                      <a:r>
                        <a:rPr lang="ru-RU" sz="1000" dirty="0"/>
                        <a:t>(%)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зачисления в </a:t>
                      </a:r>
                      <a:r>
                        <a:rPr lang="ru-RU" sz="1000" dirty="0" smtClean="0"/>
                        <a:t>бюджет</a:t>
                      </a:r>
                      <a:r>
                        <a:rPr lang="en-US" sz="1000" dirty="0" smtClean="0"/>
                        <a:t> </a:t>
                      </a:r>
                      <a:r>
                        <a:rPr lang="ru-RU" sz="1000" dirty="0" smtClean="0"/>
                        <a:t> городского поселения </a:t>
                      </a:r>
                      <a:r>
                        <a:rPr lang="ru-RU" sz="1000" dirty="0"/>
                        <a:t>Заволжского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муниципального </a:t>
                      </a:r>
                      <a:r>
                        <a:rPr lang="ru-RU" sz="1000" dirty="0" smtClean="0"/>
                        <a:t>района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000" b="1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Норматив (%)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зачисления в бюджеты сельских поселений Заволжского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муниципального района</a:t>
                      </a:r>
                      <a:endParaRPr lang="ru-RU" sz="1000" b="1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</a:tr>
              <a:tr h="3817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Государственная пошлина по делам, рассматриваемым в судах общей юрисдикции, мировыми судьями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100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3751" marR="43751" marT="0" marB="0"/>
                </a:tc>
              </a:tr>
              <a:tr h="1946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/>
                        <a:t>Налог, взимаемый с применением патентной системы налогообложения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100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3751" marR="43751" marT="0" marB="0"/>
                </a:tc>
              </a:tr>
              <a:tr h="1946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/>
                        <a:t>Налог на имущество физических </a:t>
                      </a:r>
                      <a:r>
                        <a:rPr lang="ru-RU" sz="1000" dirty="0" smtClean="0"/>
                        <a:t>лиц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/>
                        <a:t>100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100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</a:tr>
              <a:tr h="1946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/>
                        <a:t>Земельный </a:t>
                      </a:r>
                      <a:r>
                        <a:rPr lang="ru-RU" sz="1000" dirty="0" smtClean="0"/>
                        <a:t>налог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100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100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</a:tr>
              <a:tr h="1946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Арендная плата за земельные участки, расположенные в границах городских поселений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 smtClean="0"/>
                        <a:t>50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 smtClean="0"/>
                        <a:t>50</a:t>
                      </a:r>
                      <a:endParaRPr lang="ru-RU" sz="1000" dirty="0">
                        <a:latin typeface="+mn-lt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3751" marR="43751" marT="0" marB="0"/>
                </a:tc>
              </a:tr>
              <a:tr h="1946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Арендная плата за земельные участки, расположенные в границах сельских поселений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 smtClean="0"/>
                        <a:t>10</a:t>
                      </a:r>
                      <a:r>
                        <a:rPr lang="ru-RU" sz="1000" dirty="0" smtClean="0"/>
                        <a:t>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3751" marR="43751" marT="0" marB="0"/>
                </a:tc>
              </a:tr>
              <a:tr h="1946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Доходы</a:t>
                      </a:r>
                      <a:r>
                        <a:rPr lang="ru-RU" sz="1000" baseline="0" dirty="0" smtClean="0"/>
                        <a:t> от сдачи в аренду имущества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100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100</a:t>
                      </a:r>
                      <a:endParaRPr lang="ru-RU" sz="1000" dirty="0"/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100</a:t>
                      </a:r>
                      <a:endParaRPr lang="ru-RU" sz="1000" dirty="0"/>
                    </a:p>
                  </a:txBody>
                  <a:tcPr marL="43751" marR="43751" marT="0" marB="0"/>
                </a:tc>
              </a:tr>
              <a:tr h="3892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/>
                        <a:t>Доходы от продажи земельных участков, государственная собственность на которые не </a:t>
                      </a:r>
                      <a:r>
                        <a:rPr lang="ru-RU" sz="1000" dirty="0" smtClean="0"/>
                        <a:t>разграничена, расположенных в границах сельских поселений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100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3751" marR="43751" marT="0" marB="0"/>
                </a:tc>
              </a:tr>
              <a:tr h="3892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Доходы от продажи земельных участков, государственная собственность на которые не разграничена, расположенных в границах городских поселений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50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50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</a:tr>
              <a:tr h="1946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/>
                        <a:t>Плата за негативное воздействие на окружающую среду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60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3751" marR="43751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243408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accent2"/>
                </a:solidFill>
                <a:effectLst/>
                <a:latin typeface="+mn-lt"/>
              </a:rPr>
              <a:t>Структура доходов бюджета Заволжского муниципального района </a:t>
            </a:r>
            <a:br>
              <a:rPr lang="ru-RU" sz="2000" dirty="0" smtClean="0">
                <a:solidFill>
                  <a:schemeClr val="accent2"/>
                </a:solidFill>
                <a:effectLst/>
                <a:latin typeface="+mn-lt"/>
              </a:rPr>
            </a:br>
            <a:r>
              <a:rPr lang="ru-RU" sz="2000" dirty="0" smtClean="0">
                <a:solidFill>
                  <a:schemeClr val="accent2"/>
                </a:solidFill>
                <a:effectLst/>
                <a:latin typeface="+mn-lt"/>
              </a:rPr>
              <a:t>на 202</a:t>
            </a:r>
            <a:r>
              <a:rPr lang="en-US" sz="2000" dirty="0" smtClean="0"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 smtClean="0">
                <a:solidFill>
                  <a:schemeClr val="accent2"/>
                </a:solidFill>
                <a:effectLst/>
                <a:latin typeface="+mn-lt"/>
              </a:rPr>
              <a:t> год и на плановый период 202</a:t>
            </a:r>
            <a:r>
              <a:rPr lang="en-US" sz="2000" dirty="0" smtClean="0"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dirty="0" smtClean="0">
                <a:solidFill>
                  <a:schemeClr val="accent2"/>
                </a:solidFill>
                <a:effectLst/>
                <a:latin typeface="+mn-lt"/>
              </a:rPr>
              <a:t> и 202</a:t>
            </a:r>
            <a:r>
              <a:rPr lang="en-US" sz="2000" dirty="0" smtClean="0"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dirty="0" smtClean="0">
                <a:solidFill>
                  <a:schemeClr val="accent2"/>
                </a:solidFill>
                <a:effectLst/>
                <a:latin typeface="+mn-lt"/>
              </a:rPr>
              <a:t> годов </a:t>
            </a:r>
            <a:endParaRPr lang="ru-RU" sz="2000" dirty="0">
              <a:solidFill>
                <a:schemeClr val="accent2"/>
              </a:solidFill>
              <a:effectLst/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23528" y="2940968"/>
          <a:ext cx="8424936" cy="3917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Содержимое 4"/>
          <p:cNvGraphicFramePr>
            <a:graphicFrameLocks/>
          </p:cNvGraphicFramePr>
          <p:nvPr/>
        </p:nvGraphicFramePr>
        <p:xfrm>
          <a:off x="539552" y="1124744"/>
          <a:ext cx="806489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5084"/>
                <a:gridCol w="1660399"/>
                <a:gridCol w="1788121"/>
                <a:gridCol w="217129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</a:t>
                      </a:r>
                      <a:r>
                        <a:rPr lang="ru-RU" sz="1400" baseline="0" dirty="0" smtClean="0"/>
                        <a:t> доходов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2021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2022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2023 </a:t>
                      </a:r>
                      <a:r>
                        <a:rPr lang="ru-RU" sz="1400" dirty="0" smtClean="0"/>
                        <a:t>год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Налоговые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44 970,3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44 229,2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44 905,7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Неналоговые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36 049,0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19 662,7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19 775,1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Безвозмездные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194 739,2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207 379,6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176 823,9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ИТОГО: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275 758,5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271 271,5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241 504,7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812360" y="692696"/>
            <a:ext cx="8195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тыс.руб.</a:t>
            </a:r>
            <a:endParaRPr lang="ru-RU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07504" y="3717032"/>
          <a:ext cx="8856984" cy="3284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520" y="0"/>
            <a:ext cx="8712968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2160" b="1" i="0" u="none" strike="noStrike" kern="1200" cap="all" spc="0" baseline="0">
                <a:ln w="9000" cmpd="sng">
                  <a:solidFill>
                    <a:srgbClr val="00ADDC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ADDC">
                        <a:shade val="20000"/>
                        <a:satMod val="245000"/>
                      </a:srgbClr>
                    </a:gs>
                    <a:gs pos="43000">
                      <a:srgbClr val="00ADDC">
                        <a:satMod val="255000"/>
                      </a:srgbClr>
                    </a:gs>
                    <a:gs pos="48000">
                      <a:srgbClr val="00ADDC">
                        <a:shade val="85000"/>
                        <a:satMod val="255000"/>
                      </a:srgbClr>
                    </a:gs>
                    <a:gs pos="100000">
                      <a:srgbClr val="00ADDC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defRPr>
            </a:pPr>
            <a:r>
              <a:rPr lang="ru-RU" sz="1700" b="1" dirty="0" smtClean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Структура налоговых доходов бюджета Заволжского муниципального района </a:t>
            </a:r>
          </a:p>
          <a:p>
            <a:pPr algn="ctr">
              <a:defRPr sz="2160" b="1" i="0" u="none" strike="noStrike" kern="1200" cap="all" spc="0" baseline="0">
                <a:ln w="9000" cmpd="sng">
                  <a:solidFill>
                    <a:srgbClr val="00ADDC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ADDC">
                        <a:shade val="20000"/>
                        <a:satMod val="245000"/>
                      </a:srgbClr>
                    </a:gs>
                    <a:gs pos="43000">
                      <a:srgbClr val="00ADDC">
                        <a:satMod val="255000"/>
                      </a:srgbClr>
                    </a:gs>
                    <a:gs pos="48000">
                      <a:srgbClr val="00ADDC">
                        <a:shade val="85000"/>
                        <a:satMod val="255000"/>
                      </a:srgbClr>
                    </a:gs>
                    <a:gs pos="100000">
                      <a:srgbClr val="00ADDC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defRPr>
            </a:pPr>
            <a:r>
              <a:rPr lang="ru-RU" sz="1700" b="1" dirty="0" smtClean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на 202</a:t>
            </a:r>
            <a:r>
              <a:rPr lang="en-US" sz="1700" b="1" dirty="0" smtClean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700" b="1" dirty="0" smtClean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год и на плановый период 20</a:t>
            </a:r>
            <a:r>
              <a:rPr lang="en-US" sz="1700" b="1" dirty="0" smtClean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22</a:t>
            </a:r>
            <a:r>
              <a:rPr lang="ru-RU" sz="1700" b="1" dirty="0" smtClean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и 202</a:t>
            </a:r>
            <a:r>
              <a:rPr lang="en-US" sz="1700" b="1" dirty="0" smtClean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700" b="1" dirty="0" smtClean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годов </a:t>
            </a:r>
            <a:endParaRPr lang="ru-RU" sz="1700" b="1" dirty="0">
              <a:ln w="1905"/>
              <a:solidFill>
                <a:schemeClr val="accent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/>
          </p:cNvGraphicFramePr>
          <p:nvPr/>
        </p:nvGraphicFramePr>
        <p:xfrm>
          <a:off x="179512" y="908720"/>
          <a:ext cx="8748464" cy="28586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6585"/>
                <a:gridCol w="1276393"/>
                <a:gridCol w="1199487"/>
                <a:gridCol w="1015999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Наименование налогового дохода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2021</a:t>
                      </a:r>
                      <a:r>
                        <a:rPr lang="ru-RU" sz="1400" baseline="0" dirty="0" smtClean="0"/>
                        <a:t>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2022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2023 год</a:t>
                      </a:r>
                      <a:endParaRPr lang="ru-RU" sz="1400" dirty="0"/>
                    </a:p>
                  </a:txBody>
                  <a:tcPr/>
                </a:tc>
              </a:tr>
              <a:tr h="27723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Налог на доходы физических лиц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31 855,0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31 070,0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31 726,5</a:t>
                      </a:r>
                      <a:endParaRPr lang="ru-RU" sz="1400" dirty="0"/>
                    </a:p>
                  </a:txBody>
                  <a:tcPr/>
                </a:tc>
              </a:tr>
              <a:tr h="26046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Акцизы на нефтепродукты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9 542,3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</a:t>
                      </a:r>
                      <a:r>
                        <a:rPr lang="ru-RU" sz="1400" baseline="0" dirty="0" smtClean="0"/>
                        <a:t> 041,2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10 041,2</a:t>
                      </a:r>
                      <a:endParaRPr lang="ru-RU" sz="1400" dirty="0"/>
                    </a:p>
                  </a:txBody>
                  <a:tcPr/>
                </a:tc>
              </a:tr>
              <a:tr h="31570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Единый налог на вменённый доход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800,0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Единый сельскохозяйственный налог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35,0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35,0</a:t>
                      </a:r>
                      <a:endParaRPr lang="ru-RU" sz="1400" dirty="0"/>
                    </a:p>
                  </a:txBody>
                  <a:tcPr/>
                </a:tc>
              </a:tr>
              <a:tr h="34327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Налог, взимаемый в связи с применением патентной системы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700,0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800,0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800,0</a:t>
                      </a:r>
                      <a:endParaRPr lang="ru-RU" sz="14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Налог на добычу полезных ископаемых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170,0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180,0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200,0</a:t>
                      </a:r>
                      <a:endParaRPr lang="ru-RU" sz="1400" dirty="0"/>
                    </a:p>
                  </a:txBody>
                  <a:tcPr/>
                </a:tc>
              </a:tr>
              <a:tr h="27126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Государственная пошлина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1903,0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2 103,0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2 103,0</a:t>
                      </a:r>
                      <a:endParaRPr lang="ru-RU" sz="1400" dirty="0"/>
                    </a:p>
                  </a:txBody>
                  <a:tcPr/>
                </a:tc>
              </a:tr>
              <a:tr h="25449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ИТОГО: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44 970,3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44 229,2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44 905,7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172400" y="548680"/>
            <a:ext cx="8195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тыс.руб.</a:t>
            </a:r>
            <a:endParaRPr lang="ru-RU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215008" y="3429000"/>
          <a:ext cx="8928992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23528" y="0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2160" b="1" i="0" u="none" strike="noStrike" kern="1200" cap="all" spc="0" baseline="0">
                <a:ln w="9000" cmpd="sng">
                  <a:solidFill>
                    <a:srgbClr val="00ADDC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ADDC">
                        <a:shade val="20000"/>
                        <a:satMod val="245000"/>
                      </a:srgbClr>
                    </a:gs>
                    <a:gs pos="43000">
                      <a:srgbClr val="00ADDC">
                        <a:satMod val="255000"/>
                      </a:srgbClr>
                    </a:gs>
                    <a:gs pos="48000">
                      <a:srgbClr val="00ADDC">
                        <a:shade val="85000"/>
                        <a:satMod val="255000"/>
                      </a:srgbClr>
                    </a:gs>
                    <a:gs pos="100000">
                      <a:srgbClr val="00ADDC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defRPr>
            </a:pPr>
            <a:r>
              <a:rPr lang="ru-RU" sz="1600" b="1" dirty="0" smtClean="0">
                <a:ln w="1905"/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Структура неналоговых доходов бюджета Заволжского муниципального района </a:t>
            </a:r>
            <a:br>
              <a:rPr lang="ru-RU" sz="1600" b="1" dirty="0" smtClean="0">
                <a:ln w="1905"/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n w="1905"/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на 202</a:t>
            </a:r>
            <a:r>
              <a:rPr lang="en-US" sz="1600" b="1" dirty="0" smtClean="0">
                <a:ln w="1905"/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600" b="1" dirty="0" smtClean="0">
                <a:ln w="1905"/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год и на плановый период 20</a:t>
            </a:r>
            <a:r>
              <a:rPr lang="en-US" sz="1600" b="1" dirty="0" smtClean="0">
                <a:ln w="1905"/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22</a:t>
            </a:r>
            <a:r>
              <a:rPr lang="ru-RU" sz="1600" b="1" dirty="0" smtClean="0">
                <a:ln w="1905"/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и 20</a:t>
            </a:r>
            <a:r>
              <a:rPr lang="en-US" sz="1600" b="1" dirty="0" smtClean="0">
                <a:ln w="1905"/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23</a:t>
            </a:r>
            <a:r>
              <a:rPr lang="ru-RU" sz="1600" b="1" dirty="0" smtClean="0">
                <a:ln w="1905"/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годов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(тыс.руб.)</a:t>
            </a:r>
            <a:endParaRPr lang="ru-RU" sz="1600" b="1" dirty="0">
              <a:ln w="1905"/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23528" y="836712"/>
          <a:ext cx="8640960" cy="268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2568"/>
                <a:gridCol w="1224136"/>
                <a:gridCol w="1152128"/>
                <a:gridCol w="1152128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Наименование неналогового дохода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2021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2022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2023 год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</a:t>
                      </a:r>
                      <a:r>
                        <a:rPr lang="ru-RU" sz="1400" baseline="0" dirty="0" smtClean="0"/>
                        <a:t> 633,3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</a:t>
                      </a:r>
                      <a:r>
                        <a:rPr lang="ru-RU" sz="1400" baseline="0" dirty="0" smtClean="0"/>
                        <a:t> 660,5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3 662,8</a:t>
                      </a:r>
                      <a:endParaRPr lang="ru-RU" sz="1400" dirty="0"/>
                    </a:p>
                  </a:txBody>
                  <a:tcPr/>
                </a:tc>
              </a:tr>
              <a:tr h="28192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Платежи при пользовании природными ресурсами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379,7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394,9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410,8</a:t>
                      </a:r>
                      <a:endParaRPr lang="ru-RU" sz="1400" dirty="0"/>
                    </a:p>
                  </a:txBody>
                  <a:tcPr/>
                </a:tc>
              </a:tr>
              <a:tr h="26515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Доходы от оказания платных услуг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10 016,6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9206,1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9 311,3</a:t>
                      </a:r>
                      <a:endParaRPr lang="ru-RU" sz="1400" dirty="0"/>
                    </a:p>
                  </a:txBody>
                  <a:tcPr/>
                </a:tc>
              </a:tr>
              <a:tr h="24838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Доходы от реализации имущества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21 407,9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5 830,7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5 830,7</a:t>
                      </a:r>
                      <a:endParaRPr lang="ru-RU" sz="1400" dirty="0"/>
                    </a:p>
                  </a:txBody>
                  <a:tcPr/>
                </a:tc>
              </a:tr>
              <a:tr h="30362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Штрафы, санкции, возмещение ущерба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611,5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570,5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559,5</a:t>
                      </a:r>
                      <a:endParaRPr lang="ru-RU" sz="1400" dirty="0"/>
                    </a:p>
                  </a:txBody>
                  <a:tcPr/>
                </a:tc>
              </a:tr>
              <a:tr h="30362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ИТОГО: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36 049,0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19 662,7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19 775,1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19256" cy="850106"/>
          </a:xfrm>
        </p:spPr>
        <p:txBody>
          <a:bodyPr>
            <a:normAutofit fontScale="90000"/>
          </a:bodyPr>
          <a:lstStyle/>
          <a:p>
            <a:r>
              <a:rPr lang="ru-RU" alt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</a:t>
            </a:r>
            <a:r>
              <a:rPr lang="ru-RU" alt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в бюджет Заволжского муниципального района</a:t>
            </a:r>
            <a:br>
              <a:rPr lang="ru-RU" alt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 202</a:t>
            </a:r>
            <a:r>
              <a:rPr lang="en-US" alt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год и на плановый период 202</a:t>
            </a:r>
            <a:r>
              <a:rPr lang="en-US" alt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alt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и 202</a:t>
            </a:r>
            <a:r>
              <a:rPr lang="en-US" alt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alt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годов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055639357"/>
              </p:ext>
            </p:extLst>
          </p:nvPr>
        </p:nvGraphicFramePr>
        <p:xfrm>
          <a:off x="179512" y="1844824"/>
          <a:ext cx="4464496" cy="346456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584176"/>
                <a:gridCol w="946448"/>
                <a:gridCol w="1008112"/>
                <a:gridCol w="92576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Наименование показателя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400" dirty="0" smtClean="0"/>
                        <a:t> год,</a:t>
                      </a:r>
                    </a:p>
                    <a:p>
                      <a:r>
                        <a:rPr lang="ru-RU" sz="1400" dirty="0" smtClean="0"/>
                        <a:t>тыс.руб.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400" dirty="0" smtClean="0"/>
                        <a:t> год, тыс.руб.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1400" dirty="0" smtClean="0"/>
                        <a:t> год,</a:t>
                      </a:r>
                    </a:p>
                    <a:p>
                      <a:r>
                        <a:rPr lang="ru-RU" sz="1400" dirty="0" smtClean="0"/>
                        <a:t>тыс.руб.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Всего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194 739</a:t>
                      </a:r>
                      <a:r>
                        <a:rPr lang="ru-RU" sz="1400" b="1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,2</a:t>
                      </a:r>
                      <a:endParaRPr lang="ru-RU" sz="1400" b="1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207 379,6</a:t>
                      </a:r>
                      <a:endParaRPr lang="ru-RU" sz="1400" b="1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176 823,9</a:t>
                      </a:r>
                      <a:endParaRPr lang="ru-RU" sz="1400" b="1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Дотации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77 214,9</a:t>
                      </a:r>
                      <a:endParaRPr lang="ru-RU" sz="14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75 870,0</a:t>
                      </a:r>
                      <a:endParaRPr lang="ru-RU" sz="14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75 870,0</a:t>
                      </a:r>
                      <a:endParaRPr lang="ru-RU" sz="14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Субсидии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11 006,5</a:t>
                      </a:r>
                      <a:endParaRPr lang="ru-RU" sz="14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24 947,7</a:t>
                      </a:r>
                      <a:endParaRPr lang="ru-RU" sz="14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406,6</a:t>
                      </a:r>
                      <a:endParaRPr lang="ru-RU" sz="14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Субвенции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100 393,7</a:t>
                      </a:r>
                      <a:endParaRPr lang="ru-RU" sz="14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100 439,5</a:t>
                      </a:r>
                      <a:endParaRPr lang="ru-RU" sz="14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100 439,4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Иные межбюджетные трансферты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6 015,2</a:t>
                      </a:r>
                      <a:endParaRPr lang="ru-RU" sz="14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6 015,2</a:t>
                      </a:r>
                      <a:endParaRPr lang="ru-RU" sz="14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Прочие безвозмездные поступления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108,9</a:t>
                      </a:r>
                      <a:endParaRPr lang="ru-RU" sz="14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107,2</a:t>
                      </a:r>
                      <a:endParaRPr lang="ru-RU" sz="14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107,9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</p:nvPr>
        </p:nvGraphicFramePr>
        <p:xfrm>
          <a:off x="4932040" y="16288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92696"/>
            <a:ext cx="9144000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dirty="0" smtClean="0"/>
          </a:p>
          <a:p>
            <a:pPr algn="ctr"/>
            <a:r>
              <a:rPr lang="ru-RU" sz="2000" b="1" i="1" dirty="0" smtClean="0"/>
              <a:t>Вы держите в руках «Бюджет для граждан», который познакомит Вас </a:t>
            </a:r>
          </a:p>
          <a:p>
            <a:pPr algn="ctr"/>
            <a:r>
              <a:rPr lang="ru-RU" sz="2000" b="1" i="1" dirty="0" smtClean="0"/>
              <a:t>с основными положениями проекта бюджета </a:t>
            </a:r>
          </a:p>
          <a:p>
            <a:pPr algn="ctr"/>
            <a:r>
              <a:rPr lang="ru-RU" sz="2000" b="1" i="1" dirty="0" smtClean="0"/>
              <a:t>Заволжского муниципального района </a:t>
            </a:r>
          </a:p>
          <a:p>
            <a:pPr algn="ctr"/>
            <a:r>
              <a:rPr lang="ru-RU" sz="2000" b="1" i="1" dirty="0" smtClean="0"/>
              <a:t>на 202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b="1" i="1" dirty="0" smtClean="0"/>
              <a:t> год и на плановый период 20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22</a:t>
            </a:r>
            <a:r>
              <a:rPr lang="ru-RU" sz="2000" b="1" i="1" dirty="0" smtClean="0"/>
              <a:t> и 20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23</a:t>
            </a:r>
            <a:r>
              <a:rPr lang="ru-RU" sz="2000" b="1" i="1" dirty="0" smtClean="0"/>
              <a:t> годов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92896"/>
            <a:ext cx="9144000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331640" y="188640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u="sng" dirty="0" smtClean="0"/>
              <a:t>Уважаемые жители Заволжского района!</a:t>
            </a:r>
            <a:endParaRPr lang="ru-RU" sz="2400" b="1" i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62242"/>
              </p:ext>
            </p:extLst>
          </p:nvPr>
        </p:nvGraphicFramePr>
        <p:xfrm>
          <a:off x="1259632" y="2636912"/>
          <a:ext cx="6480720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899592" y="332656"/>
            <a:ext cx="77768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бюджетной обеспеченности на одного жителя Заволжского муниципального района  налоговыми и неналоговыми доходами с 2018 по 2023 гг.</a:t>
            </a:r>
            <a:endParaRPr lang="ru-RU" sz="2000" b="1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439017"/>
            <a:ext cx="3024336" cy="90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Расходы бюджета </a:t>
            </a:r>
          </a:p>
          <a:p>
            <a:pPr algn="ctr"/>
            <a:endParaRPr lang="ru-RU" sz="2400" b="1" dirty="0" smtClean="0"/>
          </a:p>
          <a:p>
            <a:pPr algn="ctr"/>
            <a:r>
              <a:rPr lang="ru-RU" b="1" dirty="0" smtClean="0"/>
              <a:t>Расходы бюджета – выплачиваемые из бюджета денежные средства. </a:t>
            </a:r>
          </a:p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Расходное обязательство – обязанность выплатить денежные средства из соответствующего бюджета. </a:t>
            </a:r>
            <a:endParaRPr lang="ru-RU" dirty="0"/>
          </a:p>
        </p:txBody>
      </p:sp>
      <p:pic>
        <p:nvPicPr>
          <p:cNvPr id="1026" name="Picture 2" descr="C:\Documents and Settings\den\Рабочий стол\Безымянн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86058"/>
            <a:ext cx="9115425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9144000" cy="3052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0" y="-415499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 smtClean="0"/>
          </a:p>
          <a:p>
            <a:pPr algn="ctr"/>
            <a:r>
              <a:rPr lang="ru-RU" sz="2000" b="1" dirty="0" smtClean="0"/>
              <a:t>Расходы бюджетов по основным функциям государства 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3164681"/>
            <a:ext cx="9144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ctr"/>
            <a:r>
              <a:rPr lang="ru-RU" dirty="0" smtClean="0"/>
              <a:t>Каждый из разделов классификации имеет перечень подразделов, которые отражают основные направления реализации соответствующей функции. </a:t>
            </a:r>
          </a:p>
          <a:p>
            <a:r>
              <a:rPr lang="ru-RU" dirty="0" smtClean="0"/>
              <a:t>Например, в составе раздела «Образование», в том числе, выделяются: </a:t>
            </a:r>
          </a:p>
          <a:p>
            <a:r>
              <a:rPr lang="ru-RU" dirty="0" smtClean="0"/>
              <a:t>♦ дошкольное образование; </a:t>
            </a:r>
          </a:p>
          <a:p>
            <a:r>
              <a:rPr lang="ru-RU" dirty="0" smtClean="0"/>
              <a:t>♦ общее образование; </a:t>
            </a:r>
          </a:p>
          <a:p>
            <a:r>
              <a:rPr lang="ru-RU" dirty="0" smtClean="0"/>
              <a:t>♦ дополнительное образование детей; </a:t>
            </a:r>
          </a:p>
          <a:p>
            <a:r>
              <a:rPr lang="ru-RU" dirty="0" smtClean="0"/>
              <a:t>♦ среднее профессиональное образование; </a:t>
            </a:r>
          </a:p>
          <a:p>
            <a:r>
              <a:rPr lang="ru-RU" dirty="0" smtClean="0"/>
              <a:t>♦ профессиональная подготовка, переподготовка и повышение квалификации; </a:t>
            </a:r>
          </a:p>
          <a:p>
            <a:r>
              <a:rPr lang="ru-RU" dirty="0" smtClean="0"/>
              <a:t>♦ высшее образование;</a:t>
            </a:r>
          </a:p>
          <a:p>
            <a:r>
              <a:rPr lang="ru-RU" dirty="0" smtClean="0"/>
              <a:t>♦ молодёжная политика;</a:t>
            </a:r>
          </a:p>
          <a:p>
            <a:r>
              <a:rPr lang="ru-RU" dirty="0" smtClean="0"/>
              <a:t>♦ прикладные научные исследования в области образования;</a:t>
            </a:r>
          </a:p>
          <a:p>
            <a:r>
              <a:rPr lang="ru-RU" dirty="0" smtClean="0"/>
              <a:t>♦ другие вопросы в области образования.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116632"/>
            <a:ext cx="66625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/>
              <a:t>Расходы бюджета Заволжского муниципального района</a:t>
            </a:r>
          </a:p>
          <a:p>
            <a:pPr algn="ctr"/>
            <a:r>
              <a:rPr lang="ru-RU" sz="2000" b="1" dirty="0" smtClean="0"/>
              <a:t>на 20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21</a:t>
            </a:r>
            <a:r>
              <a:rPr lang="ru-RU" sz="2000" b="1" dirty="0" smtClean="0">
                <a:cs typeface="Times New Roman" pitchFamily="18" charset="0"/>
              </a:rPr>
              <a:t> год и на плановый период 202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b="1" dirty="0" smtClean="0">
                <a:cs typeface="Times New Roman" pitchFamily="18" charset="0"/>
              </a:rPr>
              <a:t> и </a:t>
            </a:r>
            <a:r>
              <a:rPr lang="ru-RU" sz="2000" b="1" dirty="0" smtClean="0"/>
              <a:t>20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23</a:t>
            </a:r>
            <a:r>
              <a:rPr lang="ru-RU" sz="2000" b="1" dirty="0" smtClean="0"/>
              <a:t> годов</a:t>
            </a:r>
            <a:endParaRPr lang="ru-RU" sz="20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0359066"/>
              </p:ext>
            </p:extLst>
          </p:nvPr>
        </p:nvGraphicFramePr>
        <p:xfrm>
          <a:off x="0" y="980728"/>
          <a:ext cx="9144002" cy="5257867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827584"/>
                <a:gridCol w="3384376"/>
                <a:gridCol w="936105"/>
                <a:gridCol w="648072"/>
                <a:gridCol w="1008112"/>
                <a:gridCol w="648072"/>
                <a:gridCol w="1008112"/>
                <a:gridCol w="683569"/>
              </a:tblGrid>
              <a:tr h="48569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Раздел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Наименование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</a:t>
                      </a:r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r>
                        <a:rPr lang="ru-RU" sz="1200" baseline="0" dirty="0" smtClean="0"/>
                        <a:t> год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%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</a:t>
                      </a:r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r>
                        <a:rPr lang="ru-RU" sz="1200" dirty="0" smtClean="0"/>
                        <a:t> год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%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</a:t>
                      </a:r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ru-RU" sz="1200" dirty="0" smtClean="0"/>
                        <a:t>год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%</a:t>
                      </a:r>
                      <a:endParaRPr lang="ru-RU" sz="1200" dirty="0"/>
                    </a:p>
                  </a:txBody>
                  <a:tcPr/>
                </a:tc>
              </a:tr>
              <a:tr h="366980"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ВСЕГО: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279 749,4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b="0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270 892,2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1" u="sng" dirty="0" smtClean="0"/>
                        <a:t>100,0</a:t>
                      </a:r>
                      <a:endParaRPr lang="ru-RU" sz="1200" b="0" i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237 549,5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1" u="sng" dirty="0" smtClean="0"/>
                        <a:t>100,0</a:t>
                      </a:r>
                      <a:endParaRPr lang="ru-RU" sz="1200" b="0" i="1" u="sng" dirty="0"/>
                    </a:p>
                  </a:txBody>
                  <a:tcPr/>
                </a:tc>
              </a:tr>
              <a:tr h="366980"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Условно утверждаемые</a:t>
                      </a:r>
                      <a:r>
                        <a:rPr lang="ru-RU" sz="1200" baseline="0" dirty="0" smtClean="0"/>
                        <a:t> расходы*</a:t>
                      </a:r>
                      <a:endParaRPr lang="ru-RU" sz="1200" dirty="0" smtClean="0"/>
                    </a:p>
                    <a:p>
                      <a:pPr algn="l"/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-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0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3 573,9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0" i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7 189,2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0" i="1" u="sng" dirty="0"/>
                    </a:p>
                  </a:txBody>
                  <a:tcPr/>
                </a:tc>
              </a:tr>
              <a:tr h="38981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Общегосударственные вопросы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44 592</a:t>
                      </a:r>
                      <a:r>
                        <a:rPr lang="ru-RU" sz="12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,7</a:t>
                      </a:r>
                      <a:endParaRPr lang="ru-RU" sz="12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15,94</a:t>
                      </a:r>
                      <a:endParaRPr lang="ru-RU" sz="1200" i="1" u="sng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43 579,9</a:t>
                      </a:r>
                      <a:endParaRPr lang="ru-RU" sz="12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16,09</a:t>
                      </a:r>
                      <a:endParaRPr lang="ru-RU" sz="1200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42 641,1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</a:rPr>
                        <a:t>17,95</a:t>
                      </a:r>
                    </a:p>
                  </a:txBody>
                  <a:tcPr/>
                </a:tc>
              </a:tr>
              <a:tr h="48018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Национальная безопасность и правоохранительная деятельность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70,0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</a:rPr>
                        <a:t>0,03</a:t>
                      </a:r>
                      <a:endParaRPr lang="ru-RU" sz="1200" i="1" u="sng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75,0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</a:rPr>
                        <a:t>0,03</a:t>
                      </a:r>
                      <a:endParaRPr lang="ru-RU" sz="1200" i="1" u="sng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70,0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</a:rPr>
                        <a:t>0,03</a:t>
                      </a:r>
                    </a:p>
                  </a:txBody>
                  <a:tcPr/>
                </a:tc>
              </a:tr>
              <a:tr h="36698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Национальная экономика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  <a:cs typeface="Times New Roman" pitchFamily="18" charset="0"/>
                        </a:rPr>
                        <a:t>15 949,7</a:t>
                      </a:r>
                      <a:endParaRPr lang="ru-RU" sz="12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  <a:cs typeface="Times New Roman" pitchFamily="18" charset="0"/>
                        </a:rPr>
                        <a:t>5,70</a:t>
                      </a:r>
                      <a:endParaRPr lang="ru-RU" sz="1200" i="1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16 750,3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</a:rPr>
                        <a:t>6,18</a:t>
                      </a:r>
                      <a:endParaRPr lang="ru-RU" sz="1200" i="1" u="sng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10 287,2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</a:rPr>
                        <a:t>4,33</a:t>
                      </a:r>
                      <a:endParaRPr lang="ru-RU" sz="1200" i="1" u="sng" dirty="0">
                        <a:latin typeface="+mn-lt"/>
                      </a:endParaRPr>
                    </a:p>
                  </a:txBody>
                  <a:tcPr/>
                </a:tc>
              </a:tr>
              <a:tr h="35310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Жилищно-коммунальное хозяйство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  <a:cs typeface="Times New Roman" pitchFamily="18" charset="0"/>
                        </a:rPr>
                        <a:t>3 371,0</a:t>
                      </a:r>
                      <a:endParaRPr lang="ru-RU" sz="12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  <a:cs typeface="Times New Roman" pitchFamily="18" charset="0"/>
                        </a:rPr>
                        <a:t>1,21</a:t>
                      </a:r>
                      <a:endParaRPr lang="ru-RU" sz="1200" i="1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19 936,6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</a:rPr>
                        <a:t>7,36</a:t>
                      </a:r>
                      <a:endParaRPr lang="ru-RU" sz="1200" i="1" u="sng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1 469,0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</a:rPr>
                        <a:t>0,62</a:t>
                      </a:r>
                      <a:endParaRPr lang="ru-RU" sz="1200" i="1" u="sng" dirty="0">
                        <a:latin typeface="+mn-lt"/>
                      </a:endParaRP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Охрана окружающей среды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242,7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</a:rPr>
                        <a:t>0,09</a:t>
                      </a:r>
                      <a:endParaRPr lang="ru-RU" sz="1200" i="1" u="sng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0,00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</a:rPr>
                        <a:t>0,00</a:t>
                      </a:r>
                      <a:endParaRPr lang="ru-RU" sz="1200" i="1" u="sng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0,00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</a:rPr>
                        <a:t>0,00</a:t>
                      </a:r>
                      <a:endParaRPr lang="ru-RU" sz="1200" i="1" u="sng" dirty="0">
                        <a:latin typeface="+mn-lt"/>
                      </a:endParaRPr>
                    </a:p>
                  </a:txBody>
                  <a:tcPr/>
                </a:tc>
              </a:tr>
              <a:tr h="36698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Образование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207 279,7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</a:rPr>
                        <a:t>74,09</a:t>
                      </a:r>
                      <a:endParaRPr lang="ru-RU" sz="1200" i="1" u="sng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182 705,6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</a:rPr>
                        <a:t>67,45</a:t>
                      </a:r>
                      <a:endParaRPr lang="ru-RU" sz="1200" i="1" u="sng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175 554,9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</a:rPr>
                        <a:t>73,90</a:t>
                      </a:r>
                      <a:endParaRPr lang="ru-RU" sz="1200" i="1" u="sng" dirty="0">
                        <a:latin typeface="+mn-lt"/>
                      </a:endParaRPr>
                    </a:p>
                  </a:txBody>
                  <a:tcPr/>
                </a:tc>
              </a:tr>
              <a:tr h="36698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Культура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2 853,2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</a:rPr>
                        <a:t>1,02</a:t>
                      </a:r>
                      <a:endParaRPr lang="ru-RU" sz="1200" i="1" u="sng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2 732,7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</a:rPr>
                        <a:t>1,01</a:t>
                      </a:r>
                      <a:endParaRPr lang="ru-RU" sz="1200" i="1" u="sng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2 618,3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</a:rPr>
                        <a:t>1,10</a:t>
                      </a:r>
                      <a:endParaRPr lang="ru-RU" sz="1200" i="1" u="sng" dirty="0">
                        <a:latin typeface="+mn-lt"/>
                      </a:endParaRPr>
                    </a:p>
                  </a:txBody>
                  <a:tcPr/>
                </a:tc>
              </a:tr>
              <a:tr h="36698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Социальная политика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4 717,7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</a:rPr>
                        <a:t>1,69</a:t>
                      </a:r>
                      <a:endParaRPr lang="ru-RU" sz="1200" i="1" u="sng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4 559,3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</a:rPr>
                        <a:t>1,68</a:t>
                      </a:r>
                      <a:endParaRPr lang="ru-RU" sz="1200" i="1" u="sng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4 356,3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</a:rPr>
                        <a:t>1,83</a:t>
                      </a:r>
                      <a:endParaRPr lang="ru-RU" sz="1200" i="1" u="sng" dirty="0">
                        <a:latin typeface="+mn-lt"/>
                      </a:endParaRPr>
                    </a:p>
                  </a:txBody>
                  <a:tcPr/>
                </a:tc>
              </a:tr>
              <a:tr h="41122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Физическая культура и спорт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372,7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</a:rPr>
                        <a:t>0,13</a:t>
                      </a:r>
                      <a:endParaRPr lang="ru-RU" sz="1200" i="1" u="sng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252,7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</a:rPr>
                        <a:t>0,09</a:t>
                      </a:r>
                      <a:endParaRPr lang="ru-RU" sz="1200" i="1" u="sng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252,7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</a:rPr>
                        <a:t>0,11</a:t>
                      </a:r>
                      <a:endParaRPr lang="ru-RU" sz="1200" i="1" u="sng" dirty="0">
                        <a:latin typeface="+mn-lt"/>
                      </a:endParaRPr>
                    </a:p>
                  </a:txBody>
                  <a:tcPr/>
                </a:tc>
              </a:tr>
              <a:tr h="48569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Обслуживание муниципального долга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300,0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</a:rPr>
                        <a:t>0,11</a:t>
                      </a:r>
                      <a:endParaRPr lang="ru-RU" sz="1200" i="1" u="sng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300,0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</a:rPr>
                        <a:t>0,11</a:t>
                      </a:r>
                      <a:endParaRPr lang="ru-RU" sz="1200" i="1" u="sng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300,0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+mn-lt"/>
                        </a:rPr>
                        <a:t>0,13</a:t>
                      </a:r>
                      <a:endParaRPr lang="ru-RU" sz="1200" i="1" u="sng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028384" y="476672"/>
            <a:ext cx="8195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тыс.руб.</a:t>
            </a: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6309320"/>
            <a:ext cx="84969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* - Под условно утверждаемыми расходами понимаются не распределённые в плановом периоде в соответствии с классификацией расходов бюджетов бюджетные ассигнования (ст.184.1, гл.21, раздел</a:t>
            </a:r>
            <a:r>
              <a:rPr lang="en-US" sz="1200" dirty="0" smtClean="0"/>
              <a:t> VII</a:t>
            </a:r>
            <a:r>
              <a:rPr lang="ru-RU" sz="1200" dirty="0" smtClean="0"/>
              <a:t>, часть </a:t>
            </a:r>
            <a:r>
              <a:rPr lang="en-US" sz="1200" dirty="0" smtClean="0"/>
              <a:t>III </a:t>
            </a:r>
            <a:r>
              <a:rPr lang="ru-RU" sz="1200" dirty="0" smtClean="0"/>
              <a:t>Бюджетного Кодекса РФ)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1152128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Расходы бюджета Заволжского муниципального района в разрезе разделов и подразделов бюджетной классификации 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на 202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 год и на плановый период 20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 и 202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 годов</a:t>
            </a:r>
            <a:endParaRPr lang="ru-RU" sz="2000" dirty="0"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512" y="1412776"/>
          <a:ext cx="8856984" cy="5335032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648072"/>
                <a:gridCol w="936104"/>
                <a:gridCol w="4680520"/>
                <a:gridCol w="936104"/>
                <a:gridCol w="864096"/>
                <a:gridCol w="79208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Раздел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Подраздел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Наименование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2021</a:t>
                      </a:r>
                    </a:p>
                    <a:p>
                      <a:pPr algn="ctr"/>
                      <a:r>
                        <a:rPr lang="ru-RU" sz="1200" dirty="0" smtClean="0"/>
                        <a:t> год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2022</a:t>
                      </a:r>
                    </a:p>
                    <a:p>
                      <a:pPr algn="ctr"/>
                      <a:r>
                        <a:rPr lang="ru-RU" sz="1200" dirty="0" smtClean="0"/>
                        <a:t> год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2023</a:t>
                      </a:r>
                    </a:p>
                    <a:p>
                      <a:pPr algn="ctr"/>
                      <a:r>
                        <a:rPr lang="ru-RU" sz="1200" dirty="0" smtClean="0"/>
                        <a:t> год</a:t>
                      </a:r>
                      <a:endParaRPr lang="ru-RU" sz="1200" dirty="0"/>
                    </a:p>
                  </a:txBody>
                  <a:tcPr/>
                </a:tc>
              </a:tr>
              <a:tr h="30583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01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00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aseline="0" dirty="0" smtClean="0"/>
                        <a:t>ОБЩЕГОСУДАРСТВЕННЫЕ ВОПРОСЫ</a:t>
                      </a:r>
                      <a:endParaRPr lang="ru-RU" sz="1200" b="1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44 592,7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43 579,9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42 641,1</a:t>
                      </a:r>
                      <a:endParaRPr lang="ru-RU" sz="1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Функционирование высшего должностного лица субъекта Российской</a:t>
                      </a:r>
                      <a:r>
                        <a:rPr lang="ru-RU" sz="1200" baseline="0" dirty="0" smtClean="0"/>
                        <a:t> Федерации, муниципального образования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1 327,7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1 320,7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1 320,7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01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/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23 525,1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23 201,7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22 427,9</a:t>
                      </a:r>
                      <a:endParaRPr lang="ru-RU" sz="1200" dirty="0"/>
                    </a:p>
                  </a:txBody>
                  <a:tcPr/>
                </a:tc>
              </a:tr>
              <a:tr h="27087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/>
                        <a:t>Судебная система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50,0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/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5 418,4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5 150,8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5 150,8</a:t>
                      </a:r>
                      <a:endParaRPr lang="ru-RU" sz="1200" dirty="0"/>
                    </a:p>
                  </a:txBody>
                  <a:tcPr/>
                </a:tc>
              </a:tr>
              <a:tr h="25943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/>
                        <a:t>Резервные фонды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300,0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300,0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300,0</a:t>
                      </a:r>
                      <a:endParaRPr lang="ru-RU" sz="1200" dirty="0"/>
                    </a:p>
                  </a:txBody>
                  <a:tcPr/>
                </a:tc>
              </a:tr>
              <a:tr h="27314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/>
                        <a:t>Другие общегосударственные вопросы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14 017,3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13 556,7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13 391,7</a:t>
                      </a:r>
                      <a:endParaRPr lang="ru-RU" sz="1200" dirty="0"/>
                    </a:p>
                  </a:txBody>
                  <a:tcPr/>
                </a:tc>
              </a:tr>
              <a:tr h="44121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03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00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/>
                        <a:t>НАЦИОНАЛЬНАЯ БЕЗОПАСНОСТЬ И ПРАВООХРАНИТЕЛЬНАЯ ДЕЯТЕЛЬНОСТЬ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70,0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75,0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70,0</a:t>
                      </a:r>
                      <a:endParaRPr lang="ru-RU" sz="1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/>
                        <a:t>Защита населения и территории от чрезвычайных ситуаций природного и техногенного характера, гражданская оборона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75,0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70,0</a:t>
                      </a:r>
                      <a:endParaRPr lang="ru-RU" sz="1200" dirty="0"/>
                    </a:p>
                  </a:txBody>
                  <a:tcPr/>
                </a:tc>
              </a:tr>
              <a:tr h="24689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04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00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/>
                        <a:t>НАЦИОНАЛЬНАЯ ЭКОНОМИКА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15 949,7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16 750,3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10 287,2</a:t>
                      </a:r>
                      <a:endParaRPr lang="ru-RU" sz="1200" b="1" dirty="0"/>
                    </a:p>
                  </a:txBody>
                  <a:tcPr/>
                </a:tc>
              </a:tr>
              <a:tr h="25026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/>
                        <a:t>Сельское хозяйство и рыболовство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215,9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195,9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195,9</a:t>
                      </a:r>
                      <a:endParaRPr lang="ru-RU" sz="1200" dirty="0"/>
                    </a:p>
                  </a:txBody>
                  <a:tcPr/>
                </a:tc>
              </a:tr>
              <a:tr h="26397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/>
                        <a:t>Транспорт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50,0</a:t>
                      </a:r>
                      <a:endParaRPr lang="ru-RU" sz="1200" dirty="0"/>
                    </a:p>
                  </a:txBody>
                  <a:tcPr/>
                </a:tc>
              </a:tr>
              <a:tr h="26397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/>
                        <a:t>Дорожное хозяйство (дорожные фонды)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15 633,8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16 504,4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10 041,3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028384" y="1052736"/>
            <a:ext cx="8195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тыс.руб.</a:t>
            </a:r>
            <a:endParaRPr lang="ru-RU" sz="14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143000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Расходы бюджета Заволжского муниципального района в разрезе подразделов бюджетной классификации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в 202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-202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dirty="0" err="1" smtClean="0">
                <a:solidFill>
                  <a:schemeClr val="tx1"/>
                </a:solidFill>
                <a:effectLst/>
                <a:latin typeface="+mn-lt"/>
              </a:rPr>
              <a:t>гг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 (2)</a:t>
            </a:r>
            <a:endParaRPr lang="ru-RU" sz="2000" dirty="0"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7946325"/>
              </p:ext>
            </p:extLst>
          </p:nvPr>
        </p:nvGraphicFramePr>
        <p:xfrm>
          <a:off x="251520" y="2276872"/>
          <a:ext cx="8712967" cy="4178165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720080"/>
                <a:gridCol w="1080120"/>
                <a:gridCol w="3816424"/>
                <a:gridCol w="1080120"/>
                <a:gridCol w="1008112"/>
                <a:gridCol w="100811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Раздел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Подраздел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400" dirty="0" smtClean="0"/>
                        <a:t>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202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400" dirty="0" smtClean="0"/>
                        <a:t>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202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1400" dirty="0" smtClean="0"/>
                        <a:t> год</a:t>
                      </a:r>
                      <a:endParaRPr lang="ru-RU" sz="1400" dirty="0"/>
                    </a:p>
                  </a:txBody>
                  <a:tcPr/>
                </a:tc>
              </a:tr>
              <a:tr h="3058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05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00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ЖИЛИЩНО-КОММУНАЛЬНОЕ ХОЗЯЙСТВО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3 371,1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19 936,6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1 469,0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83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05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01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1200" kern="1200" dirty="0" smtClean="0"/>
                        <a:t>Жилищное хозяйство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1 836,0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1 068,1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669,0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83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05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02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1200" kern="1200" dirty="0" smtClean="0"/>
                        <a:t>Коммунальное хозяйство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1 454,5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18 810,4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765,0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83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05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03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1200" kern="1200" dirty="0" smtClean="0"/>
                        <a:t>Благоустройство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80,6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58,1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35,0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83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06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00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ОХРАНА ОКРУЖАЮЩЕЙ СРЕДЫ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242,7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06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02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Сбор, удаление отходов и очистка сточных вод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20,0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41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06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03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Охрана объектов растительного и животного мира и среды их обитания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</a:rPr>
                        <a:t>222,7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</a:rPr>
                        <a:t>0,00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</a:rPr>
                        <a:t>0,00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741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ОБРАЗОВАНИЕ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</a:rPr>
                        <a:t>207 279,7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</a:rPr>
                        <a:t>182 705,6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</a:rPr>
                        <a:t>175 554,9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594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01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Дошкольное образование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71 937,8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64 602,7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64 126,2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348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07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02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Общее образование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97 867,3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83 893,7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77 249,5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348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03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Дополнительное образование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24 570,3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23 785,1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23 755,1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567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07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07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Молодежная политика и оздоровление детей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743,0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743,0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743,0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468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09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Другие вопросы в области образования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12 161,3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9 681,1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9 681,1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028384" y="1772816"/>
            <a:ext cx="8195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тыс.руб.</a:t>
            </a:r>
            <a:endParaRPr lang="ru-RU" sz="14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Расходы бюджета Заволжского муниципального района 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+mn-lt"/>
              </a:rPr>
              <a:t/>
            </a:r>
            <a:br>
              <a:rPr lang="en-US" sz="2000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в разрезе подразделов бюджетной классификации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в 202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-202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dirty="0" err="1" smtClean="0">
                <a:solidFill>
                  <a:schemeClr val="tx1"/>
                </a:solidFill>
                <a:effectLst/>
                <a:latin typeface="+mn-lt"/>
              </a:rPr>
              <a:t>гг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 (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+mn-lt"/>
              </a:rPr>
              <a:t>3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)</a:t>
            </a:r>
            <a:endParaRPr lang="ru-RU" sz="2000" dirty="0"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9597234"/>
              </p:ext>
            </p:extLst>
          </p:nvPr>
        </p:nvGraphicFramePr>
        <p:xfrm>
          <a:off x="395536" y="1700808"/>
          <a:ext cx="8568950" cy="4491729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720080"/>
                <a:gridCol w="936104"/>
                <a:gridCol w="4080057"/>
                <a:gridCol w="944236"/>
                <a:gridCol w="944237"/>
                <a:gridCol w="944236"/>
              </a:tblGrid>
              <a:tr h="50714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Раздел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Подраздел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Наименование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400" dirty="0" smtClean="0"/>
                        <a:t>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202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400" dirty="0" smtClean="0"/>
                        <a:t>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202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1400" dirty="0" smtClean="0"/>
                        <a:t> год</a:t>
                      </a:r>
                      <a:endParaRPr lang="ru-RU" sz="1400" dirty="0"/>
                    </a:p>
                  </a:txBody>
                  <a:tcPr/>
                </a:tc>
              </a:tr>
              <a:tr h="3460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08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КУЛЬТУРА, КИНЕМАТОГРАФИЯ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2 853,2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2 732,7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2 618,3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60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08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 Культура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2 853,2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2 732,7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2 618,3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60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10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00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СОЦИАЛЬНАЯ ПОЛИТИКА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4 717,7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4 559,3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4 356,3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95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10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01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/>
                        <a:t>Пенсионное обеспечение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1 680,9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1 522,5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1 319,5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64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10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04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Охрана семьи и детства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2 895,7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2 895,7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2 895,7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95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10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06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/>
                        <a:t>Другие вопросы в области социальной политики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141,1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141,1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141,1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35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11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00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ФИЗИЧЕСКАЯ КУЛЬТУРА И СПОРТ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372,7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252,7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252,7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9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11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01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/>
                        <a:t>Физическая культура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372,7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252,7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252,7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992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13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00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ОБСЛУЖИВАНИЕ ГОСУДАСТВЕННОГО И МУНИЦИПАЛЬНОГО ДОЛГА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300,0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300,0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300,0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95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13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/>
                        <a:t>01</a:t>
                      </a:r>
                      <a:endParaRPr lang="ru-RU" sz="12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/>
                        <a:t>Обслуживание государственного внутреннего и муниципального долга</a:t>
                      </a:r>
                      <a:endParaRPr lang="ru-RU" sz="12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300,0</a:t>
                      </a:r>
                      <a:endParaRPr lang="ru-RU" sz="1200" b="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300,0</a:t>
                      </a:r>
                      <a:endParaRPr lang="ru-RU" sz="1200" b="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300,0</a:t>
                      </a:r>
                      <a:endParaRPr lang="ru-RU" sz="1200" b="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93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/>
                        <a:t>ВСЕГО </a:t>
                      </a:r>
                      <a:r>
                        <a:rPr lang="ru-RU" sz="1200" b="1" dirty="0" smtClean="0"/>
                        <a:t> (без условно утвержденных расходов)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279 749,4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270 892,2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237 549,5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956376" y="1412776"/>
            <a:ext cx="819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тыс.руб.</a:t>
            </a:r>
            <a:endParaRPr lang="ru-RU" sz="14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995287225"/>
              </p:ext>
            </p:extLst>
          </p:nvPr>
        </p:nvGraphicFramePr>
        <p:xfrm>
          <a:off x="0" y="0"/>
          <a:ext cx="9144000" cy="6741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одержимое 3"/>
          <p:cNvGraphicFramePr>
            <a:graphicFrameLocks/>
          </p:cNvGraphicFramePr>
          <p:nvPr/>
        </p:nvGraphicFramePr>
        <p:xfrm>
          <a:off x="323528" y="2996952"/>
          <a:ext cx="8568952" cy="3456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67544" y="188641"/>
            <a:ext cx="82809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 smtClean="0"/>
              <a:t>Расходы бюджета Заволжского муниципального района </a:t>
            </a:r>
          </a:p>
          <a:p>
            <a:pPr algn="ctr"/>
            <a:r>
              <a:rPr lang="ru-RU" altLang="ru-RU" sz="2000" b="1" dirty="0" smtClean="0"/>
              <a:t>на социальную сферу </a:t>
            </a:r>
          </a:p>
          <a:p>
            <a:pPr algn="ctr"/>
            <a:r>
              <a:rPr lang="ru-RU" altLang="ru-RU" sz="2000" b="1" dirty="0" smtClean="0"/>
              <a:t>на 202</a:t>
            </a:r>
            <a:r>
              <a:rPr lang="en-US" altLang="ru-RU" sz="20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sz="2000" b="1" dirty="0" smtClean="0"/>
              <a:t> год и на плановый период 202</a:t>
            </a:r>
            <a:r>
              <a:rPr lang="en-US" altLang="ru-RU" sz="20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altLang="ru-RU" sz="2000" b="1" dirty="0" smtClean="0"/>
              <a:t> и 202</a:t>
            </a:r>
            <a:r>
              <a:rPr lang="en-US" altLang="ru-RU" sz="20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altLang="ru-RU" sz="2000" b="1" dirty="0" smtClean="0"/>
              <a:t> годов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196752"/>
            <a:ext cx="82809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/>
            <a:r>
              <a:rPr lang="ru-RU" altLang="ru-RU" dirty="0" smtClean="0"/>
              <a:t>Бюджетная политика в социальной сфере ориентирована на сохранение приоритетности в финансовом обеспечении обширного спектра задач  в области  образования, социальной политики, культуры, физической культуры и спорта.</a:t>
            </a:r>
            <a:endParaRPr lang="ru-RU" dirty="0" smtClean="0"/>
          </a:p>
          <a:p>
            <a:pPr indent="450000"/>
            <a:r>
              <a:rPr lang="ru-RU" altLang="ru-RU" dirty="0" smtClean="0"/>
              <a:t>Расходы: 20</a:t>
            </a:r>
            <a:r>
              <a:rPr lang="en-US" altLang="ru-RU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ru-RU" dirty="0" smtClean="0"/>
              <a:t> </a:t>
            </a:r>
            <a:r>
              <a:rPr lang="ru-RU" altLang="ru-RU" dirty="0" smtClean="0"/>
              <a:t>год – 215 223,3 тыс.руб., 2022 год – 190 250,3 тыс.руб.,2023 год – 182 782,2 тыс.руб.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60648"/>
            <a:ext cx="928690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Муниципальная программа</a:t>
            </a:r>
            <a:r>
              <a:rPr lang="ru-RU" sz="1600" dirty="0" smtClean="0"/>
              <a:t> – </a:t>
            </a:r>
          </a:p>
          <a:p>
            <a:r>
              <a:rPr lang="ru-RU" sz="1600" dirty="0" smtClean="0"/>
              <a:t>комплекс мероприятий, взаимоувязанных по ресурсам, исполнителям и срокам реализации, направленных на достижение социально-значимых результатов для Заволжского муниципального района и его жителей. </a:t>
            </a:r>
          </a:p>
          <a:p>
            <a:pPr algn="ctr"/>
            <a:r>
              <a:rPr lang="ru-RU" sz="1600" b="1" dirty="0" smtClean="0"/>
              <a:t>это документ, определяющий: </a:t>
            </a:r>
          </a:p>
          <a:p>
            <a:r>
              <a:rPr lang="ru-RU" sz="1600" dirty="0" smtClean="0"/>
              <a:t>- цели и задачи реализуемой политики в определенной сфере; </a:t>
            </a:r>
          </a:p>
          <a:p>
            <a:pPr>
              <a:buFontTx/>
              <a:buChar char="-"/>
            </a:pPr>
            <a:r>
              <a:rPr lang="ru-RU" sz="1600" dirty="0" smtClean="0"/>
              <a:t> способы их достижения; </a:t>
            </a:r>
          </a:p>
          <a:p>
            <a:pPr>
              <a:buFontTx/>
              <a:buChar char="-"/>
            </a:pPr>
            <a:r>
              <a:rPr lang="ru-RU" sz="1600" dirty="0" smtClean="0"/>
              <a:t> примерные объемы используемых финансовых ресурсов. </a:t>
            </a:r>
          </a:p>
          <a:p>
            <a:r>
              <a:rPr lang="ru-RU" sz="1200" dirty="0" smtClean="0"/>
              <a:t>Пример: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75856" y="2564904"/>
            <a:ext cx="2654036" cy="26161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100" dirty="0" smtClean="0"/>
              <a:t>Стратегия долгосрочного развития</a:t>
            </a:r>
            <a:endParaRPr lang="ru-RU" sz="1100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2996952"/>
            <a:ext cx="4213702" cy="1107996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100" dirty="0" smtClean="0"/>
              <a:t>Муниципальная программа </a:t>
            </a:r>
          </a:p>
          <a:p>
            <a:pPr algn="ctr"/>
            <a:r>
              <a:rPr lang="ru-RU" sz="1100" dirty="0" smtClean="0"/>
              <a:t>Заволжского муниципального района Ивановской области </a:t>
            </a:r>
          </a:p>
          <a:p>
            <a:pPr algn="ctr"/>
            <a:r>
              <a:rPr lang="ru-RU" sz="1100" dirty="0" smtClean="0"/>
              <a:t>«Развитие образования в Заволжском муниципальном районе»</a:t>
            </a:r>
          </a:p>
          <a:p>
            <a:pPr algn="ctr"/>
            <a:r>
              <a:rPr lang="ru-RU" sz="1100" dirty="0" smtClean="0"/>
              <a:t>Подпрограмма «Предоставление дошкольного образования и воспитания в Заволжском муниципальном районе» </a:t>
            </a:r>
            <a:endParaRPr lang="ru-RU" sz="1100" dirty="0"/>
          </a:p>
        </p:txBody>
      </p:sp>
      <p:sp>
        <p:nvSpPr>
          <p:cNvPr id="5" name="TextBox 4"/>
          <p:cNvSpPr txBox="1"/>
          <p:nvPr/>
        </p:nvSpPr>
        <p:spPr>
          <a:xfrm>
            <a:off x="4716016" y="3140968"/>
            <a:ext cx="4214842" cy="938719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100" dirty="0" smtClean="0"/>
              <a:t>Исполнители основных мероприятий:</a:t>
            </a:r>
          </a:p>
          <a:p>
            <a:pPr algn="ctr"/>
            <a:r>
              <a:rPr lang="ru-RU" sz="1100" dirty="0" smtClean="0"/>
              <a:t>Муниципальные образовательные учреждения, </a:t>
            </a:r>
          </a:p>
          <a:p>
            <a:pPr algn="ctr"/>
            <a:r>
              <a:rPr lang="ru-RU" sz="1100" dirty="0" smtClean="0"/>
              <a:t>реализующие программу дошкольного образования»</a:t>
            </a:r>
          </a:p>
          <a:p>
            <a:pPr algn="ctr"/>
            <a:endParaRPr lang="ru-RU" sz="1100" dirty="0" smtClean="0"/>
          </a:p>
          <a:p>
            <a:endParaRPr lang="ru-RU" sz="1100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4221088"/>
            <a:ext cx="8715436" cy="430887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100" dirty="0" smtClean="0"/>
              <a:t>Цель программы: создание условий для стабильного функционирования и устойчивого развития </a:t>
            </a:r>
          </a:p>
          <a:p>
            <a:pPr algn="ctr"/>
            <a:r>
              <a:rPr lang="ru-RU" sz="1100" dirty="0" smtClean="0"/>
              <a:t>системы дошкольного образования, повышения его качества</a:t>
            </a:r>
            <a:endParaRPr lang="ru-RU" sz="1100" dirty="0"/>
          </a:p>
        </p:txBody>
      </p:sp>
      <p:sp>
        <p:nvSpPr>
          <p:cNvPr id="7" name="TextBox 6"/>
          <p:cNvSpPr txBox="1"/>
          <p:nvPr/>
        </p:nvSpPr>
        <p:spPr>
          <a:xfrm>
            <a:off x="214282" y="4786322"/>
            <a:ext cx="8715436" cy="1107996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100" dirty="0" smtClean="0"/>
              <a:t>Основные ожидаемые результаты: </a:t>
            </a:r>
          </a:p>
          <a:p>
            <a:pPr>
              <a:buFontTx/>
              <a:buChar char="-"/>
            </a:pPr>
            <a:r>
              <a:rPr lang="ru-RU" sz="1100" dirty="0" smtClean="0"/>
              <a:t> Повышение доступности получения воспитанниками ДОУ дошкольного образования. Общий охват детей дошкольного возраста, посещающих ДОУ, составит 75%;</a:t>
            </a:r>
          </a:p>
          <a:p>
            <a:pPr>
              <a:buFontTx/>
              <a:buChar char="-"/>
            </a:pPr>
            <a:r>
              <a:rPr lang="ru-RU" sz="1100" dirty="0" smtClean="0"/>
              <a:t> Увеличение образовательных программ нового поколения, стимулирующих развитие инновационной деятельности, информационных технологий;</a:t>
            </a:r>
          </a:p>
          <a:p>
            <a:pPr>
              <a:buFontTx/>
              <a:buChar char="-"/>
            </a:pPr>
            <a:r>
              <a:rPr lang="ru-RU" sz="1100" dirty="0" smtClean="0"/>
              <a:t> и т.д.</a:t>
            </a:r>
            <a:endParaRPr lang="ru-RU" sz="1100" dirty="0"/>
          </a:p>
        </p:txBody>
      </p:sp>
      <p:sp>
        <p:nvSpPr>
          <p:cNvPr id="8" name="TextBox 7"/>
          <p:cNvSpPr txBox="1"/>
          <p:nvPr/>
        </p:nvSpPr>
        <p:spPr>
          <a:xfrm>
            <a:off x="214282" y="6000768"/>
            <a:ext cx="8715436" cy="769441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100" dirty="0" smtClean="0"/>
              <a:t>Основные индикаторы:</a:t>
            </a:r>
          </a:p>
          <a:p>
            <a:pPr>
              <a:buFontTx/>
              <a:buChar char="-"/>
            </a:pPr>
            <a:r>
              <a:rPr lang="ru-RU" sz="1100" dirty="0" smtClean="0"/>
              <a:t> Доступность дошкольного образования;</a:t>
            </a:r>
          </a:p>
          <a:p>
            <a:pPr>
              <a:buFontTx/>
              <a:buChar char="-"/>
            </a:pPr>
            <a:r>
              <a:rPr lang="ru-RU" sz="1100" dirty="0" smtClean="0"/>
              <a:t> Доля детей дошкольного возраста, посещающих ДОУ;</a:t>
            </a:r>
          </a:p>
          <a:p>
            <a:pPr>
              <a:buFontTx/>
              <a:buChar char="-"/>
            </a:pPr>
            <a:r>
              <a:rPr lang="ru-RU" sz="1100" dirty="0" smtClean="0"/>
              <a:t> Доля внедрения образовательных программ нового поколения, информационных технологий</a:t>
            </a:r>
            <a:endParaRPr lang="ru-RU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den\Рабочий стол\i4874-image-origin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8072494" cy="5876314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4" name="Прямоугольник 3"/>
          <p:cNvSpPr/>
          <p:nvPr/>
        </p:nvSpPr>
        <p:spPr>
          <a:xfrm>
            <a:off x="2411760" y="0"/>
            <a:ext cx="495135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Заволжский район</a:t>
            </a:r>
            <a:endParaRPr lang="ru-RU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14810" y="1285860"/>
            <a:ext cx="471490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3810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Территория</a:t>
            </a:r>
            <a:r>
              <a:rPr lang="en-US" sz="2800" b="1" spc="50" dirty="0" smtClean="0">
                <a:ln w="3810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 smtClean="0">
                <a:ln w="3810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1148,34 км</a:t>
            </a:r>
            <a:r>
              <a:rPr lang="ru-RU" sz="2800" b="1" spc="50" baseline="30000" dirty="0" smtClean="0">
                <a:ln w="3810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ru-RU" sz="2800" b="1" spc="50" dirty="0">
              <a:ln w="3810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0"/>
            <a:ext cx="82868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Расходы бюджета Заволжского муниципального района </a:t>
            </a:r>
          </a:p>
          <a:p>
            <a:pPr algn="ctr"/>
            <a:r>
              <a:rPr lang="ru-RU" sz="2000" b="1" dirty="0" smtClean="0"/>
              <a:t>на 20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21</a:t>
            </a:r>
            <a:r>
              <a:rPr lang="ru-RU" sz="2000" b="1" dirty="0" smtClean="0">
                <a:cs typeface="Times New Roman" pitchFamily="18" charset="0"/>
              </a:rPr>
              <a:t> год и на плановый период 202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b="1" dirty="0" smtClean="0">
                <a:cs typeface="Times New Roman" pitchFamily="18" charset="0"/>
              </a:rPr>
              <a:t> и 202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b="1" dirty="0" smtClean="0"/>
              <a:t> годов</a:t>
            </a:r>
          </a:p>
          <a:p>
            <a:pPr algn="ctr"/>
            <a:r>
              <a:rPr lang="ru-RU" sz="2000" b="1" dirty="0" smtClean="0"/>
              <a:t>в разрезе муниципальных программ</a:t>
            </a:r>
            <a:endParaRPr lang="ru-RU" sz="20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7903716"/>
              </p:ext>
            </p:extLst>
          </p:nvPr>
        </p:nvGraphicFramePr>
        <p:xfrm>
          <a:off x="179512" y="980728"/>
          <a:ext cx="8786874" cy="12192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5688632"/>
                <a:gridCol w="1008112"/>
                <a:gridCol w="1080120"/>
                <a:gridCol w="1010010"/>
              </a:tblGrid>
              <a:tr h="28083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400" dirty="0" smtClean="0"/>
                        <a:t>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400" dirty="0" smtClean="0"/>
                        <a:t>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1400" dirty="0" smtClean="0"/>
                        <a:t> год</a:t>
                      </a:r>
                      <a:endParaRPr lang="ru-RU" sz="1400" dirty="0"/>
                    </a:p>
                  </a:txBody>
                  <a:tcPr/>
                </a:tc>
              </a:tr>
              <a:tr h="28083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Расходы бюджета всего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+mn-lt"/>
                          <a:cs typeface="Times New Roman" pitchFamily="18" charset="0"/>
                        </a:rPr>
                        <a:t>279 749,4</a:t>
                      </a:r>
                      <a:endParaRPr lang="ru-RU" sz="14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+mn-lt"/>
                          <a:cs typeface="Times New Roman" pitchFamily="18" charset="0"/>
                        </a:rPr>
                        <a:t>274 466,1</a:t>
                      </a:r>
                      <a:endParaRPr lang="ru-RU" sz="14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+mn-lt"/>
                        </a:rPr>
                        <a:t>244 738,8</a:t>
                      </a:r>
                      <a:endParaRPr lang="ru-RU" sz="1400" b="1" dirty="0">
                        <a:latin typeface="+mn-lt"/>
                      </a:endParaRPr>
                    </a:p>
                  </a:txBody>
                  <a:tcPr/>
                </a:tc>
              </a:tr>
              <a:tr h="28083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из них: расходы на реализацию муниципальных программ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277 388,4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270 892,2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237</a:t>
                      </a:r>
                      <a:r>
                        <a:rPr lang="ru-RU" sz="1400" baseline="0" dirty="0" smtClean="0">
                          <a:latin typeface="+mn-lt"/>
                        </a:rPr>
                        <a:t> 549,5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</a:tr>
              <a:tr h="280830">
                <a:tc gridSpan="4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 том числе:</a:t>
                      </a:r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5427468"/>
              </p:ext>
            </p:extLst>
          </p:nvPr>
        </p:nvGraphicFramePr>
        <p:xfrm>
          <a:off x="179512" y="2276872"/>
          <a:ext cx="8784977" cy="441542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28535"/>
                <a:gridCol w="5224106"/>
                <a:gridCol w="1044112"/>
                <a:gridCol w="1044112"/>
                <a:gridCol w="1044112"/>
              </a:tblGrid>
              <a:tr h="22115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01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/>
                        <a:t>Развитие образования в Заволжском муниципальном районе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Constantia" panose="02030602050306030303" pitchFamily="18" charset="0"/>
                          <a:ea typeface="Times New Roman"/>
                          <a:cs typeface="Times New Roman" pitchFamily="18" charset="0"/>
                        </a:rPr>
                        <a:t>200 126,4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Constantia" panose="02030602050306030303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Constantia" panose="02030602050306030303" pitchFamily="18" charset="0"/>
                          <a:ea typeface="Times New Roman"/>
                          <a:cs typeface="Times New Roman" pitchFamily="18" charset="0"/>
                        </a:rPr>
                        <a:t>175 591,3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Constantia" panose="02030602050306030303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Constantia" panose="02030602050306030303" pitchFamily="18" charset="0"/>
                          <a:ea typeface="Times New Roman"/>
                          <a:cs typeface="Times New Roman" pitchFamily="18" charset="0"/>
                        </a:rPr>
                        <a:t>168 440,6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Constantia" panose="02030602050306030303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73546">
                <a:tc>
                  <a:txBody>
                    <a:bodyPr/>
                    <a:lstStyle/>
                    <a:p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- </a:t>
                      </a:r>
                      <a:r>
                        <a:rPr kumimoji="0" lang="ru-RU" sz="1100" kern="1200" dirty="0" smtClean="0"/>
                        <a:t>Подпрограмма «Предоставление дошкольного образования и воспитания в Заволжском муниципальном районе»</a:t>
                      </a:r>
                      <a:endParaRPr lang="ru-RU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+mn-lt"/>
                          <a:ea typeface="Times New Roman"/>
                          <a:cs typeface="Times New Roman"/>
                        </a:rPr>
                        <a:t>71</a:t>
                      </a:r>
                      <a:r>
                        <a:rPr lang="ru-RU" sz="14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839,9</a:t>
                      </a:r>
                      <a:endParaRPr lang="ru-RU" sz="14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+mn-lt"/>
                          <a:ea typeface="Times New Roman"/>
                          <a:cs typeface="Times New Roman"/>
                        </a:rPr>
                        <a:t>64</a:t>
                      </a:r>
                      <a:r>
                        <a:rPr lang="ru-RU" sz="14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504,8</a:t>
                      </a:r>
                      <a:endParaRPr lang="ru-RU" sz="14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+mn-lt"/>
                          <a:ea typeface="Times New Roman"/>
                          <a:cs typeface="Times New Roman"/>
                        </a:rPr>
                        <a:t>64</a:t>
                      </a:r>
                      <a:r>
                        <a:rPr lang="ru-RU" sz="14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028,3</a:t>
                      </a:r>
                      <a:endParaRPr lang="ru-RU" sz="14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4528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- Подпрограмма </a:t>
                      </a:r>
                      <a:r>
                        <a:rPr lang="ru-RU" sz="1100" dirty="0"/>
                        <a:t>«Предоставление общедоступного и бесплатного начального общего, основного (общего), среднего (полного), общего образования по основным общеобразовательным программам в Заволжском муниципальном районе»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99 878,9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83 736,4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77 102,2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/>
                </a:tc>
              </a:tr>
              <a:tr h="394510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- Подпрограмма </a:t>
                      </a:r>
                      <a:r>
                        <a:rPr lang="ru-RU" sz="1100" dirty="0"/>
                        <a:t>«Предоставление дополнительного образования детям в Заволжском муниципальном районе 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17 788,8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16 917,6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16 877,6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1108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100" kern="1200" dirty="0" smtClean="0"/>
                        <a:t>- Подпрограмма «Организация  отдыха, оздоровления и занятости детей и подростков в Заволжском муниципальном районе »</a:t>
                      </a:r>
                      <a:endParaRPr lang="ru-RU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743,0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743,0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743,0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/>
                </a:tc>
              </a:tr>
              <a:tr h="394510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- Подпрограмма </a:t>
                      </a:r>
                      <a:r>
                        <a:rPr lang="ru-RU" sz="1100" dirty="0"/>
                        <a:t>«Поддержка молодых специалистов в сфере образования в Заволжском муниципальном районе»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62,5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62,5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62,5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/>
                </a:tc>
              </a:tr>
              <a:tr h="394510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- Подпрограмма </a:t>
                      </a:r>
                      <a:r>
                        <a:rPr lang="ru-RU" sz="1100" dirty="0"/>
                        <a:t>«Обеспечение деятельности органа управления образованием и образовательных учреждений Заволжского муниципального района»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9 813,3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9 626,9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9 626,9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/>
                </a:tc>
              </a:tr>
              <a:tr h="369814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02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/>
                        <a:t>Развитие физической культуры и спорта в Заволжском муниципальном районе 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372,7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252,7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252,7</a:t>
                      </a:r>
                      <a:endParaRPr lang="ru-RU" sz="1400" b="1" dirty="0"/>
                    </a:p>
                  </a:txBody>
                  <a:tcPr/>
                </a:tc>
              </a:tr>
              <a:tr h="394510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- Подпрограмма </a:t>
                      </a:r>
                      <a:r>
                        <a:rPr lang="ru-RU" sz="1100" dirty="0"/>
                        <a:t>«Развитие физической культуры и спорта в Заволжском муниципальном районе»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372,7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252,7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252,7</a:t>
                      </a:r>
                      <a:endParaRPr lang="ru-RU" sz="14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812360" y="692696"/>
            <a:ext cx="8195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тыс.руб.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0"/>
            <a:ext cx="8568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Расходы бюджета Заволжского муниципального района</a:t>
            </a:r>
          </a:p>
          <a:p>
            <a:pPr algn="ctr"/>
            <a:r>
              <a:rPr lang="ru-RU" b="1" dirty="0" smtClean="0"/>
              <a:t> на 20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21</a:t>
            </a:r>
            <a:r>
              <a:rPr lang="ru-RU" b="1" dirty="0" smtClean="0">
                <a:cs typeface="Times New Roman" pitchFamily="18" charset="0"/>
              </a:rPr>
              <a:t> год и на плановый период 202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dirty="0" smtClean="0">
                <a:cs typeface="Times New Roman" pitchFamily="18" charset="0"/>
              </a:rPr>
              <a:t> и 202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b="1" dirty="0" smtClean="0"/>
              <a:t> годов</a:t>
            </a:r>
          </a:p>
          <a:p>
            <a:pPr algn="ctr"/>
            <a:r>
              <a:rPr lang="ru-RU" b="1" dirty="0" smtClean="0"/>
              <a:t>в разрезе муниципальных программ (2)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956376" y="620688"/>
            <a:ext cx="8195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тыс.руб.</a:t>
            </a:r>
            <a:endParaRPr lang="ru-RU" sz="14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2171981"/>
              </p:ext>
            </p:extLst>
          </p:nvPr>
        </p:nvGraphicFramePr>
        <p:xfrm>
          <a:off x="251520" y="980728"/>
          <a:ext cx="8748464" cy="5731646"/>
        </p:xfrm>
        <a:graphic>
          <a:graphicData uri="http://schemas.openxmlformats.org/drawingml/2006/table">
            <a:tbl>
              <a:tblPr bandRow="1">
                <a:tableStyleId>{D7AC3CCA-C797-4891-BE02-D94E43425B78}</a:tableStyleId>
              </a:tblPr>
              <a:tblGrid>
                <a:gridCol w="395536"/>
                <a:gridCol w="5184576"/>
                <a:gridCol w="1008112"/>
                <a:gridCol w="1080120"/>
                <a:gridCol w="1080120"/>
              </a:tblGrid>
              <a:tr h="504986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03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/>
                        <a:t>Развитие культуры и повышение эффективности реализации молодежной политики в Заволжском муниципальном районе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9 803,2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9 682,7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9 568,3</a:t>
                      </a:r>
                      <a:endParaRPr lang="ru-RU" sz="1400" b="1" dirty="0"/>
                    </a:p>
                  </a:txBody>
                  <a:tcPr/>
                </a:tc>
              </a:tr>
              <a:tr h="375769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- Подпрограмма </a:t>
                      </a:r>
                      <a:r>
                        <a:rPr lang="ru-RU" sz="1100" dirty="0"/>
                        <a:t>«Предоставление дополнительного образования детям в сфере культуры и искусства в Заволжском муниципальном районе Ивановской области»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6 950,0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6 950,0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6 950,0</a:t>
                      </a:r>
                      <a:endParaRPr lang="ru-RU" sz="1400" b="0" dirty="0"/>
                    </a:p>
                  </a:txBody>
                  <a:tcPr/>
                </a:tc>
              </a:tr>
              <a:tr h="361412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- Подпрограмма «Библиотечное</a:t>
                      </a:r>
                      <a:r>
                        <a:rPr lang="ru-RU" sz="1100" baseline="0" dirty="0" smtClean="0"/>
                        <a:t> дело</a:t>
                      </a:r>
                      <a:r>
                        <a:rPr lang="ru-RU" sz="1100" dirty="0" smtClean="0"/>
                        <a:t> в Заволжском муниципальном районе 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2 853,2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2 732,7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2 618,3</a:t>
                      </a:r>
                      <a:endParaRPr lang="ru-RU" sz="1400" b="0" dirty="0"/>
                    </a:p>
                  </a:txBody>
                  <a:tcPr/>
                </a:tc>
              </a:tr>
              <a:tr h="504986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04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/>
                        <a:t>Социальная поддержка граждан Заволжского муниципального района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2 288,0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2 288,0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2 288,0</a:t>
                      </a:r>
                      <a:endParaRPr lang="ru-RU" sz="1400" b="1" dirty="0"/>
                    </a:p>
                  </a:txBody>
                  <a:tcPr/>
                </a:tc>
              </a:tr>
              <a:tr h="375769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- Подпрограмма </a:t>
                      </a:r>
                      <a:r>
                        <a:rPr lang="ru-RU" sz="1100" dirty="0"/>
                        <a:t>«</a:t>
                      </a:r>
                      <a:r>
                        <a:rPr lang="ru-RU" sz="1100" dirty="0" smtClean="0"/>
                        <a:t>Повышение качества жизни граждан пожилого возраста в Заволжском </a:t>
                      </a:r>
                      <a:r>
                        <a:rPr lang="ru-RU" sz="1100" dirty="0"/>
                        <a:t>муниципальном районе»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141,1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141,1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141,1</a:t>
                      </a:r>
                      <a:endParaRPr lang="ru-RU" sz="1400" b="0" dirty="0"/>
                    </a:p>
                  </a:txBody>
                  <a:tcPr/>
                </a:tc>
              </a:tr>
              <a:tr h="623806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- Подпрограмма «</a:t>
                      </a:r>
                      <a:r>
                        <a:rPr kumimoji="0" lang="ru-RU" sz="1200" kern="1200" dirty="0" smtClean="0"/>
                        <a:t>Профилактика социального сиротства, развитие семейных форм устройства детей-сирот и детей, оставшихся без попечения родителей</a:t>
                      </a:r>
                      <a:r>
                        <a:rPr lang="ru-RU" sz="1100" dirty="0" smtClean="0"/>
                        <a:t>»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2 146,9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2 146,9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2 146,9</a:t>
                      </a:r>
                      <a:endParaRPr lang="ru-RU" sz="1400" b="0" dirty="0"/>
                    </a:p>
                  </a:txBody>
                  <a:tcPr/>
                </a:tc>
              </a:tr>
              <a:tr h="361412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05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/>
                        <a:t>Экономическое развитие Заволжского муниципального района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340,0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250,0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235,0</a:t>
                      </a:r>
                      <a:endParaRPr lang="ru-RU" sz="1400" b="1" dirty="0"/>
                    </a:p>
                  </a:txBody>
                  <a:tcPr/>
                </a:tc>
              </a:tr>
              <a:tr h="375769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- Подпрограмма «Развитие субъектов малого и среднего предпринимательства в Заволжском муниципальном районе»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140,0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70,0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55,0</a:t>
                      </a:r>
                      <a:endParaRPr lang="ru-RU" sz="1400" b="0" dirty="0"/>
                    </a:p>
                  </a:txBody>
                  <a:tcPr/>
                </a:tc>
              </a:tr>
              <a:tr h="375769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- Подпрограмма </a:t>
                      </a:r>
                      <a:r>
                        <a:rPr lang="ru-RU" sz="1100" dirty="0"/>
                        <a:t>«Развитие сельскохозяйственного производства в Заволжском муниципальном районе»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200,0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180,0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180,0</a:t>
                      </a:r>
                      <a:endParaRPr lang="ru-RU" sz="1400" b="0" dirty="0"/>
                    </a:p>
                  </a:txBody>
                  <a:tcPr/>
                </a:tc>
              </a:tr>
              <a:tr h="648882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06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/>
                        <a:t>Обеспечение качественным жильем и услугами жилищно–коммунального хозяйства населения Заволжского муниципального района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 smtClean="0"/>
                        <a:t>1 454,5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 smtClean="0"/>
                        <a:t>18 810,4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 smtClean="0"/>
                        <a:t>765,0</a:t>
                      </a:r>
                      <a:endParaRPr lang="ru-RU" sz="1400" b="1" dirty="0"/>
                    </a:p>
                  </a:txBody>
                  <a:tcPr/>
                </a:tc>
              </a:tr>
              <a:tr h="375769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-</a:t>
                      </a:r>
                      <a:r>
                        <a:rPr lang="ru-RU" sz="1100" baseline="0" dirty="0" smtClean="0"/>
                        <a:t> </a:t>
                      </a:r>
                      <a:r>
                        <a:rPr lang="ru-RU" sz="1100" dirty="0" smtClean="0"/>
                        <a:t>Подпрограмма </a:t>
                      </a:r>
                      <a:r>
                        <a:rPr lang="ru-RU" sz="1100" dirty="0"/>
                        <a:t>«Выравнивание обеспеченности населения Заволжского муниципального района объектами социальной и инженерной инфраструктуры»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1 454,5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18 810,4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765,0</a:t>
                      </a:r>
                      <a:endParaRPr lang="ru-RU" sz="1400" b="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"/>
            <a:ext cx="86061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Расходы бюджета Заволжского муниципального района </a:t>
            </a:r>
          </a:p>
          <a:p>
            <a:pPr algn="ctr"/>
            <a:r>
              <a:rPr lang="ru-RU" b="1" dirty="0" smtClean="0"/>
              <a:t>на 20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21</a:t>
            </a:r>
            <a:r>
              <a:rPr lang="ru-RU" b="1" dirty="0" smtClean="0">
                <a:cs typeface="Times New Roman" pitchFamily="18" charset="0"/>
              </a:rPr>
              <a:t> год и на плановый период 202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dirty="0" smtClean="0">
                <a:cs typeface="Times New Roman" pitchFamily="18" charset="0"/>
              </a:rPr>
              <a:t> и 202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b="1" dirty="0" smtClean="0"/>
              <a:t> годов</a:t>
            </a:r>
          </a:p>
          <a:p>
            <a:pPr algn="ctr"/>
            <a:r>
              <a:rPr lang="ru-RU" b="1" dirty="0" smtClean="0"/>
              <a:t>в разрезе муниципальных программ (3)</a:t>
            </a:r>
          </a:p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028384" y="548680"/>
            <a:ext cx="8195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тыс.руб.</a:t>
            </a:r>
            <a:endParaRPr lang="ru-RU" sz="14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4076332"/>
              </p:ext>
            </p:extLst>
          </p:nvPr>
        </p:nvGraphicFramePr>
        <p:xfrm>
          <a:off x="251520" y="1052736"/>
          <a:ext cx="8676456" cy="5683271"/>
        </p:xfrm>
        <a:graphic>
          <a:graphicData uri="http://schemas.openxmlformats.org/drawingml/2006/table">
            <a:tbl>
              <a:tblPr bandRow="1">
                <a:tableStyleId>{D7AC3CCA-C797-4891-BE02-D94E43425B78}</a:tableStyleId>
              </a:tblPr>
              <a:tblGrid>
                <a:gridCol w="446049"/>
                <a:gridCol w="5278079"/>
                <a:gridCol w="936104"/>
                <a:gridCol w="1080120"/>
                <a:gridCol w="936104"/>
              </a:tblGrid>
              <a:tr h="524861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07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/>
                        <a:t>Развитие транспортной системы Заволжского муниципального района 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15 633,7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16 504,3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10 041,2</a:t>
                      </a:r>
                      <a:endParaRPr lang="ru-RU" sz="1400" b="1" dirty="0"/>
                    </a:p>
                  </a:txBody>
                  <a:tcPr/>
                </a:tc>
              </a:tr>
              <a:tr h="602047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- Подпрограмма «Капитальный ремонт, ремонт и содержание автомобильных дорог общего пользования местного значения Заволжского муниципального района Ивановской области»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15 633,7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16 504,3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10 041,2</a:t>
                      </a:r>
                      <a:endParaRPr lang="ru-RU" sz="1400" b="0" dirty="0"/>
                    </a:p>
                  </a:txBody>
                  <a:tcPr/>
                </a:tc>
              </a:tr>
              <a:tr h="4322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dirty="0" smtClean="0"/>
                        <a:t>10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/>
                        <a:t>Долгосрочная сбалансированность и устойчивость бюджетной системы Заволжского муниципального района 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 smtClean="0"/>
                        <a:t>4 609,9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 smtClean="0"/>
                        <a:t>4 142,3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 smtClean="0"/>
                        <a:t>4 142,3</a:t>
                      </a:r>
                      <a:endParaRPr lang="ru-RU" sz="1400" b="1" dirty="0"/>
                    </a:p>
                  </a:txBody>
                  <a:tcPr/>
                </a:tc>
              </a:tr>
              <a:tr h="378209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- Подпрограмма </a:t>
                      </a:r>
                      <a:r>
                        <a:rPr lang="ru-RU" sz="1100" dirty="0"/>
                        <a:t>«Организация управления муниципальными финансами Заволжского муниципального района»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4 009,9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3 542,3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3 542,3</a:t>
                      </a:r>
                      <a:endParaRPr lang="ru-RU" sz="1400" b="0" dirty="0"/>
                    </a:p>
                  </a:txBody>
                  <a:tcPr/>
                </a:tc>
              </a:tr>
              <a:tr h="378209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- Подпрограмма </a:t>
                      </a:r>
                      <a:r>
                        <a:rPr lang="ru-RU" sz="1100" dirty="0"/>
                        <a:t>«Управление муниципальным долгом Заволжского муниципального района»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300,0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300,0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300,0</a:t>
                      </a:r>
                      <a:endParaRPr lang="ru-RU" sz="1400" b="0" dirty="0"/>
                    </a:p>
                  </a:txBody>
                  <a:tcPr/>
                </a:tc>
              </a:tr>
              <a:tr h="415938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- Подпрограмма </a:t>
                      </a:r>
                      <a:r>
                        <a:rPr lang="ru-RU" sz="1100" dirty="0"/>
                        <a:t>«Обеспечение финансирования непредвиденных расходов Заволжского муниципального района»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300,0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300,0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300,0</a:t>
                      </a:r>
                      <a:endParaRPr lang="ru-RU" sz="1400" b="0" dirty="0"/>
                    </a:p>
                  </a:txBody>
                  <a:tcPr/>
                </a:tc>
              </a:tr>
              <a:tr h="432239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11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/>
                        <a:t>Совершенствование местного самоуправления</a:t>
                      </a:r>
                      <a:r>
                        <a:rPr kumimoji="0" lang="ru-RU" sz="1400" b="1" kern="1200" baseline="0" dirty="0" smtClean="0"/>
                        <a:t> Заволжского муниципального района</a:t>
                      </a:r>
                      <a:endParaRPr lang="ru-RU" sz="14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39 169,2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38 843,5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37 836,3</a:t>
                      </a:r>
                      <a:endParaRPr lang="ru-RU" sz="1400" b="1" dirty="0"/>
                    </a:p>
                  </a:txBody>
                  <a:tcPr/>
                </a:tc>
              </a:tr>
              <a:tr h="339616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- Подпрограмма «Обеспечение деятельности администрации  Заволжского муниципального района»</a:t>
                      </a:r>
                      <a:endParaRPr lang="ru-RU" sz="1100" b="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26 126,2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25 800,5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24 793,3</a:t>
                      </a:r>
                      <a:endParaRPr lang="ru-RU" sz="1400" b="0" dirty="0"/>
                    </a:p>
                  </a:txBody>
                  <a:tcPr/>
                </a:tc>
              </a:tr>
              <a:tr h="509424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- Подпрограмма «Обеспечение деятельности Муниципального учреждения «Управление по материально-техническому обеспечению деятельности</a:t>
                      </a:r>
                      <a:r>
                        <a:rPr lang="ru-RU" sz="1100" baseline="0" dirty="0" smtClean="0"/>
                        <a:t> органов местного самоуправления </a:t>
                      </a:r>
                      <a:r>
                        <a:rPr lang="ru-RU" sz="1100" dirty="0" smtClean="0"/>
                        <a:t>Заволжского муниципального района»</a:t>
                      </a:r>
                      <a:endParaRPr lang="ru-RU" sz="11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11 000,0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11 000,0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11 000,0</a:t>
                      </a:r>
                      <a:endParaRPr lang="ru-RU" sz="1400" b="0" dirty="0"/>
                    </a:p>
                  </a:txBody>
                  <a:tcPr/>
                </a:tc>
              </a:tr>
              <a:tr h="508996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- Подпрограмма «Организация предоставления государственных и муниципальных услуг на базе муниципального учреждения «Многофункциональный центр предоставления государственных и муниципальных услуг Заволжского муниципального района»</a:t>
                      </a:r>
                      <a:endParaRPr lang="ru-RU" sz="14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2 043,0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2 043,0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2 043,0</a:t>
                      </a:r>
                      <a:endParaRPr lang="ru-RU" sz="1400" b="0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12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/>
                        <a:t>Управление муниципальным имуществом</a:t>
                      </a:r>
                      <a:r>
                        <a:rPr kumimoji="0" lang="ru-RU" sz="1400" b="1" kern="1200" baseline="0" dirty="0" smtClean="0"/>
                        <a:t> Заволжского муниципального района</a:t>
                      </a:r>
                      <a:endParaRPr lang="ru-RU" sz="14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2 081,0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1 223,1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764,0</a:t>
                      </a:r>
                      <a:endParaRPr lang="ru-RU" sz="1400" b="1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- Подпрограмма «Управление муниципальным имуществом Заволжского муниципального района»</a:t>
                      </a:r>
                      <a:endParaRPr lang="ru-RU" sz="11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2 081,0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1 223,1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764,0</a:t>
                      </a:r>
                      <a:endParaRPr lang="ru-RU" sz="1400" b="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16632"/>
            <a:ext cx="8286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Расходы бюджета Заволжского муниципального района </a:t>
            </a:r>
          </a:p>
          <a:p>
            <a:pPr algn="ctr"/>
            <a:r>
              <a:rPr lang="ru-RU" b="1" dirty="0" smtClean="0"/>
              <a:t>на 20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21</a:t>
            </a:r>
            <a:r>
              <a:rPr lang="ru-RU" b="1" dirty="0" smtClean="0">
                <a:cs typeface="Times New Roman" pitchFamily="18" charset="0"/>
              </a:rPr>
              <a:t> год и на плановый период 202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dirty="0" smtClean="0">
                <a:cs typeface="Times New Roman" pitchFamily="18" charset="0"/>
              </a:rPr>
              <a:t> и 202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b="1" dirty="0" smtClean="0"/>
              <a:t> годов</a:t>
            </a:r>
          </a:p>
          <a:p>
            <a:pPr algn="ctr"/>
            <a:r>
              <a:rPr lang="ru-RU" b="1" dirty="0" smtClean="0"/>
              <a:t>в разрезе муниципальных программ (4)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028384" y="692696"/>
            <a:ext cx="8195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тыс.руб.</a:t>
            </a:r>
            <a:endParaRPr lang="ru-RU" sz="14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9714209"/>
              </p:ext>
            </p:extLst>
          </p:nvPr>
        </p:nvGraphicFramePr>
        <p:xfrm>
          <a:off x="251520" y="1124744"/>
          <a:ext cx="8676455" cy="5577840"/>
        </p:xfrm>
        <a:graphic>
          <a:graphicData uri="http://schemas.openxmlformats.org/drawingml/2006/table">
            <a:tbl>
              <a:tblPr bandRow="1">
                <a:tableStyleId>{D7AC3CCA-C797-4891-BE02-D94E43425B78}</a:tableStyleId>
              </a:tblPr>
              <a:tblGrid>
                <a:gridCol w="446049"/>
                <a:gridCol w="5206070"/>
                <a:gridCol w="1008112"/>
                <a:gridCol w="1080120"/>
                <a:gridCol w="936104"/>
              </a:tblGrid>
              <a:tr h="415788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13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/>
                        <a:t>Улучшение условий и охраны труда в</a:t>
                      </a:r>
                      <a:r>
                        <a:rPr kumimoji="0" lang="ru-RU" sz="1400" b="1" kern="1200" baseline="0" dirty="0" smtClean="0"/>
                        <a:t> Заволжском муниципальном районе</a:t>
                      </a:r>
                      <a:endParaRPr lang="ru-RU" sz="14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13,8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15,4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13,8</a:t>
                      </a:r>
                    </a:p>
                  </a:txBody>
                  <a:tcPr/>
                </a:tc>
              </a:tr>
              <a:tr h="490036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100" dirty="0" smtClean="0"/>
                        <a:t>Подпрограмма «Улучшение условий и охраны труда в администрации  Заволжского муниципального района, структурных подразделениях администрации и муниципальных учреждениях Заволжского района»</a:t>
                      </a:r>
                      <a:endParaRPr lang="ru-RU" sz="1100" b="0" dirty="0" smtClean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13,8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15,4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13,8</a:t>
                      </a:r>
                      <a:endParaRPr lang="ru-RU" sz="1400" b="0" dirty="0"/>
                    </a:p>
                  </a:txBody>
                  <a:tcPr/>
                </a:tc>
              </a:tr>
              <a:tr h="296991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15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Безопасность Заволжского муниципального района</a:t>
                      </a:r>
                      <a:endParaRPr lang="ru-RU" sz="14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70,0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75,0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70,0</a:t>
                      </a:r>
                      <a:endParaRPr lang="ru-RU" sz="1400" b="1" dirty="0"/>
                    </a:p>
                  </a:txBody>
                  <a:tcPr/>
                </a:tc>
              </a:tr>
              <a:tr h="326691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-Подпрограмма «Профилактика преступлений и правонарушений на территории Заволжского муниципального района»</a:t>
                      </a:r>
                      <a:endParaRPr lang="ru-RU" sz="1100" b="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50,0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50,0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50,0</a:t>
                      </a:r>
                      <a:endParaRPr lang="ru-RU" sz="1400" b="0" dirty="0"/>
                    </a:p>
                  </a:txBody>
                  <a:tcPr/>
                </a:tc>
              </a:tr>
              <a:tr h="326691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-Подпрограмма «Обеспечение мероприятий по построению и развитию АПК «Безопасный город» на территории Заволжского муниципального района»</a:t>
                      </a:r>
                      <a:endParaRPr lang="ru-RU" sz="1100" b="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20,0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25,0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20,0</a:t>
                      </a:r>
                      <a:endParaRPr lang="ru-RU" sz="1400" b="0" dirty="0"/>
                    </a:p>
                  </a:txBody>
                  <a:tcPr/>
                </a:tc>
              </a:tr>
              <a:tr h="623682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16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kern="1200" dirty="0" smtClean="0"/>
                        <a:t>Поддержка и развитие информационно-коммуникационных технологий в органах местного самоуправления Заволжского муниципального района</a:t>
                      </a:r>
                      <a:endParaRPr lang="ru-RU" sz="1400" b="1" i="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1 082,1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878,5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860,4</a:t>
                      </a:r>
                      <a:endParaRPr lang="ru-RU" sz="1400" b="1" dirty="0"/>
                    </a:p>
                  </a:txBody>
                  <a:tcPr/>
                </a:tc>
              </a:tr>
              <a:tr h="326691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-Подпрограмма «</a:t>
                      </a:r>
                      <a:r>
                        <a:rPr kumimoji="0" lang="ru-RU" sz="1100" kern="1200" dirty="0" smtClean="0"/>
                        <a:t>Поддержка и развитие информационно-коммуникационных технологий в органах местного самоуправления Заволжского муниципального района»</a:t>
                      </a:r>
                      <a:endParaRPr lang="ru-RU" sz="1100" b="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1 037,1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848,5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850,4</a:t>
                      </a:r>
                      <a:endParaRPr lang="ru-RU" sz="1400" b="0" dirty="0"/>
                    </a:p>
                  </a:txBody>
                  <a:tcPr/>
                </a:tc>
              </a:tr>
              <a:tr h="326691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/>
                        <a:t>-Подпрограмма «Развитие информационно-коммуникационных технологий в органах местного самоуправления Заволжского муниципального района»</a:t>
                      </a:r>
                      <a:endParaRPr lang="ru-RU" sz="1100" b="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45,0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30,0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10,0</a:t>
                      </a:r>
                      <a:endParaRPr lang="ru-RU" sz="1400" b="0" dirty="0"/>
                    </a:p>
                  </a:txBody>
                  <a:tcPr/>
                </a:tc>
              </a:tr>
              <a:tr h="326691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17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Охрана окружающей среды на территории Заволжского муниципального района</a:t>
                      </a:r>
                      <a:endParaRPr lang="ru-RU" sz="14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222,7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0,0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0,0</a:t>
                      </a:r>
                      <a:endParaRPr lang="ru-RU" sz="1400" b="1" dirty="0"/>
                    </a:p>
                  </a:txBody>
                  <a:tcPr/>
                </a:tc>
              </a:tr>
              <a:tr h="326691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/>
                        <a:t>-Подпрограмма «Ликвидация наиболее опасных объектов накопленного вреда окружающей среде Заволжского муниципального района»</a:t>
                      </a:r>
                      <a:endParaRPr lang="ru-RU" sz="1100" b="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222,7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0,0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0,0</a:t>
                      </a:r>
                      <a:endParaRPr lang="ru-RU" sz="1400" b="0" dirty="0"/>
                    </a:p>
                  </a:txBody>
                  <a:tcPr/>
                </a:tc>
              </a:tr>
              <a:tr h="326691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Энергосбережение</a:t>
                      </a:r>
                      <a:r>
                        <a:rPr lang="ru-RU" sz="1400" b="1" baseline="0" dirty="0" smtClean="0"/>
                        <a:t> и повышение энергетической эффективности Заволжского муниципального района</a:t>
                      </a:r>
                      <a:endParaRPr lang="ru-RU" sz="14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121,1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162,1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132,1</a:t>
                      </a:r>
                      <a:endParaRPr lang="ru-RU" sz="1400" b="1" dirty="0"/>
                    </a:p>
                  </a:txBody>
                  <a:tcPr/>
                </a:tc>
              </a:tr>
              <a:tr h="326691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/>
                        <a:t>-Подпрограмма «Энергосбережение</a:t>
                      </a:r>
                      <a:r>
                        <a:rPr lang="ru-RU" sz="1100" b="0" baseline="0" dirty="0" smtClean="0"/>
                        <a:t> в социальной сфере на территории Заволжского муниципального района»</a:t>
                      </a:r>
                      <a:endParaRPr lang="ru-RU" sz="1100" b="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102,1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102,1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102,1</a:t>
                      </a:r>
                      <a:endParaRPr lang="ru-RU" sz="1400" b="0" dirty="0"/>
                    </a:p>
                  </a:txBody>
                  <a:tcPr/>
                </a:tc>
              </a:tr>
              <a:tr h="386288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/>
                        <a:t>-Подпрограмма «Энергосбережение</a:t>
                      </a:r>
                      <a:r>
                        <a:rPr lang="ru-RU" sz="1100" b="0" baseline="0" dirty="0" smtClean="0"/>
                        <a:t> и повышение энергетической эффективности в муниципальном жилом фонде Заволжского муниципального района»</a:t>
                      </a:r>
                      <a:endParaRPr lang="ru-RU" sz="1100" b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19,0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60,0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30,0</a:t>
                      </a:r>
                      <a:endParaRPr lang="ru-RU" sz="1400" b="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139664809"/>
              </p:ext>
            </p:extLst>
          </p:nvPr>
        </p:nvGraphicFramePr>
        <p:xfrm>
          <a:off x="0" y="116632"/>
          <a:ext cx="9144000" cy="7128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404665"/>
            <a:ext cx="74168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Доля программных расходов в общем объеме расходов бюджета Заволжского муниципального района на 202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год (%)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50" name="Object 15"/>
          <p:cNvGraphicFramePr>
            <a:graphicFrameLocks noChangeAspect="1"/>
          </p:cNvGraphicFramePr>
          <p:nvPr/>
        </p:nvGraphicFramePr>
        <p:xfrm>
          <a:off x="1418234" y="1916832"/>
          <a:ext cx="7401384" cy="41112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" name="Диаграмма" r:id="rId3" imgW="8001135" imgH="4438563" progId="MSGraph.Chart.8">
                  <p:embed followColorScheme="full"/>
                </p:oleObj>
              </mc:Choice>
              <mc:Fallback>
                <p:oleObj name="Диаграмма" r:id="rId3" imgW="8001135" imgH="4438563" progId="MSGraph.Chart.8">
                  <p:embed followColorScheme="full"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8234" y="1916832"/>
                        <a:ext cx="7401384" cy="411122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8003232" cy="1124744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Непрограммные направления деятельности </a:t>
            </a:r>
            <a:br>
              <a:rPr lang="ru-RU" sz="22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Заволжского муниципального района </a:t>
            </a:r>
            <a:br>
              <a:rPr lang="ru-RU" sz="22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202</a:t>
            </a:r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год и на плановый период 202</a:t>
            </a:r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 202</a:t>
            </a:r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годов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412776"/>
            <a:ext cx="8964488" cy="864096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бюджетных ассигнований на: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год – 2 361,0 тыс.руб.;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год – 2 172,8 тыс.руб.;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год – 2 139,7 тыс.руб..</a:t>
            </a:r>
          </a:p>
          <a:p>
            <a:endParaRPr lang="ru-RU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415762423"/>
              </p:ext>
            </p:extLst>
          </p:nvPr>
        </p:nvGraphicFramePr>
        <p:xfrm>
          <a:off x="0" y="1844824"/>
          <a:ext cx="9144000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Непрограммные направления деятельности </a:t>
            </a:r>
            <a:br>
              <a:rPr lang="ru-RU" sz="20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Заволжского муниципального района </a:t>
            </a:r>
            <a:br>
              <a:rPr lang="ru-RU" sz="20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202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год и на плановый период 202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 202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годов (продолжение)</a:t>
            </a:r>
            <a:endParaRPr lang="ru-RU" sz="20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5762423"/>
              </p:ext>
            </p:extLst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Иные межбюджетные трансферты поселениям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/>
            </a:r>
            <a:b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Заволжского муниципального района 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на 202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1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 год и на плановый период 202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2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 и 202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3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 годов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+mn-lt"/>
              </a:rPr>
              <a:t> </a:t>
            </a:r>
            <a:endParaRPr lang="ru-RU" sz="2000" dirty="0"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6064584"/>
              </p:ext>
            </p:extLst>
          </p:nvPr>
        </p:nvGraphicFramePr>
        <p:xfrm>
          <a:off x="179512" y="1700808"/>
          <a:ext cx="8856982" cy="410972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5832647"/>
                <a:gridCol w="1008112"/>
                <a:gridCol w="1008112"/>
                <a:gridCol w="100811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400" dirty="0" smtClean="0"/>
                        <a:t>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400" dirty="0" smtClean="0"/>
                        <a:t>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1400" dirty="0" smtClean="0"/>
                        <a:t> год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400" baseline="0" dirty="0" smtClean="0"/>
                        <a:t>На содержание автомобильных дорог местного значения вне границ населенных пунктов в границах муниципального района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i="1" u="sng" dirty="0" smtClean="0"/>
                    </a:p>
                    <a:p>
                      <a:pPr algn="ctr"/>
                      <a:r>
                        <a:rPr lang="ru-RU" sz="1400" b="1" i="1" u="sng" dirty="0" smtClean="0"/>
                        <a:t>2</a:t>
                      </a:r>
                      <a:r>
                        <a:rPr lang="ru-RU" sz="1400" b="1" i="1" u="sng" baseline="0" dirty="0" smtClean="0"/>
                        <a:t> 024,2</a:t>
                      </a:r>
                      <a:endParaRPr lang="ru-RU" sz="1400" b="1" i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i="1" u="sng" dirty="0" smtClean="0"/>
                    </a:p>
                    <a:p>
                      <a:pPr algn="ctr"/>
                      <a:r>
                        <a:rPr lang="ru-RU" sz="1400" b="1" i="1" u="sng" dirty="0" smtClean="0"/>
                        <a:t>2</a:t>
                      </a:r>
                      <a:r>
                        <a:rPr lang="ru-RU" sz="1400" b="1" i="1" u="sng" baseline="0" dirty="0" smtClean="0"/>
                        <a:t> 024,2</a:t>
                      </a:r>
                      <a:endParaRPr lang="ru-RU" sz="1400" b="1" i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i="1" u="sng" dirty="0" smtClean="0"/>
                    </a:p>
                    <a:p>
                      <a:pPr algn="ctr"/>
                      <a:r>
                        <a:rPr lang="ru-RU" sz="1400" b="1" i="1" u="sng" dirty="0" smtClean="0"/>
                        <a:t>2</a:t>
                      </a:r>
                      <a:r>
                        <a:rPr lang="ru-RU" sz="1400" b="1" i="1" u="sng" baseline="0" dirty="0" smtClean="0"/>
                        <a:t> 024,2</a:t>
                      </a:r>
                      <a:endParaRPr lang="ru-RU" sz="1400" b="1" i="1" u="sng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Волжское сельское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поселение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r>
                        <a:rPr lang="ru-RU" sz="1400" baseline="0" dirty="0" smtClean="0"/>
                        <a:t> 078,8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r>
                        <a:rPr lang="ru-RU" sz="1400" baseline="0" dirty="0" smtClean="0"/>
                        <a:t> 078,8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r>
                        <a:rPr lang="ru-RU" sz="1400" baseline="0" dirty="0" smtClean="0"/>
                        <a:t> 078,8</a:t>
                      </a:r>
                      <a:endParaRPr lang="ru-RU" sz="1400" dirty="0"/>
                    </a:p>
                  </a:txBody>
                  <a:tcPr/>
                </a:tc>
              </a:tr>
              <a:tr h="24142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Дмитриевское сельское поселение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354,2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354,2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354,2</a:t>
                      </a:r>
                      <a:endParaRPr lang="ru-RU" sz="1400" dirty="0"/>
                    </a:p>
                  </a:txBody>
                  <a:tcPr/>
                </a:tc>
              </a:tr>
              <a:tr h="18312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Междуреченское сельское поселение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133,8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133,8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133,8</a:t>
                      </a:r>
                      <a:endParaRPr lang="ru-RU" sz="1400" dirty="0"/>
                    </a:p>
                  </a:txBody>
                  <a:tcPr/>
                </a:tc>
              </a:tr>
              <a:tr h="268848">
                <a:tc>
                  <a:txBody>
                    <a:bodyPr/>
                    <a:lstStyle/>
                    <a:p>
                      <a:r>
                        <a:rPr lang="ru-RU" sz="1200" dirty="0" err="1" smtClean="0"/>
                        <a:t>Сосневское</a:t>
                      </a:r>
                      <a:r>
                        <a:rPr lang="ru-RU" sz="1200" dirty="0" smtClean="0"/>
                        <a:t> сельское поселение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457,4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457,4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457,4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/>
                        <a:t>На содержание автомобильных дорог местного значения в границах населенных пунктов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u="sng" dirty="0" smtClean="0"/>
                        <a:t>2 175,8</a:t>
                      </a:r>
                      <a:endParaRPr lang="ru-RU" sz="1400" b="1" i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u="sng" dirty="0" smtClean="0"/>
                        <a:t>2 175,8</a:t>
                      </a:r>
                      <a:endParaRPr lang="ru-RU" sz="1400" b="1" i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u="sng" dirty="0" smtClean="0"/>
                        <a:t>2 175,8</a:t>
                      </a:r>
                      <a:endParaRPr lang="ru-RU" sz="1400" b="1" i="1" u="sng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Волжское сельское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поселение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638,2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638,2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638,2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Дмитриевское сельское поселение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285,5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285,5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285,5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Междуреченское сельское поселение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628,8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628,8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628,8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err="1" smtClean="0"/>
                        <a:t>Сосневское</a:t>
                      </a:r>
                      <a:r>
                        <a:rPr lang="ru-RU" sz="1200" dirty="0" smtClean="0"/>
                        <a:t> сельское поселение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623,2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623,2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623,2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956376" y="980728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тыс.руб.</a:t>
            </a:r>
            <a:endParaRPr lang="ru-RU" sz="16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Иные межбюджетные трансферты поселениям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Заволжского муниципального района 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на 202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 год и на плановый период 202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 и 202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 годов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+mn-lt"/>
              </a:rPr>
              <a:t> (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2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+mn-lt"/>
              </a:rPr>
              <a:t>)</a:t>
            </a:r>
            <a:endParaRPr lang="ru-RU" sz="2000" dirty="0"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396686"/>
              </p:ext>
            </p:extLst>
          </p:nvPr>
        </p:nvGraphicFramePr>
        <p:xfrm>
          <a:off x="179512" y="1916834"/>
          <a:ext cx="8784977" cy="3686983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5570962"/>
                <a:gridCol w="1071339"/>
                <a:gridCol w="1071339"/>
                <a:gridCol w="1071337"/>
              </a:tblGrid>
              <a:tr h="43409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Наименование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600" dirty="0" smtClean="0"/>
                        <a:t> год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600" dirty="0" smtClean="0"/>
                        <a:t> год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1600" dirty="0" smtClean="0"/>
                        <a:t> год</a:t>
                      </a:r>
                      <a:endParaRPr lang="ru-RU" sz="1600" dirty="0"/>
                    </a:p>
                  </a:txBody>
                  <a:tcPr/>
                </a:tc>
              </a:tr>
              <a:tr h="856291">
                <a:tc>
                  <a:txBody>
                    <a:bodyPr/>
                    <a:lstStyle/>
                    <a:p>
                      <a:pPr algn="just"/>
                      <a:r>
                        <a:rPr lang="ru-RU" sz="1400" baseline="0" dirty="0" smtClean="0">
                          <a:latin typeface="+mn-lt"/>
                        </a:rPr>
                        <a:t>На организацию библиотечного обслуживания населения, комплектование и обеспечение сохранности библиотечных фондов библиотек поселения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2 397,6</a:t>
                      </a:r>
                      <a:endParaRPr lang="ru-RU" sz="1400" b="1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2 271,4</a:t>
                      </a:r>
                      <a:endParaRPr lang="ru-RU" sz="1400" b="1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2 145,2</a:t>
                      </a:r>
                      <a:endParaRPr lang="ru-RU" sz="1400" b="1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49775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Волжское сельское</a:t>
                      </a:r>
                      <a:r>
                        <a:rPr lang="ru-RU" sz="1200" baseline="0" dirty="0" smtClean="0">
                          <a:latin typeface="+mn-lt"/>
                        </a:rPr>
                        <a:t> </a:t>
                      </a:r>
                      <a:r>
                        <a:rPr lang="ru-RU" sz="1200" dirty="0" smtClean="0">
                          <a:latin typeface="+mn-lt"/>
                        </a:rPr>
                        <a:t>поселение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790,8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790,8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790,8</a:t>
                      </a: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Дмитриевское сельское поселение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473,4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473,4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473,4</a:t>
                      </a: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Междуреченское сельское поселение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704,1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704,1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704,1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90911"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latin typeface="+mn-lt"/>
                        </a:rPr>
                        <a:t>Сосневское</a:t>
                      </a:r>
                      <a:r>
                        <a:rPr lang="ru-RU" sz="1200" dirty="0" smtClean="0">
                          <a:latin typeface="+mn-lt"/>
                        </a:rPr>
                        <a:t> сельское поселение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429,3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429,3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429,3</a:t>
                      </a:r>
                    </a:p>
                  </a:txBody>
                  <a:tcPr/>
                </a:tc>
              </a:tr>
              <a:tr h="85629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</a:rPr>
                        <a:t>На организацию библиотечного обслуживания населения межпоселенческими библиотеками, комплектование и обеспечение сохранности</a:t>
                      </a:r>
                      <a:r>
                        <a:rPr lang="ru-RU" sz="1400" baseline="0" dirty="0" smtClean="0">
                          <a:latin typeface="+mn-lt"/>
                        </a:rPr>
                        <a:t> их библиотечных фондов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u="sng" dirty="0" smtClean="0">
                          <a:latin typeface="+mn-lt"/>
                          <a:cs typeface="Times New Roman" pitchFamily="18" charset="0"/>
                        </a:rPr>
                        <a:t>444,0</a:t>
                      </a:r>
                      <a:endParaRPr lang="ru-RU" sz="1400" b="1" i="1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u="sng" dirty="0" smtClean="0">
                          <a:latin typeface="+mn-lt"/>
                          <a:cs typeface="Times New Roman" pitchFamily="18" charset="0"/>
                        </a:rPr>
                        <a:t>444,0</a:t>
                      </a:r>
                      <a:endParaRPr lang="ru-RU" sz="1400" b="1" i="1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u="sng" dirty="0" smtClean="0">
                          <a:latin typeface="+mn-lt"/>
                          <a:cs typeface="Times New Roman" pitchFamily="18" charset="0"/>
                        </a:rPr>
                        <a:t>444,0</a:t>
                      </a:r>
                      <a:endParaRPr lang="ru-RU" sz="1400" b="1" i="1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2110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Заволжское</a:t>
                      </a:r>
                      <a:r>
                        <a:rPr lang="ru-RU" sz="1200" baseline="0" dirty="0" smtClean="0">
                          <a:latin typeface="+mn-lt"/>
                        </a:rPr>
                        <a:t> городское поселение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444,0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444,0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444,0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812360" y="1628801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тыс.руб.</a:t>
            </a:r>
            <a:endParaRPr lang="ru-RU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/>
        </p:nvGraphicFramePr>
        <p:xfrm>
          <a:off x="0" y="0"/>
          <a:ext cx="9036496" cy="3789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Содержимое 3"/>
          <p:cNvGraphicFramePr>
            <a:graphicFrameLocks/>
          </p:cNvGraphicFramePr>
          <p:nvPr/>
        </p:nvGraphicFramePr>
        <p:xfrm>
          <a:off x="0" y="3944720"/>
          <a:ext cx="9144000" cy="291328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351382">
                <a:tc rowSpan="2">
                  <a:txBody>
                    <a:bodyPr/>
                    <a:lstStyle/>
                    <a:p>
                      <a:pPr algn="ctr"/>
                      <a:endParaRPr lang="ru-RU" sz="1600" dirty="0" smtClean="0"/>
                    </a:p>
                    <a:p>
                      <a:pPr algn="ctr"/>
                      <a:endParaRPr lang="en-US" sz="1600" dirty="0" smtClean="0"/>
                    </a:p>
                    <a:p>
                      <a:pPr algn="ctr"/>
                      <a:r>
                        <a:rPr lang="ru-RU" sz="1600" dirty="0" smtClean="0"/>
                        <a:t>По состоянию</a:t>
                      </a:r>
                      <a:endParaRPr lang="ru-RU" sz="16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Население Заволжского муниципального района</a:t>
                      </a:r>
                      <a:endParaRPr lang="ru-RU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 том числе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790610"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/>
                    </a:p>
                    <a:p>
                      <a:pPr algn="ctr"/>
                      <a:r>
                        <a:rPr lang="ru-RU" sz="1600" dirty="0" smtClean="0"/>
                        <a:t>Городское население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/>
                    </a:p>
                    <a:p>
                      <a:pPr algn="ctr"/>
                      <a:r>
                        <a:rPr lang="ru-RU" sz="1600" dirty="0" smtClean="0"/>
                        <a:t>Сельское население</a:t>
                      </a:r>
                      <a:endParaRPr lang="ru-RU" sz="1600" dirty="0"/>
                    </a:p>
                  </a:txBody>
                  <a:tcPr/>
                </a:tc>
              </a:tr>
              <a:tr h="351382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 01.01.201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15 963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664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 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299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1382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 01.01.201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15 482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 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384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 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098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1382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 01.01.201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15 046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en-US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121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 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925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1382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 01.01.20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14 553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836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en-US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717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1382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 01.01.20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14 193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9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en-US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637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 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556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Иные межбюджетные трансферты поселениям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Заволжского муниципального района 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на 202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 год и на плановый период 202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 и 202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 годов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+mn-lt"/>
              </a:rPr>
              <a:t> (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3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+mn-lt"/>
              </a:rPr>
              <a:t>)</a:t>
            </a:r>
            <a:endParaRPr lang="ru-RU" sz="2000" dirty="0"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0243245"/>
              </p:ext>
            </p:extLst>
          </p:nvPr>
        </p:nvGraphicFramePr>
        <p:xfrm>
          <a:off x="179512" y="2636912"/>
          <a:ext cx="8784976" cy="2672242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5570961"/>
                <a:gridCol w="1071339"/>
                <a:gridCol w="1071339"/>
                <a:gridCol w="1071337"/>
              </a:tblGrid>
              <a:tr h="14401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Наименование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2021 год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2022 год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1600" dirty="0" smtClean="0"/>
                        <a:t> год</a:t>
                      </a:r>
                      <a:endParaRPr lang="ru-RU" sz="1600" dirty="0"/>
                    </a:p>
                  </a:txBody>
                  <a:tcPr/>
                </a:tc>
              </a:tr>
              <a:tr h="990506">
                <a:tc>
                  <a:txBody>
                    <a:bodyPr/>
                    <a:lstStyle/>
                    <a:p>
                      <a:pPr algn="just"/>
                      <a:r>
                        <a:rPr lang="ru-RU" sz="1400" baseline="0" dirty="0" smtClean="0">
                          <a:latin typeface="+mn-lt"/>
                        </a:rPr>
                        <a:t>На расходы, связанные с поэтапным доведением средней заработной платы работникам культуры муниципальных учреждений культуры Заволжского муниципального района до средней заработной платы в Ивановской области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sng" dirty="0" smtClean="0">
                          <a:latin typeface="+mn-lt"/>
                          <a:cs typeface="Times New Roman" pitchFamily="18" charset="0"/>
                        </a:rPr>
                        <a:t>11,6</a:t>
                      </a:r>
                      <a:endParaRPr lang="ru-RU" sz="1400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sng" dirty="0" smtClean="0">
                          <a:latin typeface="+mn-lt"/>
                          <a:cs typeface="Times New Roman" pitchFamily="18" charset="0"/>
                        </a:rPr>
                        <a:t>17,3</a:t>
                      </a:r>
                      <a:endParaRPr lang="ru-RU" sz="1400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sng" dirty="0" smtClean="0">
                          <a:latin typeface="+mn-lt"/>
                          <a:cs typeface="Times New Roman" pitchFamily="18" charset="0"/>
                        </a:rPr>
                        <a:t>29,1</a:t>
                      </a:r>
                      <a:endParaRPr lang="ru-RU" sz="1400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661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Волжское сельское</a:t>
                      </a:r>
                      <a:r>
                        <a:rPr lang="ru-RU" sz="1200" baseline="0" dirty="0" smtClean="0">
                          <a:latin typeface="+mn-lt"/>
                        </a:rPr>
                        <a:t> </a:t>
                      </a:r>
                      <a:r>
                        <a:rPr lang="ru-RU" sz="1200" dirty="0" smtClean="0">
                          <a:latin typeface="+mn-lt"/>
                        </a:rPr>
                        <a:t>поселение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2,9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4,3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7,3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661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Дмитриевское сельское поселение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2,9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4,3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7,3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661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Междуреченское сельское поселение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3,3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4,9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8,3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6614"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latin typeface="+mn-lt"/>
                        </a:rPr>
                        <a:t>Сосневское</a:t>
                      </a:r>
                      <a:r>
                        <a:rPr lang="ru-RU" sz="1200" dirty="0" smtClean="0">
                          <a:latin typeface="+mn-lt"/>
                        </a:rPr>
                        <a:t> сельское поселение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2,5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3,7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6,2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884368" y="1916832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тыс.руб.</a:t>
            </a:r>
            <a:endParaRPr lang="ru-RU" sz="160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84984"/>
            <a:ext cx="914400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0" y="476672"/>
            <a:ext cx="914400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Дорожный фонд</a:t>
            </a:r>
          </a:p>
          <a:p>
            <a:pPr algn="ctr"/>
            <a:r>
              <a:rPr lang="ru-RU" sz="2400" b="1" dirty="0" smtClean="0"/>
              <a:t> </a:t>
            </a:r>
          </a:p>
          <a:p>
            <a:r>
              <a:rPr lang="ru-RU" sz="2000" b="1" dirty="0" smtClean="0"/>
              <a:t>Дорожный фонд – часть средств бюджета, подлежащая использованию в целях финансового обеспечения дорожной деятельности в отношении автомобильных дорог общего пользования, а также капитального ремонта и ремонта дворовых территорий многоквартирных домов, проездов к дворовым территориям многоквартирных домов населенных пунктов.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4680520" cy="114300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Дорожный фонд 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Заволжского муниципального района 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 2020 год</a:t>
            </a:r>
            <a:endParaRPr lang="ru-RU" sz="20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136904" cy="1152128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Общественно значимые проекты, реализуемые в Заволжском муниципальном районе (тыс. руб.)</a:t>
            </a:r>
            <a:r>
              <a:rPr lang="ru-RU" sz="4000" dirty="0" smtClean="0">
                <a:solidFill>
                  <a:srgbClr val="261CA4"/>
                </a:solidFill>
                <a:latin typeface="Times New Roman" pitchFamily="18" charset="0"/>
              </a:rPr>
              <a:t/>
            </a:r>
            <a:br>
              <a:rPr lang="ru-RU" sz="4000" dirty="0" smtClean="0">
                <a:solidFill>
                  <a:srgbClr val="261CA4"/>
                </a:solidFill>
                <a:latin typeface="Times New Roman" pitchFamily="18" charset="0"/>
              </a:rPr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548680"/>
            <a:ext cx="9396536" cy="54726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b="1" dirty="0" smtClean="0"/>
              <a:t>Газификация Заволжского муниципального района</a:t>
            </a:r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en-US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pPr>
              <a:buNone/>
            </a:pPr>
            <a:endParaRPr lang="ru-RU" sz="1600" dirty="0"/>
          </a:p>
        </p:txBody>
      </p:sp>
      <p:sp>
        <p:nvSpPr>
          <p:cNvPr id="64514" name="AutoShape 2" descr="Додон хочет чтобы Молдова выплатила РФ газовые долги Приднестровья - 21 Января 2017 - Проектирование газоснабжен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16" name="AutoShape 4" descr="Додон хочет чтобы Молдова выплатила РФ газовые долги Приднестровья - 21 Января 2017 - Проектирование газоснабжен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18" name="AutoShape 6" descr="https://avatars.mds.yandex.net/get-pdb/25978/ce455ac5-8775-41e7-b215-2e32d44a89a4/s12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2483768" y="900688"/>
          <a:ext cx="6624736" cy="5774432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176464"/>
                <a:gridCol w="792088"/>
                <a:gridCol w="864096"/>
                <a:gridCol w="792088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Наименование</a:t>
                      </a:r>
                      <a:r>
                        <a:rPr lang="en-US" sz="1100" dirty="0" smtClean="0"/>
                        <a:t> </a:t>
                      </a:r>
                      <a:r>
                        <a:rPr lang="ru-RU" sz="1100" dirty="0" smtClean="0"/>
                        <a:t>объекта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2021 год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2022 год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2023 год</a:t>
                      </a:r>
                      <a:endParaRPr lang="ru-RU" sz="11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accent1"/>
                          </a:solidFill>
                        </a:rPr>
                        <a:t>Газовая котельная с</a:t>
                      </a:r>
                      <a:r>
                        <a:rPr lang="ru-RU" sz="1200" baseline="0" dirty="0" smtClean="0">
                          <a:solidFill>
                            <a:schemeClr val="accent1"/>
                          </a:solidFill>
                        </a:rPr>
                        <a:t> сетью газоснабжения </a:t>
                      </a:r>
                      <a:r>
                        <a:rPr lang="ru-RU" sz="1200" dirty="0" smtClean="0">
                          <a:solidFill>
                            <a:schemeClr val="accent1"/>
                          </a:solidFill>
                        </a:rPr>
                        <a:t>в с.Заречный  (строительство)</a:t>
                      </a:r>
                      <a:endParaRPr lang="ru-RU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accent1"/>
                          </a:solidFill>
                        </a:rPr>
                        <a:t>245,300</a:t>
                      </a:r>
                      <a:endParaRPr lang="ru-RU" sz="11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accent1"/>
                          </a:solidFill>
                        </a:rPr>
                        <a:t>0,0</a:t>
                      </a:r>
                      <a:endParaRPr lang="ru-RU" sz="11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accent1"/>
                          </a:solidFill>
                        </a:rPr>
                        <a:t>0,0</a:t>
                      </a:r>
                      <a:endParaRPr lang="ru-RU" sz="11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accent1"/>
                          </a:solidFill>
                        </a:rPr>
                        <a:t>Газовая блочно-модульная котельная в с.Воздвиженье (строительство)</a:t>
                      </a:r>
                      <a:endParaRPr lang="ru-RU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accent1"/>
                          </a:solidFill>
                        </a:rPr>
                        <a:t>0,0</a:t>
                      </a:r>
                      <a:endParaRPr lang="ru-RU" sz="11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accent1"/>
                          </a:solidFill>
                        </a:rPr>
                        <a:t>201,140</a:t>
                      </a:r>
                      <a:endParaRPr lang="ru-RU" sz="11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accent1"/>
                          </a:solidFill>
                        </a:rPr>
                        <a:t>0,0</a:t>
                      </a:r>
                      <a:endParaRPr lang="ru-RU" sz="11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accent1"/>
                          </a:solidFill>
                        </a:rPr>
                        <a:t>Газовая блочно-модульная котельная МУ КБО «Родник» в с.Воздвиженье (</a:t>
                      </a:r>
                      <a:r>
                        <a:rPr lang="ru-RU" sz="1200" baseline="0" dirty="0" smtClean="0">
                          <a:solidFill>
                            <a:schemeClr val="accent1"/>
                          </a:solidFill>
                        </a:rPr>
                        <a:t>с</a:t>
                      </a:r>
                      <a:r>
                        <a:rPr lang="ru-RU" sz="1200" dirty="0" smtClean="0">
                          <a:solidFill>
                            <a:schemeClr val="accent1"/>
                          </a:solidFill>
                        </a:rPr>
                        <a:t>троительство)</a:t>
                      </a:r>
                      <a:endParaRPr lang="ru-RU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accent1"/>
                          </a:solidFill>
                        </a:rPr>
                        <a:t>0,0</a:t>
                      </a:r>
                      <a:endParaRPr lang="ru-RU" sz="11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accent1"/>
                          </a:solidFill>
                        </a:rPr>
                        <a:t>0,0</a:t>
                      </a:r>
                      <a:endParaRPr lang="ru-RU" sz="11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accent1"/>
                          </a:solidFill>
                        </a:rPr>
                        <a:t>65,930</a:t>
                      </a:r>
                      <a:endParaRPr lang="ru-RU" sz="11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accent1"/>
                          </a:solidFill>
                        </a:rPr>
                        <a:t>Газовая блочно-модульная котельная в </a:t>
                      </a:r>
                      <a:r>
                        <a:rPr lang="ru-RU" sz="1200" b="0" dirty="0" err="1" smtClean="0">
                          <a:solidFill>
                            <a:schemeClr val="accent1"/>
                          </a:solidFill>
                        </a:rPr>
                        <a:t>д.Коротиха</a:t>
                      </a:r>
                      <a:r>
                        <a:rPr lang="ru-RU" sz="1200" b="0" dirty="0" smtClean="0">
                          <a:solidFill>
                            <a:schemeClr val="accent1"/>
                          </a:solidFill>
                        </a:rPr>
                        <a:t> (разработка проектной документации и строительство)</a:t>
                      </a:r>
                      <a:endParaRPr lang="ru-RU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accent1"/>
                          </a:solidFill>
                        </a:rPr>
                        <a:t>0,0</a:t>
                      </a:r>
                      <a:endParaRPr lang="ru-RU" sz="11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accent1"/>
                          </a:solidFill>
                        </a:rPr>
                        <a:t>18 260,595</a:t>
                      </a:r>
                      <a:endParaRPr lang="ru-RU" sz="11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accent1"/>
                          </a:solidFill>
                        </a:rPr>
                        <a:t>0,0</a:t>
                      </a:r>
                      <a:endParaRPr lang="ru-RU" sz="11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accent1"/>
                          </a:solidFill>
                        </a:rPr>
                        <a:t>Распределительный газопровод в </a:t>
                      </a:r>
                      <a:r>
                        <a:rPr lang="ru-RU" sz="1200" dirty="0" err="1" smtClean="0">
                          <a:solidFill>
                            <a:schemeClr val="accent1"/>
                          </a:solidFill>
                        </a:rPr>
                        <a:t>д.Коротиха</a:t>
                      </a:r>
                      <a:r>
                        <a:rPr lang="ru-RU" sz="1200" baseline="0" dirty="0" smtClean="0">
                          <a:solidFill>
                            <a:schemeClr val="accent1"/>
                          </a:solidFill>
                        </a:rPr>
                        <a:t> (с</a:t>
                      </a:r>
                      <a:r>
                        <a:rPr lang="ru-RU" sz="1200" dirty="0" smtClean="0">
                          <a:solidFill>
                            <a:schemeClr val="accent1"/>
                          </a:solidFill>
                        </a:rPr>
                        <a:t>троительство)</a:t>
                      </a:r>
                      <a:endParaRPr lang="ru-RU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accent1"/>
                          </a:solidFill>
                        </a:rPr>
                        <a:t>291,820</a:t>
                      </a:r>
                      <a:endParaRPr lang="ru-RU" sz="11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accent1"/>
                          </a:solidFill>
                        </a:rPr>
                        <a:t>0,0</a:t>
                      </a:r>
                      <a:endParaRPr lang="ru-RU" sz="11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accent1"/>
                          </a:solidFill>
                        </a:rPr>
                        <a:t>0,0</a:t>
                      </a:r>
                      <a:endParaRPr lang="ru-RU" sz="11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accent1"/>
                          </a:solidFill>
                        </a:rPr>
                        <a:t>Распределительный газопровод в </a:t>
                      </a:r>
                      <a:r>
                        <a:rPr lang="ru-RU" sz="1200" dirty="0" err="1" smtClean="0">
                          <a:solidFill>
                            <a:schemeClr val="accent1"/>
                          </a:solidFill>
                        </a:rPr>
                        <a:t>д.Кинино</a:t>
                      </a:r>
                      <a:r>
                        <a:rPr lang="ru-RU" sz="1200" dirty="0" smtClean="0">
                          <a:solidFill>
                            <a:schemeClr val="accent1"/>
                          </a:solidFill>
                        </a:rPr>
                        <a:t> (д.Вершинино)</a:t>
                      </a:r>
                      <a:r>
                        <a:rPr lang="ru-RU" sz="1200" baseline="0" dirty="0" smtClean="0">
                          <a:solidFill>
                            <a:schemeClr val="accent1"/>
                          </a:solidFill>
                        </a:rPr>
                        <a:t> (с</a:t>
                      </a:r>
                      <a:r>
                        <a:rPr lang="ru-RU" sz="1200" dirty="0" smtClean="0">
                          <a:solidFill>
                            <a:schemeClr val="accent1"/>
                          </a:solidFill>
                        </a:rPr>
                        <a:t>троительство)</a:t>
                      </a:r>
                      <a:endParaRPr lang="ru-RU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accent1"/>
                          </a:solidFill>
                        </a:rPr>
                        <a:t>0,0</a:t>
                      </a:r>
                      <a:endParaRPr lang="ru-RU" sz="11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accent1"/>
                          </a:solidFill>
                        </a:rPr>
                        <a:t>98,750</a:t>
                      </a:r>
                      <a:endParaRPr lang="ru-RU" sz="11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accent1"/>
                          </a:solidFill>
                        </a:rPr>
                        <a:t>0,0</a:t>
                      </a:r>
                      <a:endParaRPr lang="ru-RU" sz="11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</a:tr>
              <a:tr h="2803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accent1"/>
                          </a:solidFill>
                        </a:rPr>
                        <a:t>Распределительный газопровод в </a:t>
                      </a:r>
                      <a:r>
                        <a:rPr lang="ru-RU" sz="1200" dirty="0" err="1" smtClean="0">
                          <a:solidFill>
                            <a:schemeClr val="accent1"/>
                          </a:solidFill>
                        </a:rPr>
                        <a:t>д.Платково</a:t>
                      </a:r>
                      <a:r>
                        <a:rPr lang="ru-RU" sz="1200" baseline="0" dirty="0" smtClean="0">
                          <a:solidFill>
                            <a:schemeClr val="accent1"/>
                          </a:solidFill>
                        </a:rPr>
                        <a:t> (с</a:t>
                      </a:r>
                      <a:r>
                        <a:rPr lang="ru-RU" sz="1200" dirty="0" smtClean="0">
                          <a:solidFill>
                            <a:schemeClr val="accent1"/>
                          </a:solidFill>
                        </a:rPr>
                        <a:t>троительство)</a:t>
                      </a:r>
                      <a:endParaRPr lang="ru-RU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accent1"/>
                          </a:solidFill>
                        </a:rPr>
                        <a:t>0,0</a:t>
                      </a:r>
                      <a:endParaRPr lang="ru-RU" sz="11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accent1"/>
                          </a:solidFill>
                        </a:rPr>
                        <a:t>82,500</a:t>
                      </a:r>
                      <a:endParaRPr lang="ru-RU" sz="11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accent1"/>
                          </a:solidFill>
                        </a:rPr>
                        <a:t>0,0</a:t>
                      </a:r>
                      <a:endParaRPr lang="ru-RU" sz="11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</a:tr>
              <a:tr h="2827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accent1"/>
                          </a:solidFill>
                        </a:rPr>
                        <a:t>Распределительный газопровод  по </a:t>
                      </a:r>
                      <a:r>
                        <a:rPr lang="ru-RU" sz="1200" dirty="0" err="1" smtClean="0">
                          <a:solidFill>
                            <a:schemeClr val="accent1"/>
                          </a:solidFill>
                        </a:rPr>
                        <a:t>с.Колшево</a:t>
                      </a:r>
                      <a:r>
                        <a:rPr lang="ru-RU" sz="1200" dirty="0" smtClean="0">
                          <a:solidFill>
                            <a:schemeClr val="accent1"/>
                          </a:solidFill>
                        </a:rPr>
                        <a:t> (строительство)</a:t>
                      </a:r>
                      <a:endParaRPr lang="ru-RU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accent1"/>
                          </a:solidFill>
                        </a:rPr>
                        <a:t>0,0</a:t>
                      </a:r>
                      <a:endParaRPr lang="ru-RU" sz="11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accent1"/>
                          </a:solidFill>
                        </a:rPr>
                        <a:t>0,0</a:t>
                      </a:r>
                      <a:endParaRPr lang="ru-RU" sz="11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accent1"/>
                          </a:solidFill>
                        </a:rPr>
                        <a:t>464,940</a:t>
                      </a:r>
                      <a:endParaRPr lang="ru-RU" sz="11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</a:tr>
              <a:tr h="2827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accent1"/>
                          </a:solidFill>
                        </a:rPr>
                        <a:t>Распределительный </a:t>
                      </a:r>
                      <a:r>
                        <a:rPr lang="ru-RU" sz="1200" smtClean="0">
                          <a:solidFill>
                            <a:schemeClr val="accent1"/>
                          </a:solidFill>
                        </a:rPr>
                        <a:t>газопровод  д.Зубцово</a:t>
                      </a:r>
                      <a:r>
                        <a:rPr lang="ru-RU" sz="1200" dirty="0" smtClean="0">
                          <a:solidFill>
                            <a:schemeClr val="accent1"/>
                          </a:solidFill>
                        </a:rPr>
                        <a:t> (строительство)</a:t>
                      </a:r>
                      <a:endParaRPr lang="ru-RU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accent1"/>
                          </a:solidFill>
                        </a:rPr>
                        <a:t>0,0</a:t>
                      </a:r>
                      <a:endParaRPr lang="ru-RU" sz="11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accent1"/>
                          </a:solidFill>
                        </a:rPr>
                        <a:t>0,0</a:t>
                      </a:r>
                      <a:endParaRPr lang="ru-RU" sz="11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accent1"/>
                          </a:solidFill>
                        </a:rPr>
                        <a:t>26,640</a:t>
                      </a:r>
                      <a:endParaRPr lang="ru-RU" sz="11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</a:tr>
              <a:tr h="2827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accent1"/>
                          </a:solidFill>
                        </a:rPr>
                        <a:t>Распределительный газопровод  д.Комарово (строительство)</a:t>
                      </a:r>
                      <a:endParaRPr lang="ru-RU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accent1"/>
                          </a:solidFill>
                        </a:rPr>
                        <a:t>0,0</a:t>
                      </a:r>
                      <a:endParaRPr lang="ru-RU" sz="11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accent1"/>
                          </a:solidFill>
                        </a:rPr>
                        <a:t>0,0</a:t>
                      </a:r>
                      <a:endParaRPr lang="ru-RU" sz="11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accent1"/>
                          </a:solidFill>
                        </a:rPr>
                        <a:t>112,160</a:t>
                      </a:r>
                      <a:endParaRPr lang="ru-RU" sz="11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</a:tr>
              <a:tr h="2827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accent1"/>
                          </a:solidFill>
                        </a:rPr>
                        <a:t>Распределительный газопровод  </a:t>
                      </a:r>
                      <a:r>
                        <a:rPr lang="ru-RU" sz="1200" dirty="0" err="1" smtClean="0">
                          <a:solidFill>
                            <a:schemeClr val="accent1"/>
                          </a:solidFill>
                        </a:rPr>
                        <a:t>д.Болотниково</a:t>
                      </a:r>
                      <a:r>
                        <a:rPr lang="ru-RU" sz="1200" dirty="0" smtClean="0">
                          <a:solidFill>
                            <a:schemeClr val="accent1"/>
                          </a:solidFill>
                        </a:rPr>
                        <a:t> (строительство)</a:t>
                      </a:r>
                      <a:endParaRPr lang="ru-RU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accent1"/>
                          </a:solidFill>
                        </a:rPr>
                        <a:t>0,0</a:t>
                      </a:r>
                      <a:endParaRPr lang="ru-RU" sz="11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accent1"/>
                          </a:solidFill>
                        </a:rPr>
                        <a:t>0,0</a:t>
                      </a:r>
                      <a:endParaRPr lang="ru-RU" sz="11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accent1"/>
                          </a:solidFill>
                        </a:rPr>
                        <a:t>80,630</a:t>
                      </a:r>
                      <a:endParaRPr lang="ru-RU" sz="11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</a:tr>
              <a:tr h="3011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accent1"/>
                          </a:solidFill>
                        </a:rPr>
                        <a:t>Распределительный газопровод  </a:t>
                      </a:r>
                      <a:r>
                        <a:rPr lang="ru-RU" sz="1200" dirty="0" err="1" smtClean="0">
                          <a:solidFill>
                            <a:schemeClr val="accent1"/>
                          </a:solidFill>
                        </a:rPr>
                        <a:t>с.Бредихино</a:t>
                      </a:r>
                      <a:r>
                        <a:rPr lang="ru-RU" sz="1200" dirty="0" smtClean="0">
                          <a:solidFill>
                            <a:schemeClr val="accent1"/>
                          </a:solidFill>
                        </a:rPr>
                        <a:t> (строительство)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accent1"/>
                          </a:solidFill>
                        </a:rPr>
                        <a:t>0,0</a:t>
                      </a:r>
                      <a:endParaRPr lang="ru-RU" sz="11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accent1"/>
                          </a:solidFill>
                        </a:rPr>
                        <a:t>96,692</a:t>
                      </a:r>
                      <a:endParaRPr lang="ru-RU" sz="11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accent1"/>
                          </a:solidFill>
                        </a:rPr>
                        <a:t>0,0</a:t>
                      </a:r>
                      <a:endParaRPr lang="ru-RU" sz="11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4522" name="AutoShape 10" descr="https://pbs.twimg.com/media/CpaOV43WAAAmx4C.jpg:large"/>
          <p:cNvSpPr>
            <a:spLocks noChangeAspect="1" noChangeArrowheads="1"/>
          </p:cNvSpPr>
          <p:nvPr/>
        </p:nvSpPr>
        <p:spPr bwMode="auto">
          <a:xfrm>
            <a:off x="155575" y="-4098925"/>
            <a:ext cx="10582275" cy="8553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24" name="AutoShape 12" descr="https://i.artfile.me/wallpaper/04-07-2017/5000x3545/vektornaya-grafika-priroda--nature-lug-d-118819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2" descr="Шоссе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Дорога и большая доска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Осень-роуд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Долгая дорога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0" descr="Дорога в небо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2" descr="Шоссе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26" name="AutoShape 14" descr="Дорога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28" name="AutoShape 16" descr="Дорога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30" name="AutoShape 18" descr="Дорога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32" name="AutoShape 20" descr="Осень-роуд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34" name="AutoShape 22" descr="Осень-роуд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36" name="AutoShape 24" descr="Осень-роуд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38" name="AutoShape 26" descr="Осень-роуд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40" name="AutoShape 28" descr="Дорога в небо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324" name="AutoShape 4" descr="https://www.oilgastrade.org/poputnyi_gazc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326" name="AutoShape 6" descr="https://www.oilgastrade.org/poputnyi_gazc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328" name="AutoShape 8" descr="https://www.oilgastrade.org/poputnyi_gazc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1" name="Рисунок 30" descr="C:\Users\fin4\Desktop\Мои документы\2020\БДГ\poputnyi_gazc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44824"/>
            <a:ext cx="2232248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136904" cy="1152128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Социально значимые проекты, реализуемые в Заволжском муниципальном районе (тыс. руб.)</a:t>
            </a:r>
            <a:r>
              <a:rPr lang="ru-RU" sz="4000" dirty="0" smtClean="0">
                <a:solidFill>
                  <a:srgbClr val="261CA4"/>
                </a:solidFill>
                <a:latin typeface="Times New Roman" pitchFamily="18" charset="0"/>
              </a:rPr>
              <a:t/>
            </a:r>
            <a:br>
              <a:rPr lang="ru-RU" sz="4000" dirty="0" smtClean="0">
                <a:solidFill>
                  <a:srgbClr val="261CA4"/>
                </a:solidFill>
                <a:latin typeface="Times New Roman" pitchFamily="18" charset="0"/>
              </a:rPr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620688"/>
            <a:ext cx="8928992" cy="55446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b="1" dirty="0" smtClean="0"/>
              <a:t> </a:t>
            </a:r>
          </a:p>
          <a:p>
            <a:pPr>
              <a:buNone/>
            </a:pPr>
            <a:r>
              <a:rPr lang="ru-RU" sz="1600" b="1" dirty="0" smtClean="0"/>
              <a:t>Образование Заволжского муниципального района</a:t>
            </a:r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en-US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pPr>
              <a:buNone/>
            </a:pPr>
            <a:endParaRPr lang="ru-RU" sz="1600" dirty="0"/>
          </a:p>
        </p:txBody>
      </p:sp>
      <p:sp>
        <p:nvSpPr>
          <p:cNvPr id="64514" name="AutoShape 2" descr="Додон хочет чтобы Молдова выплатила РФ газовые долги Приднестровья - 21 Января 2017 - Проектирование газоснабжен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16" name="AutoShape 4" descr="Додон хочет чтобы Молдова выплатила РФ газовые долги Приднестровья - 21 Января 2017 - Проектирование газоснабжен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18" name="AutoShape 6" descr="https://avatars.mds.yandex.net/get-pdb/25978/ce455ac5-8775-41e7-b215-2e32d44a89a4/s12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323528" y="1556792"/>
          <a:ext cx="5760640" cy="4128512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088232"/>
                <a:gridCol w="1224136"/>
                <a:gridCol w="1224136"/>
                <a:gridCol w="1224136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Наименование</a:t>
                      </a:r>
                      <a:r>
                        <a:rPr lang="en-US" sz="1100" dirty="0" smtClean="0"/>
                        <a:t> </a:t>
                      </a:r>
                      <a:r>
                        <a:rPr lang="ru-RU" sz="1100" dirty="0" smtClean="0"/>
                        <a:t>объекта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2021 год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2022 год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2023 год</a:t>
                      </a:r>
                      <a:endParaRPr lang="ru-RU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accent1"/>
                          </a:solidFill>
                        </a:rPr>
                        <a:t>Создание (обновление) материально-технической базы для реализации основных и дополнительных</a:t>
                      </a:r>
                      <a:r>
                        <a:rPr lang="ru-RU" sz="1200" baseline="0" dirty="0" smtClean="0">
                          <a:solidFill>
                            <a:schemeClr val="accent1"/>
                          </a:solidFill>
                        </a:rPr>
                        <a:t> общеобразовательных программ цифрового и гуманитарного профилей в общеобразовательных организациях, расположенных в сельской местности</a:t>
                      </a:r>
                      <a:endParaRPr lang="ru-RU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accent1"/>
                          </a:solidFill>
                        </a:rPr>
                        <a:t>2 254,133</a:t>
                      </a:r>
                      <a:endParaRPr lang="ru-RU" sz="11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accent1"/>
                          </a:solidFill>
                        </a:rPr>
                        <a:t>0,0</a:t>
                      </a:r>
                      <a:endParaRPr lang="ru-RU" sz="11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accent1"/>
                          </a:solidFill>
                        </a:rPr>
                        <a:t>0,0</a:t>
                      </a:r>
                      <a:endParaRPr lang="ru-RU" sz="11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</a:tr>
              <a:tr h="2827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accent1"/>
                          </a:solidFill>
                        </a:rPr>
                        <a:t>Внедрение целевой модели</a:t>
                      </a:r>
                      <a:r>
                        <a:rPr lang="ru-RU" sz="1200" baseline="0" dirty="0" smtClean="0">
                          <a:solidFill>
                            <a:schemeClr val="accent1"/>
                          </a:solidFill>
                        </a:rPr>
                        <a:t> цифровой образовательной среды в общеобразовательных организациях и профессиональных образовательных организациях</a:t>
                      </a:r>
                      <a:endParaRPr lang="ru-RU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accent1"/>
                          </a:solidFill>
                        </a:rPr>
                        <a:t>2 254,77</a:t>
                      </a:r>
                      <a:endParaRPr lang="ru-RU" sz="11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accent1"/>
                          </a:solidFill>
                        </a:rPr>
                        <a:t>0,0</a:t>
                      </a:r>
                      <a:endParaRPr lang="ru-RU" sz="11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chemeClr val="accent1"/>
                          </a:solidFill>
                        </a:rPr>
                        <a:t>0</a:t>
                      </a:r>
                      <a:r>
                        <a:rPr lang="ru-RU" sz="1100" b="0" dirty="0" smtClean="0">
                          <a:solidFill>
                            <a:schemeClr val="accent1"/>
                          </a:solidFill>
                        </a:rPr>
                        <a:t>,0</a:t>
                      </a:r>
                      <a:endParaRPr lang="ru-RU" sz="11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4522" name="AutoShape 10" descr="https://pbs.twimg.com/media/CpaOV43WAAAmx4C.jpg:large"/>
          <p:cNvSpPr>
            <a:spLocks noChangeAspect="1" noChangeArrowheads="1"/>
          </p:cNvSpPr>
          <p:nvPr/>
        </p:nvSpPr>
        <p:spPr bwMode="auto">
          <a:xfrm>
            <a:off x="155575" y="-4098925"/>
            <a:ext cx="10582275" cy="8553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24" name="AutoShape 12" descr="https://i.artfile.me/wallpaper/04-07-2017/5000x3545/vektornaya-grafika-priroda--nature-lug-d-118819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2" descr="Шоссе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Дорога и большая доска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Осень-роуд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Долгая дорога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0" descr="Дорога в небо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2" descr="Шоссе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26" name="AutoShape 14" descr="Дорога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28" name="AutoShape 16" descr="Дорога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30" name="AutoShape 18" descr="Дорога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32" name="AutoShape 20" descr="Осень-роуд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34" name="AutoShape 22" descr="Осень-роуд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36" name="AutoShape 24" descr="Осень-роуд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38" name="AutoShape 26" descr="Осень-роуд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40" name="AutoShape 28" descr="Дорога в небо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324" name="AutoShape 4" descr="https://www.oilgastrade.org/poputnyi_gazc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326" name="AutoShape 6" descr="https://www.oilgastrade.org/poputnyi_gazc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328" name="AutoShape 8" descr="https://www.oilgastrade.org/poputnyi_gazc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" name="Рисунок 27" descr="https://r1.nubex.ru/s4753-8fc/f1135_59/thumb__1400x0_0_0_crop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2060848"/>
            <a:ext cx="2483768" cy="2740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Сведения о планируемых объемах муниципального долга Заволжского муниципального района на 202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год и на плановый период 202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и 202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годов</a:t>
            </a:r>
            <a:endParaRPr lang="ru-RU" sz="20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5594655"/>
              </p:ext>
            </p:extLst>
          </p:nvPr>
        </p:nvGraphicFramePr>
        <p:xfrm>
          <a:off x="395536" y="2204864"/>
          <a:ext cx="4032448" cy="3845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одержимое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98553"/>
              </p:ext>
            </p:extLst>
          </p:nvPr>
        </p:nvGraphicFramePr>
        <p:xfrm>
          <a:off x="4572000" y="2204864"/>
          <a:ext cx="4248472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zavrayadm.ru/images/stories/gerb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642918"/>
            <a:ext cx="1657350" cy="20764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3286124"/>
            <a:ext cx="9144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Подготовлено </a:t>
            </a:r>
          </a:p>
          <a:p>
            <a:pPr algn="ctr"/>
            <a:r>
              <a:rPr lang="ru-RU" dirty="0" smtClean="0"/>
              <a:t>финансовым отделом администрации Заволжского муниципального района </a:t>
            </a:r>
          </a:p>
          <a:p>
            <a:pPr algn="ctr"/>
            <a:r>
              <a:rPr lang="ru-RU" dirty="0" smtClean="0"/>
              <a:t>Ивановской области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0 год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143644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800" dirty="0" smtClean="0"/>
          </a:p>
          <a:p>
            <a:pPr algn="ctr"/>
            <a:r>
              <a:rPr lang="ru-RU" sz="800" dirty="0" smtClean="0"/>
              <a:t>Ответственный исполнитель: Главный специалист Четвергова М.А., Тел 6-00-44</a:t>
            </a:r>
            <a:endParaRPr lang="ru-RU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68952" cy="108012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Основные показатели социально-экономического развития 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на 2021 год и на плановый период 2022 и 2023 годов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1. Экономические показатели </a:t>
            </a:r>
            <a:endParaRPr lang="ru-RU" sz="2000" dirty="0"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5336865"/>
              </p:ext>
            </p:extLst>
          </p:nvPr>
        </p:nvGraphicFramePr>
        <p:xfrm>
          <a:off x="251521" y="1293260"/>
          <a:ext cx="8496942" cy="509819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973691"/>
                <a:gridCol w="1486847"/>
                <a:gridCol w="1058844"/>
                <a:gridCol w="1016728"/>
                <a:gridCol w="944105"/>
                <a:gridCol w="1016727"/>
              </a:tblGrid>
              <a:tr h="385376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Показатели</a:t>
                      </a:r>
                      <a:endParaRPr lang="ru-RU" sz="16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err="1" smtClean="0"/>
                        <a:t>Ед.измере</a:t>
                      </a:r>
                      <a:endParaRPr lang="ru-RU" sz="1600" smtClean="0"/>
                    </a:p>
                    <a:p>
                      <a:pPr algn="ctr"/>
                      <a:r>
                        <a:rPr lang="ru-RU" sz="1600" smtClean="0"/>
                        <a:t>ния</a:t>
                      </a:r>
                      <a:endParaRPr lang="ru-RU" sz="16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Оценка </a:t>
                      </a:r>
                    </a:p>
                    <a:p>
                      <a:pPr algn="ctr"/>
                      <a:r>
                        <a:rPr lang="ru-RU" sz="1600" dirty="0" smtClean="0"/>
                        <a:t>2020 год</a:t>
                      </a:r>
                      <a:endParaRPr lang="ru-RU" sz="16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Прогноз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15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2021 год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2022 год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2023 год</a:t>
                      </a:r>
                      <a:endParaRPr lang="ru-RU" sz="1600" dirty="0"/>
                    </a:p>
                  </a:txBody>
                  <a:tcPr/>
                </a:tc>
              </a:tr>
              <a:tr h="789205">
                <a:tc>
                  <a:txBody>
                    <a:bodyPr/>
                    <a:lstStyle/>
                    <a:p>
                      <a:r>
                        <a:rPr kumimoji="0" lang="ru-RU" sz="1600" kern="1200" dirty="0" smtClean="0"/>
                        <a:t>Объем продукции сельского хозяйства в хозяйствах всех категорий </a:t>
                      </a: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млн.руб.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35,96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37,298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39,025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41,031</a:t>
                      </a:r>
                      <a:endParaRPr lang="ru-RU" sz="1600" dirty="0"/>
                    </a:p>
                  </a:txBody>
                  <a:tcPr/>
                </a:tc>
              </a:tr>
              <a:tr h="567918">
                <a:tc>
                  <a:txBody>
                    <a:bodyPr/>
                    <a:lstStyle/>
                    <a:p>
                      <a:r>
                        <a:rPr kumimoji="0" lang="ru-RU" sz="1600" kern="1200" dirty="0" smtClean="0"/>
                        <a:t>Оборот розничной торговли </a:t>
                      </a: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млн.руб.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401,8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417,903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437,675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459,292</a:t>
                      </a:r>
                      <a:endParaRPr lang="ru-RU" sz="1600" dirty="0"/>
                    </a:p>
                  </a:txBody>
                  <a:tcPr/>
                </a:tc>
              </a:tr>
              <a:tr h="67440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Инвестиции в основной капитал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млн.руб.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51,0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4,4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21,6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1,17</a:t>
                      </a:r>
                      <a:endParaRPr lang="ru-RU" sz="1600" dirty="0"/>
                    </a:p>
                  </a:txBody>
                  <a:tcPr/>
                </a:tc>
              </a:tr>
              <a:tr h="67440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Количество малых и средних предприятий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тыс.единиц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0,32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0,323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0,328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0,328</a:t>
                      </a:r>
                      <a:endParaRPr lang="ru-RU" sz="1600" dirty="0"/>
                    </a:p>
                  </a:txBody>
                  <a:tcPr/>
                </a:tc>
              </a:tr>
              <a:tr h="9634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Среднесписочная численность работников, занятых на предприятиях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тыс.человек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1,305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1,312</a:t>
                      </a:r>
                      <a:endParaRPr lang="ru-RU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1,321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1,321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7440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Оборот малых и средних предприятий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млн.руб.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385,764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387,149</a:t>
                      </a:r>
                      <a:endParaRPr lang="ru-RU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390,246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394,148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-315416"/>
            <a:ext cx="8712968" cy="126876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Основные показатели социально-экономического развития 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 2021 год и на плановый период 2022 и 2023 годов 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2.Показатели, характеризующие уровень жизни населения</a:t>
            </a:r>
            <a:endParaRPr lang="ru-RU" sz="20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3643526"/>
              </p:ext>
            </p:extLst>
          </p:nvPr>
        </p:nvGraphicFramePr>
        <p:xfrm>
          <a:off x="179512" y="1124744"/>
          <a:ext cx="8791881" cy="5584264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456385"/>
                <a:gridCol w="1152128"/>
                <a:gridCol w="1199699"/>
                <a:gridCol w="943834"/>
                <a:gridCol w="1047318"/>
                <a:gridCol w="992517"/>
              </a:tblGrid>
              <a:tr h="348956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Показатели</a:t>
                      </a:r>
                      <a:endParaRPr lang="ru-RU" sz="14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Ед.измерения</a:t>
                      </a:r>
                      <a:endParaRPr lang="ru-RU" sz="14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Оценка</a:t>
                      </a:r>
                    </a:p>
                    <a:p>
                      <a:pPr algn="ctr"/>
                      <a:r>
                        <a:rPr lang="ru-RU" sz="1400" dirty="0" smtClean="0"/>
                        <a:t> 2020 год</a:t>
                      </a:r>
                      <a:endParaRPr lang="ru-RU" sz="14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Прогноз</a:t>
                      </a:r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89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2021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2022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2023 год</a:t>
                      </a:r>
                      <a:endParaRPr lang="ru-RU" sz="1400" dirty="0"/>
                    </a:p>
                  </a:txBody>
                  <a:tcPr/>
                </a:tc>
              </a:tr>
              <a:tr h="238192">
                <a:tc gridSpan="6"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Демография</a:t>
                      </a:r>
                      <a:endParaRPr lang="ru-RU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</a:tr>
              <a:tr h="29343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Численность постоянного населения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тыс.чел.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14,04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13,726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13,396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13,076</a:t>
                      </a:r>
                      <a:endParaRPr lang="ru-RU" sz="1400" dirty="0"/>
                    </a:p>
                  </a:txBody>
                  <a:tcPr/>
                </a:tc>
              </a:tr>
              <a:tr h="25989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Из них городского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тыс.чел.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9,548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9,334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9,109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8,892</a:t>
                      </a:r>
                      <a:endParaRPr lang="ru-RU" sz="1400" dirty="0"/>
                    </a:p>
                  </a:txBody>
                  <a:tcPr/>
                </a:tc>
              </a:tr>
              <a:tr h="18216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Из них сельского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тыс.чел.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4,492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4,392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4,287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4,184</a:t>
                      </a:r>
                      <a:endParaRPr lang="ru-RU" sz="1400" dirty="0"/>
                    </a:p>
                  </a:txBody>
                  <a:tcPr/>
                </a:tc>
              </a:tr>
              <a:tr h="50099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Общий коэффициент рождаемости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чел. на 1000 населения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7,12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7,43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7,91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8,26</a:t>
                      </a:r>
                      <a:endParaRPr lang="ru-RU" sz="1400" dirty="0"/>
                    </a:p>
                  </a:txBody>
                  <a:tcPr/>
                </a:tc>
              </a:tr>
              <a:tr h="54057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Общий коэффициент смертности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чел. на 1000 населения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24,36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24,62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24,63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24,78</a:t>
                      </a:r>
                      <a:endParaRPr lang="ru-RU" sz="1400" dirty="0"/>
                    </a:p>
                  </a:txBody>
                  <a:tcPr/>
                </a:tc>
              </a:tr>
              <a:tr h="48053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Ожидаемая</a:t>
                      </a:r>
                      <a:r>
                        <a:rPr lang="ru-RU" sz="1400" baseline="0" dirty="0" smtClean="0"/>
                        <a:t> продолжительность жизни при рождении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лет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70,1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70,1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70,1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71,0</a:t>
                      </a:r>
                      <a:endParaRPr lang="ru-RU" sz="1400" dirty="0"/>
                    </a:p>
                  </a:txBody>
                  <a:tcPr/>
                </a:tc>
              </a:tr>
              <a:tr h="322418">
                <a:tc gridSpan="6"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Малое и среднее предпринимательство</a:t>
                      </a:r>
                      <a:endParaRPr lang="ru-RU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</a:tr>
              <a:tr h="33144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Количество малых и средних предприятий – всего по состоянию на конец года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тыс.ед.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0,32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0,323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0,328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0,328</a:t>
                      </a:r>
                      <a:endParaRPr lang="ru-RU" sz="1400" dirty="0"/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Среднесписочная</a:t>
                      </a:r>
                      <a:r>
                        <a:rPr lang="ru-RU" sz="1400" baseline="0" dirty="0" smtClean="0"/>
                        <a:t> численность работников, занятых на малых и средних предприятиях - всего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тыс.чел.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1,305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1,312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1,321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1,321</a:t>
                      </a:r>
                      <a:endParaRPr lang="ru-RU" sz="1400" dirty="0"/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Оборот малых и средних предприятий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млн.руб.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385,764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387,149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390,246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394,148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568952" cy="114300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Основные показатели социально-экономического развития 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 2021 год и на плановый период 2022 и 2023 годов 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2.Показатели, характеризующие уровень жизни населения 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(продолжение)</a:t>
            </a:r>
            <a:endParaRPr lang="ru-RU" sz="20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51520" y="1412875"/>
          <a:ext cx="8640959" cy="394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2568"/>
                <a:gridCol w="1918108"/>
                <a:gridCol w="161028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Ед.измерения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Прогноз</a:t>
                      </a:r>
                    </a:p>
                    <a:p>
                      <a:pPr algn="ctr"/>
                      <a:r>
                        <a:rPr lang="ru-RU" dirty="0" smtClean="0"/>
                        <a:t> на 201</a:t>
                      </a:r>
                      <a:r>
                        <a:rPr lang="en-US" dirty="0" smtClean="0"/>
                        <a:t>9</a:t>
                      </a:r>
                      <a:r>
                        <a:rPr lang="ru-RU" dirty="0" smtClean="0"/>
                        <a:t> год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Лица в трудоспособном возрасте не занятые</a:t>
                      </a:r>
                      <a:r>
                        <a:rPr lang="ru-RU" baseline="0" dirty="0" smtClean="0"/>
                        <a:t> трудовой деятельностью и учёбой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тыс.человек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0,16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Численность безработных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тыс.человек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0,155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Фонд начисленной заработной платы всех работников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млн.руб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712,826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Среднесписочная численность работников организаций – всего: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тыс.человек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3,2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Средняя заработная плата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руб.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18 563,17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Денежные доходы в расчёте на душу населения в месяц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руб.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13 032,21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3643526"/>
              </p:ext>
            </p:extLst>
          </p:nvPr>
        </p:nvGraphicFramePr>
        <p:xfrm>
          <a:off x="251520" y="1340768"/>
          <a:ext cx="8784975" cy="5095664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974665"/>
                <a:gridCol w="942798"/>
                <a:gridCol w="1886186"/>
                <a:gridCol w="943093"/>
                <a:gridCol w="1046495"/>
                <a:gridCol w="991738"/>
              </a:tblGrid>
              <a:tr h="355350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Показатели</a:t>
                      </a:r>
                      <a:endParaRPr lang="ru-RU" sz="14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Ед.измерения</a:t>
                      </a:r>
                      <a:endParaRPr lang="ru-RU" sz="14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Оценка</a:t>
                      </a:r>
                    </a:p>
                    <a:p>
                      <a:pPr algn="ctr"/>
                      <a:r>
                        <a:rPr lang="ru-RU" sz="1400" dirty="0" smtClean="0"/>
                        <a:t> 2020 год</a:t>
                      </a:r>
                      <a:endParaRPr lang="ru-RU" sz="14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Прогноз</a:t>
                      </a:r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53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2021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2022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2023 год</a:t>
                      </a:r>
                      <a:endParaRPr lang="ru-RU" sz="1400" dirty="0"/>
                    </a:p>
                  </a:txBody>
                  <a:tcPr/>
                </a:tc>
              </a:tr>
              <a:tr h="54448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Фонд начисленной заработной платы всех работников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млн.руб.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652,816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685,457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747,412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799,315</a:t>
                      </a:r>
                      <a:endParaRPr lang="ru-RU" sz="1400" dirty="0"/>
                    </a:p>
                  </a:txBody>
                  <a:tcPr/>
                </a:tc>
              </a:tr>
              <a:tr h="32028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Среднесписочная численность работников организаций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тыс.чел.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2,6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2,6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2,7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2,75</a:t>
                      </a:r>
                      <a:endParaRPr lang="ru-RU" sz="1400" dirty="0"/>
                    </a:p>
                  </a:txBody>
                  <a:tcPr/>
                </a:tc>
              </a:tr>
              <a:tr h="32028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Средняя заработная плата номинальная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руб.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20 923,59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21 969,77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23 068,26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24 221,67</a:t>
                      </a:r>
                      <a:endParaRPr lang="ru-RU" sz="1400" dirty="0"/>
                    </a:p>
                  </a:txBody>
                  <a:tcPr/>
                </a:tc>
              </a:tr>
              <a:tr h="228776">
                <a:tc gridSpan="6"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Денежные доходы населения</a:t>
                      </a:r>
                      <a:endParaRPr lang="ru-RU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</a:tr>
              <a:tr h="42803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Денежные доходы в расчете на душу населения в месяц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руб.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13 017,8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13 388,38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14 130,77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14 941,09 </a:t>
                      </a:r>
                      <a:endParaRPr lang="ru-RU" sz="1400" dirty="0"/>
                    </a:p>
                  </a:txBody>
                  <a:tcPr/>
                </a:tc>
              </a:tr>
              <a:tr h="76868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Численность населения с денежными</a:t>
                      </a:r>
                      <a:r>
                        <a:rPr lang="ru-RU" sz="1400" baseline="0" dirty="0" smtClean="0"/>
                        <a:t> доходами ниже прожиточного минимума в % ко всему населению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%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30,9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30,7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30,5</a:t>
                      </a:r>
                      <a:endParaRPr lang="ru-RU" sz="1400" dirty="0"/>
                    </a:p>
                  </a:txBody>
                  <a:tcPr/>
                </a:tc>
              </a:tr>
              <a:tr h="189128">
                <a:tc gridSpan="6"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Развитие социальной сферы</a:t>
                      </a:r>
                      <a:endParaRPr lang="ru-RU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</a:tr>
              <a:tr h="33752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Ввод в эксплуатацию жилых домов за счет всех источников финансирования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тыс.кв.м.</a:t>
                      </a:r>
                      <a:r>
                        <a:rPr lang="ru-RU" sz="1400" baseline="0" dirty="0" smtClean="0"/>
                        <a:t> общей площади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1,221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0,916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0,222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0,250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рямоугольник 4"/>
          <p:cNvSpPr>
            <a:spLocks noChangeArrowheads="1"/>
          </p:cNvSpPr>
          <p:nvPr/>
        </p:nvSpPr>
        <p:spPr bwMode="auto">
          <a:xfrm>
            <a:off x="1000125" y="214313"/>
            <a:ext cx="8001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такое бюджет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Рисунок 36" descr="x_37ac4ade.jpg"/>
          <p:cNvPicPr>
            <a:picLocks noChangeAspect="1"/>
          </p:cNvPicPr>
          <p:nvPr/>
        </p:nvPicPr>
        <p:blipFill>
          <a:blip r:embed="rId3" cstate="print"/>
          <a:srcRect l="5672" r="66949"/>
          <a:stretch>
            <a:fillRect/>
          </a:stretch>
        </p:blipFill>
        <p:spPr bwMode="auto">
          <a:xfrm>
            <a:off x="323528" y="764704"/>
            <a:ext cx="1008063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extBox 20"/>
          <p:cNvSpPr txBox="1">
            <a:spLocks noChangeArrowheads="1"/>
          </p:cNvSpPr>
          <p:nvPr/>
        </p:nvSpPr>
        <p:spPr bwMode="auto">
          <a:xfrm>
            <a:off x="467544" y="2420888"/>
            <a:ext cx="2448694" cy="286232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ДОХОДЫ -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поступающие в бюджет денежные средства (налоги от юридических и физических лиц, административные платежи и сборы, безвозмездные поступления)</a:t>
            </a:r>
          </a:p>
        </p:txBody>
      </p:sp>
      <p:sp>
        <p:nvSpPr>
          <p:cNvPr id="5125" name="TextBox 21"/>
          <p:cNvSpPr txBox="1">
            <a:spLocks noChangeArrowheads="1"/>
          </p:cNvSpPr>
          <p:nvPr/>
        </p:nvSpPr>
        <p:spPr bwMode="auto">
          <a:xfrm>
            <a:off x="5868144" y="2492896"/>
            <a:ext cx="3024336" cy="3139321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FB050B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выплачиваемые из бюджета денежные средства (социальные выплаты населению, содержание муниципальных учреждений (образование, ЖКХ, культура и другие) капитальное строительство и другие) </a:t>
            </a:r>
          </a:p>
        </p:txBody>
      </p:sp>
      <p:sp>
        <p:nvSpPr>
          <p:cNvPr id="5126" name="TextBox 22"/>
          <p:cNvSpPr txBox="1">
            <a:spLocks noChangeArrowheads="1"/>
          </p:cNvSpPr>
          <p:nvPr/>
        </p:nvSpPr>
        <p:spPr bwMode="auto">
          <a:xfrm flipV="1">
            <a:off x="1763688" y="692696"/>
            <a:ext cx="7129487" cy="1754326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rot="10800000" wrap="square">
            <a:spAutoFit/>
          </a:bodyPr>
          <a:lstStyle/>
          <a:p>
            <a:pPr algn="just"/>
            <a:endParaRPr lang="ru-RU" b="1" dirty="0">
              <a:solidFill>
                <a:srgbClr val="FB050B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b="1" dirty="0">
                <a:solidFill>
                  <a:srgbClr val="FB050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(от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старонормандского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bougette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кошель, сумка, кожаный мешок)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</a:p>
          <a:p>
            <a:pPr algn="just"/>
            <a:endParaRPr lang="ru-RU" b="1" dirty="0">
              <a:solidFill>
                <a:srgbClr val="4709F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8" name="TextBox 10"/>
          <p:cNvSpPr txBox="1">
            <a:spLocks noChangeArrowheads="1"/>
          </p:cNvSpPr>
          <p:nvPr/>
        </p:nvSpPr>
        <p:spPr bwMode="auto">
          <a:xfrm>
            <a:off x="8501063" y="214313"/>
            <a:ext cx="4286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dirty="0">
              <a:latin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</a:endParaRPr>
          </a:p>
        </p:txBody>
      </p:sp>
      <p:pic>
        <p:nvPicPr>
          <p:cNvPr id="5130" name="Picture 15" descr="289654bc05747496ce06717c2d8a645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2420888"/>
            <a:ext cx="2735263" cy="259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Схема 10"/>
          <p:cNvGraphicFramePr/>
          <p:nvPr/>
        </p:nvGraphicFramePr>
        <p:xfrm>
          <a:off x="539552" y="404664"/>
          <a:ext cx="8208912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3" name="Минус 32"/>
          <p:cNvSpPr/>
          <p:nvPr/>
        </p:nvSpPr>
        <p:spPr>
          <a:xfrm>
            <a:off x="7235825" y="2420938"/>
            <a:ext cx="674688" cy="622300"/>
          </a:xfrm>
          <a:prstGeom prst="mathMinus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149" name="TextBox 34"/>
          <p:cNvSpPr txBox="1">
            <a:spLocks noChangeArrowheads="1"/>
          </p:cNvSpPr>
          <p:nvPr/>
        </p:nvSpPr>
        <p:spPr bwMode="auto">
          <a:xfrm>
            <a:off x="6300788" y="3213100"/>
            <a:ext cx="2519362" cy="16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b="1" dirty="0"/>
              <a:t>если расходная часть бюджета превышает доходную, то бюджет формируется с</a:t>
            </a:r>
          </a:p>
          <a:p>
            <a:pPr algn="ctr" eaLnBrk="0" hangingPunct="0">
              <a:spcBef>
                <a:spcPct val="50000"/>
              </a:spcBef>
            </a:pPr>
            <a:r>
              <a:rPr lang="ru-RU" b="1" dirty="0"/>
              <a:t>ДЕФИЦИТОМ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люс 35"/>
          <p:cNvSpPr/>
          <p:nvPr/>
        </p:nvSpPr>
        <p:spPr>
          <a:xfrm>
            <a:off x="1258888" y="2492375"/>
            <a:ext cx="674687" cy="620713"/>
          </a:xfrm>
          <a:prstGeom prst="mathPlus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151" name="TextBox 36"/>
          <p:cNvSpPr txBox="1">
            <a:spLocks noChangeArrowheads="1"/>
          </p:cNvSpPr>
          <p:nvPr/>
        </p:nvSpPr>
        <p:spPr bwMode="auto">
          <a:xfrm>
            <a:off x="539750" y="3284538"/>
            <a:ext cx="223202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b="1" dirty="0"/>
              <a:t>превышение доходов над расходами образует положительный остаток бюджета </a:t>
            </a:r>
          </a:p>
          <a:p>
            <a:pPr algn="ctr" eaLnBrk="0" hangingPunct="0">
              <a:spcBef>
                <a:spcPct val="50000"/>
              </a:spcBef>
            </a:pPr>
            <a:r>
              <a:rPr lang="ru-RU" b="1" dirty="0"/>
              <a:t>ПРОФИЦИТ</a:t>
            </a:r>
          </a:p>
          <a:p>
            <a:pPr eaLnBrk="0" hangingPunct="0">
              <a:spcBef>
                <a:spcPct val="50000"/>
              </a:spcBef>
            </a:pP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53" name="Picture 14" descr="bd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87675" y="2997200"/>
            <a:ext cx="2879725" cy="261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5" name="Text Box 21"/>
          <p:cNvSpPr txBox="1">
            <a:spLocks noChangeArrowheads="1"/>
          </p:cNvSpPr>
          <p:nvPr/>
        </p:nvSpPr>
        <p:spPr bwMode="auto">
          <a:xfrm>
            <a:off x="539750" y="5805488"/>
            <a:ext cx="82804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b="1" dirty="0">
                <a:latin typeface="Times New Roman" pitchFamily="18" charset="0"/>
              </a:rPr>
              <a:t>Сбалансированность бюджета по доходам и расходам – основополагающее требование, предъявляемое к органам, составляющим и утверждающим                   бюджет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8888</TotalTime>
  <Words>4847</Words>
  <Application>Microsoft Office PowerPoint</Application>
  <PresentationFormat>Экран (4:3)</PresentationFormat>
  <Paragraphs>1430</Paragraphs>
  <Slides>46</Slides>
  <Notes>11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53" baseType="lpstr">
      <vt:lpstr>Book Antiqua</vt:lpstr>
      <vt:lpstr>Calibri</vt:lpstr>
      <vt:lpstr>Constantia</vt:lpstr>
      <vt:lpstr>Times New Roman</vt:lpstr>
      <vt:lpstr>Wingdings 2</vt:lpstr>
      <vt:lpstr>Поток</vt:lpstr>
      <vt:lpstr>Диаграмма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показатели социально-экономического развития  на 2021 год и на плановый период 2022 и 2023 годов 1. Экономические показатели </vt:lpstr>
      <vt:lpstr>Основные показатели социально-экономического развития  на 2021 год и на плановый период 2022 и 2023 годов  2.Показатели, характеризующие уровень жизни населения</vt:lpstr>
      <vt:lpstr>Основные показатели социально-экономического развития  на 2021 год и на плановый период 2022 и 2023 годов  2.Показатели, характеризующие уровень жизни населения  (продолжение)</vt:lpstr>
      <vt:lpstr>Презентация PowerPoint</vt:lpstr>
      <vt:lpstr>Презентация PowerPoint</vt:lpstr>
      <vt:lpstr>Презентация PowerPoint</vt:lpstr>
      <vt:lpstr>Основные характеристики бюджета Заволжского муниципального района на 2021 год и на плановый период 2022 и 2023 годов (тыс.руб.)</vt:lpstr>
      <vt:lpstr>Презентация PowerPoint</vt:lpstr>
      <vt:lpstr>Презентация PowerPoint</vt:lpstr>
      <vt:lpstr>Презентация PowerPoint</vt:lpstr>
      <vt:lpstr>Нормативы зачислений налоговых и неналоговых доходов в бюджет  Заволжского муниципального района  и бюджеты поселений Заволжского муниципального района на 2021 год и на плановый период 2022 и 2023 годов (продолжение)</vt:lpstr>
      <vt:lpstr>Структура доходов бюджета Заволжского муниципального района  на 2021 год и на плановый период 2022 и 2023 годов </vt:lpstr>
      <vt:lpstr>Презентация PowerPoint</vt:lpstr>
      <vt:lpstr>Презентация PowerPoint</vt:lpstr>
      <vt:lpstr>Безвозмездные поступления в бюджет Заволжского муниципального района на 2021 год и на плановый период 2022 и 2023 годов </vt:lpstr>
      <vt:lpstr>Презентация PowerPoint</vt:lpstr>
      <vt:lpstr>Презентация PowerPoint</vt:lpstr>
      <vt:lpstr>Презентация PowerPoint</vt:lpstr>
      <vt:lpstr>Презентация PowerPoint</vt:lpstr>
      <vt:lpstr>Расходы бюджета Заволжского муниципального района в разрезе разделов и подразделов бюджетной классификации  на 2021 год и на плановый период 2022 и 2023 годов</vt:lpstr>
      <vt:lpstr>Расходы бюджета Заволжского муниципального района в разрезе подразделов бюджетной классификации в 2021-2023гг (2)</vt:lpstr>
      <vt:lpstr>Расходы бюджета Заволжского муниципального района  в разрезе подразделов бюджетной классификации в 2021-2023гг (3)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Непрограммные направления деятельности  Заволжского муниципального района  на 2021 год и на плановый период 2022 и 2023 годов </vt:lpstr>
      <vt:lpstr>Непрограммные направления деятельности  Заволжского муниципального района  на 2021 год и на плановый период 2022 и 2023 годов (продолжение)</vt:lpstr>
      <vt:lpstr>Иные межбюджетные трансферты поселениям  Заволжского муниципального района  на 2021 год и на плановый период 2022 и 2023 годов </vt:lpstr>
      <vt:lpstr>Иные межбюджетные трансферты поселениям Заволжского муниципального района  на 2021 год и на плановый период 2022 и 2023 годов (2)</vt:lpstr>
      <vt:lpstr>Иные межбюджетные трансферты поселениям Заволжского муниципального района  на 2021 год и на плановый период 2022 и 2023 годов (3)</vt:lpstr>
      <vt:lpstr>Презентация PowerPoint</vt:lpstr>
      <vt:lpstr>Дорожный фонд  Заволжского муниципального района  на 2020 год</vt:lpstr>
      <vt:lpstr>Общественно значимые проекты, реализуемые в Заволжском муниципальном районе (тыс. руб.) </vt:lpstr>
      <vt:lpstr>Социально значимые проекты, реализуемые в Заволжском муниципальном районе (тыс. руб.) </vt:lpstr>
      <vt:lpstr>Сведения о планируемых объемах муниципального долга Заволжского муниципального района на 2021 год и на плановый период 2022 и 2023 годов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fin4</dc:creator>
  <cp:lastModifiedBy>Владелец</cp:lastModifiedBy>
  <cp:revision>881</cp:revision>
  <cp:lastPrinted>2020-12-09T05:41:55Z</cp:lastPrinted>
  <dcterms:modified xsi:type="dcterms:W3CDTF">2020-12-09T05:45:31Z</dcterms:modified>
</cp:coreProperties>
</file>