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sldIdLst>
    <p:sldId id="341" r:id="rId2"/>
    <p:sldId id="257" r:id="rId3"/>
    <p:sldId id="342" r:id="rId4"/>
    <p:sldId id="362" r:id="rId5"/>
    <p:sldId id="371" r:id="rId6"/>
    <p:sldId id="372" r:id="rId7"/>
    <p:sldId id="373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38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379" r:id="rId44"/>
    <p:sldId id="365" r:id="rId45"/>
    <p:sldId id="282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736" autoAdjust="0"/>
  </p:normalViewPr>
  <p:slideViewPr>
    <p:cSldViewPr>
      <p:cViewPr varScale="1">
        <p:scale>
          <a:sx n="97" d="100"/>
          <a:sy n="97" d="100"/>
        </p:scale>
        <p:origin x="-1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2015-2019гг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452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15046</c:v>
                </c:pt>
                <c:pt idx="2">
                  <c:v>15482</c:v>
                </c:pt>
                <c:pt idx="3">
                  <c:v>15963</c:v>
                </c:pt>
                <c:pt idx="4">
                  <c:v>16446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/>
        <c:bubbleScale val="100"/>
        <c:axId val="78924800"/>
        <c:axId val="78923264"/>
      </c:bubbleChart>
      <c:valAx>
        <c:axId val="78924800"/>
        <c:scaling>
          <c:orientation val="minMax"/>
        </c:scaling>
        <c:axPos val="t"/>
        <c:numFmt formatCode="General" sourceLinked="1"/>
        <c:tickLblPos val="nextTo"/>
        <c:crossAx val="78923264"/>
        <c:crosses val="autoZero"/>
        <c:crossBetween val="midCat"/>
      </c:valAx>
      <c:valAx>
        <c:axId val="78923264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78924800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454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"Развитие туризма в Заволжском муниципальном районе"</c:v>
                </c:pt>
                <c:pt idx="13">
                  <c:v>Программа "Безопасность Заволжского муниципального района"</c:v>
                </c:pt>
                <c:pt idx="14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189695.8</c:v>
                </c:pt>
                <c:pt idx="1">
                  <c:v>452.7</c:v>
                </c:pt>
                <c:pt idx="2">
                  <c:v>13910</c:v>
                </c:pt>
                <c:pt idx="3">
                  <c:v>1214.5999999999999</c:v>
                </c:pt>
                <c:pt idx="4">
                  <c:v>320</c:v>
                </c:pt>
                <c:pt idx="5">
                  <c:v>5540.1</c:v>
                </c:pt>
                <c:pt idx="6">
                  <c:v>7441.4</c:v>
                </c:pt>
                <c:pt idx="7">
                  <c:v>147</c:v>
                </c:pt>
                <c:pt idx="8">
                  <c:v>4703.7</c:v>
                </c:pt>
                <c:pt idx="9">
                  <c:v>38331.4</c:v>
                </c:pt>
                <c:pt idx="10">
                  <c:v>2996.3</c:v>
                </c:pt>
                <c:pt idx="11">
                  <c:v>12.3</c:v>
                </c:pt>
                <c:pt idx="13">
                  <c:v>185.8</c:v>
                </c:pt>
                <c:pt idx="14">
                  <c:v>1108.0999999999999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txPr>
        <a:bodyPr/>
        <a:lstStyle/>
        <a:p>
          <a:pPr>
            <a:defRPr sz="1000" kern="0" spc="-2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474"/>
          <c:w val="0.50949791284321133"/>
          <c:h val="0.660644502770490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</c:v>
                </c:pt>
                <c:pt idx="1">
                  <c:v>Ремонт автомобильной дороги Патракейка-Доронжа-Ананьино-Мера в Заволжском районе Ивановской области</c:v>
                </c:pt>
                <c:pt idx="2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  <c:pt idx="4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</c:v>
                </c:pt>
                <c:pt idx="5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вне границ населенных пунктов в границах муниципального района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100000</c:v>
                </c:pt>
                <c:pt idx="1">
                  <c:v>60000</c:v>
                </c:pt>
                <c:pt idx="2">
                  <c:v>2178959.0099999998</c:v>
                </c:pt>
                <c:pt idx="3">
                  <c:v>902410</c:v>
                </c:pt>
                <c:pt idx="4">
                  <c:v>2146544</c:v>
                </c:pt>
                <c:pt idx="5">
                  <c:v>2053456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9567901234569065"/>
          <c:y val="0"/>
          <c:w val="0.39506172839506698"/>
          <c:h val="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265556</c:v>
                </c:pt>
                <c:pt idx="1">
                  <c:v>237563.7</c:v>
                </c:pt>
                <c:pt idx="2">
                  <c:v>233875.9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268638.5</c:v>
                </c:pt>
                <c:pt idx="1">
                  <c:v>240434.4</c:v>
                </c:pt>
                <c:pt idx="2">
                  <c:v>236749.3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-3082.5</c:v>
                </c:pt>
                <c:pt idx="1">
                  <c:v>-2870.7</c:v>
                </c:pt>
                <c:pt idx="2">
                  <c:v>-2873.4</c:v>
                </c:pt>
              </c:numCache>
            </c:numRef>
          </c:val>
        </c:ser>
        <c:dLbls/>
        <c:shape val="cylinder"/>
        <c:axId val="115225728"/>
        <c:axId val="115227264"/>
        <c:axId val="0"/>
      </c:bar3DChart>
      <c:catAx>
        <c:axId val="115225728"/>
        <c:scaling>
          <c:orientation val="minMax"/>
        </c:scaling>
        <c:axPos val="b"/>
        <c:tickLblPos val="nextTo"/>
        <c:crossAx val="115227264"/>
        <c:crosses val="autoZero"/>
        <c:auto val="1"/>
        <c:lblAlgn val="ctr"/>
        <c:lblOffset val="100"/>
      </c:catAx>
      <c:valAx>
        <c:axId val="115227264"/>
        <c:scaling>
          <c:orientation val="minMax"/>
        </c:scaling>
        <c:axPos val="l"/>
        <c:majorGridlines/>
        <c:numFmt formatCode="General" sourceLinked="1"/>
        <c:tickLblPos val="nextTo"/>
        <c:crossAx val="1152257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43696.9</c:v>
                </c:pt>
                <c:pt idx="1">
                  <c:v>42529.599999999999</c:v>
                </c:pt>
                <c:pt idx="2">
                  <c:v>42456.1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17952.599999999897</c:v>
                </c:pt>
                <c:pt idx="1">
                  <c:v>14884</c:v>
                </c:pt>
                <c:pt idx="2">
                  <c:v>15012.2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203906.5</c:v>
                </c:pt>
                <c:pt idx="1">
                  <c:v>180150.1</c:v>
                </c:pt>
                <c:pt idx="2">
                  <c:v>176407.6</c:v>
                </c:pt>
              </c:numCache>
            </c:numRef>
          </c:val>
        </c:ser>
        <c:dLbls/>
        <c:shape val="cylinder"/>
        <c:axId val="115857280"/>
        <c:axId val="115858816"/>
        <c:axId val="0"/>
      </c:bar3DChart>
      <c:catAx>
        <c:axId val="115857280"/>
        <c:scaling>
          <c:orientation val="minMax"/>
        </c:scaling>
        <c:axPos val="b"/>
        <c:tickLblPos val="nextTo"/>
        <c:crossAx val="115858816"/>
        <c:crosses val="autoZero"/>
        <c:auto val="1"/>
        <c:lblAlgn val="ctr"/>
        <c:lblOffset val="100"/>
      </c:catAx>
      <c:valAx>
        <c:axId val="115858816"/>
        <c:scaling>
          <c:orientation val="minMax"/>
        </c:scaling>
        <c:axPos val="l"/>
        <c:majorGridlines/>
        <c:numFmt formatCode="General" sourceLinked="1"/>
        <c:tickLblPos val="nextTo"/>
        <c:crossAx val="115857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2020 год и на плановый период 20</a:t>
            </a:r>
            <a:r>
              <a:rPr lang="en-US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 2022 годов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668856576911467"/>
          <c:y val="3.2026140688358802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30120.5</c:v>
                </c:pt>
                <c:pt idx="1">
                  <c:v>31328.2</c:v>
                </c:pt>
                <c:pt idx="2">
                  <c:v>31954.7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7441.4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3600</c:v>
                </c:pt>
                <c:pt idx="1">
                  <c:v>800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390</c:v>
                </c:pt>
                <c:pt idx="1">
                  <c:v>700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2000</c:v>
                </c:pt>
                <c:pt idx="1">
                  <c:v>2100</c:v>
                </c:pt>
                <c:pt idx="2">
                  <c:v>2100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dLbls/>
        <c:gapWidth val="75"/>
        <c:shape val="cylinder"/>
        <c:axId val="115792512"/>
        <c:axId val="116003200"/>
        <c:axId val="0"/>
      </c:bar3DChart>
      <c:catAx>
        <c:axId val="1157925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6003200"/>
        <c:crosses val="autoZero"/>
        <c:auto val="1"/>
        <c:lblAlgn val="ctr"/>
        <c:lblOffset val="100"/>
      </c:catAx>
      <c:valAx>
        <c:axId val="11600320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5792512"/>
        <c:crosses val="autoZero"/>
        <c:crossBetween val="between"/>
      </c:valAx>
    </c:plotArea>
    <c:legend>
      <c:legendPos val="b"/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508"/>
          <c:y val="0.68530141063358008"/>
          <c:w val="0.59558411757320551"/>
          <c:h val="0.303395245594069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и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годов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14644519784794"/>
          <c:y val="0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3352.5</c:v>
                </c:pt>
                <c:pt idx="1">
                  <c:v>3279</c:v>
                </c:pt>
                <c:pt idx="2">
                  <c:v>3306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30.4</c:v>
                </c:pt>
                <c:pt idx="1">
                  <c:v>31.6</c:v>
                </c:pt>
                <c:pt idx="2">
                  <c:v>32.800000000000004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8966</c:v>
                </c:pt>
                <c:pt idx="1">
                  <c:v>8969</c:v>
                </c:pt>
                <c:pt idx="2">
                  <c:v>8969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5500</c:v>
                </c:pt>
                <c:pt idx="1">
                  <c:v>2500</c:v>
                </c:pt>
                <c:pt idx="2">
                  <c:v>2600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/>
        <c:gapWidth val="75"/>
        <c:shape val="cylinder"/>
        <c:axId val="97707520"/>
        <c:axId val="97709056"/>
        <c:axId val="0"/>
      </c:bar3DChart>
      <c:catAx>
        <c:axId val="97707520"/>
        <c:scaling>
          <c:orientation val="minMax"/>
        </c:scaling>
        <c:axPos val="l"/>
        <c:majorTickMark val="none"/>
        <c:tickLblPos val="nextTo"/>
        <c:crossAx val="97709056"/>
        <c:crosses val="autoZero"/>
        <c:auto val="1"/>
        <c:lblAlgn val="ctr"/>
        <c:lblOffset val="100"/>
      </c:catAx>
      <c:valAx>
        <c:axId val="977090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7707520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103316.4</c:v>
                </c:pt>
                <c:pt idx="1">
                  <c:v>77214.899999999994</c:v>
                </c:pt>
                <c:pt idx="2">
                  <c:v>77214.899999999994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6273.1</c:v>
                </c:pt>
                <c:pt idx="1">
                  <c:v>369.6</c:v>
                </c:pt>
                <c:pt idx="2">
                  <c:v>369.6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94292</c:v>
                </c:pt>
                <c:pt idx="1">
                  <c:v>102540.6</c:v>
                </c:pt>
                <c:pt idx="2">
                  <c:v>98798.1</c:v>
                </c:pt>
              </c:numCache>
            </c:numRef>
          </c:val>
        </c:ser>
        <c:dLbls/>
        <c:shape val="cylinder"/>
        <c:axId val="97755520"/>
        <c:axId val="97757056"/>
        <c:axId val="0"/>
      </c:bar3DChart>
      <c:catAx>
        <c:axId val="97755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7757056"/>
        <c:crosses val="autoZero"/>
        <c:auto val="1"/>
        <c:lblAlgn val="ctr"/>
        <c:lblOffset val="100"/>
        <c:tickMarkSkip val="1"/>
      </c:catAx>
      <c:valAx>
        <c:axId val="97757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7755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6493318981485702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56595,3</a:t>
                    </a:r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59 553,9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61 649,5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57413,6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56595.3</c:v>
                </c:pt>
                <c:pt idx="1">
                  <c:v>61175.1</c:v>
                </c:pt>
                <c:pt idx="2">
                  <c:v>59553.9</c:v>
                </c:pt>
                <c:pt idx="3">
                  <c:v>61649.5</c:v>
                </c:pt>
                <c:pt idx="4">
                  <c:v>57413.599999999999</c:v>
                </c:pt>
                <c:pt idx="5">
                  <c:v>57468.4</c:v>
                </c:pt>
              </c:numCache>
            </c:numRef>
          </c:val>
        </c:ser>
        <c:dLbls/>
        <c:axId val="97886976"/>
        <c:axId val="97888512"/>
      </c:barChart>
      <c:catAx>
        <c:axId val="97886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888512"/>
        <c:crosses val="autoZero"/>
        <c:auto val="1"/>
        <c:lblAlgn val="ctr"/>
        <c:lblOffset val="100"/>
      </c:catAx>
      <c:valAx>
        <c:axId val="97888512"/>
        <c:scaling>
          <c:orientation val="minMax"/>
        </c:scaling>
        <c:delete val="1"/>
        <c:axPos val="l"/>
        <c:numFmt formatCode="#,##0.0" sourceLinked="1"/>
        <c:tickLblPos val="none"/>
        <c:crossAx val="97886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39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2020 год и на плановый период 2021 и 2022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44585</c:v>
                </c:pt>
                <c:pt idx="1">
                  <c:v>42008.1</c:v>
                </c:pt>
                <c:pt idx="2">
                  <c:v>41686.400000000001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7908.2</c:v>
                </c:pt>
                <c:pt idx="1">
                  <c:v>7707.9</c:v>
                </c:pt>
                <c:pt idx="2">
                  <c:v>7707.9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7469.5</c:v>
                </c:pt>
                <c:pt idx="1">
                  <c:v>2329.1</c:v>
                </c:pt>
                <c:pt idx="2">
                  <c:v>1822.9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199773.8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4217.8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/>
        <c:gapWidth val="75"/>
        <c:shape val="box"/>
        <c:axId val="99129984"/>
        <c:axId val="99152256"/>
        <c:axId val="0"/>
      </c:bar3DChart>
      <c:catAx>
        <c:axId val="99129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152256"/>
        <c:crosses val="autoZero"/>
        <c:auto val="1"/>
        <c:lblAlgn val="ctr"/>
        <c:lblOffset val="100"/>
      </c:catAx>
      <c:valAx>
        <c:axId val="99152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912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096"/>
          <c:w val="0.86424566298583938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199773.7</c:v>
                </c:pt>
                <c:pt idx="1">
                  <c:v>174265</c:v>
                </c:pt>
                <c:pt idx="2">
                  <c:v>171823.4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</c:dLbl>
            <c:dLbl>
              <c:idx val="2"/>
              <c:layout>
                <c:manualLayout>
                  <c:x val="7.1611253196931027E-2"/>
                  <c:y val="-1.7222818290452465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3 428,0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4217.9000000000005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48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/>
        <c:gapWidth val="126"/>
        <c:gapDepth val="141"/>
        <c:shape val="box"/>
        <c:axId val="98355456"/>
        <c:axId val="99237888"/>
        <c:axId val="0"/>
      </c:bar3DChart>
      <c:catAx>
        <c:axId val="9835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99237888"/>
        <c:crosses val="autoZero"/>
        <c:auto val="1"/>
        <c:lblAlgn val="ctr"/>
        <c:lblOffset val="100"/>
      </c:catAx>
      <c:valAx>
        <c:axId val="99237888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9835545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482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в сумме 50,0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2020 год - 208,0 тыс.рублей, 2021 год – 100,0 тыс.рублей, 2022 год – 300,0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EB5B3-7835-4AAD-BEAA-69A425A6109A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Возмещение расходов нанимателей муниципального жилищного фонда, находящегося в собственности муниципального образования «Заволжский муниципальный район Ивановской области», на приобретение и установку (замену) индивидуальных приборов учёта энергетических ресурсов в сумме 2020 год - 140,0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E7496F-BDE4-42FB-ADE1-3124B87692D6}" type="par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E12BE-1A50-4712-AFCA-6AE47B8DC5A8}" type="sib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Мероприятия в области градостроительной деятельности в сумме 2020 год – 470,0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2020 год – 29,4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6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6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90939D4B-BF3E-40B9-AC47-6E57095F4AE8}" type="pres">
      <dgm:prSet presAssocID="{438EB5B3-7835-4AAD-BEAA-69A425A6109A}" presName="parentText" presStyleLbl="node1" presStyleIdx="2" presStyleCnt="6" custScaleY="80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C97F-49D0-4460-B38B-A9F448C2C3E9}" type="pres">
      <dgm:prSet presAssocID="{BE8E12BE-1A50-4712-AFCA-6AE47B8DC5A8}" presName="spacer" presStyleCnt="0"/>
      <dgm:spPr/>
    </dgm:pt>
    <dgm:pt modelId="{F2366BD6-C1ED-43B5-999B-FE9E605D6AF1}" type="pres">
      <dgm:prSet presAssocID="{CB433E6B-1C49-4884-9315-C7C885CBBA71}" presName="parentText" presStyleLbl="node1" presStyleIdx="3" presStyleCnt="6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4" presStyleCnt="6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5" presStyleCnt="6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5" destOrd="0" parTransId="{A7EEB3E7-CF76-44CD-83F5-6E08CB597541}" sibTransId="{ECC6906F-7A0B-4F77-8348-47EE11E6628F}"/>
    <dgm:cxn modelId="{EAAE9ECB-1B40-4632-AE97-E104EB5AB0D7}" srcId="{41F50B25-F77A-40C4-90F0-B8010EE13BDF}" destId="{438EB5B3-7835-4AAD-BEAA-69A425A6109A}" srcOrd="2" destOrd="0" parTransId="{A9E7496F-BDE4-42FB-ADE1-3124B87692D6}" sibTransId="{BE8E12BE-1A50-4712-AFCA-6AE47B8DC5A8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4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3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77FD06C1-174D-45C8-AB5C-7A0D026F6337}" type="presOf" srcId="{438EB5B3-7835-4AAD-BEAA-69A425A6109A}" destId="{90939D4B-BF3E-40B9-AC47-6E57095F4AE8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F4985387-5CC1-480F-AAA9-A5960361DD56}" type="presParOf" srcId="{9A775544-42D0-4EC6-A91A-F3F7CC9214FB}" destId="{90939D4B-BF3E-40B9-AC47-6E57095F4AE8}" srcOrd="4" destOrd="0" presId="urn:microsoft.com/office/officeart/2005/8/layout/vList2"/>
    <dgm:cxn modelId="{F1D94599-3DDF-407A-8099-5C79196B106D}" type="presParOf" srcId="{9A775544-42D0-4EC6-A91A-F3F7CC9214FB}" destId="{7B06C97F-49D0-4460-B38B-A9F448C2C3E9}" srcOrd="5" destOrd="0" presId="urn:microsoft.com/office/officeart/2005/8/layout/vList2"/>
    <dgm:cxn modelId="{DCCE9563-9BAA-4706-B585-D001C0B79E71}" type="presParOf" srcId="{9A775544-42D0-4EC6-A91A-F3F7CC9214FB}" destId="{F2366BD6-C1ED-43B5-999B-FE9E605D6AF1}" srcOrd="6" destOrd="0" presId="urn:microsoft.com/office/officeart/2005/8/layout/vList2"/>
    <dgm:cxn modelId="{610023D8-E137-4792-9A9B-FC2AA66B7930}" type="presParOf" srcId="{9A775544-42D0-4EC6-A91A-F3F7CC9214FB}" destId="{BA8E0A01-E5A6-4936-AABE-354E00DD628D}" srcOrd="7" destOrd="0" presId="urn:microsoft.com/office/officeart/2005/8/layout/vList2"/>
    <dgm:cxn modelId="{6C38E3F4-623C-4B14-B14F-4393FD6A914E}" type="presParOf" srcId="{9A775544-42D0-4EC6-A91A-F3F7CC9214FB}" destId="{66AC313C-A2A4-4AE4-AB53-6959B6CBE489}" srcOrd="8" destOrd="0" presId="urn:microsoft.com/office/officeart/2005/8/layout/vList2"/>
    <dgm:cxn modelId="{412A96BC-5E52-44F3-B267-B629C841B716}" type="presParOf" srcId="{9A775544-42D0-4EC6-A91A-F3F7CC9214FB}" destId="{DAFB5676-8D1E-476A-9A7C-91AA16BEF990}" srcOrd="9" destOrd="0" presId="urn:microsoft.com/office/officeart/2005/8/layout/vList2"/>
    <dgm:cxn modelId="{C09AA341-CBDB-47FC-9557-981BF0D15F7C}" type="presParOf" srcId="{9A775544-42D0-4EC6-A91A-F3F7CC9214FB}" destId="{B4E62142-5CE7-4C75-9B53-0BB3EF4E88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2020 год - 30,6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2020 год - 200,0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2020 год – 5,62 тыс.рублей, 2021 год – 5,91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отлову и содержанию безнадзорных животных в сумме  26,4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E40CD-356F-49E2-95FF-38FC9CE7BD98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ритуальных услуг 2020 год в сумме 60,0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377AE-05AB-4809-8122-25BBD58B8DCB}" type="parTrans" cxnId="{500F3838-17BA-46C4-B366-C3A087269D89}">
      <dgm:prSet/>
      <dgm:spPr/>
      <dgm:t>
        <a:bodyPr/>
        <a:lstStyle/>
        <a:p>
          <a:endParaRPr lang="ru-RU"/>
        </a:p>
      </dgm:t>
    </dgm:pt>
    <dgm:pt modelId="{A624A187-CBAD-4DF9-97DD-FE02A0949FC2}" type="sibTrans" cxnId="{500F3838-17BA-46C4-B366-C3A087269D89}">
      <dgm:prSet/>
      <dgm:spPr/>
      <dgm:t>
        <a:bodyPr/>
        <a:lstStyle/>
        <a:p>
          <a:endParaRPr lang="ru-RU"/>
        </a:p>
      </dgm:t>
    </dgm:pt>
    <dgm:pt modelId="{DC59C365-C2F8-4078-A03C-700F1172F6D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в сумме  30,6 тыс.рублей </a:t>
          </a:r>
          <a:endParaRPr lang="ru-RU" dirty="0"/>
        </a:p>
      </dgm:t>
    </dgm:pt>
    <dgm:pt modelId="{905F1105-0142-4806-8114-1867EBDCA8C3}" type="parTrans" cxnId="{DB0707C2-E38D-4B31-B3F8-740554F4CBB8}">
      <dgm:prSet/>
      <dgm:spPr/>
      <dgm:t>
        <a:bodyPr/>
        <a:lstStyle/>
        <a:p>
          <a:endParaRPr lang="ru-RU"/>
        </a:p>
      </dgm:t>
    </dgm:pt>
    <dgm:pt modelId="{FF1DC4C3-D824-447C-A2BE-C5BBB75C226E}" type="sibTrans" cxnId="{DB0707C2-E38D-4B31-B3F8-740554F4CBB8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6" custScaleY="49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6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6" custScaleY="53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6" custScaleY="74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705-1416-41A5-A502-C95F15F488B7}" type="pres">
      <dgm:prSet presAssocID="{6ED76A3C-5E8B-4548-8092-7E6F869A06E2}" presName="spacer" presStyleCnt="0"/>
      <dgm:spPr/>
    </dgm:pt>
    <dgm:pt modelId="{7C74D661-5C59-46F1-A115-3F03C215929B}" type="pres">
      <dgm:prSet presAssocID="{DC59C365-C2F8-4078-A03C-700F1172F6D0}" presName="parentText" presStyleLbl="node1" presStyleIdx="4" presStyleCnt="6" custScaleY="71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B5CB0-81A2-4468-BD83-D88777EA16B9}" type="pres">
      <dgm:prSet presAssocID="{FF1DC4C3-D824-447C-A2BE-C5BBB75C226E}" presName="spacer" presStyleCnt="0"/>
      <dgm:spPr/>
    </dgm:pt>
    <dgm:pt modelId="{F2732D42-2CBB-4A40-BA61-EC9C2A4D4C5A}" type="pres">
      <dgm:prSet presAssocID="{3C3E40CD-356F-49E2-95FF-38FC9CE7BD98}" presName="parentText" presStyleLbl="node1" presStyleIdx="5" presStyleCnt="6" custScaleY="41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07C2-E38D-4B31-B3F8-740554F4CBB8}" srcId="{41F50B25-F77A-40C4-90F0-B8010EE13BDF}" destId="{DC59C365-C2F8-4078-A03C-700F1172F6D0}" srcOrd="4" destOrd="0" parTransId="{905F1105-0142-4806-8114-1867EBDCA8C3}" sibTransId="{FF1DC4C3-D824-447C-A2BE-C5BBB75C226E}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135AA75D-62D3-40C5-82B8-46FC5FC72C31}" type="presOf" srcId="{3C3E40CD-356F-49E2-95FF-38FC9CE7BD98}" destId="{F2732D42-2CBB-4A40-BA61-EC9C2A4D4C5A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500F3838-17BA-46C4-B366-C3A087269D89}" srcId="{41F50B25-F77A-40C4-90F0-B8010EE13BDF}" destId="{3C3E40CD-356F-49E2-95FF-38FC9CE7BD98}" srcOrd="5" destOrd="0" parTransId="{758377AE-05AB-4809-8122-25BBD58B8DCB}" sibTransId="{A624A187-CBAD-4DF9-97DD-FE02A0949FC2}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472EF8FE-ADE4-430A-A2CA-50ADB2E22E50}" type="presOf" srcId="{DC59C365-C2F8-4078-A03C-700F1172F6D0}" destId="{7C74D661-5C59-46F1-A115-3F03C215929B}" srcOrd="0" destOrd="0" presId="urn:microsoft.com/office/officeart/2005/8/layout/vList2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  <dgm:cxn modelId="{B7909ED1-DD5A-4C60-B546-BE7829CB0F7A}" type="presParOf" srcId="{9A775544-42D0-4EC6-A91A-F3F7CC9214FB}" destId="{E54F3705-1416-41A5-A502-C95F15F488B7}" srcOrd="7" destOrd="0" presId="urn:microsoft.com/office/officeart/2005/8/layout/vList2"/>
    <dgm:cxn modelId="{6DF7CFF5-151B-4B75-9D29-A72D29ED3F51}" type="presParOf" srcId="{9A775544-42D0-4EC6-A91A-F3F7CC9214FB}" destId="{7C74D661-5C59-46F1-A115-3F03C215929B}" srcOrd="8" destOrd="0" presId="urn:microsoft.com/office/officeart/2005/8/layout/vList2"/>
    <dgm:cxn modelId="{68230C6F-C49D-4AF1-928F-4F8005929772}" type="presParOf" srcId="{9A775544-42D0-4EC6-A91A-F3F7CC9214FB}" destId="{8C0B5CB0-81A2-4468-BD83-D88777EA16B9}" srcOrd="9" destOrd="0" presId="urn:microsoft.com/office/officeart/2005/8/layout/vList2"/>
    <dgm:cxn modelId="{2984D252-0A27-43B7-BE99-04EE9EFB0BA1}" type="presParOf" srcId="{9A775544-42D0-4EC6-A91A-F3F7CC9214FB}" destId="{F2732D42-2CBB-4A40-BA61-EC9C2A4D4C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Заволжского муниципального района без учёта объёма безвозмездных поступлений (соответственно в 2020 году – 30 824,8 тыс.руб., в 2021 году – 28 706,8 тыс.руб., в 2022 году – 28 734,2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2020 год – 0,00 тыс.руб.,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</a:t>
          </a:r>
          <a:r>
            <a:rPr lang="ru-RU" dirty="0" smtClean="0"/>
            <a:t>1 год – 0,00 тыс.руб.,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2022 год – 0,00 тыс.руб.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4,4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0.24802</cdr:x>
      <cdr:y>0.09041</cdr:y>
    </cdr:from>
    <cdr:to>
      <cdr:x>0.40738</cdr:x>
      <cdr:y>0.16769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25208" y="351553"/>
          <a:ext cx="1044218" cy="300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33" y="404691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0" tIns="47775" rIns="95550" bIns="4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9" y="9428630"/>
            <a:ext cx="2946400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5" tIns="45760" rIns="91515" bIns="45760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496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2020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2022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2020 год и на плановый период 2021 и 2022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7099403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265 556,0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237 563,7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233 875,9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</a:t>
                      </a:r>
                      <a:r>
                        <a:rPr lang="ru-RU" sz="1400" baseline="0" dirty="0" smtClean="0"/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43 696,9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42 529,6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42 456,1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203 906,5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180 150,1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176 407,6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268 638,5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240 434,4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236 749,3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-3 082,5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-2 873,4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2020 год и на плановый период 2021 и 2022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налог на вмененный </a:t>
                      </a:r>
                      <a:r>
                        <a:rPr lang="ru-RU" sz="1000" dirty="0" smtClean="0"/>
                        <a:t>доход для</a:t>
                      </a:r>
                      <a:r>
                        <a:rPr lang="ru-RU" sz="1000" baseline="0" dirty="0" smtClean="0"/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2020 год и на плановый период 2021 и 2022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221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2472"/>
                <a:gridCol w="936104"/>
                <a:gridCol w="1008112"/>
                <a:gridCol w="931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203 881,5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180 125,1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176 382,6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103 316,4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77 214,9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</a:t>
                      </a:r>
                      <a:r>
                        <a:rPr lang="ru-RU" sz="1400" baseline="0" dirty="0" smtClean="0"/>
                        <a:t> 214,9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94 292,0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102 540,6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98 798,1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2020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2017 по 2022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017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782673"/>
              </p:ext>
            </p:extLst>
          </p:nvPr>
        </p:nvGraphicFramePr>
        <p:xfrm>
          <a:off x="0" y="908720"/>
          <a:ext cx="9144002" cy="52863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268 638,5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100</a:t>
                      </a:r>
                      <a:r>
                        <a:rPr lang="ru-RU" sz="1200" u="sng" dirty="0" smtClean="0"/>
                        <a:t>,00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240 434,4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236 749,3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-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3438,1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6 879,1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16,60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42 008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17,61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7 908,2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3,26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7 469,5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2,78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2 329,1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0,97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1 822,9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0,77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199 773,7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74,37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174 265,0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72,48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171 823,4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72,58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1,57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1,15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7 164,6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2,98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3 428,0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0,07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0,08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480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1521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44 585,0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42 008,1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41 686,4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</a:t>
                      </a:r>
                      <a:r>
                        <a:rPr lang="ru-RU" sz="1200" baseline="0" dirty="0" smtClean="0"/>
                        <a:t>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1 357,9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</a:t>
                      </a:r>
                      <a:r>
                        <a:rPr lang="ru-RU" sz="1200" baseline="0" dirty="0" smtClean="0"/>
                        <a:t> 628,5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21 096,6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20 596,6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478,8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5 276,8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r>
                        <a:rPr lang="ru-RU" sz="1200" baseline="0" dirty="0" smtClean="0"/>
                        <a:t> 814,2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14 155,2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r>
                        <a:rPr lang="ru-RU" sz="1200" baseline="0" dirty="0" smtClean="0"/>
                        <a:t> 908,2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7 441,4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7 469,5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2 329,1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2 169,3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451,4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782,8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240,1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1 877,7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1 040,0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199 773,8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174 265,0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171 823,4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70 905,6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91 856,8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77 970,0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76 065,0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26 419,7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22 663,6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22 127,1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6324344"/>
              </p:ext>
            </p:extLst>
          </p:nvPr>
        </p:nvGraphicFramePr>
        <p:xfrm>
          <a:off x="395536" y="1700808"/>
          <a:ext cx="8568950" cy="49113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4 217,8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4 004,2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7 164,6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3 429,0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1 680,8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1 822,3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5 042,6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1 306,0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/>
                        <a:t>300,0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268 638,5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236 996,3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229 870,3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2020 год и на плановый период 2021 и 2022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208 195,8 тыс.руб., 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/>
              <a:t> год – 184 271,2 тыс.руб.,202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/>
              <a:t> год – 178 173,1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1689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268 </a:t>
                      </a:r>
                      <a:r>
                        <a:rPr lang="ru-RU" sz="1400" b="1" dirty="0" smtClean="0"/>
                        <a:t>638,5</a:t>
                      </a:r>
                      <a:r>
                        <a:rPr lang="en-US" sz="1400" b="1" dirty="0" smtClean="0"/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236 996,3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229 870,3</a:t>
                      </a:r>
                      <a:endParaRPr lang="ru-RU" sz="1400" b="1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программ, в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266 059,2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227 854,8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2564902"/>
          <a:ext cx="8784977" cy="38480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189 695,8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166 709,4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164</a:t>
                      </a:r>
                      <a:r>
                        <a:rPr lang="ru-RU" sz="1400" baseline="0" dirty="0" smtClean="0"/>
                        <a:t> 267,8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70 835,1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91 631,1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77 744,4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75 839,3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16 628,1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15 386,4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14 849,9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062425"/>
              </p:ext>
            </p:extLst>
          </p:nvPr>
        </p:nvGraphicFramePr>
        <p:xfrm>
          <a:off x="64923" y="1183978"/>
          <a:ext cx="8928993" cy="5502012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35561"/>
                <a:gridCol w="5224287"/>
                <a:gridCol w="1089715"/>
                <a:gridCol w="1089715"/>
                <a:gridCol w="1089715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13 910,0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9 899,4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9 692,1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4 434,9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4 293,8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557,2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5 540,1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2 177,7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1 340,0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5 240,1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1 040,0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496135"/>
              </p:ext>
            </p:extLst>
          </p:nvPr>
        </p:nvGraphicFramePr>
        <p:xfrm>
          <a:off x="0" y="1263770"/>
          <a:ext cx="9144000" cy="5617173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3"/>
                <a:gridCol w="1067949"/>
                <a:gridCol w="1067950"/>
                <a:gridCol w="1067949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38 331,4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37 104,5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36 694,5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24 261,0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23 978,1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23 568,1</a:t>
                      </a:r>
                      <a:endParaRPr lang="ru-RU" sz="12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</a:tr>
              <a:tr h="679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2 987,0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496135"/>
              </p:ext>
            </p:extLst>
          </p:nvPr>
        </p:nvGraphicFramePr>
        <p:xfrm>
          <a:off x="1" y="1214422"/>
          <a:ext cx="9143999" cy="39776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2"/>
                <a:gridCol w="1067949"/>
                <a:gridCol w="1067950"/>
                <a:gridCol w="1067949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2 996,3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982,8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2 996,3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982,8</a:t>
                      </a:r>
                      <a:endParaRPr lang="ru-RU" sz="1200" b="0" dirty="0"/>
                    </a:p>
                  </a:txBody>
                  <a:tcPr/>
                </a:tc>
              </a:tr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«Повышение безопасности</a:t>
                      </a:r>
                      <a:r>
                        <a:rPr lang="ru-RU" sz="110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1 108,1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773,1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773,1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39664809"/>
              </p:ext>
            </p:extLst>
          </p:nvPr>
        </p:nvGraphicFramePr>
        <p:xfrm>
          <a:off x="0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2020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p:oleObj spid="_x0000_s2054" name="Диаграмма" r:id="rId3" imgW="8016355" imgH="44424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2 579,3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1 821,2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2 015,3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576242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415, 7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smtClean="0"/>
                    </a:p>
                    <a:p>
                      <a:pPr algn="ctr"/>
                      <a:r>
                        <a:rPr lang="ru-RU" sz="1600" u="sng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4"/>
          <a:ext cx="8784977" cy="3565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2 523,8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2 397,6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2 277,7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790,8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751,2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473,4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449,8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668,9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700808"/>
          <a:ext cx="8784976" cy="47180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софинансирование</a:t>
                      </a:r>
                      <a:r>
                        <a:rPr lang="ru-RU" sz="1400" baseline="0" dirty="0" smtClean="0">
                          <a:latin typeface="+mn-lt"/>
                        </a:rPr>
                        <a:t> расходов, связанных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1 237,6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0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12,5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0" name="Picture 8" descr="http://www.kolos-74.ru/media/k2/items/cache/fbef5456f113816338a0b4f6cfe2c4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1" y="1844824"/>
            <a:ext cx="1920214" cy="108012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7704" y="1340768"/>
          <a:ext cx="7020271" cy="443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519"/>
                <a:gridCol w="792088"/>
                <a:gridCol w="792088"/>
                <a:gridCol w="7555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17 984,83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с.Заречный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20 000,0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1 111,97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16 938,3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3 820,56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20 114,24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газовой блочно-модульной котельной МУ КБО «Родник»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510,78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д.Кинино</a:t>
                      </a:r>
                      <a:r>
                        <a:rPr lang="ru-RU" sz="1200" dirty="0" smtClean="0"/>
                        <a:t>, д.Вершинино, </a:t>
                      </a:r>
                      <a:r>
                        <a:rPr lang="ru-RU" sz="1200" dirty="0" err="1" smtClean="0"/>
                        <a:t>д.Бредихино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д.Платково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д.Зубцово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д.Болотниково</a:t>
                      </a:r>
                      <a:r>
                        <a:rPr lang="ru-RU" sz="1200" baseline="0" dirty="0" smtClean="0"/>
                        <a:t>, д.Комарово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6 028,23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79 019,24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д.Порозово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1 456,06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по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43 431,94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64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д.Антропово,</a:t>
                      </a:r>
                      <a:r>
                        <a:rPr lang="ru-RU" sz="1200" baseline="0" dirty="0" smtClean="0"/>
                        <a:t> д.Степаново, </a:t>
                      </a:r>
                      <a:r>
                        <a:rPr lang="ru-RU" sz="1200" baseline="0" dirty="0" err="1" smtClean="0"/>
                        <a:t>с.Долматовский</a:t>
                      </a:r>
                      <a:r>
                        <a:rPr lang="ru-RU" sz="1200" baseline="0" dirty="0" smtClean="0"/>
                        <a:t> (ул.Пушкина), д.Овсяницы, </a:t>
                      </a:r>
                      <a:r>
                        <a:rPr lang="ru-RU" sz="1200" baseline="0" dirty="0" err="1" smtClean="0"/>
                        <a:t>д.Студенец</a:t>
                      </a:r>
                      <a:r>
                        <a:rPr lang="ru-RU" sz="1200" baseline="0" dirty="0" smtClean="0"/>
                        <a:t>, д.Хохлома, </a:t>
                      </a:r>
                      <a:r>
                        <a:rPr lang="ru-RU" sz="1200" baseline="0" dirty="0" err="1" smtClean="0"/>
                        <a:t>с.Жажлево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д.Воробьецово</a:t>
                      </a:r>
                      <a:r>
                        <a:rPr lang="ru-RU" sz="1200" baseline="0" dirty="0" smtClean="0"/>
                        <a:t>, с.Никола-Мера, </a:t>
                      </a:r>
                      <a:r>
                        <a:rPr lang="ru-RU" sz="1200" baseline="0" dirty="0" err="1" smtClean="0"/>
                        <a:t>д.Зуево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8 422,06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2 871,31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долг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Ед.измерения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30,480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31,520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34,440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338,468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353,107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370,547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388,848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27,216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14,481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432,144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448,449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457,418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465,194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3643526"/>
              </p:ext>
            </p:extLst>
          </p:nvPr>
        </p:nvGraphicFramePr>
        <p:xfrm>
          <a:off x="179511" y="1251991"/>
          <a:ext cx="8791881" cy="48326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3819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13,432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9,491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9,272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9,053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4,379</a:t>
                      </a:r>
                      <a:endParaRPr lang="ru-RU" sz="1400" dirty="0"/>
                    </a:p>
                  </a:txBody>
                  <a:tcPr/>
                </a:tc>
              </a:tr>
              <a:tr h="608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</a:t>
                      </a:r>
                      <a:endParaRPr lang="ru-RU" sz="1400" dirty="0"/>
                    </a:p>
                  </a:txBody>
                  <a:tcPr/>
                </a:tc>
              </a:tr>
              <a:tr h="5970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</a:tr>
              <a:tr h="585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</a:tr>
              <a:tr h="38596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трудовых ресурсов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занятых в экономике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674,386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713,887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767,992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828,484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20 071,04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20 873,88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21 917,57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23 013,45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12 273,87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12 982,26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13 358,21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14 092,90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30,2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7570</TotalTime>
  <Words>4509</Words>
  <Application>Microsoft Office PowerPoint</Application>
  <PresentationFormat>Экран (4:3)</PresentationFormat>
  <Paragraphs>1293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Апекс</vt:lpstr>
      <vt:lpstr>Диаграмма</vt:lpstr>
      <vt:lpstr>Слайд 1</vt:lpstr>
      <vt:lpstr>Слайд 2</vt:lpstr>
      <vt:lpstr>Слайд 3</vt:lpstr>
      <vt:lpstr>Слайд 4</vt:lpstr>
      <vt:lpstr>Основные показатели социально-экономического развития  на 2020 год и на плановый период 2021 и 2022 годов 1. Экономические показатели 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  (продолжение)</vt:lpstr>
      <vt:lpstr>Слайд 8</vt:lpstr>
      <vt:lpstr>Слайд 9</vt:lpstr>
      <vt:lpstr>Слайд 10</vt:lpstr>
      <vt:lpstr>Основные характеристики бюджета Заволжского муниципального района на 2020 год и на плановый период 2021 и 2022 годов (тыс.руб.)</vt:lpstr>
      <vt:lpstr>Слайд 12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2020 год и на плановый период 2021 и 2022 годов (продолжение)</vt:lpstr>
      <vt:lpstr>Структура доходов бюджета Заволжского муниципального района  на 2020 год и на плановый период 2021 и 2022 годов </vt:lpstr>
      <vt:lpstr>Слайд 17</vt:lpstr>
      <vt:lpstr>Слайд 18</vt:lpstr>
      <vt:lpstr>Межбюджетные трансферты  на 2020 год и на плановый период 2021 и 2022 годов</vt:lpstr>
      <vt:lpstr>Слайд 20</vt:lpstr>
      <vt:lpstr>Слайд 21</vt:lpstr>
      <vt:lpstr>Слайд 22</vt:lpstr>
      <vt:lpstr>Слайд 23</vt:lpstr>
      <vt:lpstr>Расходы бюджета Заволжского муниципального района в разрезе разделов и подразделов бюджетной классификации  на 2020 год и на плановый период 2021 и 2022 годов</vt:lpstr>
      <vt:lpstr>Расходы бюджета Заволжского муниципального района в разрезе подразделов бюджетной классификации в 2020-2022гг (2)</vt:lpstr>
      <vt:lpstr>Расходы бюджета Заволжского муниципального района  в разрезе подразделов бюджетной классификации в 2020-2022гг (3)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Непрограммные направления деятельности  Заволжского муниципального района  на 2020 год и на плановый период 2021 и 2022 годов </vt:lpstr>
      <vt:lpstr>Непрограммные направления деятельности  Заволжского муниципального района  на 2020 год и на плановый период 2021 и 2022 годов (продолжение)</vt:lpstr>
      <vt:lpstr>Иные межбюджетные трансферты поселениям  Заволжского муниципального района  на 2020 год и на плановый период 2021 и 2022 годов </vt:lpstr>
      <vt:lpstr>Иные межбюджетные трансферты поселениям Заволжского муниципального района  на 2020 год и на плановый период 2021 и 2022 годов (2)</vt:lpstr>
      <vt:lpstr>Иные межбюджетные трансферты поселениям Заволжского муниципального района  на 2020 год и на плановый период 2021 и 2022 годов (3)</vt:lpstr>
      <vt:lpstr>Слайд 41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Муниципальный долг Заволжского муниципального района  на 2020 год и на плановый период 2021 и 2022 годов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736</cp:revision>
  <dcterms:modified xsi:type="dcterms:W3CDTF">2020-06-17T10:24:56Z</dcterms:modified>
</cp:coreProperties>
</file>