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6"/>
  </p:notesMasterIdLst>
  <p:sldIdLst>
    <p:sldId id="341" r:id="rId2"/>
    <p:sldId id="342" r:id="rId3"/>
    <p:sldId id="257" r:id="rId4"/>
    <p:sldId id="258" r:id="rId5"/>
    <p:sldId id="264" r:id="rId6"/>
    <p:sldId id="347" r:id="rId7"/>
    <p:sldId id="337" r:id="rId8"/>
    <p:sldId id="354" r:id="rId9"/>
    <p:sldId id="355" r:id="rId10"/>
    <p:sldId id="356" r:id="rId11"/>
    <p:sldId id="357" r:id="rId12"/>
    <p:sldId id="353" r:id="rId13"/>
    <p:sldId id="332" r:id="rId14"/>
    <p:sldId id="340" r:id="rId15"/>
    <p:sldId id="330" r:id="rId16"/>
    <p:sldId id="334" r:id="rId17"/>
    <p:sldId id="335" r:id="rId18"/>
    <p:sldId id="346" r:id="rId19"/>
    <p:sldId id="361" r:id="rId20"/>
    <p:sldId id="348" r:id="rId21"/>
    <p:sldId id="362" r:id="rId22"/>
    <p:sldId id="363" r:id="rId23"/>
    <p:sldId id="360" r:id="rId24"/>
    <p:sldId id="282" r:id="rId2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2018 год</c:v>
                </c:pt>
                <c:pt idx="1">
                  <c:v>Исполнено 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303886.5</c:v>
                </c:pt>
                <c:pt idx="1">
                  <c:v>286722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2018 год</c:v>
                </c:pt>
                <c:pt idx="1">
                  <c:v>Исполнено за 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311945.5</c:v>
                </c:pt>
                <c:pt idx="1">
                  <c:v>287347.8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2018 год</c:v>
                </c:pt>
                <c:pt idx="1">
                  <c:v>Исполнено за 2018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-8059</c:v>
                </c:pt>
                <c:pt idx="1">
                  <c:v>-625.79999999999995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968264"/>
        <c:axId val="129968656"/>
        <c:axId val="0"/>
      </c:bar3DChart>
      <c:catAx>
        <c:axId val="129968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968656"/>
        <c:crosses val="autoZero"/>
        <c:auto val="1"/>
        <c:lblAlgn val="ctr"/>
        <c:lblOffset val="100"/>
        <c:noMultiLvlLbl val="0"/>
      </c:catAx>
      <c:valAx>
        <c:axId val="12996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968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уточнённый план</c:v>
                </c:pt>
                <c:pt idx="1">
                  <c:v>2018 год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70704.600000000006</c:v>
                </c:pt>
                <c:pt idx="1">
                  <c:v>39768.300000000003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уточнённый план</c:v>
                </c:pt>
                <c:pt idx="1">
                  <c:v>2018 год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30955.9</c:v>
                </c:pt>
                <c:pt idx="1">
                  <c:v>21406.799999999996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уточнённый план</c:v>
                </c:pt>
                <c:pt idx="1">
                  <c:v>2018 год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232226</c:v>
                </c:pt>
                <c:pt idx="1">
                  <c:v>225546.9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969440"/>
        <c:axId val="129969832"/>
        <c:axId val="0"/>
      </c:bar3DChart>
      <c:catAx>
        <c:axId val="12996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969832"/>
        <c:crosses val="autoZero"/>
        <c:auto val="1"/>
        <c:lblAlgn val="ctr"/>
        <c:lblOffset val="100"/>
        <c:noMultiLvlLbl val="0"/>
      </c:catAx>
      <c:valAx>
        <c:axId val="129969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9694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201</a:t>
            </a:r>
            <a:r>
              <a:rPr lang="en-US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 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31506759512268E-2"/>
          <c:y val="0.12132255649001809"/>
          <c:w val="0.53554682278660959"/>
          <c:h val="0.780727739532985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                                            уточнённый план</c:v>
                </c:pt>
                <c:pt idx="1">
                  <c:v>2018 год                                                                  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1700</c:v>
                </c:pt>
                <c:pt idx="1">
                  <c:v>1277.4000000000001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добычу общераспространённых полезных ископаемых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                                            уточнённый план</c:v>
                </c:pt>
                <c:pt idx="1">
                  <c:v>2018 год                                                                  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129.4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                                            уточнённый план</c:v>
                </c:pt>
                <c:pt idx="1">
                  <c:v>2018 год                                                                  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300</c:v>
                </c:pt>
                <c:pt idx="1">
                  <c:v>335.2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                                            уточнённый план</c:v>
                </c:pt>
                <c:pt idx="1">
                  <c:v>2018 год                                                                   исполнено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70</c:v>
                </c:pt>
                <c:pt idx="1">
                  <c:v>8.1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                                            уточнённый план</c:v>
                </c:pt>
                <c:pt idx="1">
                  <c:v>2018 год                                                                   исполнено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4550</c:v>
                </c:pt>
                <c:pt idx="1">
                  <c:v>3449.5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                                            уточнённый план</c:v>
                </c:pt>
                <c:pt idx="1">
                  <c:v>2018 год                                                                   исполнено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6762.6</c:v>
                </c:pt>
                <c:pt idx="1">
                  <c:v>6846.6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                                            уточнённый план</c:v>
                </c:pt>
                <c:pt idx="1">
                  <c:v>2018 год                                                                   исполнено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27222</c:v>
                </c:pt>
                <c:pt idx="1">
                  <c:v>27222.1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970616"/>
        <c:axId val="129971008"/>
        <c:axId val="0"/>
      </c:bar3DChart>
      <c:catAx>
        <c:axId val="129970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29971008"/>
        <c:crosses val="autoZero"/>
        <c:auto val="1"/>
        <c:lblAlgn val="ctr"/>
        <c:lblOffset val="100"/>
        <c:noMultiLvlLbl val="0"/>
      </c:catAx>
      <c:valAx>
        <c:axId val="1299710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9706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147467534844796"/>
          <c:y val="0.13807449763905488"/>
          <c:w val="0.33659701830547017"/>
          <c:h val="0.83366714293004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неналоговых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201</a:t>
            </a:r>
            <a:r>
              <a:rPr lang="en-US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            уточнённый план</c:v>
                </c:pt>
                <c:pt idx="1">
                  <c:v>2018 год             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4023.9</c:v>
                </c:pt>
                <c:pt idx="1">
                  <c:v>4076.9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            уточнённый план</c:v>
                </c:pt>
                <c:pt idx="1">
                  <c:v>2018 год             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108.4</c:v>
                </c:pt>
                <c:pt idx="1">
                  <c:v>108.4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            уточнённый план</c:v>
                </c:pt>
                <c:pt idx="1">
                  <c:v>2018 год             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9478.7999999999811</c:v>
                </c:pt>
                <c:pt idx="1">
                  <c:v>9543.7000000000007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            уточнённый план</c:v>
                </c:pt>
                <c:pt idx="1">
                  <c:v>2018 год             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11987.2</c:v>
                </c:pt>
                <c:pt idx="1">
                  <c:v>2475.1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            уточнённый план</c:v>
                </c:pt>
                <c:pt idx="1">
                  <c:v>2018 год             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5207.8</c:v>
                </c:pt>
                <c:pt idx="1">
                  <c:v>5110.3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            уточнённый план</c:v>
                </c:pt>
                <c:pt idx="1">
                  <c:v>2018 год             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149.9</c:v>
                </c:pt>
                <c:pt idx="1">
                  <c:v>150.19999999999999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83390704"/>
        <c:axId val="183391096"/>
        <c:axId val="0"/>
      </c:bar3DChart>
      <c:catAx>
        <c:axId val="1833907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83391096"/>
        <c:crosses val="autoZero"/>
        <c:auto val="1"/>
        <c:lblAlgn val="ctr"/>
        <c:lblOffset val="100"/>
        <c:noMultiLvlLbl val="0"/>
      </c:catAx>
      <c:valAx>
        <c:axId val="18339109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83390704"/>
        <c:crosses val="autoZero"/>
        <c:crossBetween val="between"/>
      </c:valAx>
      <c:spPr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в 201</a:t>
            </a:r>
            <a:r>
              <a:rPr lang="en-US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году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44146.6</c:v>
                </c:pt>
                <c:pt idx="1">
                  <c:v>38736.800000000003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65.5</c:v>
                </c:pt>
                <c:pt idx="1">
                  <c:v>65.400000000000006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9353.1</c:v>
                </c:pt>
                <c:pt idx="1">
                  <c:v>6881.1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30570.6</c:v>
                </c:pt>
                <c:pt idx="1">
                  <c:v>20745.5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22.5</c:v>
                </c:pt>
                <c:pt idx="1">
                  <c:v>22.5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218538.5</c:v>
                </c:pt>
                <c:pt idx="1">
                  <c:v>212533.5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4528.6000000000004</c:v>
                </c:pt>
                <c:pt idx="1">
                  <c:v>4076.4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4566.6000000000004</c:v>
                </c:pt>
                <c:pt idx="1">
                  <c:v>4139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148.5</c:v>
                </c:pt>
                <c:pt idx="1">
                  <c:v>147.19999999999999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                                                уточнённый план</c:v>
                </c:pt>
                <c:pt idx="1">
                  <c:v>2018 год                                               исполнение</c:v>
                </c:pt>
              </c:strCache>
            </c:strRef>
          </c:cat>
          <c:val>
            <c:numRef>
              <c:f>Лист1!$K$2:$K$3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83391880"/>
        <c:axId val="183392272"/>
        <c:axId val="0"/>
      </c:bar3DChart>
      <c:catAx>
        <c:axId val="183391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3392272"/>
        <c:crosses val="autoZero"/>
        <c:auto val="1"/>
        <c:lblAlgn val="ctr"/>
        <c:lblOffset val="100"/>
        <c:noMultiLvlLbl val="0"/>
      </c:catAx>
      <c:valAx>
        <c:axId val="1833922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83391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88888888888887E-2"/>
          <c:y val="0.14814814814814894"/>
          <c:w val="0.55277777777777781"/>
          <c:h val="0.851851851851852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cat>
            <c:strRef>
              <c:f>Лист1!$A$2:$A$14</c:f>
              <c:strCache>
                <c:ptCount val="13"/>
                <c:pt idx="0">
                  <c:v>Программа "Развитие образования в Заволжском муниципальном районе" - 71,12 %</c:v>
                </c:pt>
                <c:pt idx="1">
                  <c:v>Программа "Развитие физической культуры и спорта в Заволжском муниципальном районе" - 0,05 %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 - 4,78 %</c:v>
                </c:pt>
                <c:pt idx="3">
                  <c:v>Программа "Социальная поддержка граждан Заволжского муниципального района" - 0,36 %</c:v>
                </c:pt>
                <c:pt idx="4">
                  <c:v>Программа "Экономическое развитие Заволжского муниципального района" - 0,12 %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 - 6,99 %</c:v>
                </c:pt>
                <c:pt idx="6">
                  <c:v>Программа "Развитие транспортной системы Заволжского муниципального района" - 2,2 %</c:v>
                </c:pt>
                <c:pt idx="7">
                  <c:v>Программа "Безопасность Заволжского муниципального района" - 0,03 %</c:v>
                </c:pt>
                <c:pt idx="8">
                  <c:v>Программа "Долгосрочная сбалансированность и устойчивость бюджетной системы Заволжского муниципального района" - 1,32 %</c:v>
                </c:pt>
                <c:pt idx="9">
                  <c:v>Программа "Совершенствование местного самоуправления Заволжского муниципального района" - 12,34 %</c:v>
                </c:pt>
                <c:pt idx="10">
                  <c:v>Программа "Управление муниципальным имуществом Заволжского муниципального района" - 0,65 %</c:v>
                </c:pt>
                <c:pt idx="11">
                  <c:v>Программа "Улучшение условий и охраны труда в Заволжском муниципальном районе" - 0,03 %</c:v>
                </c:pt>
                <c:pt idx="12">
                  <c:v>Программа "Развитие туризма в Заволжском муниципальном районе" - 0,01 %</c:v>
                </c:pt>
              </c:strCache>
            </c:strRef>
          </c:cat>
          <c:val>
            <c:numRef>
              <c:f>Лист1!$B$2:$B$14</c:f>
              <c:numCache>
                <c:formatCode>#,##0.00</c:formatCode>
                <c:ptCount val="13"/>
                <c:pt idx="0">
                  <c:v>202892.3</c:v>
                </c:pt>
                <c:pt idx="1">
                  <c:v>147.19999999999999</c:v>
                </c:pt>
                <c:pt idx="2">
                  <c:v>13631.6</c:v>
                </c:pt>
                <c:pt idx="3">
                  <c:v>1038.0999999999999</c:v>
                </c:pt>
                <c:pt idx="4">
                  <c:v>330</c:v>
                </c:pt>
                <c:pt idx="5">
                  <c:v>19936.099999999995</c:v>
                </c:pt>
                <c:pt idx="6">
                  <c:v>6288.8</c:v>
                </c:pt>
                <c:pt idx="7">
                  <c:v>91.8</c:v>
                </c:pt>
                <c:pt idx="8">
                  <c:v>3771.4</c:v>
                </c:pt>
                <c:pt idx="9">
                  <c:v>35203.199999999997</c:v>
                </c:pt>
                <c:pt idx="10">
                  <c:v>1863.7</c:v>
                </c:pt>
                <c:pt idx="11">
                  <c:v>73.3</c:v>
                </c:pt>
                <c:pt idx="12">
                  <c:v>19.100000000000001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66666666666667"/>
          <c:y val="1.6737532808398951E-2"/>
          <c:w val="0.36944444444444685"/>
          <c:h val="0.96652478856809565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5527134411965996E-2"/>
          <c:w val="0.58161189975307404"/>
          <c:h val="0.948945731176068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2 313,90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538,50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629,70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1 558,60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8474988535379156E-2"/>
                  <c:y val="0.103673970436033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938878963704486E-3"/>
                  <c:y val="3.97655012016208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1915468119501196E-2"/>
                  <c:y val="0.118076975365310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9451698977125817E-2"/>
                  <c:y val="5.16541656190246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Предоставление иных межбюджетных трансфертов сельским поселениям ЗМР на содержание автомобильных дорог местного значения в границах населённых пунктов поселения - 45,9%</c:v>
                </c:pt>
                <c:pt idx="1">
                  <c:v>Предоставление иных межбюджетных трансфертов сельским поселениям ЗМР на содержание автомобильных дорог местного значения вне границ населённых пунктов поселения - 10,7%</c:v>
                </c:pt>
                <c:pt idx="2">
                  <c:v>Капитальный ремонт и ремонт автомобильных дорог местного значения между населёнными пунктами муниципального образования "Заволжский муниципальный район" - 12,5%</c:v>
                </c:pt>
                <c:pt idx="3">
                  <c:v>Капитальный ремонт и ремонт автомобильных дорог местного значения внутри населённых пунктов муниципального образования "Заволжский муниципальный район" - 30,9%</c:v>
                </c:pt>
                <c:pt idx="4">
                  <c:v>Дорожная деятельность в отношении а/дорог местного значения в границах населенных пунктов Волжского сельского поселения</c:v>
                </c:pt>
                <c:pt idx="5">
                  <c:v>Содержание а/дорог местного значения вне границ населенных пунктов в границах Волжского сельского поселения</c:v>
                </c:pt>
                <c:pt idx="6">
                  <c:v>Предоставление иных межбюджетных трансфертов сельским поселениям ЗМР на погашение кредиторской задолженности на содержание а/дорог местного значения вне границ населенных пунктов в границах муниципального района</c:v>
                </c:pt>
                <c:pt idx="7">
                  <c:v>Предоставление иных межбюджетных трансфертов сельским поселениям ЗМР на погашение кредиторской задолженности на содержание а/дорог местного значения в границах населенных пунктов в границах муниципального района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2313.9</c:v>
                </c:pt>
                <c:pt idx="1">
                  <c:v>538.5</c:v>
                </c:pt>
                <c:pt idx="2">
                  <c:v>629.70000000000005</c:v>
                </c:pt>
                <c:pt idx="3">
                  <c:v>1558.6</c:v>
                </c:pt>
                <c:pt idx="4">
                  <c:v>608.29999999999995</c:v>
                </c:pt>
                <c:pt idx="5">
                  <c:v>544.29999999999995</c:v>
                </c:pt>
                <c:pt idx="6">
                  <c:v>93</c:v>
                </c:pt>
                <c:pt idx="7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296533808071503"/>
          <c:y val="0"/>
          <c:w val="0.4277753860682148"/>
          <c:h val="1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BCEA9-0048-4CA1-B272-6F462E9917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E5049-772F-4F77-B16B-D4E589276B2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На 01.01.2018  – 0,0 тыс.руб.,</a:t>
          </a:r>
          <a:endParaRPr lang="ru-RU" sz="2400" dirty="0">
            <a:solidFill>
              <a:schemeClr val="tx1"/>
            </a:solidFill>
          </a:endParaRPr>
        </a:p>
      </dgm:t>
    </dgm:pt>
    <dgm:pt modelId="{618E223C-9BDB-46E0-B36C-9F77EDE9726B}" type="parTrans" cxnId="{736D5EF7-D0EA-4562-B04A-E35673557211}">
      <dgm:prSet/>
      <dgm:spPr/>
      <dgm:t>
        <a:bodyPr/>
        <a:lstStyle/>
        <a:p>
          <a:endParaRPr lang="ru-RU"/>
        </a:p>
      </dgm:t>
    </dgm:pt>
    <dgm:pt modelId="{B3171E8B-851F-4247-B7A3-D277823EA736}" type="sibTrans" cxnId="{736D5EF7-D0EA-4562-B04A-E35673557211}">
      <dgm:prSet/>
      <dgm:spPr/>
      <dgm:t>
        <a:bodyPr/>
        <a:lstStyle/>
        <a:p>
          <a:endParaRPr lang="ru-RU"/>
        </a:p>
      </dgm:t>
    </dgm:pt>
    <dgm:pt modelId="{EBE98936-4406-45FA-A449-ADD177F6C71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На 01.01.2019 – 0,0 тыс. руб.</a:t>
          </a:r>
          <a:endParaRPr lang="ru-RU" sz="2400" dirty="0">
            <a:solidFill>
              <a:schemeClr val="tx1"/>
            </a:solidFill>
          </a:endParaRPr>
        </a:p>
      </dgm:t>
    </dgm:pt>
    <dgm:pt modelId="{2718B1B2-AC9E-49AB-8463-86B0C958DEAE}" type="parTrans" cxnId="{0DEDC886-2701-497D-91F6-537A5F70221B}">
      <dgm:prSet/>
      <dgm:spPr/>
      <dgm:t>
        <a:bodyPr/>
        <a:lstStyle/>
        <a:p>
          <a:endParaRPr lang="ru-RU"/>
        </a:p>
      </dgm:t>
    </dgm:pt>
    <dgm:pt modelId="{5872A320-D165-429B-863D-C6C53458B2F8}" type="sibTrans" cxnId="{0DEDC886-2701-497D-91F6-537A5F70221B}">
      <dgm:prSet/>
      <dgm:spPr/>
      <dgm:t>
        <a:bodyPr/>
        <a:lstStyle/>
        <a:p>
          <a:endParaRPr lang="ru-RU"/>
        </a:p>
      </dgm:t>
    </dgm:pt>
    <dgm:pt modelId="{9EC7EEF1-5E65-4655-A733-0C3077C985F4}" type="pres">
      <dgm:prSet presAssocID="{DEDBCEA9-0048-4CA1-B272-6F462E9917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F5FB4-A360-4ECE-8AE1-A1266ED78702}" type="pres">
      <dgm:prSet presAssocID="{49AE5049-772F-4F77-B16B-D4E589276B25}" presName="parentText" presStyleLbl="node1" presStyleIdx="0" presStyleCnt="2" custAng="0" custScaleY="68695" custLinFactY="-36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3A9D-AB85-4F13-AF0E-C7312E2B8AF4}" type="pres">
      <dgm:prSet presAssocID="{B3171E8B-851F-4247-B7A3-D277823EA736}" presName="spacer" presStyleCnt="0"/>
      <dgm:spPr/>
    </dgm:pt>
    <dgm:pt modelId="{E97C06F8-70F9-40D9-ACE8-324F0BDAA708}" type="pres">
      <dgm:prSet presAssocID="{EBE98936-4406-45FA-A449-ADD177F6C718}" presName="parentText" presStyleLbl="node1" presStyleIdx="1" presStyleCnt="2" custScaleY="66621" custLinFactY="-10414" custLinFactNeighborX="4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DC886-2701-497D-91F6-537A5F70221B}" srcId="{DEDBCEA9-0048-4CA1-B272-6F462E9917E8}" destId="{EBE98936-4406-45FA-A449-ADD177F6C718}" srcOrd="1" destOrd="0" parTransId="{2718B1B2-AC9E-49AB-8463-86B0C958DEAE}" sibTransId="{5872A320-D165-429B-863D-C6C53458B2F8}"/>
    <dgm:cxn modelId="{1BFBCA64-4809-4FCD-B078-C5CD38CADEC6}" type="presOf" srcId="{EBE98936-4406-45FA-A449-ADD177F6C718}" destId="{E97C06F8-70F9-40D9-ACE8-324F0BDAA708}" srcOrd="0" destOrd="0" presId="urn:microsoft.com/office/officeart/2005/8/layout/vList2"/>
    <dgm:cxn modelId="{736D5EF7-D0EA-4562-B04A-E35673557211}" srcId="{DEDBCEA9-0048-4CA1-B272-6F462E9917E8}" destId="{49AE5049-772F-4F77-B16B-D4E589276B25}" srcOrd="0" destOrd="0" parTransId="{618E223C-9BDB-46E0-B36C-9F77EDE9726B}" sibTransId="{B3171E8B-851F-4247-B7A3-D277823EA736}"/>
    <dgm:cxn modelId="{3B89E1F1-B10C-4DF0-9B81-9092A6C5A05B}" type="presOf" srcId="{49AE5049-772F-4F77-B16B-D4E589276B25}" destId="{0B3F5FB4-A360-4ECE-8AE1-A1266ED78702}" srcOrd="0" destOrd="0" presId="urn:microsoft.com/office/officeart/2005/8/layout/vList2"/>
    <dgm:cxn modelId="{97EEF413-8FCA-4A0B-8F9E-63F390AEEB50}" type="presOf" srcId="{DEDBCEA9-0048-4CA1-B272-6F462E9917E8}" destId="{9EC7EEF1-5E65-4655-A733-0C3077C985F4}" srcOrd="0" destOrd="0" presId="urn:microsoft.com/office/officeart/2005/8/layout/vList2"/>
    <dgm:cxn modelId="{4CFB0A25-C3E9-44DC-AD7C-503C470DFCE4}" type="presParOf" srcId="{9EC7EEF1-5E65-4655-A733-0C3077C985F4}" destId="{0B3F5FB4-A360-4ECE-8AE1-A1266ED78702}" srcOrd="0" destOrd="0" presId="urn:microsoft.com/office/officeart/2005/8/layout/vList2"/>
    <dgm:cxn modelId="{32EA4ED9-C1E7-4ED0-9DFE-182D0E71C9EB}" type="presParOf" srcId="{9EC7EEF1-5E65-4655-A733-0C3077C985F4}" destId="{21583A9D-AB85-4F13-AF0E-C7312E2B8AF4}" srcOrd="1" destOrd="0" presId="urn:microsoft.com/office/officeart/2005/8/layout/vList2"/>
    <dgm:cxn modelId="{BE71920F-4925-4122-BBE1-DDBEEBB784B2}" type="presParOf" srcId="{9EC7EEF1-5E65-4655-A733-0C3077C985F4}" destId="{E97C06F8-70F9-40D9-ACE8-324F0BDAA7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0.07476</cdr:x>
      <cdr:y>0.02751</cdr:y>
    </cdr:from>
    <cdr:to>
      <cdr:x>0.58476</cdr:x>
      <cdr:y>0.17561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83568" y="188640"/>
          <a:ext cx="4663440" cy="10156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Исполнение бюджета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 201</a:t>
          </a:r>
          <a:r>
            <a: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rPr>
            <a:t>8</a:t>
          </a:r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год в разрезе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8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7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71">
              <a:defRPr/>
            </a:pPr>
            <a:r>
              <a:rPr lang="ru-RU" sz="1300" b="1" dirty="0" smtClean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8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7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К отчёту об исполнении бюджета Заволжского муниципального района </a:t>
            </a:r>
          </a:p>
          <a:p>
            <a:pPr algn="ctr"/>
            <a:r>
              <a:rPr lang="ru-RU" dirty="0" smtClean="0"/>
              <a:t>за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dirty="0" smtClean="0"/>
              <a:t> год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6632"/>
          <a:ext cx="939653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Безвозмездные поступления в бюджет </a:t>
            </a:r>
          </a:p>
          <a:p>
            <a:pPr algn="ctr"/>
            <a:r>
              <a:rPr lang="ru-RU" dirty="0" smtClean="0"/>
              <a:t>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/>
              <a:t> году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484784"/>
          <a:ext cx="8820472" cy="516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2987824"/>
                <a:gridCol w="2448272"/>
              </a:tblGrid>
              <a:tr h="338126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/>
                        <a:t> год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% к общему объёму безвозмездных</a:t>
                      </a:r>
                      <a:r>
                        <a:rPr lang="ru-RU" sz="1100" baseline="0" dirty="0" smtClean="0"/>
                        <a:t> поступлений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39819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Дотации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522,7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46,79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Субвенции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299,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39,59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Субсидии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30 792,6</a:t>
                      </a: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13,65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Иные межбюджетные трансферты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Прочие безвозмездные</a:t>
                      </a:r>
                      <a:r>
                        <a:rPr lang="ru-RU" sz="1400" b="1" i="1" baseline="0" dirty="0" smtClean="0"/>
                        <a:t> поступления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114,0</a:t>
                      </a: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Доходы</a:t>
                      </a:r>
                      <a:r>
                        <a:rPr lang="ru-RU" sz="1400" b="1" i="1" baseline="0" dirty="0" smtClean="0"/>
                        <a:t> от возврата прочих остатков прошлых лет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Возврат остатков прошлых лет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-357,2</a:t>
                      </a: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-0,16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93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546,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98072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705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Расходы бюджета Заволжского муниципального района Ивановской области</a:t>
            </a:r>
          </a:p>
          <a:p>
            <a:pPr algn="ctr"/>
            <a:r>
              <a:rPr lang="ru-RU" dirty="0" smtClean="0"/>
              <a:t>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/>
              <a:t> году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628800"/>
          <a:ext cx="8501120" cy="48420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4380"/>
                <a:gridCol w="2686068"/>
                <a:gridCol w="1700224"/>
                <a:gridCol w="1700224"/>
                <a:gridCol w="1700224"/>
              </a:tblGrid>
              <a:tr h="2739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</a:t>
                      </a:r>
                      <a:r>
                        <a:rPr lang="ru-RU" sz="1200" baseline="0" dirty="0" smtClean="0"/>
                        <a:t> год                            уточнённый 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                       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 к уточнённому плану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ВСЕГО: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311</a:t>
                      </a:r>
                      <a:r>
                        <a:rPr lang="ru-RU" sz="1200" b="1" baseline="0" dirty="0" smtClean="0"/>
                        <a:t> 945,5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287 347,8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92,1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38 736,8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14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9 353,1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6 881,5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73,6</a:t>
                      </a:r>
                      <a:endParaRPr lang="ru-RU" sz="1200" dirty="0"/>
                    </a:p>
                  </a:txBody>
                  <a:tcPr/>
                </a:tc>
              </a:tr>
              <a:tr h="482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30 570,6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20 745,5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67,9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218 538,5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212 533,5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97,3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4 528,6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4 076,4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4 566,6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4 139,0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90,6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99,1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12474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/>
              <a:t> году</a:t>
            </a:r>
          </a:p>
          <a:p>
            <a:pPr algn="ctr"/>
            <a:r>
              <a:rPr lang="ru-RU" dirty="0" smtClean="0"/>
              <a:t>в разрезе муниципальных программ. (1)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928670"/>
          <a:ext cx="8786874" cy="1112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72362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 бюджета за 2018 год,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285 286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204864"/>
          <a:ext cx="8750206" cy="44340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39782"/>
                <a:gridCol w="1110424"/>
              </a:tblGrid>
              <a:tr h="32187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202 892,3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7245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 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86 319,9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2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95 040,3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12 975,8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4090"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Подпрограмма «Организация  отдыха, оздоровления и занятости детей и подростков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676,7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7 834,2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245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147,2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147,2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10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13 631,6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9 555,2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«Библиотечное дело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Заволжском муниципальном районе»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4 076,4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/>
              <a:t> году</a:t>
            </a:r>
          </a:p>
          <a:p>
            <a:pPr algn="ctr"/>
            <a:r>
              <a:rPr lang="ru-RU" dirty="0" smtClean="0"/>
              <a:t>в разрезе муниципальных программ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0392" y="40466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124744"/>
          <a:ext cx="8856984" cy="5181376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5694"/>
                <a:gridCol w="108129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1 038,1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качества жизни граждан пожилого возраста в Заволжском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1 038,1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9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19 936,1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18 922,1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 жильём молодых семей в 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деятельности Управления жилищно-коммунального хозяйства, архитектуры и строительства администрации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9796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6 288,8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автомобильных дорог общего пользования местного значения Заволжского муниципального района до сельских населенных пунктов, не обеспеченных круглогодичной транспортной связью»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6 288,8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3 771,4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3 659,4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«Обеспечение финансирования непредвиденных расходов Заволжского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/>
              <a:t> году</a:t>
            </a:r>
          </a:p>
          <a:p>
            <a:pPr algn="ctr"/>
            <a:r>
              <a:rPr lang="ru-RU" dirty="0" smtClean="0"/>
              <a:t>в разрезе муниципальных программ </a:t>
            </a:r>
            <a:r>
              <a:rPr lang="en-US" dirty="0" smtClean="0"/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160266"/>
          <a:ext cx="8784975" cy="4836332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33782"/>
                <a:gridCol w="1051193"/>
              </a:tblGrid>
              <a:tr h="302398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35 203,2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22 375,4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органов местного самоуправления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9 935,5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0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2 892,3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96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1 863,7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1 863,7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79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условий и охраны труда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Развитие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туризма в Заволжском муниципальном районе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Подпрограмма «Развитие туризма в Заволжском муниципальном районе»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398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«Профилактика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преступлений и правонарушений на территории Заволжского муниципального района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 мероприятий по построению и развитию АПК «Безопасный город» на территории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Реализация  майских Указов Президента Российской Федерации 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928802"/>
          <a:ext cx="7920880" cy="4145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48513"/>
                <a:gridCol w="2419839"/>
                <a:gridCol w="1584176"/>
                <a:gridCol w="1584176"/>
                <a:gridCol w="158417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 </a:t>
                      </a:r>
                      <a:r>
                        <a:rPr lang="ru-RU" sz="1600" dirty="0" err="1" smtClean="0"/>
                        <a:t>п</a:t>
                      </a:r>
                      <a:r>
                        <a:rPr lang="ru-RU" sz="1600" dirty="0" smtClean="0"/>
                        <a:t>/</a:t>
                      </a:r>
                      <a:r>
                        <a:rPr lang="ru-RU" sz="1600" dirty="0" err="1" smtClean="0"/>
                        <a:t>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за 2017г. (руб.)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за 2018г. (руб.)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Темп роста,</a:t>
                      </a:r>
                      <a:r>
                        <a:rPr lang="ru-RU" sz="1600" baseline="0" dirty="0" smtClean="0"/>
                        <a:t> %</a:t>
                      </a:r>
                      <a:endParaRPr lang="ru-RU" sz="1600" dirty="0"/>
                    </a:p>
                  </a:txBody>
                  <a:tcPr/>
                </a:tc>
              </a:tr>
              <a:tr h="7461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учреждений дополнительного образования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20 601,48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21 686,50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105,3</a:t>
                      </a:r>
                      <a:endParaRPr lang="ru-RU" sz="1400" dirty="0"/>
                    </a:p>
                  </a:txBody>
                  <a:tcPr/>
                </a:tc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образовательных учреждений общего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21</a:t>
                      </a:r>
                      <a:r>
                        <a:rPr lang="ru-RU" sz="1400" baseline="0" dirty="0" smtClean="0"/>
                        <a:t> 002,32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22 498,50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107,1</a:t>
                      </a:r>
                      <a:endParaRPr lang="ru-RU" sz="1400" dirty="0"/>
                    </a:p>
                  </a:txBody>
                  <a:tcPr/>
                </a:tc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дошкольных образовательных учреждений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17 852,63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20 356,16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114,0</a:t>
                      </a:r>
                      <a:endParaRPr lang="ru-RU" sz="1400" dirty="0"/>
                    </a:p>
                  </a:txBody>
                  <a:tcPr/>
                </a:tc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Работники учреждений</a:t>
                      </a:r>
                      <a:r>
                        <a:rPr lang="ru-RU" sz="1400" baseline="0" dirty="0" smtClean="0"/>
                        <a:t> культуры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15 197,89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19 511,74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128,4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26899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кв.км.</a:t>
            </a:r>
            <a:endParaRPr lang="ru-RU" sz="28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286388"/>
            <a:ext cx="89644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Численность населения 15046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том числе городское 10121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сельское – 4925 чел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состоянию на 01.01.2018г.)</a:t>
            </a:r>
            <a:endParaRPr lang="ru-RU" sz="24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Дорожный фонд </a:t>
            </a:r>
            <a:br>
              <a:rPr lang="ru-RU" sz="2400" dirty="0" smtClean="0"/>
            </a:br>
            <a:r>
              <a:rPr lang="ru-RU" sz="2400" dirty="0" smtClean="0"/>
              <a:t>Заволжского муниципального района </a:t>
            </a:r>
            <a:br>
              <a:rPr lang="ru-RU" sz="2400" dirty="0" smtClean="0"/>
            </a:br>
            <a:r>
              <a:rPr lang="ru-RU" sz="2400" dirty="0" smtClean="0"/>
              <a:t>в 201</a:t>
            </a:r>
            <a:r>
              <a:rPr lang="en-US" sz="2400" dirty="0" smtClean="0"/>
              <a:t>8</a:t>
            </a:r>
            <a:r>
              <a:rPr lang="ru-RU" sz="2400" dirty="0" smtClean="0"/>
              <a:t> году (тыс.руб.)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268760"/>
          <a:ext cx="90364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Социально-значимые проекты за счет бюджета в 2018 году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556792"/>
            <a:ext cx="8496944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                             - Проведение капитального ремонта чердачного                 </a:t>
            </a:r>
          </a:p>
          <a:p>
            <a:pPr>
              <a:buNone/>
            </a:pPr>
            <a:r>
              <a:rPr lang="ru-RU" sz="1800" dirty="0" smtClean="0"/>
              <a:t>                                          перекрытия и частичная замена конструкций крыши </a:t>
            </a:r>
          </a:p>
          <a:p>
            <a:pPr>
              <a:buNone/>
            </a:pPr>
            <a:r>
              <a:rPr lang="ru-RU" sz="1800" dirty="0" smtClean="0"/>
              <a:t>                                          зданий МКОУ Заволжский лицей и МКОУ СОШ №3–  </a:t>
            </a:r>
          </a:p>
          <a:p>
            <a:pPr>
              <a:buNone/>
            </a:pPr>
            <a:r>
              <a:rPr lang="ru-RU" sz="1800" dirty="0" smtClean="0"/>
              <a:t>                                          6 879,3 тыс.руб.</a:t>
            </a:r>
          </a:p>
          <a:p>
            <a:pPr>
              <a:buNone/>
            </a:pP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Газификация с.Заречный – стоимость работ за 2017-</a:t>
            </a:r>
          </a:p>
          <a:p>
            <a:pPr>
              <a:buNone/>
            </a:pPr>
            <a:r>
              <a:rPr lang="ru-RU" sz="1800" dirty="0" smtClean="0"/>
              <a:t>2018годы – 49404,0 тыс.руб.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         - Ремонт пришкольного интерната МКОУ </a:t>
            </a:r>
            <a:r>
              <a:rPr lang="ru-RU" sz="1800" dirty="0" err="1" smtClean="0"/>
              <a:t>Колшевская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                                     основная общеобразовательная школа – 474,8 тыс.руб.</a:t>
            </a:r>
          </a:p>
          <a:p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Приобретение мебели и музыкальной аппаратуры в        </a:t>
            </a:r>
          </a:p>
          <a:p>
            <a:pPr>
              <a:buNone/>
            </a:pPr>
            <a:r>
              <a:rPr lang="ru-RU" sz="1800" dirty="0" smtClean="0"/>
              <a:t>МУДО ДШИ г.Заволжска им.Воскресенских– 821,1 тыс.руб.</a:t>
            </a:r>
            <a:endParaRPr lang="ru-RU" sz="1800" dirty="0"/>
          </a:p>
        </p:txBody>
      </p:sp>
      <p:pic>
        <p:nvPicPr>
          <p:cNvPr id="14" name="Рисунок 13" descr="Здание начальной шко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1412777"/>
            <a:ext cx="2264702" cy="1512168"/>
          </a:xfrm>
          <a:prstGeom prst="rect">
            <a:avLst/>
          </a:prstGeom>
        </p:spPr>
      </p:pic>
      <p:pic>
        <p:nvPicPr>
          <p:cNvPr id="15" name="Рисунок 14" descr="Пуск га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3" y="2588906"/>
            <a:ext cx="2268001" cy="1512000"/>
          </a:xfrm>
          <a:prstGeom prst="rect">
            <a:avLst/>
          </a:prstGeom>
        </p:spPr>
      </p:pic>
      <p:pic>
        <p:nvPicPr>
          <p:cNvPr id="16" name="Рисунок 15" descr="scho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023066"/>
            <a:ext cx="1824000" cy="1368000"/>
          </a:xfrm>
          <a:prstGeom prst="rect">
            <a:avLst/>
          </a:prstGeom>
        </p:spPr>
      </p:pic>
      <p:pic>
        <p:nvPicPr>
          <p:cNvPr id="17" name="Рисунок 16" descr="ДШ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000" y="5220000"/>
            <a:ext cx="1968641" cy="1584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Расходы бюджета на социальную поддержку семьи и детей </a:t>
            </a:r>
            <a:endParaRPr lang="ru-RU" sz="27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600200"/>
          <a:ext cx="8147248" cy="439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2026568"/>
              </a:tblGrid>
              <a:tr h="31663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Наименование расходов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Сумма, тыс.руб.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5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Организация питания детей из многодетных семей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1008,5</a:t>
                      </a:r>
                      <a:endParaRPr lang="ru-RU" sz="1600" dirty="0"/>
                    </a:p>
                  </a:txBody>
                  <a:tcPr/>
                </a:tc>
              </a:tr>
              <a:tr h="7368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школьной формой учащихся первых классов общеобразовательных организаций, проживающих</a:t>
                      </a:r>
                      <a:r>
                        <a:rPr lang="ru-RU" sz="1600" baseline="0" dirty="0" smtClean="0"/>
                        <a:t> в многодетных семьях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44,0</a:t>
                      </a:r>
                      <a:endParaRPr lang="ru-RU" sz="1600" dirty="0"/>
                    </a:p>
                  </a:txBody>
                  <a:tcPr/>
                </a:tc>
              </a:tr>
              <a:tr h="4514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отдыха детей и молодежи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653,6</a:t>
                      </a:r>
                      <a:endParaRPr lang="ru-RU" sz="1600" dirty="0"/>
                    </a:p>
                  </a:txBody>
                  <a:tcPr/>
                </a:tc>
              </a:tr>
              <a:tr h="7368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Предоставление жилых помещений детям-сиротам</a:t>
                      </a:r>
                      <a:r>
                        <a:rPr lang="ru-RU" sz="1600" baseline="0" dirty="0" smtClean="0"/>
                        <a:t> и детям, оставшимся без попечения родителей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897,0</a:t>
                      </a:r>
                      <a:endParaRPr lang="ru-RU" sz="1600" dirty="0"/>
                    </a:p>
                  </a:txBody>
                  <a:tcPr/>
                </a:tc>
              </a:tr>
              <a:tr h="7368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Выплата компенсации части родительской</a:t>
                      </a:r>
                      <a:r>
                        <a:rPr lang="ru-RU" sz="1600" baseline="0" dirty="0" smtClean="0"/>
                        <a:t> платы за присмотр и уход за детьми в дошкольных учреждениях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685,2</a:t>
                      </a:r>
                      <a:endParaRPr lang="ru-RU" sz="1600" dirty="0"/>
                    </a:p>
                  </a:txBody>
                  <a:tcPr/>
                </a:tc>
              </a:tr>
              <a:tr h="7368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Социальные выплаты молодым семьям на приобретение (строительство) жилого</a:t>
                      </a:r>
                      <a:r>
                        <a:rPr lang="ru-RU" sz="1600" baseline="0" dirty="0" smtClean="0"/>
                        <a:t> помещения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630,0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Муниципальный внутренний долг Заволжского муниципального района 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</a:p>
          <a:p>
            <a:pPr algn="ctr"/>
            <a:r>
              <a:rPr lang="ru-RU" dirty="0" smtClean="0"/>
              <a:t>финансовым отделом администрации Заволжского муниципального района </a:t>
            </a:r>
          </a:p>
          <a:p>
            <a:pPr algn="ctr"/>
            <a:r>
              <a:rPr lang="ru-RU" dirty="0" smtClean="0"/>
              <a:t>Ивановской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932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Документ подготовлен с использованием материалов, содержащихся в «Бюджете для граждан» к  исполнению федерального бюджета за 201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800" dirty="0" smtClean="0"/>
              <a:t> год, сформированному Министерством финансов РФ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Ответственный исполнитель: Главный специалист Четвергова М.А., Тел 6-00-44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исполнения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за 201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i="1" dirty="0" smtClean="0"/>
              <a:t> год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b="1" dirty="0" smtClean="0"/>
              <a:t>Принцип прозрачности (открытости) бюджетной системы </a:t>
            </a:r>
          </a:p>
          <a:p>
            <a:pPr algn="ctr"/>
            <a:r>
              <a:rPr lang="ru-RU" sz="2000" b="1" dirty="0" smtClean="0"/>
              <a:t>Российской Федерации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sz="2000" dirty="0" smtClean="0"/>
              <a:t>♦ обязательное опубликование в средствах массовой информации (СМИ) утвержденных бюджетов и отчетов об их исполнении; </a:t>
            </a:r>
          </a:p>
          <a:p>
            <a:r>
              <a:rPr lang="ru-RU" sz="2000" dirty="0" smtClean="0"/>
              <a:t>♦ доступность иных сведений о бюджетах; </a:t>
            </a:r>
          </a:p>
          <a:p>
            <a:r>
              <a:rPr lang="ru-RU" sz="2000" dirty="0" smtClean="0"/>
              <a:t>♦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</a:p>
          <a:p>
            <a:r>
              <a:rPr lang="ru-RU" sz="2000" dirty="0" smtClean="0"/>
              <a:t>♦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Бюджетный кодекс Российской Федерации, статья36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9532"/>
            <a:ext cx="9144000" cy="607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Основные характеристики бюджетов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528" y="33830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характеристики исполнения бюджета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                                  за 201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год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340768"/>
            <a:ext cx="10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тыс.руб.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1844824"/>
          <a:ext cx="7429554" cy="458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/>
                <a:gridCol w="3929090"/>
                <a:gridCol w="1428760"/>
                <a:gridCol w="1428760"/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 2018 год              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400" dirty="0" smtClean="0"/>
                        <a:t>за 201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/>
                        <a:t> год</a:t>
                      </a: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303 886,5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286 722,0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0 704,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39 768,3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30 95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21 406,8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232 226,0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225 546,9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311 945,5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287 347,8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- 8 059,0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-625,8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Доходы, расходы и дефицит исполнения бюджета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201</a:t>
            </a:r>
            <a:r>
              <a:rPr lang="en-US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год</a:t>
            </a:r>
            <a:endParaRPr lang="ru-RU" sz="23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доходов исполнения бюджета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Заволжского муниципального района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201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год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116632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источники формирования налоговых и неналоговых доходов бюджета Заволжского муниципального района за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/>
              <a:t> год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64704"/>
          <a:ext cx="9036498" cy="591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2"/>
                <a:gridCol w="1008112"/>
                <a:gridCol w="1224136"/>
                <a:gridCol w="1008112"/>
                <a:gridCol w="1224136"/>
              </a:tblGrid>
              <a:tr h="289620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Уточнённый план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Исполнено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и неналоговые доходы, всего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71 660,5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61 175,1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890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том числе: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40 704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39 768,3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2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</a:t>
                      </a:r>
                      <a:r>
                        <a:rPr lang="ru-RU" sz="1000" baseline="0" dirty="0" smtClean="0"/>
                        <a:t>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27 222,0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27 722,1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нефтепродукты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6 762,5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6 846,6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налог на вменённый доход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4 550,0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3 449,5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сельскохозяйственный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2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335,2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2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общераспространённых полезных</a:t>
                      </a:r>
                      <a:r>
                        <a:rPr lang="ru-RU" sz="1000" baseline="0" dirty="0" smtClean="0"/>
                        <a:t> ископаемых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129,4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2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Государственная пошлина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1 700,0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1 277,4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30 95</a:t>
                      </a: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21 406,8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008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</a:t>
                      </a:r>
                      <a:r>
                        <a:rPr lang="ru-RU" sz="1000" baseline="0" dirty="0" smtClean="0"/>
                        <a:t>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1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4 023,9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4 077,0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71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108,4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71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оказания платных услуг и компенсации затрат государства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9 478,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9 543,7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497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продажи</a:t>
                      </a:r>
                      <a:r>
                        <a:rPr lang="ru-RU" sz="1000" baseline="0" dirty="0" smtClean="0"/>
                        <a:t> материальных и нематериальных активов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11 987,2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2 475,1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5 207,8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5 110,4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</a:t>
                      </a:r>
                      <a:r>
                        <a:rPr lang="ru-RU" sz="1000" baseline="0" dirty="0" smtClean="0"/>
                        <a:t> 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149,9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44408" y="188640"/>
            <a:ext cx="73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9590</TotalTime>
  <Words>1659</Words>
  <Application>Microsoft Office PowerPoint</Application>
  <PresentationFormat>Экран (4:3)</PresentationFormat>
  <Paragraphs>447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исполнения бюджета  Заволжского муниципального района                                   за 2018  год</vt:lpstr>
      <vt:lpstr>Доходы, расходы и дефицит исполнения бюджета  Заволжского муниципального района  за 2018 год</vt:lpstr>
      <vt:lpstr>Структура доходов исполнения бюджета  Заволжского муниципального района за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 майских Указов Президента Российской Федерации </vt:lpstr>
      <vt:lpstr>Дорожный фонд  Заволжского муниципального района  в 2018 году (тыс.руб.)</vt:lpstr>
      <vt:lpstr>Социально-значимые проекты за счет бюджета в 2018 году</vt:lpstr>
      <vt:lpstr>Расходы бюджета на социальную поддержку семьи и детей </vt:lpstr>
      <vt:lpstr>Муниципальный внутренний долг Заволжского муниципального района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756</cp:revision>
  <dcterms:modified xsi:type="dcterms:W3CDTF">2021-04-26T06:00:50Z</dcterms:modified>
</cp:coreProperties>
</file>