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48"/>
  </p:notesMasterIdLst>
  <p:sldIdLst>
    <p:sldId id="341" r:id="rId2"/>
    <p:sldId id="257" r:id="rId3"/>
    <p:sldId id="342" r:id="rId4"/>
    <p:sldId id="362" r:id="rId5"/>
    <p:sldId id="405" r:id="rId6"/>
    <p:sldId id="406" r:id="rId7"/>
    <p:sldId id="407" r:id="rId8"/>
    <p:sldId id="385" r:id="rId9"/>
    <p:sldId id="387" r:id="rId10"/>
    <p:sldId id="388" r:id="rId11"/>
    <p:sldId id="347" r:id="rId12"/>
    <p:sldId id="389" r:id="rId13"/>
    <p:sldId id="390" r:id="rId14"/>
    <p:sldId id="392" r:id="rId15"/>
    <p:sldId id="393" r:id="rId16"/>
    <p:sldId id="396" r:id="rId17"/>
    <p:sldId id="338" r:id="rId18"/>
    <p:sldId id="339" r:id="rId19"/>
    <p:sldId id="394" r:id="rId20"/>
    <p:sldId id="410" r:id="rId21"/>
    <p:sldId id="267" r:id="rId22"/>
    <p:sldId id="269" r:id="rId23"/>
    <p:sldId id="332" r:id="rId24"/>
    <p:sldId id="359" r:id="rId25"/>
    <p:sldId id="360" r:id="rId26"/>
    <p:sldId id="361" r:id="rId27"/>
    <p:sldId id="340" r:id="rId28"/>
    <p:sldId id="374" r:id="rId29"/>
    <p:sldId id="329" r:id="rId30"/>
    <p:sldId id="330" r:id="rId31"/>
    <p:sldId id="334" r:id="rId32"/>
    <p:sldId id="335" r:id="rId33"/>
    <p:sldId id="395" r:id="rId34"/>
    <p:sldId id="346" r:id="rId35"/>
    <p:sldId id="378" r:id="rId36"/>
    <p:sldId id="382" r:id="rId37"/>
    <p:sldId id="399" r:id="rId38"/>
    <p:sldId id="377" r:id="rId39"/>
    <p:sldId id="397" r:id="rId40"/>
    <p:sldId id="402" r:id="rId41"/>
    <p:sldId id="322" r:id="rId42"/>
    <p:sldId id="411" r:id="rId43"/>
    <p:sldId id="403" r:id="rId44"/>
    <p:sldId id="404" r:id="rId45"/>
    <p:sldId id="365" r:id="rId46"/>
    <p:sldId id="282" r:id="rId47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8E1"/>
    <a:srgbClr val="EFE5EB"/>
    <a:srgbClr val="D1E0E7"/>
    <a:srgbClr val="A8E6F2"/>
    <a:srgbClr val="AEE0EC"/>
    <a:srgbClr val="CCCCFF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10" autoAdjust="0"/>
    <p:restoredTop sz="92752" autoAdjust="0"/>
  </p:normalViewPr>
  <p:slideViewPr>
    <p:cSldViewPr>
      <p:cViewPr varScale="1">
        <p:scale>
          <a:sx n="100" d="100"/>
          <a:sy n="100" d="100"/>
        </p:scale>
        <p:origin x="-19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 smtClean="0"/>
              <a:t>Динамика численности населения Заволжского</a:t>
            </a:r>
            <a:r>
              <a:rPr lang="ru-RU" sz="2000" baseline="0" dirty="0" smtClean="0"/>
              <a:t> муниципального района </a:t>
            </a:r>
            <a:r>
              <a:rPr lang="ru-RU" sz="2000" baseline="0" dirty="0" smtClean="0">
                <a:latin typeface="+mn-lt"/>
              </a:rPr>
              <a:t>2017-20</a:t>
            </a:r>
            <a:r>
              <a:rPr lang="en-US" sz="2000" baseline="0" dirty="0" smtClean="0">
                <a:latin typeface="+mn-lt"/>
                <a:cs typeface="Times New Roman" pitchFamily="18" charset="0"/>
              </a:rPr>
              <a:t>2</a:t>
            </a:r>
            <a:r>
              <a:rPr lang="ru-RU" sz="2000" baseline="0" dirty="0" smtClean="0">
                <a:latin typeface="+mn-lt"/>
                <a:cs typeface="Times New Roman" pitchFamily="18" charset="0"/>
              </a:rPr>
              <a:t>1 </a:t>
            </a:r>
            <a:r>
              <a:rPr lang="ru-RU" sz="2000" baseline="0" dirty="0" smtClean="0"/>
              <a:t>гг.</a:t>
            </a:r>
            <a:endParaRPr lang="ru-RU" sz="20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6522249332042033E-2"/>
          <c:y val="0.33225420487048762"/>
          <c:w val="0.73396779016999514"/>
          <c:h val="0.62906572472339672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+mn-lt"/>
                      </a:rPr>
                      <a:t>на 01.01.</a:t>
                    </a:r>
                    <a:r>
                      <a:rPr lang="ru-RU" dirty="0" smtClean="0">
                        <a:latin typeface="+mn-lt"/>
                        <a:cs typeface="Times New Roman" pitchFamily="18" charset="0"/>
                      </a:rPr>
                      <a:t>2021</a:t>
                    </a:r>
                    <a:endParaRPr lang="ru-RU" dirty="0">
                      <a:latin typeface="+mn-lt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+mn-lt"/>
                      </a:rPr>
                      <a:t>на 01.01.2020</a:t>
                    </a:r>
                    <a:endParaRPr lang="ru-RU" dirty="0">
                      <a:latin typeface="+mn-lt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+mn-lt"/>
                      </a:rPr>
                      <a:t>на 01.01.</a:t>
                    </a:r>
                    <a:r>
                      <a:rPr lang="ru-RU" dirty="0" smtClean="0">
                        <a:latin typeface="+mn-lt"/>
                        <a:cs typeface="Times New Roman" pitchFamily="18" charset="0"/>
                      </a:rPr>
                      <a:t>2019</a:t>
                    </a:r>
                    <a:endParaRPr lang="ru-RU" dirty="0">
                      <a:latin typeface="+mn-lt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+mn-lt"/>
                      </a:rPr>
                      <a:t>на 01.01.2018</a:t>
                    </a:r>
                    <a:endParaRPr lang="ru-RU" dirty="0">
                      <a:latin typeface="+mn-lt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+mn-lt"/>
                      </a:rPr>
                      <a:t>на 01.01.</a:t>
                    </a:r>
                    <a:r>
                      <a:rPr lang="ru-RU" dirty="0" smtClean="0">
                        <a:latin typeface="+mn-lt"/>
                        <a:cs typeface="Times New Roman" pitchFamily="18" charset="0"/>
                      </a:rPr>
                      <a:t>2017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13949</c:v>
                </c:pt>
                <c:pt idx="1">
                  <c:v>14193</c:v>
                </c:pt>
                <c:pt idx="2">
                  <c:v>14553</c:v>
                </c:pt>
                <c:pt idx="3">
                  <c:v>15046</c:v>
                </c:pt>
                <c:pt idx="4">
                  <c:v>15482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</c:numCache>
            </c:numRef>
          </c:bubbleSize>
          <c:bubble3D val="1"/>
        </c:ser>
        <c:bubbleScale val="100"/>
        <c:axId val="95065600"/>
        <c:axId val="95067136"/>
      </c:bubbleChart>
      <c:valAx>
        <c:axId val="95065600"/>
        <c:scaling>
          <c:orientation val="minMax"/>
        </c:scaling>
        <c:axPos val="t"/>
        <c:numFmt formatCode="General" sourceLinked="1"/>
        <c:tickLblPos val="nextTo"/>
        <c:crossAx val="95067136"/>
        <c:crosses val="autoZero"/>
        <c:crossBetween val="midCat"/>
      </c:valAx>
      <c:valAx>
        <c:axId val="95067136"/>
        <c:scaling>
          <c:orientation val="maxMin"/>
        </c:scaling>
        <c:axPos val="l"/>
        <c:majorGridlines/>
        <c:numFmt formatCode="@" sourceLinked="0"/>
        <c:minorTickMark val="out"/>
        <c:tickLblPos val="nextTo"/>
        <c:crossAx val="95065600"/>
        <c:crosses val="autoZero"/>
        <c:crossBetween val="midCat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0189960629921389E-2"/>
          <c:y val="0.31699466052593578"/>
          <c:w val="0.45833333333333326"/>
          <c:h val="0.61111111111111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Лист1!$A$2:$A$16</c:f>
              <c:strCache>
                <c:ptCount val="15"/>
                <c:pt idx="0">
                  <c:v>Программа "Развитие образования в Заволжском муниципальном районе"</c:v>
                </c:pt>
                <c:pt idx="1">
                  <c:v>Программа "Развитие физической культуры и спорта в Заволжском муниципальном районе"</c:v>
                </c:pt>
                <c:pt idx="2">
                  <c:v>Программа "Развитие культуры и повышение эффективности реализации молодёжной политики в Заволжском муниципальном районе"</c:v>
                </c:pt>
                <c:pt idx="3">
                  <c:v>Программа "Социальная поддержка граждан Заволжского муниципального района"</c:v>
                </c:pt>
                <c:pt idx="4">
                  <c:v>Программа "Экономическое развитие Заволжского муниципального района"</c:v>
                </c:pt>
                <c:pt idx="5">
                  <c:v>Программа "Обеспечение качественным жильём и услугами жилищно-коммунального хозяйства населения Заволжского муниципального района"</c:v>
                </c:pt>
                <c:pt idx="6">
                  <c:v>Программа "Развитие транспортной системы Заволжского муниципального района</c:v>
                </c:pt>
                <c:pt idx="7">
                  <c:v>Программа "Долгосрочная сбалансированность и устойчивость бюджетной системы Заволжского муниципального района"</c:v>
                </c:pt>
                <c:pt idx="8">
                  <c:v>Программа "Совершенствование местного самоуправления Заволжского муниципального района"</c:v>
                </c:pt>
                <c:pt idx="9">
                  <c:v>Программа "Управление муниципальным имуществом Заволжского муниципального района"</c:v>
                </c:pt>
                <c:pt idx="10">
                  <c:v>Программа "Улучшение условий и охраны труда в Заволжском муниципальном районе"</c:v>
                </c:pt>
                <c:pt idx="11">
                  <c:v>Программа "Безопасность Заволжского муниципального района"</c:v>
                </c:pt>
                <c:pt idx="12">
                  <c:v>Программа "Поддержка и развитие информационно-коммуникационных технологий в органах местного самоуправления Заволжского муниципального района"
</c:v>
                </c:pt>
                <c:pt idx="13">
                  <c:v>Программа "Охрана окружающей среды на территории Заволжского муниципального района"
</c:v>
                </c:pt>
                <c:pt idx="14">
                  <c:v>Программа "Энергосбережение и повышение энергетической эффективности Заволжского муниципального района"
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148043.5</c:v>
                </c:pt>
                <c:pt idx="1">
                  <c:v>372.7</c:v>
                </c:pt>
                <c:pt idx="2">
                  <c:v>9932.4</c:v>
                </c:pt>
                <c:pt idx="3">
                  <c:v>2901.3</c:v>
                </c:pt>
                <c:pt idx="4">
                  <c:v>370000</c:v>
                </c:pt>
                <c:pt idx="5">
                  <c:v>14449</c:v>
                </c:pt>
                <c:pt idx="6">
                  <c:v>16375.4</c:v>
                </c:pt>
                <c:pt idx="7">
                  <c:v>5134.6000000000004</c:v>
                </c:pt>
                <c:pt idx="8">
                  <c:v>40221.800000000003</c:v>
                </c:pt>
                <c:pt idx="9">
                  <c:v>486.4</c:v>
                </c:pt>
                <c:pt idx="10">
                  <c:v>35.4</c:v>
                </c:pt>
                <c:pt idx="11">
                  <c:v>73.599999999999994</c:v>
                </c:pt>
                <c:pt idx="12">
                  <c:v>1255.2</c:v>
                </c:pt>
                <c:pt idx="13">
                  <c:v>389053.2</c:v>
                </c:pt>
                <c:pt idx="14">
                  <c:v>243.5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904822834645773"/>
          <c:y val="2.4941112042545292E-2"/>
          <c:w val="0.50095177165354365"/>
          <c:h val="0.91092459984805252"/>
        </c:manualLayout>
      </c:layout>
      <c:txPr>
        <a:bodyPr/>
        <a:lstStyle/>
        <a:p>
          <a:pPr>
            <a:defRPr kern="15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1504774305555552E-2"/>
          <c:y val="0.27372235905856601"/>
          <c:w val="0.50949791284321133"/>
          <c:h val="0.660644502770499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4"/>
          <c:dPt>
            <c:idx val="1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cat>
            <c:strRef>
              <c:f>Лист1!$A$2:$A$5</c:f>
              <c:strCache>
                <c:ptCount val="4"/>
                <c:pt idx="0">
                  <c:v>Капитальный ремонт и ремонт автомобильных дорог  местного значения между населенными пунктами муниципального образования «Заволжский муниципальный район» </c:v>
                </c:pt>
                <c:pt idx="1">
                  <c:v>Капитальный ремонт и ремонт автомобильных дорог местного значения внутри населенных пунктов муниципального образования «Заволжский муниципальный район» </c:v>
                </c:pt>
                <c:pt idx="2">
                  <c:v>Проектирование строительства (реконструкции), капитального ремонта, строительство (реконструкцию),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фондов </c:v>
                </c:pt>
                <c:pt idx="3">
                  <c:v>Межбюджетные трансферты поселениям на содержание автомобильных дорог местного значения в границах и вне границ населенных пунктов в границах муниципального района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6608712</c:v>
                </c:pt>
                <c:pt idx="1">
                  <c:v>3238254</c:v>
                </c:pt>
                <c:pt idx="2">
                  <c:v>6528398</c:v>
                </c:pt>
                <c:pt idx="3">
                  <c:v>4200000</c:v>
                </c:pt>
              </c:numCache>
            </c:numRef>
          </c:val>
        </c:ser>
        <c:firstSliceAng val="0"/>
      </c:pieChart>
    </c:plotArea>
    <c:legend>
      <c:legendPos val="r"/>
      <c:legendEntry>
        <c:idx val="2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ayout>
        <c:manualLayout>
          <c:xMode val="edge"/>
          <c:yMode val="edge"/>
          <c:x val="0.57211132812499998"/>
          <c:y val="7.8782156540777304E-2"/>
          <c:w val="0.39512673611111132"/>
          <c:h val="0.82055993431855612"/>
        </c:manualLayout>
      </c:layout>
      <c:overlay val="1"/>
      <c:spPr>
        <a:ln w="3175"/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626810.6</c:v>
                </c:pt>
                <c:pt idx="1">
                  <c:v>581759.6</c:v>
                </c:pt>
                <c:pt idx="2">
                  <c:v>202141.4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630956.80000000005</c:v>
                </c:pt>
                <c:pt idx="1">
                  <c:v>585193.9</c:v>
                </c:pt>
                <c:pt idx="2">
                  <c:v>205602.4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                                                     Профицит (+)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-4146.3</c:v>
                </c:pt>
                <c:pt idx="1">
                  <c:v>-3434.3</c:v>
                </c:pt>
                <c:pt idx="2">
                  <c:v>-3461</c:v>
                </c:pt>
              </c:numCache>
            </c:numRef>
          </c:val>
        </c:ser>
        <c:shape val="cylinder"/>
        <c:axId val="108488192"/>
        <c:axId val="108489728"/>
        <c:axId val="0"/>
      </c:bar3DChart>
      <c:catAx>
        <c:axId val="108488192"/>
        <c:scaling>
          <c:orientation val="minMax"/>
        </c:scaling>
        <c:axPos val="b"/>
        <c:numFmt formatCode="General" sourceLinked="0"/>
        <c:tickLblPos val="nextTo"/>
        <c:crossAx val="108489728"/>
        <c:crosses val="autoZero"/>
        <c:auto val="1"/>
        <c:lblAlgn val="ctr"/>
        <c:lblOffset val="100"/>
      </c:catAx>
      <c:valAx>
        <c:axId val="108489728"/>
        <c:scaling>
          <c:orientation val="minMax"/>
        </c:scaling>
        <c:axPos val="l"/>
        <c:majorGridlines/>
        <c:numFmt formatCode="General" sourceLinked="1"/>
        <c:tickLblPos val="nextTo"/>
        <c:crossAx val="10848819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47133.9</c:v>
                </c:pt>
                <c:pt idx="1">
                  <c:v>48353.5</c:v>
                </c:pt>
                <c:pt idx="2">
                  <c:v>49258.1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35791.5</c:v>
                </c:pt>
                <c:pt idx="1">
                  <c:v>20332.5</c:v>
                </c:pt>
                <c:pt idx="2">
                  <c:v>19961.2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543885.19999999669</c:v>
                </c:pt>
                <c:pt idx="1">
                  <c:v>513073.6</c:v>
                </c:pt>
                <c:pt idx="2">
                  <c:v>132922.1</c:v>
                </c:pt>
              </c:numCache>
            </c:numRef>
          </c:val>
        </c:ser>
        <c:shape val="cylinder"/>
        <c:axId val="139365760"/>
        <c:axId val="139367552"/>
        <c:axId val="0"/>
      </c:bar3DChart>
      <c:catAx>
        <c:axId val="139365760"/>
        <c:scaling>
          <c:orientation val="minMax"/>
        </c:scaling>
        <c:axPos val="b"/>
        <c:numFmt formatCode="General" sourceLinked="0"/>
        <c:tickLblPos val="nextTo"/>
        <c:crossAx val="139367552"/>
        <c:crosses val="autoZero"/>
        <c:auto val="1"/>
        <c:lblAlgn val="ctr"/>
        <c:lblOffset val="100"/>
      </c:catAx>
      <c:valAx>
        <c:axId val="139367552"/>
        <c:scaling>
          <c:orientation val="minMax"/>
        </c:scaling>
        <c:axPos val="l"/>
        <c:majorGridlines/>
        <c:numFmt formatCode="General" sourceLinked="1"/>
        <c:tickLblPos val="nextTo"/>
        <c:crossAx val="139365760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2693327660973533"/>
          <c:y val="4.511772593742884E-2"/>
          <c:w val="0.29807415255576841"/>
          <c:h val="0.79434326418511669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33812</c:v>
                </c:pt>
                <c:pt idx="1">
                  <c:v>33473.4</c:v>
                </c:pt>
                <c:pt idx="2">
                  <c:v>34158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9912.2000000000007</c:v>
                </c:pt>
                <c:pt idx="1">
                  <c:v>10260</c:v>
                </c:pt>
                <c:pt idx="2">
                  <c:v>10260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совокупный доход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2349.5</c:v>
                </c:pt>
                <c:pt idx="1">
                  <c:v>2440.1</c:v>
                </c:pt>
                <c:pt idx="2">
                  <c:v>2540.1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добычу полезных ископаемых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160</c:v>
                </c:pt>
                <c:pt idx="1">
                  <c:v>180</c:v>
                </c:pt>
                <c:pt idx="2">
                  <c:v>200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1900</c:v>
                </c:pt>
                <c:pt idx="1">
                  <c:v>2000</c:v>
                </c:pt>
                <c:pt idx="2">
                  <c:v>2100</c:v>
                </c:pt>
              </c:numCache>
            </c:numRef>
          </c:val>
        </c:ser>
        <c:gapWidth val="75"/>
        <c:shape val="cylinder"/>
        <c:axId val="139432320"/>
        <c:axId val="139433856"/>
        <c:axId val="0"/>
      </c:bar3DChart>
      <c:catAx>
        <c:axId val="139432320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39433856"/>
        <c:crosses val="autoZero"/>
        <c:auto val="1"/>
        <c:lblAlgn val="ctr"/>
        <c:lblOffset val="100"/>
      </c:catAx>
      <c:valAx>
        <c:axId val="139433856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39432320"/>
        <c:crosses val="autoZero"/>
        <c:crossBetween val="between"/>
      </c:valAx>
    </c:plotArea>
    <c:legend>
      <c:legendPos val="b"/>
      <c:legendEntry>
        <c:idx val="4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0.44599888630260898"/>
          <c:y val="0.10273083352495717"/>
          <c:w val="0.55400111369739868"/>
          <c:h val="0.74226765501507663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4266.5</c:v>
                </c:pt>
                <c:pt idx="1">
                  <c:v>4233.3</c:v>
                </c:pt>
                <c:pt idx="2">
                  <c:v>3865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394.9</c:v>
                </c:pt>
                <c:pt idx="1">
                  <c:v>410.8</c:v>
                </c:pt>
                <c:pt idx="2">
                  <c:v>410.8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9211.5</c:v>
                </c:pt>
                <c:pt idx="1">
                  <c:v>9316.6</c:v>
                </c:pt>
                <c:pt idx="2">
                  <c:v>9316.6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21236.1</c:v>
                </c:pt>
                <c:pt idx="1">
                  <c:v>5692.3</c:v>
                </c:pt>
                <c:pt idx="2">
                  <c:v>5692.3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682.4</c:v>
                </c:pt>
                <c:pt idx="1">
                  <c:v>679.4</c:v>
                </c:pt>
                <c:pt idx="2">
                  <c:v>676.4</c:v>
                </c:pt>
              </c:numCache>
            </c:numRef>
          </c:val>
        </c:ser>
        <c:gapWidth val="75"/>
        <c:shape val="cylinder"/>
        <c:axId val="139579392"/>
        <c:axId val="139580928"/>
        <c:axId val="0"/>
      </c:bar3DChart>
      <c:catAx>
        <c:axId val="139579392"/>
        <c:scaling>
          <c:orientation val="minMax"/>
        </c:scaling>
        <c:axPos val="l"/>
        <c:numFmt formatCode="General" sourceLinked="0"/>
        <c:majorTickMark val="none"/>
        <c:tickLblPos val="nextTo"/>
        <c:crossAx val="139580928"/>
        <c:crosses val="autoZero"/>
        <c:auto val="1"/>
        <c:lblAlgn val="ctr"/>
        <c:lblOffset val="100"/>
      </c:catAx>
      <c:valAx>
        <c:axId val="139580928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39579392"/>
        <c:crosses val="autoZero"/>
        <c:crossBetween val="between"/>
      </c:valAx>
      <c:spPr>
        <a:ln w="25400">
          <a:noFill/>
        </a:ln>
      </c:spPr>
    </c:plotArea>
    <c:legend>
      <c:legendPos val="b"/>
      <c:layout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75870</c:v>
                </c:pt>
                <c:pt idx="1">
                  <c:v>71534.2</c:v>
                </c:pt>
                <c:pt idx="2">
                  <c:v>71534.2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420123.1</c:v>
                </c:pt>
                <c:pt idx="1">
                  <c:v>393670.6</c:v>
                </c:pt>
                <c:pt idx="2">
                  <c:v>13519.1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41769.599999999999</c:v>
                </c:pt>
                <c:pt idx="1">
                  <c:v>41745.699999999997</c:v>
                </c:pt>
                <c:pt idx="2">
                  <c:v>41745.699999999997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6015.2</c:v>
                </c:pt>
                <c:pt idx="1">
                  <c:v>6015.2</c:v>
                </c:pt>
                <c:pt idx="2">
                  <c:v>6015.2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107.2</c:v>
                </c:pt>
                <c:pt idx="1">
                  <c:v>107.9</c:v>
                </c:pt>
                <c:pt idx="2">
                  <c:v>107.9</c:v>
                </c:pt>
              </c:numCache>
            </c:numRef>
          </c:val>
        </c:ser>
        <c:shape val="cylinder"/>
        <c:axId val="140814592"/>
        <c:axId val="140820480"/>
        <c:axId val="0"/>
      </c:bar3DChart>
      <c:catAx>
        <c:axId val="14081459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40820480"/>
        <c:crosses val="autoZero"/>
        <c:auto val="1"/>
        <c:lblAlgn val="ctr"/>
        <c:lblOffset val="100"/>
        <c:tickMarkSkip val="1"/>
      </c:catAx>
      <c:valAx>
        <c:axId val="1408204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40814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836477987421358"/>
          <c:y val="3.1364816725191993E-2"/>
          <c:w val="0.34276729559748431"/>
          <c:h val="0.94007617826305689"/>
        </c:manualLayout>
      </c:layout>
      <c:txPr>
        <a:bodyPr/>
        <a:lstStyle/>
        <a:p>
          <a:pPr>
            <a:defRPr sz="1200" kern="500" spc="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1791220728561195E-3"/>
          <c:y val="0"/>
          <c:w val="0.99238788282783175"/>
          <c:h val="0.7355310611204485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(тыс. руб.)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5</a:t>
                    </a:r>
                    <a:r>
                      <a:rPr lang="ru-RU" dirty="0" smtClean="0"/>
                      <a:t>9</a:t>
                    </a:r>
                    <a:r>
                      <a:rPr lang="ru-RU" baseline="0" dirty="0" smtClean="0"/>
                      <a:t> 553,9</a:t>
                    </a:r>
                    <a:endParaRPr lang="en-US" dirty="0" smtClean="0"/>
                  </a:p>
                </c:rich>
              </c:tx>
              <c:numFmt formatCode="#,##0.00" sourceLinked="0"/>
              <c:spPr/>
              <c:showVal val="1"/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82</a:t>
                    </a:r>
                    <a:r>
                      <a:rPr lang="ru-RU" baseline="0" dirty="0" smtClean="0"/>
                      <a:t> 716,6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2</a:t>
                    </a:r>
                    <a:r>
                      <a:rPr lang="ru-RU" baseline="0" dirty="0" smtClean="0"/>
                      <a:t> 925,4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8</a:t>
                    </a:r>
                    <a:r>
                      <a:rPr lang="ru-RU" baseline="0" dirty="0" smtClean="0"/>
                      <a:t> 686,0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8789764100285174E-3"/>
                  <c:y val="-3.59937331226238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9</a:t>
                    </a:r>
                    <a:r>
                      <a:rPr lang="ru-RU" baseline="0" dirty="0" smtClean="0"/>
                      <a:t> 219,3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59553.9</c:v>
                </c:pt>
                <c:pt idx="1">
                  <c:v>57979.8</c:v>
                </c:pt>
                <c:pt idx="2">
                  <c:v>82716.600000000006</c:v>
                </c:pt>
                <c:pt idx="3">
                  <c:v>82925.399999999994</c:v>
                </c:pt>
                <c:pt idx="4">
                  <c:v>68686</c:v>
                </c:pt>
                <c:pt idx="5">
                  <c:v>69219.3</c:v>
                </c:pt>
              </c:numCache>
            </c:numRef>
          </c:val>
        </c:ser>
        <c:axId val="139604736"/>
        <c:axId val="139620352"/>
      </c:barChart>
      <c:catAx>
        <c:axId val="1396047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9620352"/>
        <c:crosses val="autoZero"/>
        <c:auto val="1"/>
        <c:lblAlgn val="ctr"/>
        <c:lblOffset val="100"/>
      </c:catAx>
      <c:valAx>
        <c:axId val="139620352"/>
        <c:scaling>
          <c:orientation val="minMax"/>
        </c:scaling>
        <c:delete val="1"/>
        <c:axPos val="l"/>
        <c:numFmt formatCode="#,##0.0" sourceLinked="1"/>
        <c:tickLblPos val="none"/>
        <c:crossAx val="139604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2046954852790951E-2"/>
          <c:y val="0.81277242745475664"/>
          <c:w val="0.4144711446377794"/>
          <c:h val="0.17441569476964033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202</a:t>
            </a:r>
            <a:r>
              <a:rPr lang="en-US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2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и на плановый период 202</a:t>
            </a:r>
            <a:r>
              <a:rPr lang="en-US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202</a:t>
            </a:r>
            <a:r>
              <a:rPr lang="en-US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годов</a:t>
            </a:r>
            <a:endParaRPr lang="ru-RU" sz="2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46281.3</c:v>
                </c:pt>
                <c:pt idx="1">
                  <c:v>44207.8</c:v>
                </c:pt>
                <c:pt idx="2">
                  <c:v>45089.4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</c:v>
                </c:pt>
                <c:pt idx="1">
                  <c:v>60</c:v>
                </c:pt>
                <c:pt idx="2">
                  <c:v>90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16739.8</c:v>
                </c:pt>
                <c:pt idx="1">
                  <c:v>10574.4</c:v>
                </c:pt>
                <c:pt idx="2">
                  <c:v>10574.4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14545.6</c:v>
                </c:pt>
                <c:pt idx="1">
                  <c:v>2177.8000000000002</c:v>
                </c:pt>
                <c:pt idx="2">
                  <c:v>852.2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389083.2</c:v>
                </c:pt>
                <c:pt idx="1">
                  <c:v>380219.9</c:v>
                </c:pt>
                <c:pt idx="2">
                  <c:v>82.4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155233.79999999999</c:v>
                </c:pt>
                <c:pt idx="1">
                  <c:v>135574</c:v>
                </c:pt>
                <c:pt idx="2">
                  <c:v>133036.6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3056.1</c:v>
                </c:pt>
                <c:pt idx="1">
                  <c:v>2818.8</c:v>
                </c:pt>
                <c:pt idx="2">
                  <c:v>2694.2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5294.4</c:v>
                </c:pt>
                <c:pt idx="1">
                  <c:v>5294.4</c:v>
                </c:pt>
                <c:pt idx="2">
                  <c:v>5294.4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372.7</c:v>
                </c:pt>
                <c:pt idx="1">
                  <c:v>372.7</c:v>
                </c:pt>
                <c:pt idx="2">
                  <c:v>372.7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</c:ser>
        <c:gapWidth val="75"/>
        <c:shape val="box"/>
        <c:axId val="152331776"/>
        <c:axId val="152333312"/>
        <c:axId val="0"/>
      </c:bar3DChart>
      <c:catAx>
        <c:axId val="15233177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2333312"/>
        <c:crosses val="autoZero"/>
        <c:auto val="1"/>
        <c:lblAlgn val="ctr"/>
        <c:lblOffset val="100"/>
      </c:catAx>
      <c:valAx>
        <c:axId val="1523333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523317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32491251093641"/>
          <c:y val="0.55104661249764164"/>
          <c:w val="0.6396833989501316"/>
          <c:h val="0.43765004372999688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sideWall>
    <c:backWall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9.2197709520544194E-2"/>
          <c:y val="0.33491656392021885"/>
          <c:w val="0.86424566298584593"/>
          <c:h val="0.50434188095057964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flip="none" rotWithShape="1">
              <a:gsLst>
                <a:gs pos="0">
                  <a:srgbClr val="FF9966">
                    <a:shade val="30000"/>
                    <a:satMod val="115000"/>
                  </a:srgbClr>
                </a:gs>
                <a:gs pos="50000">
                  <a:srgbClr val="FF9966">
                    <a:shade val="67500"/>
                    <a:satMod val="115000"/>
                  </a:srgbClr>
                </a:gs>
                <a:gs pos="100000">
                  <a:srgbClr val="FF9966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155233.79999999999</c:v>
                </c:pt>
                <c:pt idx="1">
                  <c:v>135574</c:v>
                </c:pt>
                <c:pt idx="2">
                  <c:v>133036.6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86-4C54-AA66-D11C7AC044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8.2629112868529128E-2"/>
                  <c:y val="-2.2396707860296582E-2"/>
                </c:manualLayout>
              </c:layout>
              <c:showVal val="1"/>
            </c:dLbl>
            <c:dLbl>
              <c:idx val="1"/>
              <c:layout>
                <c:manualLayout>
                  <c:x val="7.8122070348427511E-2"/>
                  <c:y val="-1.399794241268535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1611253196931027E-2"/>
                  <c:y val="-1.7222818290452649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5</a:t>
                    </a:r>
                    <a:r>
                      <a:rPr lang="ru-RU" baseline="0" dirty="0" smtClean="0"/>
                      <a:t> 294,4</a:t>
                    </a:r>
                    <a:endParaRPr lang="en-US" dirty="0"/>
                  </a:p>
                </c:rich>
              </c:tx>
              <c:spPr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5294.4</c:v>
                </c:pt>
                <c:pt idx="1">
                  <c:v>5294.4</c:v>
                </c:pt>
                <c:pt idx="2">
                  <c:v>5294.4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86-4C54-AA66-D11C7AC044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 </c:v>
                </c:pt>
              </c:strCache>
            </c:strRef>
          </c:tx>
          <c:spPr>
            <a:solidFill>
              <a:srgbClr val="9E5EF4"/>
            </a:solidFill>
          </c:spPr>
          <c:dLbls>
            <c:dLbl>
              <c:idx val="2"/>
              <c:layout>
                <c:manualLayout>
                  <c:x val="2.0460358056266052E-3"/>
                  <c:y val="-5.7409394301507514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3056.1</c:v>
                </c:pt>
                <c:pt idx="1">
                  <c:v>2818.8</c:v>
                </c:pt>
                <c:pt idx="2">
                  <c:v>2694.2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586-4C54-AA66-D11C7AC0446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0000"/>
            </a:solidFill>
            <a:ln w="0"/>
          </c:spPr>
          <c:dLbls>
            <c:dLbl>
              <c:idx val="0"/>
              <c:layout>
                <c:manualLayout>
                  <c:x val="7.0800733028575993E-2"/>
                  <c:y val="-2.773777829712521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8583120204603581E-2"/>
                  <c:y val="-1.8416210423963856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5729004801099014E-2"/>
                  <c:y val="-2.485445770891541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9946399822412533E-2"/>
                  <c:y val="-3.021530310888605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9946399822412533E-2"/>
                  <c:y val="-3.021530310888605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8690" cap="rnd" cmpd="sng">
                <a:miter lim="800000"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372.7</c:v>
                </c:pt>
                <c:pt idx="1">
                  <c:v>372.7</c:v>
                </c:pt>
                <c:pt idx="2">
                  <c:v>372.7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86-4C54-AA66-D11C7AC0446F}"/>
            </c:ext>
          </c:extLst>
        </c:ser>
        <c:gapWidth val="126"/>
        <c:gapDepth val="141"/>
        <c:shape val="box"/>
        <c:axId val="152369792"/>
        <c:axId val="152756608"/>
        <c:axId val="0"/>
      </c:bar3DChart>
      <c:catAx>
        <c:axId val="152369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  <c:crossAx val="152756608"/>
        <c:crosses val="autoZero"/>
        <c:auto val="1"/>
        <c:lblAlgn val="ctr"/>
        <c:lblOffset val="100"/>
      </c:catAx>
      <c:valAx>
        <c:axId val="152756608"/>
        <c:scaling>
          <c:orientation val="minMax"/>
        </c:scaling>
        <c:axPos val="l"/>
        <c:majorGridlines>
          <c:spPr>
            <a:effectLst>
              <a:outerShdw blurRad="50800" dist="546100" dir="5400000" algn="ctr" rotWithShape="0">
                <a:srgbClr val="000000">
                  <a:alpha val="43137"/>
                </a:srgbClr>
              </a:outerShdw>
            </a:effectLst>
          </c:spPr>
        </c:majorGridlines>
        <c:numFmt formatCode="0%" sourceLinked="1"/>
        <c:minorTickMark val="in"/>
        <c:tickLblPos val="nextTo"/>
        <c:txPr>
          <a:bodyPr/>
          <a:lstStyle/>
          <a:p>
            <a:pPr>
              <a:defRPr sz="759">
                <a:solidFill>
                  <a:schemeClr val="bg1"/>
                </a:solidFill>
              </a:defRPr>
            </a:pPr>
            <a:endParaRPr lang="ru-RU"/>
          </a:p>
        </c:txPr>
        <c:crossAx val="152369792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egendEntry>
        <c:idx val="3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6159935893530644"/>
          <c:y val="0.8893203635232575"/>
          <c:w val="0.71424356743890094"/>
          <c:h val="5.4615782933577023E-2"/>
        </c:manualLayout>
      </c:layout>
      <c:txPr>
        <a:bodyPr/>
        <a:lstStyle/>
        <a:p>
          <a:pPr>
            <a:defRPr sz="1098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236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(-)Дефицит ((+)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NeighborX="55253" custLinFactNeighborY="-3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481809-ABD2-4A5D-A619-D979537D516B}" type="presOf" srcId="{D36948F7-83BC-4220-85A0-DE21D57BD41D}" destId="{1816D16A-814C-4C22-A6CC-12105B3989BB}" srcOrd="0" destOrd="0" presId="urn:microsoft.com/office/officeart/2005/8/layout/equation1"/>
    <dgm:cxn modelId="{76C2048E-32E4-406C-884D-6D46D7A0CC89}" type="presOf" srcId="{FEA73179-04A7-4795-AF97-EAF1F3F2AA68}" destId="{4B955819-9EB5-4C61-BE5E-7CE7027DF3F0}" srcOrd="0" destOrd="0" presId="urn:microsoft.com/office/officeart/2005/8/layout/equation1"/>
    <dgm:cxn modelId="{963F1932-9EE7-4D10-976F-4E9F138D8A2F}" type="presOf" srcId="{6CD1DB72-7F8F-4E2A-A00A-E83DF7CE947F}" destId="{22696057-B287-4EFB-96CD-3F248CB196C8}" srcOrd="0" destOrd="0" presId="urn:microsoft.com/office/officeart/2005/8/layout/equation1"/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D9644F75-332C-4E7E-8F24-06EC3A64CC18}" type="presOf" srcId="{4E7CB679-5A70-4D19-B9FE-B35165ACC3D3}" destId="{32775538-2AC3-4373-B014-5A44732CBC7F}" srcOrd="0" destOrd="0" presId="urn:microsoft.com/office/officeart/2005/8/layout/equation1"/>
    <dgm:cxn modelId="{B9DC41B6-161C-4949-AC2F-9FA46D918FA2}" type="presOf" srcId="{65EBFEF0-9C89-4A4C-BA89-C4D7B4B700F7}" destId="{7FAC88BC-C8FF-402F-AB2A-11AC4BBF48B7}" srcOrd="0" destOrd="0" presId="urn:microsoft.com/office/officeart/2005/8/layout/equation1"/>
    <dgm:cxn modelId="{DEDDBD8D-5B25-401A-A04D-69F736386082}" type="presOf" srcId="{ADB1419B-AC29-439A-9A52-52A4D8AD4433}" destId="{A84245DF-C8CC-47D2-83AC-15EF153255E0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44D0C802-34E5-47EF-84F6-1A82A6DA54AE}" type="presParOf" srcId="{22696057-B287-4EFB-96CD-3F248CB196C8}" destId="{7FAC88BC-C8FF-402F-AB2A-11AC4BBF48B7}" srcOrd="0" destOrd="0" presId="urn:microsoft.com/office/officeart/2005/8/layout/equation1"/>
    <dgm:cxn modelId="{7DB00F67-3BFB-45B0-A8C8-28FDB68F0E4C}" type="presParOf" srcId="{22696057-B287-4EFB-96CD-3F248CB196C8}" destId="{2E3F7D03-16FC-4BE4-943C-EE4202A7666A}" srcOrd="1" destOrd="0" presId="urn:microsoft.com/office/officeart/2005/8/layout/equation1"/>
    <dgm:cxn modelId="{E71DC70B-3F54-48EB-BA61-F43882CDB96C}" type="presParOf" srcId="{22696057-B287-4EFB-96CD-3F248CB196C8}" destId="{1816D16A-814C-4C22-A6CC-12105B3989BB}" srcOrd="2" destOrd="0" presId="urn:microsoft.com/office/officeart/2005/8/layout/equation1"/>
    <dgm:cxn modelId="{345F2753-10D2-451B-AB6D-D186C6750819}" type="presParOf" srcId="{22696057-B287-4EFB-96CD-3F248CB196C8}" destId="{5A3AD51A-CA0C-4D60-85EB-AFC0F3AEFCE4}" srcOrd="3" destOrd="0" presId="urn:microsoft.com/office/officeart/2005/8/layout/equation1"/>
    <dgm:cxn modelId="{41C89AD5-329C-4648-B60E-267EF0131580}" type="presParOf" srcId="{22696057-B287-4EFB-96CD-3F248CB196C8}" destId="{32775538-2AC3-4373-B014-5A44732CBC7F}" srcOrd="4" destOrd="0" presId="urn:microsoft.com/office/officeart/2005/8/layout/equation1"/>
    <dgm:cxn modelId="{D43C5ECF-0DF0-4DA2-B661-76BF75D387CE}" type="presParOf" srcId="{22696057-B287-4EFB-96CD-3F248CB196C8}" destId="{EDA2439C-BAC0-499A-8F57-8D66EBFA7D82}" srcOrd="5" destOrd="0" presId="urn:microsoft.com/office/officeart/2005/8/layout/equation1"/>
    <dgm:cxn modelId="{4F64EEB7-C113-4858-8245-CDDAD0A9445F}" type="presParOf" srcId="{22696057-B287-4EFB-96CD-3F248CB196C8}" destId="{4B955819-9EB5-4C61-BE5E-7CE7027DF3F0}" srcOrd="6" destOrd="0" presId="urn:microsoft.com/office/officeart/2005/8/layout/equation1"/>
    <dgm:cxn modelId="{EA4575FD-05E6-42A6-A93C-50CA0B46D1C2}" type="presParOf" srcId="{22696057-B287-4EFB-96CD-3F248CB196C8}" destId="{EE572389-320D-4E27-B728-8E274B326BA1}" srcOrd="7" destOrd="0" presId="urn:microsoft.com/office/officeart/2005/8/layout/equation1"/>
    <dgm:cxn modelId="{5707E822-F22B-4B93-883B-8C11B657FB7D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6D94F8E-468F-4C52-84EE-3E4C0847720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Природоохранные мероприятия на 2022 год в сумме 30,0 тыс.руб., 2023 год – 30,0 тыс.руб., 2024 год – 30,0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76C65F-D330-4676-AC55-4DBFD4603596}" type="par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98C0BD-6C3B-446B-8898-3143562BEAFA}" type="sib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AA2C42-754F-4401-B1E2-352E153296E2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работ по сохранению объекта культурного наследия «Памятник-обелиск П.Ф.Соболеву (1889-1919 гг.), погибшему в борьбе с врагами за советскую власть» на 2022 год – 100,0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96A2B4-EEDE-4350-BE29-590D8C415358}" type="par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0A747E-1448-4A75-B5DB-0E849BE3EA72}" type="sib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D40640-D9A5-4DC2-8D41-1B338889FB25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Содержание мест захоронения (погребения) в сумме 2022 год – 30,6 тыс.руб., 2023 год – 30,6 тыс.руб., 2024 год – 30,6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7D9CD2-4398-43DE-AA5D-388617E5BE9E}" type="par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F05E46-6F6B-4888-9629-CA211ABA5816}" type="sib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884DD8-DCA0-4216-81B5-055C3E9A1F9C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переданных органам местного самоуправления Заволжского муниципального района государственных полномочий Ивановской области по выплате компенсации части родительской платы  за присмотр и уход за детьми в образовательных организациях, реализующих образовательную программу дошкольного образования в сумме 748,8 тыс.руб. ежегодно.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EEB3E7-CF76-44CD-83F5-6E08CB597541}" type="par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6906F-7A0B-4F77-8348-47EE11E6628F}" type="sib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433E6B-1C49-4884-9315-C7C885CBBA71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(изменение) списков кандидатов в присяжные заседатели федеральных судов общей юрисдикции в Российской Федерации в сумме 2022 год – 25,1 тыс.руб., 2023 год – 1,1 тыс.руб., 2024 год – 1,1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AFAA60-6EE8-4626-9EFD-CA8BEEA193A5}" type="sib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5EE16F-8C59-4BBC-A492-0AB013C5864D}" type="par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BBD73D-E38C-4270-B61F-431D850A98F9}" type="pres">
      <dgm:prSet presAssocID="{A6D94F8E-468F-4C52-84EE-3E4C08477209}" presName="parentText" presStyleLbl="node1" presStyleIdx="0" presStyleCnt="5" custScaleY="347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5C61D-13ED-4B3F-B58C-39B8CB295081}" type="pres">
      <dgm:prSet presAssocID="{A498C0BD-6C3B-446B-8898-3143562BEAFA}" presName="spacer" presStyleCnt="0"/>
      <dgm:spPr/>
    </dgm:pt>
    <dgm:pt modelId="{478908FC-81FD-468D-86B3-F26E33EA7E12}" type="pres">
      <dgm:prSet presAssocID="{5CAA2C42-754F-4401-B1E2-352E153296E2}" presName="parentText" presStyleLbl="node1" presStyleIdx="1" presStyleCnt="5" custScaleY="466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5A5B0-7685-47BC-A303-8331908A1A5E}" type="pres">
      <dgm:prSet presAssocID="{4D0A747E-1448-4A75-B5DB-0E849BE3EA72}" presName="spacer" presStyleCnt="0"/>
      <dgm:spPr/>
    </dgm:pt>
    <dgm:pt modelId="{F2366BD6-C1ED-43B5-999B-FE9E605D6AF1}" type="pres">
      <dgm:prSet presAssocID="{CB433E6B-1C49-4884-9315-C7C885CBBA71}" presName="parentText" presStyleLbl="node1" presStyleIdx="2" presStyleCnt="5" custScaleY="437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E0A01-E5A6-4936-AABE-354E00DD628D}" type="pres">
      <dgm:prSet presAssocID="{F9AFAA60-6EE8-4626-9EFD-CA8BEEA193A5}" presName="spacer" presStyleCnt="0"/>
      <dgm:spPr/>
    </dgm:pt>
    <dgm:pt modelId="{66AC313C-A2A4-4AE4-AB53-6959B6CBE489}" type="pres">
      <dgm:prSet presAssocID="{03D40640-D9A5-4DC2-8D41-1B338889FB25}" presName="parentText" presStyleLbl="node1" presStyleIdx="3" presStyleCnt="5" custScaleY="46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B5676-8D1E-476A-9A7C-91AA16BEF990}" type="pres">
      <dgm:prSet presAssocID="{8CF05E46-6F6B-4888-9629-CA211ABA5816}" presName="spacer" presStyleCnt="0"/>
      <dgm:spPr/>
    </dgm:pt>
    <dgm:pt modelId="{B4E62142-5CE7-4C75-9B53-0BB3EF4E885B}" type="pres">
      <dgm:prSet presAssocID="{EF884DD8-DCA0-4216-81B5-055C3E9A1F9C}" presName="parentText" presStyleLbl="node1" presStyleIdx="4" presStyleCnt="5" custScaleY="757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FA1DF8-AC73-4920-BCC7-553FA2354F92}" srcId="{41F50B25-F77A-40C4-90F0-B8010EE13BDF}" destId="{EF884DD8-DCA0-4216-81B5-055C3E9A1F9C}" srcOrd="4" destOrd="0" parTransId="{A7EEB3E7-CF76-44CD-83F5-6E08CB597541}" sibTransId="{ECC6906F-7A0B-4F77-8348-47EE11E6628F}"/>
    <dgm:cxn modelId="{CD6374DF-1F72-4C21-B1E6-8A567D6AFDE5}" type="presOf" srcId="{5CAA2C42-754F-4401-B1E2-352E153296E2}" destId="{478908FC-81FD-468D-86B3-F26E33EA7E12}" srcOrd="0" destOrd="0" presId="urn:microsoft.com/office/officeart/2005/8/layout/vList2"/>
    <dgm:cxn modelId="{7548B72A-1D7F-4158-9133-607D24FC3CAD}" srcId="{41F50B25-F77A-40C4-90F0-B8010EE13BDF}" destId="{5CAA2C42-754F-4401-B1E2-352E153296E2}" srcOrd="1" destOrd="0" parTransId="{5B96A2B4-EEDE-4350-BE29-590D8C415358}" sibTransId="{4D0A747E-1448-4A75-B5DB-0E849BE3EA72}"/>
    <dgm:cxn modelId="{8AB91811-EC86-40E6-AE9D-1A94B123A0FB}" type="presOf" srcId="{41F50B25-F77A-40C4-90F0-B8010EE13BDF}" destId="{9A775544-42D0-4EC6-A91A-F3F7CC9214FB}" srcOrd="0" destOrd="0" presId="urn:microsoft.com/office/officeart/2005/8/layout/vList2"/>
    <dgm:cxn modelId="{A50ABFE1-E96E-4C4D-BF30-19D61B20EA98}" type="presOf" srcId="{CB433E6B-1C49-4884-9315-C7C885CBBA71}" destId="{F2366BD6-C1ED-43B5-999B-FE9E605D6AF1}" srcOrd="0" destOrd="0" presId="urn:microsoft.com/office/officeart/2005/8/layout/vList2"/>
    <dgm:cxn modelId="{F15BD7CB-21F5-48F6-9C45-B117AEE8259E}" type="presOf" srcId="{EF884DD8-DCA0-4216-81B5-055C3E9A1F9C}" destId="{B4E62142-5CE7-4C75-9B53-0BB3EF4E885B}" srcOrd="0" destOrd="0" presId="urn:microsoft.com/office/officeart/2005/8/layout/vList2"/>
    <dgm:cxn modelId="{3771DDCB-088A-45FE-BD1D-E10D6418E3E1}" srcId="{41F50B25-F77A-40C4-90F0-B8010EE13BDF}" destId="{03D40640-D9A5-4DC2-8D41-1B338889FB25}" srcOrd="3" destOrd="0" parTransId="{287D9CD2-4398-43DE-AA5D-388617E5BE9E}" sibTransId="{8CF05E46-6F6B-4888-9629-CA211ABA5816}"/>
    <dgm:cxn modelId="{5DA0958F-0B72-4DD1-9456-69EBA361A2A3}" type="presOf" srcId="{03D40640-D9A5-4DC2-8D41-1B338889FB25}" destId="{66AC313C-A2A4-4AE4-AB53-6959B6CBE489}" srcOrd="0" destOrd="0" presId="urn:microsoft.com/office/officeart/2005/8/layout/vList2"/>
    <dgm:cxn modelId="{1E425D36-8B84-4A40-AAA2-D51AC20B5130}" srcId="{41F50B25-F77A-40C4-90F0-B8010EE13BDF}" destId="{CB433E6B-1C49-4884-9315-C7C885CBBA71}" srcOrd="2" destOrd="0" parTransId="{1F5EE16F-8C59-4BBC-A492-0AB013C5864D}" sibTransId="{F9AFAA60-6EE8-4626-9EFD-CA8BEEA193A5}"/>
    <dgm:cxn modelId="{8DD88298-17AD-4DA6-8854-3EF779AC0B7D}" type="presOf" srcId="{A6D94F8E-468F-4C52-84EE-3E4C08477209}" destId="{99BBD73D-E38C-4270-B61F-431D850A98F9}" srcOrd="0" destOrd="0" presId="urn:microsoft.com/office/officeart/2005/8/layout/vList2"/>
    <dgm:cxn modelId="{AABB2405-7AD1-4728-8008-C6A837704E39}" srcId="{41F50B25-F77A-40C4-90F0-B8010EE13BDF}" destId="{A6D94F8E-468F-4C52-84EE-3E4C08477209}" srcOrd="0" destOrd="0" parTransId="{7076C65F-D330-4676-AC55-4DBFD4603596}" sibTransId="{A498C0BD-6C3B-446B-8898-3143562BEAFA}"/>
    <dgm:cxn modelId="{CF845E60-CD08-456F-AE3E-BF6B37A43E3C}" type="presParOf" srcId="{9A775544-42D0-4EC6-A91A-F3F7CC9214FB}" destId="{99BBD73D-E38C-4270-B61F-431D850A98F9}" srcOrd="0" destOrd="0" presId="urn:microsoft.com/office/officeart/2005/8/layout/vList2"/>
    <dgm:cxn modelId="{208F59CB-4610-44A9-A6D6-3A852EBC7426}" type="presParOf" srcId="{9A775544-42D0-4EC6-A91A-F3F7CC9214FB}" destId="{47A5C61D-13ED-4B3F-B58C-39B8CB295081}" srcOrd="1" destOrd="0" presId="urn:microsoft.com/office/officeart/2005/8/layout/vList2"/>
    <dgm:cxn modelId="{F5C6E9B8-7A8E-46ED-A688-6CCBF0FFD3EB}" type="presParOf" srcId="{9A775544-42D0-4EC6-A91A-F3F7CC9214FB}" destId="{478908FC-81FD-468D-86B3-F26E33EA7E12}" srcOrd="2" destOrd="0" presId="urn:microsoft.com/office/officeart/2005/8/layout/vList2"/>
    <dgm:cxn modelId="{2CF7EC27-7D00-4186-8D3E-85B3F8EE6D6F}" type="presParOf" srcId="{9A775544-42D0-4EC6-A91A-F3F7CC9214FB}" destId="{87A5A5B0-7685-47BC-A303-8331908A1A5E}" srcOrd="3" destOrd="0" presId="urn:microsoft.com/office/officeart/2005/8/layout/vList2"/>
    <dgm:cxn modelId="{DCCE9563-9BAA-4706-B585-D001C0B79E71}" type="presParOf" srcId="{9A775544-42D0-4EC6-A91A-F3F7CC9214FB}" destId="{F2366BD6-C1ED-43B5-999B-FE9E605D6AF1}" srcOrd="4" destOrd="0" presId="urn:microsoft.com/office/officeart/2005/8/layout/vList2"/>
    <dgm:cxn modelId="{610023D8-E137-4792-9A9B-FC2AA66B7930}" type="presParOf" srcId="{9A775544-42D0-4EC6-A91A-F3F7CC9214FB}" destId="{BA8E0A01-E5A6-4936-AABE-354E00DD628D}" srcOrd="5" destOrd="0" presId="urn:microsoft.com/office/officeart/2005/8/layout/vList2"/>
    <dgm:cxn modelId="{6C38E3F4-623C-4B14-B14F-4393FD6A914E}" type="presParOf" srcId="{9A775544-42D0-4EC6-A91A-F3F7CC9214FB}" destId="{66AC313C-A2A4-4AE4-AB53-6959B6CBE489}" srcOrd="6" destOrd="0" presId="urn:microsoft.com/office/officeart/2005/8/layout/vList2"/>
    <dgm:cxn modelId="{412A96BC-5E52-44F3-B267-B629C841B716}" type="presParOf" srcId="{9A775544-42D0-4EC6-A91A-F3F7CC9214FB}" destId="{DAFB5676-8D1E-476A-9A7C-91AA16BEF990}" srcOrd="7" destOrd="0" presId="urn:microsoft.com/office/officeart/2005/8/layout/vList2"/>
    <dgm:cxn modelId="{C09AA341-CBDB-47FC-9557-981BF0D15F7C}" type="presParOf" srcId="{9A775544-42D0-4EC6-A91A-F3F7CC9214FB}" destId="{B4E62142-5CE7-4C75-9B53-0BB3EF4E885B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44AA420-333E-456E-8990-D757B38C243B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Участие в организации деятельности по сбору и транспортировке твердых коммунальных отходов в сумме 2022 год - 60,0 тыс.руб., 2023 год – 60,0 тыс.руб., 2024 год – 7,6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AAB9BB-3C4D-4EB3-813F-872847F21692}" type="par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6459F9-BF0E-4C74-B968-DFF07B7EF381}" type="sib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713DFF-E038-479D-A9F6-A691360E8E81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Зарезервированные средства на создание Контрольно-счетной палаты Заволжского муниципального района  в сумме 2022 год – 1 000,0 тыс.руб., 2023 год – 1 000,0 тыс.руб., 2023 год – 1 000,0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B64D1B-CEFE-465D-ADCF-DB987412CB93}" type="par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84FEC-6D00-4F7B-9966-E307E06B5CBD}" type="sib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1F81AE-F218-46AD-BC30-95D84F956906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отдельных государственных полномочий в области обращения с животными в части организации мероприятий при осуществлении деятельности по обращению с животными без владельцев в сумме 2022 год – 14,4 тыс.руб., 2023 год – 14,4 тыс.руб., 2024 год – 14,4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7475CA-F51E-4057-B283-83DFEAABE5DC}" type="sibTrans" cxnId="{5C5798A3-B60F-4DB2-BC66-970260479674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B46BEB-29B1-4863-BE8A-19B7400FA2EA}" type="parTrans" cxnId="{5C5798A3-B60F-4DB2-BC66-970260479674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7075B-8D38-48C3-A62E-C09EDBECDD70}" type="pres">
      <dgm:prSet presAssocID="{B44AA420-333E-456E-8990-D757B38C243B}" presName="parentText" presStyleLbl="node1" presStyleIdx="0" presStyleCnt="3" custScaleY="71488" custLinFactY="-8361" custLinFactNeighborX="52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63DEE-A1B8-426C-8722-F502F7E550CA}" type="pres">
      <dgm:prSet presAssocID="{2D6459F9-BF0E-4C74-B968-DFF07B7EF381}" presName="spacer" presStyleCnt="0"/>
      <dgm:spPr/>
    </dgm:pt>
    <dgm:pt modelId="{E1E10539-523F-4386-A797-31025B989096}" type="pres">
      <dgm:prSet presAssocID="{CA713DFF-E038-479D-A9F6-A691360E8E81}" presName="parentText" presStyleLbl="node1" presStyleIdx="1" presStyleCnt="3" custScaleY="79481" custLinFactY="-1298" custLinFactNeighborX="52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FBEB-A287-4A1A-97B4-5BEC13EFA873}" type="pres">
      <dgm:prSet presAssocID="{5E884FEC-6D00-4F7B-9966-E307E06B5CBD}" presName="spacer" presStyleCnt="0"/>
      <dgm:spPr/>
    </dgm:pt>
    <dgm:pt modelId="{F16F57E6-165D-4757-BAEF-64383EF35A67}" type="pres">
      <dgm:prSet presAssocID="{DC1F81AE-F218-46AD-BC30-95D84F956906}" presName="parentText" presStyleLbl="node1" presStyleIdx="2" presStyleCnt="3" custScaleY="85584" custLinFactNeighborX="-348" custLinFactNeighborY="-381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BCD09E-37FC-4ED2-A9D0-99E54F77D0CA}" type="presOf" srcId="{B44AA420-333E-456E-8990-D757B38C243B}" destId="{97A7075B-8D38-48C3-A62E-C09EDBECDD70}" srcOrd="0" destOrd="0" presId="urn:microsoft.com/office/officeart/2005/8/layout/vList2"/>
    <dgm:cxn modelId="{493B43CD-7EF1-43D0-8350-82ECF31552A9}" type="presOf" srcId="{41F50B25-F77A-40C4-90F0-B8010EE13BDF}" destId="{9A775544-42D0-4EC6-A91A-F3F7CC9214FB}" srcOrd="0" destOrd="0" presId="urn:microsoft.com/office/officeart/2005/8/layout/vList2"/>
    <dgm:cxn modelId="{F1844BBB-81A3-4E32-AB60-809D29AEEFD1}" srcId="{41F50B25-F77A-40C4-90F0-B8010EE13BDF}" destId="{B44AA420-333E-456E-8990-D757B38C243B}" srcOrd="0" destOrd="0" parTransId="{86AAB9BB-3C4D-4EB3-813F-872847F21692}" sibTransId="{2D6459F9-BF0E-4C74-B968-DFF07B7EF381}"/>
    <dgm:cxn modelId="{DE3CDA75-09B0-43E5-A7B4-ACE92D5E07E6}" srcId="{41F50B25-F77A-40C4-90F0-B8010EE13BDF}" destId="{CA713DFF-E038-479D-A9F6-A691360E8E81}" srcOrd="1" destOrd="0" parTransId="{D0B64D1B-CEFE-465D-ADCF-DB987412CB93}" sibTransId="{5E884FEC-6D00-4F7B-9966-E307E06B5CBD}"/>
    <dgm:cxn modelId="{01D7E8EE-D482-4FB6-8295-0546DF4EF3EC}" type="presOf" srcId="{CA713DFF-E038-479D-A9F6-A691360E8E81}" destId="{E1E10539-523F-4386-A797-31025B989096}" srcOrd="0" destOrd="0" presId="urn:microsoft.com/office/officeart/2005/8/layout/vList2"/>
    <dgm:cxn modelId="{5C5798A3-B60F-4DB2-BC66-970260479674}" srcId="{41F50B25-F77A-40C4-90F0-B8010EE13BDF}" destId="{DC1F81AE-F218-46AD-BC30-95D84F956906}" srcOrd="2" destOrd="0" parTransId="{FBB46BEB-29B1-4863-BE8A-19B7400FA2EA}" sibTransId="{627475CA-F51E-4057-B283-83DFEAABE5DC}"/>
    <dgm:cxn modelId="{0D5E3545-0973-422E-8E32-C4C302812D09}" type="presOf" srcId="{DC1F81AE-F218-46AD-BC30-95D84F956906}" destId="{F16F57E6-165D-4757-BAEF-64383EF35A67}" srcOrd="0" destOrd="0" presId="urn:microsoft.com/office/officeart/2005/8/layout/vList2"/>
    <dgm:cxn modelId="{29C2FC9A-E829-4837-B106-13D5A4829200}" type="presParOf" srcId="{9A775544-42D0-4EC6-A91A-F3F7CC9214FB}" destId="{97A7075B-8D38-48C3-A62E-C09EDBECDD70}" srcOrd="0" destOrd="0" presId="urn:microsoft.com/office/officeart/2005/8/layout/vList2"/>
    <dgm:cxn modelId="{F19B002B-9929-46A2-B105-82B3E43DB961}" type="presParOf" srcId="{9A775544-42D0-4EC6-A91A-F3F7CC9214FB}" destId="{25E63DEE-A1B8-426C-8722-F502F7E550CA}" srcOrd="1" destOrd="0" presId="urn:microsoft.com/office/officeart/2005/8/layout/vList2"/>
    <dgm:cxn modelId="{8F5683FE-1185-494E-A1BA-0F1E8DC538D1}" type="presParOf" srcId="{9A775544-42D0-4EC6-A91A-F3F7CC9214FB}" destId="{E1E10539-523F-4386-A797-31025B989096}" srcOrd="2" destOrd="0" presId="urn:microsoft.com/office/officeart/2005/8/layout/vList2"/>
    <dgm:cxn modelId="{94A12F3B-7FE9-440C-BD15-0D846AC97A9D}" type="presParOf" srcId="{9A775544-42D0-4EC6-A91A-F3F7CC9214FB}" destId="{93E0FBEB-A287-4A1A-97B4-5BEC13EFA873}" srcOrd="3" destOrd="0" presId="urn:microsoft.com/office/officeart/2005/8/layout/vList2"/>
    <dgm:cxn modelId="{8485E399-8824-4B10-B47B-6322DA1DA551}" type="presParOf" srcId="{9A775544-42D0-4EC6-A91A-F3F7CC9214FB}" destId="{F16F57E6-165D-4757-BAEF-64383EF35A67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1E5E219-01C4-406A-B681-A59F72858CD9}">
      <dgm:prSet custT="1"/>
      <dgm:spPr/>
      <dgm:t>
        <a:bodyPr/>
        <a:lstStyle/>
        <a:p>
          <a:pPr rtl="0"/>
          <a:r>
            <a:rPr lang="ru-RU" sz="2000" dirty="0" smtClean="0"/>
            <a:t>на 2022 год – 41 462,7 тыс.руб.,                </a:t>
          </a:r>
          <a:endParaRPr lang="ru-RU" sz="2000" dirty="0"/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/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/>
        </a:p>
      </dgm:t>
    </dgm:pt>
    <dgm:pt modelId="{A9634431-613D-40EC-952A-8D677988B09B}">
      <dgm:prSet custT="1"/>
      <dgm:spPr/>
      <dgm:t>
        <a:bodyPr/>
        <a:lstStyle/>
        <a:p>
          <a:pPr rtl="0"/>
          <a:r>
            <a:rPr lang="ru-RU" sz="2000" dirty="0" smtClean="0"/>
            <a:t>на 20</a:t>
          </a:r>
          <a:r>
            <a:rPr lang="en-US" sz="2000" dirty="0" smtClean="0"/>
            <a:t>2</a:t>
          </a:r>
          <a:r>
            <a:rPr lang="ru-RU" sz="2000" dirty="0" smtClean="0"/>
            <a:t>3 год – 34 343,0 тыс.руб.,                </a:t>
          </a:r>
          <a:endParaRPr lang="ru-RU" sz="2000" dirty="0"/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/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/>
        </a:p>
      </dgm:t>
    </dgm:pt>
    <dgm:pt modelId="{00D2543C-B3DE-4C0F-A9DC-08D9BF03533E}">
      <dgm:prSet custT="1"/>
      <dgm:spPr/>
      <dgm:t>
        <a:bodyPr/>
        <a:lstStyle/>
        <a:p>
          <a:pPr rtl="0"/>
          <a:r>
            <a:rPr lang="ru-RU" sz="2000" dirty="0" smtClean="0"/>
            <a:t>на 2024 год – 34 609,6 тыс.руб.                 </a:t>
          </a:r>
          <a:endParaRPr lang="ru-RU" sz="2000" dirty="0"/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/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/>
        </a:p>
      </dgm:t>
    </dgm:pt>
    <dgm:pt modelId="{40EFB00B-194B-440C-A205-9CCF377C37C8}">
      <dgm:prSet custT="1"/>
      <dgm:spPr/>
      <dgm:t>
        <a:bodyPr/>
        <a:lstStyle/>
        <a:p>
          <a:pPr algn="l"/>
          <a:r>
            <a:rPr lang="ru-RU" sz="1800" dirty="0" smtClean="0"/>
            <a:t>Верхний предел муниципального долга установлен:                                              </a:t>
          </a:r>
          <a:endParaRPr lang="ru-RU" sz="1800" dirty="0"/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/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/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0" presStyleCnt="4" custAng="0" custScaleX="100000" custScaleY="80175" custLinFactNeighborX="-27966" custLinFactNeighborY="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1" presStyleCnt="4" custScaleX="100000" custScaleY="87968" custLinFactNeighborX="-32203" custLinFactNeighborY="1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2" presStyleCnt="4" custScaleX="100000" custScaleY="117948" custLinFactNeighborX="-30728" custLinFactNeighborY="23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3" presStyleCnt="4" custScaleX="100000" custScaleY="121320" custLinFactNeighborX="-27241" custLinFactNeighborY="-21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20B4D9-B549-4786-946E-E8633DB676C3}" srcId="{1E56FEE4-251D-4E02-A376-6296746B21D3}" destId="{A9634431-613D-40EC-952A-8D677988B09B}" srcOrd="2" destOrd="0" parTransId="{2230DC72-53B5-4B8A-9224-5F1E2CCAA9AC}" sibTransId="{54CD61E3-489C-4A6D-9778-9F5D01E70B79}"/>
    <dgm:cxn modelId="{56E65335-CC45-4910-B5CA-46482EFB94BE}" type="presOf" srcId="{00D2543C-B3DE-4C0F-A9DC-08D9BF03533E}" destId="{D9A83859-E3EC-4AA4-B1EA-80497EA4ACF4}" srcOrd="0" destOrd="0" presId="urn:microsoft.com/office/officeart/2005/8/layout/vList2"/>
    <dgm:cxn modelId="{9294DAD7-F751-4216-9CA9-11B1C31234F7}" srcId="{1E56FEE4-251D-4E02-A376-6296746B21D3}" destId="{00D2543C-B3DE-4C0F-A9DC-08D9BF03533E}" srcOrd="3" destOrd="0" parTransId="{632EA54C-7324-496B-BF09-718A6A5F87E2}" sibTransId="{893BFDC7-B230-466C-96F1-4D715F36B0EA}"/>
    <dgm:cxn modelId="{A5577941-8ED1-4D54-8D47-54402141CF61}" srcId="{1E56FEE4-251D-4E02-A376-6296746B21D3}" destId="{40EFB00B-194B-440C-A205-9CCF377C37C8}" srcOrd="0" destOrd="0" parTransId="{0E5A28F5-581C-4220-8847-8B8451F67797}" sibTransId="{40D218D9-4498-4FD9-8A91-0DD4D6D19E3A}"/>
    <dgm:cxn modelId="{A8E29A29-07F2-47C4-85C0-5D6125F85D0F}" srcId="{1E56FEE4-251D-4E02-A376-6296746B21D3}" destId="{11E5E219-01C4-406A-B681-A59F72858CD9}" srcOrd="1" destOrd="0" parTransId="{F3320EA0-421A-4928-BEBE-F331D0CDC4C4}" sibTransId="{542A4DDD-D161-43E8-ABD6-36EFD717D0E4}"/>
    <dgm:cxn modelId="{560DDCB5-8837-41C0-936F-74003CD46FE9}" type="presOf" srcId="{40EFB00B-194B-440C-A205-9CCF377C37C8}" destId="{C51723FF-DB2E-4CA8-81EF-EFDC0BE5F28B}" srcOrd="0" destOrd="0" presId="urn:microsoft.com/office/officeart/2005/8/layout/vList2"/>
    <dgm:cxn modelId="{F65FEDFA-5323-441C-8CCA-93FB3471E723}" type="presOf" srcId="{A9634431-613D-40EC-952A-8D677988B09B}" destId="{50FAB715-4697-4C11-90CD-C7742FA7B2C8}" srcOrd="0" destOrd="0" presId="urn:microsoft.com/office/officeart/2005/8/layout/vList2"/>
    <dgm:cxn modelId="{B7D19349-083D-4EC0-8985-4E7410DDD257}" type="presOf" srcId="{1E56FEE4-251D-4E02-A376-6296746B21D3}" destId="{06F32273-520A-4B37-A993-9EAE2A44A658}" srcOrd="0" destOrd="0" presId="urn:microsoft.com/office/officeart/2005/8/layout/vList2"/>
    <dgm:cxn modelId="{03325318-1409-4FEB-8F74-AEEB276151C5}" type="presOf" srcId="{11E5E219-01C4-406A-B681-A59F72858CD9}" destId="{491C17F6-3306-414B-94D8-38F5848A4435}" srcOrd="0" destOrd="0" presId="urn:microsoft.com/office/officeart/2005/8/layout/vList2"/>
    <dgm:cxn modelId="{52906030-11D8-48F5-B5A2-C0061B9CE734}" type="presParOf" srcId="{06F32273-520A-4B37-A993-9EAE2A44A658}" destId="{C51723FF-DB2E-4CA8-81EF-EFDC0BE5F28B}" srcOrd="0" destOrd="0" presId="urn:microsoft.com/office/officeart/2005/8/layout/vList2"/>
    <dgm:cxn modelId="{F970C92D-EB2A-41CB-8AE2-B5C38432A6C1}" type="presParOf" srcId="{06F32273-520A-4B37-A993-9EAE2A44A658}" destId="{C5AD5D6C-9360-4314-B620-0A7F8BB83D54}" srcOrd="1" destOrd="0" presId="urn:microsoft.com/office/officeart/2005/8/layout/vList2"/>
    <dgm:cxn modelId="{5AB9EF52-7591-4007-BFED-74DFB5C17719}" type="presParOf" srcId="{06F32273-520A-4B37-A993-9EAE2A44A658}" destId="{491C17F6-3306-414B-94D8-38F5848A4435}" srcOrd="2" destOrd="0" presId="urn:microsoft.com/office/officeart/2005/8/layout/vList2"/>
    <dgm:cxn modelId="{2EB98911-D252-4A7B-A77E-F2A94A4692D7}" type="presParOf" srcId="{06F32273-520A-4B37-A993-9EAE2A44A658}" destId="{ECE56851-CB7D-4377-8D8A-263B09559842}" srcOrd="3" destOrd="0" presId="urn:microsoft.com/office/officeart/2005/8/layout/vList2"/>
    <dgm:cxn modelId="{2967A483-D5AE-4972-828C-FBCFD3F4AF7B}" type="presParOf" srcId="{06F32273-520A-4B37-A993-9EAE2A44A658}" destId="{50FAB715-4697-4C11-90CD-C7742FA7B2C8}" srcOrd="4" destOrd="0" presId="urn:microsoft.com/office/officeart/2005/8/layout/vList2"/>
    <dgm:cxn modelId="{8AAEB845-7FDB-4446-A17D-73F1A90CD8BF}" type="presParOf" srcId="{06F32273-520A-4B37-A993-9EAE2A44A658}" destId="{FB6E522F-AA0C-42D0-8B3F-1DC92D7ECD6F}" srcOrd="5" destOrd="0" presId="urn:microsoft.com/office/officeart/2005/8/layout/vList2"/>
    <dgm:cxn modelId="{37E3701E-92CE-4F94-B948-2867C473A4C4}" type="presParOf" srcId="{06F32273-520A-4B37-A993-9EAE2A44A658}" destId="{D9A83859-E3EC-4AA4-B1EA-80497EA4ACF4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1E5E219-01C4-406A-B681-A59F72858CD9}">
      <dgm:prSet custT="1"/>
      <dgm:spPr/>
      <dgm:t>
        <a:bodyPr/>
        <a:lstStyle/>
        <a:p>
          <a:pPr rtl="0"/>
          <a:r>
            <a:rPr lang="ru-RU" sz="2000" dirty="0" smtClean="0"/>
            <a:t>на 01.01.2023 – 4 146,3 тыс.руб.,                </a:t>
          </a:r>
          <a:endParaRPr lang="ru-RU" sz="2000" dirty="0"/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/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/>
        </a:p>
      </dgm:t>
    </dgm:pt>
    <dgm:pt modelId="{A9634431-613D-40EC-952A-8D677988B09B}">
      <dgm:prSet custT="1"/>
      <dgm:spPr/>
      <dgm:t>
        <a:bodyPr/>
        <a:lstStyle/>
        <a:p>
          <a:pPr rtl="0"/>
          <a:r>
            <a:rPr lang="ru-RU" sz="2000" dirty="0" smtClean="0"/>
            <a:t>на 01.01.2024 – 7 580,6 тыс.руб.,                </a:t>
          </a:r>
          <a:endParaRPr lang="ru-RU" sz="2000" dirty="0"/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/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/>
        </a:p>
      </dgm:t>
    </dgm:pt>
    <dgm:pt modelId="{00D2543C-B3DE-4C0F-A9DC-08D9BF03533E}">
      <dgm:prSet custT="1"/>
      <dgm:spPr/>
      <dgm:t>
        <a:bodyPr/>
        <a:lstStyle/>
        <a:p>
          <a:pPr rtl="0"/>
          <a:r>
            <a:rPr lang="ru-RU" sz="2000" dirty="0" smtClean="0"/>
            <a:t>на 01.01.2025 – 11 041,5 тыс.руб.                 </a:t>
          </a:r>
          <a:endParaRPr lang="ru-RU" sz="2000" dirty="0"/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/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/>
        </a:p>
      </dgm:t>
    </dgm:pt>
    <dgm:pt modelId="{40EFB00B-194B-440C-A205-9CCF377C37C8}">
      <dgm:prSet custT="1"/>
      <dgm:spPr/>
      <dgm:t>
        <a:bodyPr/>
        <a:lstStyle/>
        <a:p>
          <a:pPr algn="l"/>
          <a:r>
            <a:rPr lang="ru-RU" sz="1800" dirty="0" smtClean="0"/>
            <a:t>Объем муниципального долга составит:                                              </a:t>
          </a:r>
          <a:endParaRPr lang="ru-RU" sz="1800" dirty="0"/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/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/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0" presStyleCnt="4" custAng="0" custScaleX="100000" custScaleY="80175" custLinFactNeighborX="-27966" custLinFactNeighborY="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1" presStyleCnt="4" custScaleX="100000" custScaleY="87968" custLinFactNeighborX="-32203" custLinFactNeighborY="1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2" presStyleCnt="4" custScaleX="100000" custScaleY="117948" custLinFactNeighborX="-30728" custLinFactNeighborY="23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3" presStyleCnt="4" custScaleX="100000" custScaleY="137778" custLinFactNeighborX="-27241" custLinFactNeighborY="-21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20B4D9-B549-4786-946E-E8633DB676C3}" srcId="{1E56FEE4-251D-4E02-A376-6296746B21D3}" destId="{A9634431-613D-40EC-952A-8D677988B09B}" srcOrd="2" destOrd="0" parTransId="{2230DC72-53B5-4B8A-9224-5F1E2CCAA9AC}" sibTransId="{54CD61E3-489C-4A6D-9778-9F5D01E70B79}"/>
    <dgm:cxn modelId="{9294DAD7-F751-4216-9CA9-11B1C31234F7}" srcId="{1E56FEE4-251D-4E02-A376-6296746B21D3}" destId="{00D2543C-B3DE-4C0F-A9DC-08D9BF03533E}" srcOrd="3" destOrd="0" parTransId="{632EA54C-7324-496B-BF09-718A6A5F87E2}" sibTransId="{893BFDC7-B230-466C-96F1-4D715F36B0EA}"/>
    <dgm:cxn modelId="{F3F275FB-28A4-4AA4-8718-470B2366CBA5}" type="presOf" srcId="{00D2543C-B3DE-4C0F-A9DC-08D9BF03533E}" destId="{D9A83859-E3EC-4AA4-B1EA-80497EA4ACF4}" srcOrd="0" destOrd="0" presId="urn:microsoft.com/office/officeart/2005/8/layout/vList2"/>
    <dgm:cxn modelId="{A5577941-8ED1-4D54-8D47-54402141CF61}" srcId="{1E56FEE4-251D-4E02-A376-6296746B21D3}" destId="{40EFB00B-194B-440C-A205-9CCF377C37C8}" srcOrd="0" destOrd="0" parTransId="{0E5A28F5-581C-4220-8847-8B8451F67797}" sibTransId="{40D218D9-4498-4FD9-8A91-0DD4D6D19E3A}"/>
    <dgm:cxn modelId="{2E950CC4-E47A-4A58-81F1-1003D98483F5}" type="presOf" srcId="{40EFB00B-194B-440C-A205-9CCF377C37C8}" destId="{C51723FF-DB2E-4CA8-81EF-EFDC0BE5F28B}" srcOrd="0" destOrd="0" presId="urn:microsoft.com/office/officeart/2005/8/layout/vList2"/>
    <dgm:cxn modelId="{44FE61DD-8BC2-4CA6-9788-0651C917A1F0}" type="presOf" srcId="{11E5E219-01C4-406A-B681-A59F72858CD9}" destId="{491C17F6-3306-414B-94D8-38F5848A4435}" srcOrd="0" destOrd="0" presId="urn:microsoft.com/office/officeart/2005/8/layout/vList2"/>
    <dgm:cxn modelId="{A8E29A29-07F2-47C4-85C0-5D6125F85D0F}" srcId="{1E56FEE4-251D-4E02-A376-6296746B21D3}" destId="{11E5E219-01C4-406A-B681-A59F72858CD9}" srcOrd="1" destOrd="0" parTransId="{F3320EA0-421A-4928-BEBE-F331D0CDC4C4}" sibTransId="{542A4DDD-D161-43E8-ABD6-36EFD717D0E4}"/>
    <dgm:cxn modelId="{1E005453-3755-4125-BD33-4D84901BF811}" type="presOf" srcId="{A9634431-613D-40EC-952A-8D677988B09B}" destId="{50FAB715-4697-4C11-90CD-C7742FA7B2C8}" srcOrd="0" destOrd="0" presId="urn:microsoft.com/office/officeart/2005/8/layout/vList2"/>
    <dgm:cxn modelId="{2D40FEE3-9759-4100-8AC5-D57689A2B95A}" type="presOf" srcId="{1E56FEE4-251D-4E02-A376-6296746B21D3}" destId="{06F32273-520A-4B37-A993-9EAE2A44A658}" srcOrd="0" destOrd="0" presId="urn:microsoft.com/office/officeart/2005/8/layout/vList2"/>
    <dgm:cxn modelId="{F85B6B80-B794-4AD8-9CAA-9EA3FF209627}" type="presParOf" srcId="{06F32273-520A-4B37-A993-9EAE2A44A658}" destId="{C51723FF-DB2E-4CA8-81EF-EFDC0BE5F28B}" srcOrd="0" destOrd="0" presId="urn:microsoft.com/office/officeart/2005/8/layout/vList2"/>
    <dgm:cxn modelId="{00059D58-FF09-4B93-85F0-1DEE1FD1127C}" type="presParOf" srcId="{06F32273-520A-4B37-A993-9EAE2A44A658}" destId="{C5AD5D6C-9360-4314-B620-0A7F8BB83D54}" srcOrd="1" destOrd="0" presId="urn:microsoft.com/office/officeart/2005/8/layout/vList2"/>
    <dgm:cxn modelId="{9BB538DB-C7FF-445E-82D8-1E28B1BA563C}" type="presParOf" srcId="{06F32273-520A-4B37-A993-9EAE2A44A658}" destId="{491C17F6-3306-414B-94D8-38F5848A4435}" srcOrd="2" destOrd="0" presId="urn:microsoft.com/office/officeart/2005/8/layout/vList2"/>
    <dgm:cxn modelId="{70F06C38-D5A0-4BEC-A3A0-89F5191118F2}" type="presParOf" srcId="{06F32273-520A-4B37-A993-9EAE2A44A658}" destId="{ECE56851-CB7D-4377-8D8A-263B09559842}" srcOrd="3" destOrd="0" presId="urn:microsoft.com/office/officeart/2005/8/layout/vList2"/>
    <dgm:cxn modelId="{F4AA6D98-B740-4528-B111-E5A9302734A1}" type="presParOf" srcId="{06F32273-520A-4B37-A993-9EAE2A44A658}" destId="{50FAB715-4697-4C11-90CD-C7742FA7B2C8}" srcOrd="4" destOrd="0" presId="urn:microsoft.com/office/officeart/2005/8/layout/vList2"/>
    <dgm:cxn modelId="{78B87C99-39A1-4DDD-841A-28C61E2AAB6A}" type="presParOf" srcId="{06F32273-520A-4B37-A993-9EAE2A44A658}" destId="{FB6E522F-AA0C-42D0-8B3F-1DC92D7ECD6F}" srcOrd="5" destOrd="0" presId="urn:microsoft.com/office/officeart/2005/8/layout/vList2"/>
    <dgm:cxn modelId="{AA28980E-299C-4D2F-B4BC-50A327E4AE6E}" type="presParOf" srcId="{06F32273-520A-4B37-A993-9EAE2A44A658}" destId="{D9A83859-E3EC-4AA4-B1EA-80497EA4ACF4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581" y="463641"/>
          <a:ext cx="2097035" cy="1088941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81" y="463641"/>
        <a:ext cx="2097035" cy="1088941"/>
      </dsp:txXfrm>
    </dsp:sp>
    <dsp:sp modelId="{1816D16A-814C-4C22-A6CC-12105B3989BB}">
      <dsp:nvSpPr>
        <dsp:cNvPr id="0" name=""/>
        <dsp:cNvSpPr/>
      </dsp:nvSpPr>
      <dsp:spPr>
        <a:xfrm>
          <a:off x="2250201" y="575687"/>
          <a:ext cx="788103" cy="788103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2250201" y="575687"/>
        <a:ext cx="788103" cy="788103"/>
      </dsp:txXfrm>
    </dsp:sp>
    <dsp:sp modelId="{32775538-2AC3-4373-B014-5A44732CBC7F}">
      <dsp:nvSpPr>
        <dsp:cNvPr id="0" name=""/>
        <dsp:cNvSpPr/>
      </dsp:nvSpPr>
      <dsp:spPr>
        <a:xfrm>
          <a:off x="3168352" y="432048"/>
          <a:ext cx="2017178" cy="1057662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68352" y="432048"/>
        <a:ext cx="2017178" cy="1057662"/>
      </dsp:txXfrm>
    </dsp:sp>
    <dsp:sp modelId="{4B955819-9EB5-4C61-BE5E-7CE7027DF3F0}">
      <dsp:nvSpPr>
        <dsp:cNvPr id="0" name=""/>
        <dsp:cNvSpPr/>
      </dsp:nvSpPr>
      <dsp:spPr>
        <a:xfrm>
          <a:off x="5234902" y="614060"/>
          <a:ext cx="788103" cy="788103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5234902" y="614060"/>
        <a:ext cx="788103" cy="788103"/>
      </dsp:txXfrm>
    </dsp:sp>
    <dsp:sp modelId="{A84245DF-C8CC-47D2-83AC-15EF153255E0}">
      <dsp:nvSpPr>
        <dsp:cNvPr id="0" name=""/>
        <dsp:cNvSpPr/>
      </dsp:nvSpPr>
      <dsp:spPr>
        <a:xfrm>
          <a:off x="6133340" y="420567"/>
          <a:ext cx="2073989" cy="1175089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(-)Дефицит ((+)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6133340" y="420567"/>
        <a:ext cx="2073989" cy="11750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BBD73D-E38C-4270-B61F-431D850A98F9}">
      <dsp:nvSpPr>
        <dsp:cNvPr id="0" name=""/>
        <dsp:cNvSpPr/>
      </dsp:nvSpPr>
      <dsp:spPr>
        <a:xfrm>
          <a:off x="0" y="569280"/>
          <a:ext cx="9144000" cy="422485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Природоохранные мероприятия на 2022 год в сумме 30,0 тыс.руб., 2023 год – 30,0 тыс.руб., 2024 год – 30,0 тыс.руб.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69280"/>
        <a:ext cx="9144000" cy="422485"/>
      </dsp:txXfrm>
    </dsp:sp>
    <dsp:sp modelId="{478908FC-81FD-468D-86B3-F26E33EA7E12}">
      <dsp:nvSpPr>
        <dsp:cNvPr id="0" name=""/>
        <dsp:cNvSpPr/>
      </dsp:nvSpPr>
      <dsp:spPr>
        <a:xfrm>
          <a:off x="0" y="1178965"/>
          <a:ext cx="9144000" cy="56807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работ по сохранению объекта культурного наследия «Памятник-обелиск П.Ф.Соболеву (1889-1919 гг.), погибшему в борьбе с врагами за советскую власть» на 2022 год – 100,0 тыс.руб.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178965"/>
        <a:ext cx="9144000" cy="568075"/>
      </dsp:txXfrm>
    </dsp:sp>
    <dsp:sp modelId="{F2366BD6-C1ED-43B5-999B-FE9E605D6AF1}">
      <dsp:nvSpPr>
        <dsp:cNvPr id="0" name=""/>
        <dsp:cNvSpPr/>
      </dsp:nvSpPr>
      <dsp:spPr>
        <a:xfrm>
          <a:off x="0" y="1934240"/>
          <a:ext cx="9144000" cy="532617"/>
        </a:xfrm>
        <a:prstGeom prst="roundRect">
          <a:avLst/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(изменение) списков кандидатов в присяжные заседатели федеральных судов общей юрисдикции в Российской Федерации в сумме 2022 год – 25,1 тыс.руб., 2023 год – 1,1 тыс.руб., 2024 год – 1,1 тыс.руб.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934240"/>
        <a:ext cx="9144000" cy="532617"/>
      </dsp:txXfrm>
    </dsp:sp>
    <dsp:sp modelId="{66AC313C-A2A4-4AE4-AB53-6959B6CBE489}">
      <dsp:nvSpPr>
        <dsp:cNvPr id="0" name=""/>
        <dsp:cNvSpPr/>
      </dsp:nvSpPr>
      <dsp:spPr>
        <a:xfrm>
          <a:off x="0" y="2654058"/>
          <a:ext cx="9144000" cy="563877"/>
        </a:xfrm>
        <a:prstGeom prst="roundRect">
          <a:avLst/>
        </a:prstGeom>
        <a:solidFill>
          <a:schemeClr val="accent5">
            <a:hueOff val="-1377853"/>
            <a:satOff val="203"/>
            <a:lumOff val="-48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Содержание мест захоронения (погребения) в сумме 2022 год – 30,6 тыс.руб., 2023 год – 30,6 тыс.руб., 2024 год – 30,6 тыс.руб.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654058"/>
        <a:ext cx="9144000" cy="563877"/>
      </dsp:txXfrm>
    </dsp:sp>
    <dsp:sp modelId="{B4E62142-5CE7-4C75-9B53-0BB3EF4E885B}">
      <dsp:nvSpPr>
        <dsp:cNvPr id="0" name=""/>
        <dsp:cNvSpPr/>
      </dsp:nvSpPr>
      <dsp:spPr>
        <a:xfrm>
          <a:off x="0" y="3405135"/>
          <a:ext cx="9144000" cy="922127"/>
        </a:xfrm>
        <a:prstGeom prst="roundRect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переданных органам местного самоуправления Заволжского муниципального района государственных полномочий Ивановской области по выплате компенсации части родительской платы  за присмотр и уход за детьми в образовательных организациях, реализующих образовательную программу дошкольного образования в сумме 748,8 тыс.руб. ежегодно.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405135"/>
        <a:ext cx="9144000" cy="9221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A7075B-8D38-48C3-A62E-C09EDBECDD70}">
      <dsp:nvSpPr>
        <dsp:cNvPr id="0" name=""/>
        <dsp:cNvSpPr/>
      </dsp:nvSpPr>
      <dsp:spPr>
        <a:xfrm>
          <a:off x="0" y="279393"/>
          <a:ext cx="8229599" cy="8698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Участие в организации деятельности по сбору и транспортировке твердых коммунальных отходов в сумме 2022 год - 60,0 тыс.руб., 2023 год – 60,0 тыс.руб., 2024 год – 7,6 тыс.руб.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79393"/>
        <a:ext cx="8229599" cy="869865"/>
      </dsp:txXfrm>
    </dsp:sp>
    <dsp:sp modelId="{E1E10539-523F-4386-A797-31025B989096}">
      <dsp:nvSpPr>
        <dsp:cNvPr id="0" name=""/>
        <dsp:cNvSpPr/>
      </dsp:nvSpPr>
      <dsp:spPr>
        <a:xfrm>
          <a:off x="0" y="1422401"/>
          <a:ext cx="8229599" cy="967124"/>
        </a:xfrm>
        <a:prstGeom prst="roundRect">
          <a:avLst/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Зарезервированные средства на создание Контрольно-счетной палаты Заволжского муниципального района  в сумме 2022 год – 1 000,0 тыс.руб., 2023 год – 1 000,0 тыс.руб., 2023 год – 1 000,0 тыс.руб.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422401"/>
        <a:ext cx="8229599" cy="967124"/>
      </dsp:txXfrm>
    </dsp:sp>
    <dsp:sp modelId="{F16F57E6-165D-4757-BAEF-64383EF35A67}">
      <dsp:nvSpPr>
        <dsp:cNvPr id="0" name=""/>
        <dsp:cNvSpPr/>
      </dsp:nvSpPr>
      <dsp:spPr>
        <a:xfrm>
          <a:off x="0" y="2708283"/>
          <a:ext cx="8229599" cy="1041386"/>
        </a:xfrm>
        <a:prstGeom prst="roundRect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отдельных государственных полномочий в области обращения с животными в части организации мероприятий при осуществлении деятельности по обращению с животными без владельцев в сумме 2022 год – 14,4 тыс.руб., 2023 год – 14,4 тыс.руб., 2024 год – 14,4 тыс.руб.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708283"/>
        <a:ext cx="8229599" cy="104138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1723FF-DB2E-4CA8-81EF-EFDC0BE5F28B}">
      <dsp:nvSpPr>
        <dsp:cNvPr id="0" name=""/>
        <dsp:cNvSpPr/>
      </dsp:nvSpPr>
      <dsp:spPr>
        <a:xfrm>
          <a:off x="0" y="76894"/>
          <a:ext cx="4032447" cy="67539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Верхний предел муниципального долга установлен:                                              </a:t>
          </a:r>
          <a:endParaRPr lang="ru-RU" sz="1800" kern="1200" dirty="0"/>
        </a:p>
      </dsp:txBody>
      <dsp:txXfrm>
        <a:off x="0" y="76894"/>
        <a:ext cx="4032447" cy="675394"/>
      </dsp:txXfrm>
    </dsp:sp>
    <dsp:sp modelId="{491C17F6-3306-414B-94D8-38F5848A4435}">
      <dsp:nvSpPr>
        <dsp:cNvPr id="0" name=""/>
        <dsp:cNvSpPr/>
      </dsp:nvSpPr>
      <dsp:spPr>
        <a:xfrm>
          <a:off x="0" y="833898"/>
          <a:ext cx="4032447" cy="74104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2022 год – 41 462,7 тыс.руб.,                </a:t>
          </a:r>
          <a:endParaRPr lang="ru-RU" sz="2000" kern="1200" dirty="0"/>
        </a:p>
      </dsp:txBody>
      <dsp:txXfrm>
        <a:off x="0" y="833898"/>
        <a:ext cx="4032447" cy="741042"/>
      </dsp:txXfrm>
    </dsp:sp>
    <dsp:sp modelId="{50FAB715-4697-4C11-90CD-C7742FA7B2C8}">
      <dsp:nvSpPr>
        <dsp:cNvPr id="0" name=""/>
        <dsp:cNvSpPr/>
      </dsp:nvSpPr>
      <dsp:spPr>
        <a:xfrm>
          <a:off x="0" y="1718736"/>
          <a:ext cx="4032447" cy="99359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20</a:t>
          </a:r>
          <a:r>
            <a:rPr lang="en-US" sz="2000" kern="1200" dirty="0" smtClean="0"/>
            <a:t>2</a:t>
          </a:r>
          <a:r>
            <a:rPr lang="ru-RU" sz="2000" kern="1200" dirty="0" smtClean="0"/>
            <a:t>3 год – 34 343,0 тыс.руб.,                </a:t>
          </a:r>
          <a:endParaRPr lang="ru-RU" sz="2000" kern="1200" dirty="0"/>
        </a:p>
      </dsp:txBody>
      <dsp:txXfrm>
        <a:off x="0" y="1718736"/>
        <a:ext cx="4032447" cy="993593"/>
      </dsp:txXfrm>
    </dsp:sp>
    <dsp:sp modelId="{D9A83859-E3EC-4AA4-B1EA-80497EA4ACF4}">
      <dsp:nvSpPr>
        <dsp:cNvPr id="0" name=""/>
        <dsp:cNvSpPr/>
      </dsp:nvSpPr>
      <dsp:spPr>
        <a:xfrm>
          <a:off x="0" y="2782774"/>
          <a:ext cx="4032447" cy="102199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2024 год – 34 609,6 тыс.руб.                 </a:t>
          </a:r>
          <a:endParaRPr lang="ru-RU" sz="2000" kern="1200" dirty="0"/>
        </a:p>
      </dsp:txBody>
      <dsp:txXfrm>
        <a:off x="0" y="2782774"/>
        <a:ext cx="4032447" cy="102199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1723FF-DB2E-4CA8-81EF-EFDC0BE5F28B}">
      <dsp:nvSpPr>
        <dsp:cNvPr id="0" name=""/>
        <dsp:cNvSpPr/>
      </dsp:nvSpPr>
      <dsp:spPr>
        <a:xfrm>
          <a:off x="0" y="78381"/>
          <a:ext cx="4248472" cy="64537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Объем муниципального долга составит:                                              </a:t>
          </a:r>
          <a:endParaRPr lang="ru-RU" sz="1800" kern="1200" dirty="0"/>
        </a:p>
      </dsp:txBody>
      <dsp:txXfrm>
        <a:off x="0" y="78381"/>
        <a:ext cx="4248472" cy="645376"/>
      </dsp:txXfrm>
    </dsp:sp>
    <dsp:sp modelId="{491C17F6-3306-414B-94D8-38F5848A4435}">
      <dsp:nvSpPr>
        <dsp:cNvPr id="0" name=""/>
        <dsp:cNvSpPr/>
      </dsp:nvSpPr>
      <dsp:spPr>
        <a:xfrm>
          <a:off x="0" y="801741"/>
          <a:ext cx="4248472" cy="70810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01.01.2023 – 4 146,3 тыс.руб.,                </a:t>
          </a:r>
          <a:endParaRPr lang="ru-RU" sz="2000" kern="1200" dirty="0"/>
        </a:p>
      </dsp:txBody>
      <dsp:txXfrm>
        <a:off x="0" y="801741"/>
        <a:ext cx="4248472" cy="708107"/>
      </dsp:txXfrm>
    </dsp:sp>
    <dsp:sp modelId="{50FAB715-4697-4C11-90CD-C7742FA7B2C8}">
      <dsp:nvSpPr>
        <dsp:cNvPr id="0" name=""/>
        <dsp:cNvSpPr/>
      </dsp:nvSpPr>
      <dsp:spPr>
        <a:xfrm>
          <a:off x="0" y="1647252"/>
          <a:ext cx="4248472" cy="94943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01.01.2024 – 7 580,6 тыс.руб.,                </a:t>
          </a:r>
          <a:endParaRPr lang="ru-RU" sz="2000" kern="1200" dirty="0"/>
        </a:p>
      </dsp:txBody>
      <dsp:txXfrm>
        <a:off x="0" y="1647252"/>
        <a:ext cx="4248472" cy="949434"/>
      </dsp:txXfrm>
    </dsp:sp>
    <dsp:sp modelId="{D9A83859-E3EC-4AA4-B1EA-80497EA4ACF4}">
      <dsp:nvSpPr>
        <dsp:cNvPr id="0" name=""/>
        <dsp:cNvSpPr/>
      </dsp:nvSpPr>
      <dsp:spPr>
        <a:xfrm>
          <a:off x="0" y="2664000"/>
          <a:ext cx="4248472" cy="110905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01.01.2025 – 11 041,5 тыс.руб.                 </a:t>
          </a:r>
          <a:endParaRPr lang="ru-RU" sz="2000" kern="1200" dirty="0"/>
        </a:p>
      </dsp:txBody>
      <dsp:txXfrm>
        <a:off x="0" y="2664000"/>
        <a:ext cx="4248472" cy="1109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0.07682</cdr:x>
      <cdr:y>0.60194</cdr:y>
    </cdr:from>
    <cdr:to>
      <cdr:x>0.16865</cdr:x>
      <cdr:y>0.67906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4991" y="1715022"/>
          <a:ext cx="436289" cy="21973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3,7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0.23423</cdr:x>
      <cdr:y>0.56988</cdr:y>
    </cdr:from>
    <cdr:to>
      <cdr:x>0.32341</cdr:x>
      <cdr:y>0.64598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12866" y="1623669"/>
          <a:ext cx="423704" cy="216817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4,1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0.39405</cdr:x>
      <cdr:y>0.47393</cdr:y>
    </cdr:from>
    <cdr:to>
      <cdr:x>0.48661</cdr:x>
      <cdr:y>0.55333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872157" y="1350293"/>
          <a:ext cx="439769" cy="22624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5,8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0.55714</cdr:x>
      <cdr:y>0.55334</cdr:y>
    </cdr:from>
    <cdr:to>
      <cdr:x>0.64484</cdr:x>
      <cdr:y>0.63709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647057" y="1576537"/>
          <a:ext cx="416655" cy="23862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5,9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0.71731</cdr:x>
      <cdr:y>0.52444</cdr:y>
    </cdr:from>
    <cdr:to>
      <cdr:x>0.80556</cdr:x>
      <cdr:y>0.61289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408013" y="1494209"/>
          <a:ext cx="419269" cy="252009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4,9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0.88063</cdr:x>
      <cdr:y>0.49709</cdr:y>
    </cdr:from>
    <cdr:to>
      <cdr:x>0.96627</cdr:x>
      <cdr:y>0.58814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183971" y="1416279"/>
          <a:ext cx="406883" cy="259413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5,0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0.50546</cdr:x>
      <cdr:y>0.84884</cdr:y>
    </cdr:from>
    <cdr:to>
      <cdr:x>1</cdr:x>
      <cdr:y>0.96588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401481" y="2418466"/>
          <a:ext cx="2349629" cy="333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расчете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1 жителя (тыс. руб.)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0.20246</cdr:x>
      <cdr:y>0.18367</cdr:y>
    </cdr:from>
    <cdr:to>
      <cdr:x>0.32976</cdr:x>
      <cdr:y>0.26095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312104" y="660029"/>
          <a:ext cx="824978" cy="2777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57 979,8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0.08986</cdr:x>
      <cdr:y>0.22263</cdr:y>
    </cdr:from>
    <cdr:to>
      <cdr:x>0.24802</cdr:x>
      <cdr:y>0.29857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26915" y="634307"/>
          <a:ext cx="751436" cy="2163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7.28233E-6</cdr:x>
      <cdr:y>0</cdr:y>
    </cdr:from>
    <cdr:to>
      <cdr:x>0.99613</cdr:x>
      <cdr:y>0.23019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" y="-546"/>
          <a:ext cx="6839298" cy="113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0.2811</cdr:x>
      <cdr:y>0.25398</cdr:y>
    </cdr:from>
    <cdr:to>
      <cdr:x>0.38454</cdr:x>
      <cdr:y>0.3123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76264" y="1152128"/>
          <a:ext cx="874423" cy="264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26,0%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0.51109</cdr:x>
      <cdr:y>0.25398</cdr:y>
    </cdr:from>
    <cdr:to>
      <cdr:x>0.58394</cdr:x>
      <cdr:y>0.34783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20480" y="1152128"/>
          <a:ext cx="615833" cy="42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24,8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>
          <a:off x="-539552" y="-83671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0.60042</cdr:x>
      <cdr:y>0.24925</cdr:y>
    </cdr:from>
    <cdr:to>
      <cdr:x>0.74438</cdr:x>
      <cdr:y>0.3346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128890" y="1224136"/>
          <a:ext cx="988313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0.5797</cdr:x>
      <cdr:y>0.20588</cdr:y>
    </cdr:from>
    <cdr:to>
      <cdr:x>0.69152</cdr:x>
      <cdr:y>0.29098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984874" y="1008112"/>
          <a:ext cx="769382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0.64732</cdr:x>
      <cdr:y>0.31753</cdr:y>
    </cdr:from>
    <cdr:to>
      <cdr:x>0.75654</cdr:x>
      <cdr:y>0.40338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400600" y="1872208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0.72405</cdr:x>
      <cdr:y>0.25398</cdr:y>
    </cdr:from>
    <cdr:to>
      <cdr:x>0.81819</cdr:x>
      <cdr:y>0.37103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6120680" y="1152128"/>
          <a:ext cx="795806" cy="531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71,3</a:t>
          </a:r>
          <a:r>
            <a:rPr lang="ru-RU" sz="1100" dirty="0" smtClean="0"/>
            <a:t>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0.78758</cdr:x>
      <cdr:y>0.15873</cdr:y>
    </cdr:from>
    <cdr:to>
      <cdr:x>1</cdr:x>
      <cdr:y>0.25388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696744" y="720080"/>
          <a:ext cx="1795679" cy="431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(тыс.руб.)</a:t>
          </a:r>
          <a:endParaRPr lang="ru-RU" dirty="0"/>
        </a:p>
      </cdr:txBody>
    </cdr:sp>
  </cdr:relSizeAnchor>
  <cdr:relSizeAnchor xmlns:cdr="http://schemas.openxmlformats.org/drawingml/2006/chartDrawing">
    <cdr:from>
      <cdr:x>0.30665</cdr:x>
      <cdr:y>0.15873</cdr:y>
    </cdr:from>
    <cdr:to>
      <cdr:x>0.7781</cdr:x>
      <cdr:y>0.21706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592288" y="720080"/>
          <a:ext cx="3985373" cy="264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i="1" u="sng" dirty="0" smtClean="0"/>
            <a:t>Доля в общем объеме расходов местного бюджета</a:t>
          </a:r>
          <a:endParaRPr lang="ru-RU" sz="1200" b="1" i="1" u="sng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0.04484</cdr:x>
      <cdr:y>0.0404</cdr:y>
    </cdr:from>
    <cdr:to>
      <cdr:x>0.43859</cdr:x>
      <cdr:y>0.26922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10017" y="288003"/>
          <a:ext cx="3600450" cy="16312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Бюджет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Заволжского муниципального района 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на 202</a:t>
          </a:r>
          <a:r>
            <a:rPr lang="en-US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2</a:t>
          </a:r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 год в разрезе муниципальных программ 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0.05113</cdr:x>
      <cdr:y>0.06951</cdr:y>
    </cdr:from>
    <cdr:to>
      <cdr:x>0.55512</cdr:x>
      <cdr:y>0.21307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1214" y="505477"/>
          <a:ext cx="4644772" cy="1044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dirty="0" smtClean="0"/>
            <a:t>Дорожный фонд </a:t>
          </a:r>
        </a:p>
        <a:p xmlns:a="http://schemas.openxmlformats.org/drawingml/2006/main">
          <a:pPr algn="ctr"/>
          <a:r>
            <a:rPr lang="ru-RU" sz="2000" dirty="0" smtClean="0"/>
            <a:t>Заволжского муниципального района</a:t>
          </a:r>
        </a:p>
        <a:p xmlns:a="http://schemas.openxmlformats.org/drawingml/2006/main">
          <a:pPr algn="ctr"/>
          <a:r>
            <a:rPr lang="ru-RU" sz="2000" dirty="0" smtClean="0"/>
            <a:t> на 2022 год </a:t>
          </a:r>
          <a:endParaRPr lang="ru-RU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19" tIns="47460" rIns="94919" bIns="4746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7"/>
            <a:ext cx="5393690" cy="4442698"/>
          </a:xfrm>
          <a:prstGeom prst="rect">
            <a:avLst/>
          </a:prstGeom>
        </p:spPr>
        <p:txBody>
          <a:bodyPr vert="horz" lIns="94919" tIns="47460" rIns="94919" bIns="4746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864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995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B5A6-280A-4B77-BAD8-C010C942CAD0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6208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9190">
              <a:defRPr/>
            </a:pPr>
            <a:r>
              <a:rPr lang="ru-RU" sz="1300" b="1" dirty="0">
                <a:solidFill>
                  <a:schemeClr val="lt1"/>
                </a:solidFill>
                <a:latin typeface="Book Antiqua"/>
              </a:rPr>
              <a:t>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230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13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54782-7AEC-45C5-8BC7-83D0B306129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019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3E64-DDA5-4ABB-8B4A-8B1F591567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7981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3818223" y="9377363"/>
            <a:ext cx="2922317" cy="493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911" tIns="45458" rIns="90911" bIns="45458" anchor="b"/>
          <a:lstStyle/>
          <a:p>
            <a:pPr algn="r">
              <a:defRPr/>
            </a:pPr>
            <a:fld id="{14F67B4C-EF25-44DF-96CB-6B894C5AA132}" type="slidenum">
              <a:rPr lang="ru-RU" sz="1200"/>
              <a:pPr algn="r">
                <a:defRPr/>
              </a:pPr>
              <a:t>10</a:t>
            </a:fld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582083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B9F17-ADDC-4F69-A621-F3092DBEDB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4368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43A07-2B41-40DA-A157-D2728E6657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3618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481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038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microsoft.com/office/2007/relationships/diagramDrawing" Target="../diagrams/drawing4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БЮДЖЕТ ДЛЯ ГРАЖДАН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57301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проекту Решения Совета Заволжского муниципального района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 бюджете Заволжского муниципального района на 202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 и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плановый период 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202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годов»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Заволжск 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290"/>
            <a:ext cx="1943102" cy="2434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350" y="985837"/>
            <a:ext cx="9144000" cy="60483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1773238"/>
            <a:ext cx="7920037" cy="854075"/>
          </a:xfrm>
          <a:prstGeom prst="rect">
            <a:avLst/>
          </a:prstGeom>
          <a:solidFill>
            <a:srgbClr val="C0F517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sz="1600" b="1" u="sng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Бюджетный процесс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- это регламентированная законом деятельность </a:t>
            </a:r>
          </a:p>
          <a:p>
            <a:pPr indent="-400050" algn="ctr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органов государственной власти и местного самоуправления по составлению, рассмотрению, утверждению и исполнению бюджетов соответствующих уровней.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4875" y="3929063"/>
            <a:ext cx="4000500" cy="854075"/>
          </a:xfrm>
          <a:prstGeom prst="rect">
            <a:avLst/>
          </a:prstGeom>
          <a:solidFill>
            <a:srgbClr val="FFCC00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449263"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Проект местного бюджета составляется и утверждается сроком на три года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57434" flipV="1">
            <a:off x="611188" y="2937153"/>
            <a:ext cx="7850187" cy="369332"/>
          </a:xfrm>
          <a:prstGeom prst="rect">
            <a:avLst/>
          </a:prstGeom>
          <a:solidFill>
            <a:srgbClr val="A26A7E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b="1" dirty="0">
                <a:latin typeface="Times New Roman" pitchFamily="18" charset="0"/>
                <a:cs typeface="+mn-cs"/>
              </a:rPr>
              <a:t>Стадии формирования бюджета называются бюджетным процессом</a:t>
            </a:r>
          </a:p>
        </p:txBody>
      </p:sp>
      <p:sp>
        <p:nvSpPr>
          <p:cNvPr id="13" name="Блок-схема: альтернативный процесс 12"/>
          <p:cNvSpPr>
            <a:spLocks noChangeArrowheads="1"/>
          </p:cNvSpPr>
          <p:nvPr/>
        </p:nvSpPr>
        <p:spPr bwMode="auto">
          <a:xfrm>
            <a:off x="1476375" y="3573463"/>
            <a:ext cx="2071688" cy="857250"/>
          </a:xfrm>
          <a:prstGeom prst="flowChartAlternateProcess">
            <a:avLst/>
          </a:prstGeom>
          <a:solidFill>
            <a:srgbClr val="C0F517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составление проекта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Блок-схема: альтернативный процесс 14"/>
          <p:cNvSpPr>
            <a:spLocks noChangeArrowheads="1"/>
          </p:cNvSpPr>
          <p:nvPr/>
        </p:nvSpPr>
        <p:spPr bwMode="auto">
          <a:xfrm>
            <a:off x="1476375" y="4508500"/>
            <a:ext cx="2071688" cy="863600"/>
          </a:xfrm>
          <a:prstGeom prst="flowChartAlternateProcess">
            <a:avLst/>
          </a:prstGeom>
          <a:solidFill>
            <a:schemeClr val="bg2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рассмотрение и утверждение бюджета</a:t>
            </a:r>
          </a:p>
        </p:txBody>
      </p:sp>
      <p:sp>
        <p:nvSpPr>
          <p:cNvPr id="18" name="Блок-схема: альтернативный процесс 17"/>
          <p:cNvSpPr>
            <a:spLocks noChangeArrowheads="1"/>
          </p:cNvSpPr>
          <p:nvPr/>
        </p:nvSpPr>
        <p:spPr bwMode="auto">
          <a:xfrm>
            <a:off x="1476375" y="5516563"/>
            <a:ext cx="2087563" cy="857250"/>
          </a:xfrm>
          <a:prstGeom prst="flowChartAlternateProcess">
            <a:avLst/>
          </a:prstGeom>
          <a:solidFill>
            <a:srgbClr val="FF9999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исполнение бюджета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 rot="-5400000">
            <a:off x="69850" y="4764088"/>
            <a:ext cx="2087563" cy="427037"/>
            <a:chOff x="1570810" y="2071678"/>
            <a:chExt cx="5645984" cy="215108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1570810" y="2071678"/>
              <a:ext cx="5645984" cy="159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1343437" y="2176433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4054797" y="2176686"/>
              <a:ext cx="214309" cy="4292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6972247" y="2178832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82" name="Прямоугольник 4"/>
          <p:cNvSpPr>
            <a:spLocks noChangeArrowheads="1"/>
          </p:cNvSpPr>
          <p:nvPr/>
        </p:nvSpPr>
        <p:spPr bwMode="auto">
          <a:xfrm>
            <a:off x="971550" y="188913"/>
            <a:ext cx="7929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Стадии формирования бюджета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538360"/>
            <a:ext cx="8229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характеристики бюджета Заволжского муниципального района на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годов (тыс.руб.)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00298" y="3429000"/>
          <a:ext cx="61926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19740830"/>
              </p:ext>
            </p:extLst>
          </p:nvPr>
        </p:nvGraphicFramePr>
        <p:xfrm>
          <a:off x="683568" y="1412617"/>
          <a:ext cx="7632849" cy="122764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0917"/>
                <a:gridCol w="3043963"/>
                <a:gridCol w="1168293"/>
                <a:gridCol w="1090407"/>
                <a:gridCol w="1869269"/>
              </a:tblGrid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626 810,6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581 759,6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202 141,4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630 956,9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585 193,9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205 602,4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046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-4 146,3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-3 434,3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-3 461,0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1043607" y="188640"/>
            <a:ext cx="7957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836712"/>
            <a:ext cx="81121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Доходы бюджета муниципального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района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образуются за счет налоговых и неналоговых доходов, а также за счет безвозмездных поступлений</a:t>
            </a:r>
          </a:p>
        </p:txBody>
      </p:sp>
      <p:sp>
        <p:nvSpPr>
          <p:cNvPr id="8201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2736850" cy="406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    Доходы  бюджета</a:t>
            </a:r>
          </a:p>
        </p:txBody>
      </p:sp>
      <p:sp>
        <p:nvSpPr>
          <p:cNvPr id="8202" name="AutoShape 60"/>
          <p:cNvSpPr>
            <a:spLocks noChangeArrowheads="1"/>
          </p:cNvSpPr>
          <p:nvPr/>
        </p:nvSpPr>
        <p:spPr bwMode="auto">
          <a:xfrm>
            <a:off x="4211638" y="2852738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3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4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5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0379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Налоговые доходы – поступления в бюджет от уплаты налогов, установленных Налоговым кодексом РФ: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 Налог на доходы физических лиц;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Акцизы;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 smtClean="0">
                <a:latin typeface="Times New Roman" pitchFamily="18" charset="0"/>
              </a:rPr>
              <a:t>Налоги на совокупный доход;</a:t>
            </a:r>
            <a:endParaRPr lang="ru-RU" sz="1600" b="1" dirty="0">
              <a:latin typeface="Times New Roman" pitchFamily="18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Иные налоги.</a:t>
            </a:r>
          </a:p>
        </p:txBody>
      </p:sp>
      <p:sp>
        <p:nvSpPr>
          <p:cNvPr id="8206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951162" cy="2581275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Неналоговые доходы – поступления  доходов от использования государственного (муниципального) имущества, платных услуг, оказываемых казенными учреждениями, штрафных санкций за нарушение законодательства, иных неналоговых платежей</a:t>
            </a:r>
          </a:p>
        </p:txBody>
      </p:sp>
      <p:sp>
        <p:nvSpPr>
          <p:cNvPr id="8207" name="Text Box 65"/>
          <p:cNvSpPr txBox="1">
            <a:spLocks noChangeArrowheads="1"/>
          </p:cNvSpPr>
          <p:nvPr/>
        </p:nvSpPr>
        <p:spPr bwMode="auto">
          <a:xfrm>
            <a:off x="6227763" y="3933825"/>
            <a:ext cx="2665412" cy="2516188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Безвозмездные поступления – поступление доходов в виде финансовой помощи, полученной от бюджетов других уровней бюджетной системы РФ (межбюджетные трансферты)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528" y="836712"/>
            <a:ext cx="8572500" cy="831850"/>
          </a:xfrm>
          <a:prstGeom prst="rect">
            <a:avLst/>
          </a:prstGeom>
          <a:gradFill rotWithShape="1">
            <a:gsLst>
              <a:gs pos="0">
                <a:srgbClr val="B2F591"/>
              </a:gs>
              <a:gs pos="50000">
                <a:srgbClr val="CEF7BD"/>
              </a:gs>
              <a:gs pos="100000">
                <a:srgbClr val="E7FADF"/>
              </a:gs>
            </a:gsLst>
            <a:lin ang="5400000" scaled="1"/>
          </a:gradFill>
          <a:ln w="6350" algn="ctr">
            <a:solidFill>
              <a:srgbClr val="4A801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Межбюджетные трансферты (безвозмездные поступления)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9224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3022600" cy="681038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Формы межбюджетных трансфертов</a:t>
            </a:r>
          </a:p>
        </p:txBody>
      </p:sp>
      <p:sp>
        <p:nvSpPr>
          <p:cNvPr id="9225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6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7" name="AutoShape 60"/>
          <p:cNvSpPr>
            <a:spLocks noChangeArrowheads="1"/>
          </p:cNvSpPr>
          <p:nvPr/>
        </p:nvSpPr>
        <p:spPr bwMode="auto">
          <a:xfrm>
            <a:off x="4211638" y="3141663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8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16101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>
                <a:latin typeface="Times New Roman" pitchFamily="18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</a:t>
            </a:r>
            <a:r>
              <a:rPr lang="ru-RU" sz="1400" b="1" dirty="0" smtClean="0">
                <a:latin typeface="Times New Roman" pitchFamily="18" charset="0"/>
              </a:rPr>
              <a:t>использования</a:t>
            </a:r>
          </a:p>
          <a:p>
            <a:pPr algn="ctr" eaLnBrk="0" hangingPunct="0"/>
            <a:endParaRPr lang="ru-RU" sz="12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4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8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9229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879725" cy="2640013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Субвенция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 осуществления органам государственной власти другого уровня бюджетной системы РФ</a:t>
            </a:r>
          </a:p>
        </p:txBody>
      </p:sp>
      <p:sp>
        <p:nvSpPr>
          <p:cNvPr id="9230" name="Text Box 65"/>
          <p:cNvSpPr txBox="1">
            <a:spLocks noChangeArrowheads="1"/>
          </p:cNvSpPr>
          <p:nvPr/>
        </p:nvSpPr>
        <p:spPr bwMode="auto">
          <a:xfrm>
            <a:off x="6156325" y="3933825"/>
            <a:ext cx="2808288" cy="2629951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Субсидия – бюджетные средства, предоставляемые бюджету другого уровня бюджетной системы РФ, в целях </a:t>
            </a:r>
            <a:r>
              <a:rPr lang="ru-RU" sz="1400" b="1" dirty="0" err="1">
                <a:latin typeface="Times New Roman" pitchFamily="18" charset="0"/>
              </a:rPr>
              <a:t>софинансирования</a:t>
            </a: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</a:rPr>
              <a:t>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400" b="1" dirty="0" smtClean="0">
                <a:latin typeface="Times New Roman" pitchFamily="18" charset="0"/>
              </a:rPr>
              <a:t>значения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600" b="1" dirty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400" b="1" dirty="0" smtClean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Нормативы зачислений налоговых и неналоговых доходов в бюджет </a:t>
            </a:r>
          </a:p>
          <a:p>
            <a:pPr algn="ctr"/>
            <a:r>
              <a:rPr lang="ru-RU" b="1" dirty="0" smtClean="0"/>
              <a:t>Заволжского муниципального района </a:t>
            </a:r>
            <a:endParaRPr lang="ru-RU" dirty="0" smtClean="0"/>
          </a:p>
          <a:p>
            <a:pPr algn="ctr"/>
            <a:r>
              <a:rPr lang="ru-RU" b="1" dirty="0" smtClean="0"/>
              <a:t>и бюджеты поселений Заволжского муниципального района на 202</a:t>
            </a:r>
            <a:r>
              <a:rPr lang="en-US" b="1" dirty="0" smtClean="0"/>
              <a:t>2</a:t>
            </a:r>
            <a:r>
              <a:rPr lang="ru-RU" b="1" dirty="0" smtClean="0"/>
              <a:t> год и на плановый период 202</a:t>
            </a:r>
            <a:r>
              <a:rPr lang="en-US" b="1" dirty="0" smtClean="0"/>
              <a:t>3</a:t>
            </a:r>
            <a:r>
              <a:rPr lang="ru-RU" b="1" dirty="0" smtClean="0"/>
              <a:t> и 202</a:t>
            </a:r>
            <a:r>
              <a:rPr lang="en-US" b="1" dirty="0" smtClean="0"/>
              <a:t>4</a:t>
            </a:r>
            <a:r>
              <a:rPr lang="ru-RU" b="1" dirty="0" smtClean="0"/>
              <a:t> годов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1507576"/>
          <a:ext cx="8845192" cy="53504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33776"/>
                <a:gridCol w="1512168"/>
                <a:gridCol w="1584176"/>
                <a:gridCol w="1715072"/>
              </a:tblGrid>
              <a:tr h="7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 на доходы физических </a:t>
                      </a:r>
                      <a:r>
                        <a:rPr lang="ru-RU" sz="1000" dirty="0" smtClean="0"/>
                        <a:t>лиц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4</a:t>
                      </a:r>
                      <a:r>
                        <a:rPr lang="ru-RU" sz="1000" dirty="0" smtClean="0"/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Налог на доходы физических лиц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baseline="0" dirty="0" smtClean="0"/>
                        <a:t> на территориях городских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Налог на доходы физических лиц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baseline="0" dirty="0" smtClean="0"/>
                        <a:t> на территориях сельских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доходы физических лиц,</a:t>
                      </a:r>
                      <a:r>
                        <a:rPr lang="ru-RU" sz="1000" baseline="0" dirty="0" smtClean="0"/>
                        <a:t> уплачиваемый иностранными гражданами в виде фиксированного авансового платежа при осуществлении ими на территории РФ трудовой деятельности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aseline="0" dirty="0" smtClean="0"/>
                        <a:t>Налог на доходы физических лиц, взимаемый на территориях городских поселений, в части суммы налога, превышающей 650 тысяч рублей, относящейся к части налоговой базы, превышающей 5 миллионов рублей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aseline="0" dirty="0" smtClean="0"/>
                        <a:t>Налог на доходы физических лиц, взимаемый на территориях сельских поселений, в части суммы налога, превышающей 650 тысяч рублей, относящейся к части налоговой базы, превышающей 5 миллионов рублей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  на доходы физических лиц в части суммы налога, превышающей 650 тысяч рублей, относящейся к части налоговой базы, превышающей 5 миллионов рублей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Акцизы на нефтепродукты (бензин</a:t>
                      </a:r>
                      <a:r>
                        <a:rPr lang="ru-RU" sz="1000" dirty="0" smtClean="0"/>
                        <a:t>)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Единый сельскохозяйственный </a:t>
                      </a:r>
                      <a:r>
                        <a:rPr lang="ru-RU" sz="1000" dirty="0" smtClean="0"/>
                        <a:t>налог 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30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Единый сельскохозяйственный налог, взимаемый на территориях городских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Единый сельскохозяйственный налог, взимаемый на территориях сельских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70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Налог, взимаемый с применением патентной системы налогообложения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Times New Roman"/>
                        </a:rPr>
                        <a:t>100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 на имущество физических </a:t>
                      </a:r>
                      <a:r>
                        <a:rPr lang="ru-RU" sz="1000" dirty="0" smtClean="0"/>
                        <a:t>лиц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96308"/>
            <a:ext cx="82296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Нормативы зачислений налоговых и неналоговых доходов в бюджет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endParaRPr lang="ru-RU" sz="180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и бюджеты поселений Заволжского муниципального района на 202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 годов (продолжение)</a:t>
            </a:r>
            <a:endParaRPr lang="ru-RU" sz="18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84784"/>
          <a:ext cx="8858312" cy="52760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69116"/>
                <a:gridCol w="1512168"/>
                <a:gridCol w="1584176"/>
                <a:gridCol w="1692852"/>
              </a:tblGrid>
              <a:tr h="7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</a:t>
                      </a:r>
                      <a:r>
                        <a:rPr lang="ru-RU" sz="1000" dirty="0" smtClean="0"/>
                        <a:t>района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Земельный </a:t>
                      </a:r>
                      <a:r>
                        <a:rPr lang="ru-RU" sz="1000" dirty="0" smtClean="0"/>
                        <a:t>налог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добычу общераспространённых полезных ископаемых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225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совершение нотариальных действий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выдачу разрешения на установку рекламных конструкций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по делам, рассматриваемым в судах общей юрисдикции, мировыми судьями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291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городских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сельских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10</a:t>
                      </a:r>
                      <a:r>
                        <a:rPr lang="ru-RU" sz="1000" dirty="0" smtClean="0"/>
                        <a:t>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Доходы</a:t>
                      </a:r>
                      <a:r>
                        <a:rPr lang="ru-RU" sz="1000" baseline="0" dirty="0" smtClean="0"/>
                        <a:t> от сдачи в аренду имущества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204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Плата за негативное воздействие на окружающую среду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Доходы от продажи земельных участков, государственная собственность на которые не </a:t>
                      </a:r>
                      <a:r>
                        <a:rPr lang="ru-RU" sz="1000" dirty="0" smtClean="0"/>
                        <a:t>разграничена, расположенных в границах сельских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Доходы от продажи земельных участков, государственная собственность на которые не разграничена, расположенных в границах городских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effectLst/>
                <a:latin typeface="+mn-lt"/>
              </a:rPr>
              <a:t>Структура доходов бюджета Заволжского муниципального района </a:t>
            </a:r>
            <a:br>
              <a:rPr lang="ru-RU" sz="2000" dirty="0" smtClean="0">
                <a:solidFill>
                  <a:schemeClr val="accent2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accent2"/>
                </a:solidFill>
                <a:effectLst/>
                <a:latin typeface="+mn-lt"/>
              </a:rPr>
              <a:t>на 202</a:t>
            </a:r>
            <a:r>
              <a:rPr lang="en-US" sz="2000" dirty="0" smtClean="0">
                <a:solidFill>
                  <a:schemeClr val="accent2"/>
                </a:solidFill>
                <a:effectLst/>
                <a:latin typeface="+mn-lt"/>
              </a:rPr>
              <a:t>2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dirty="0" smtClean="0">
                <a:solidFill>
                  <a:schemeClr val="accent2"/>
                </a:solidFill>
                <a:effectLst/>
                <a:latin typeface="+mn-lt"/>
              </a:rPr>
              <a:t>3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+mn-lt"/>
              </a:rPr>
              <a:t> и 202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smtClean="0">
                <a:solidFill>
                  <a:schemeClr val="accent2"/>
                </a:solidFill>
                <a:effectLst/>
                <a:latin typeface="+mn-lt"/>
              </a:rPr>
              <a:t> </a:t>
            </a:r>
            <a:r>
              <a:rPr lang="ru-RU" sz="2000" dirty="0" smtClean="0">
                <a:solidFill>
                  <a:schemeClr val="accent2"/>
                </a:solidFill>
                <a:effectLst/>
                <a:latin typeface="+mn-lt"/>
              </a:rPr>
              <a:t>годов </a:t>
            </a:r>
            <a:endParaRPr lang="ru-RU" sz="2000" dirty="0">
              <a:solidFill>
                <a:schemeClr val="accent2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940968"/>
          <a:ext cx="8424936" cy="39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539552" y="1124744"/>
          <a:ext cx="80648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084"/>
                <a:gridCol w="1660399"/>
                <a:gridCol w="1788121"/>
                <a:gridCol w="21712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</a:t>
                      </a:r>
                      <a:r>
                        <a:rPr lang="ru-RU" sz="1400" dirty="0" smtClean="0"/>
                        <a:t>4</a:t>
                      </a:r>
                      <a:r>
                        <a:rPr lang="en-US" sz="1400" dirty="0" smtClean="0"/>
                        <a:t>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47 133,9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48 353,5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49 258,1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35 791,5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20 332,5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19 961,2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543 885,2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513 073,6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132 922,1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626 810,6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581 759,6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202 141,4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504" y="3717032"/>
          <a:ext cx="8856984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188640"/>
            <a:ext cx="871296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cap="all" spc="0" baseline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defRPr>
            </a:pPr>
            <a:r>
              <a:rPr lang="ru-RU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доходов бюджета Заволжского муниципального района </a:t>
            </a:r>
          </a:p>
          <a:p>
            <a:pPr algn="ctr">
              <a:defRPr sz="2160" b="1" i="0" u="none" strike="noStrike" kern="1200" cap="all" spc="0" baseline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defRPr>
            </a:pPr>
            <a:r>
              <a:rPr lang="ru-RU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202</a:t>
            </a:r>
            <a:r>
              <a:rPr lang="en-US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 и на плановый период 20</a:t>
            </a:r>
            <a:r>
              <a:rPr lang="en-US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7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годов </a:t>
            </a:r>
            <a:endParaRPr lang="ru-RU" sz="17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79512" y="1268760"/>
          <a:ext cx="8748464" cy="2210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5"/>
                <a:gridCol w="1276393"/>
                <a:gridCol w="1199487"/>
                <a:gridCol w="101599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налогового дохода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2024 год</a:t>
                      </a:r>
                      <a:endParaRPr lang="ru-RU" sz="1400" dirty="0"/>
                    </a:p>
                  </a:txBody>
                  <a:tcPr/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доходы физических лиц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32 812,2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33 473,4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34 158,0</a:t>
                      </a:r>
                      <a:endParaRPr lang="ru-RU" sz="1400" dirty="0"/>
                    </a:p>
                  </a:txBody>
                  <a:tcPr/>
                </a:tc>
              </a:tr>
              <a:tr h="2604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Акцизы на нефтепродукты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9 912,2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r>
                        <a:rPr lang="ru-RU" sz="1400" baseline="0" dirty="0" smtClean="0"/>
                        <a:t> 260,0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10 260,0</a:t>
                      </a:r>
                      <a:endParaRPr lang="ru-RU" sz="1400" dirty="0"/>
                    </a:p>
                  </a:txBody>
                  <a:tcPr/>
                </a:tc>
              </a:tr>
              <a:tr h="3157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совокупный доход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2 349,5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2 440,1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2 540,1</a:t>
                      </a:r>
                      <a:endParaRPr lang="ru-RU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добычу полезных ископаемых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200,0</a:t>
                      </a:r>
                      <a:endParaRPr lang="ru-RU" sz="1400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Государственная пошлина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1 900,0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2 000,0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2 100,0</a:t>
                      </a:r>
                      <a:endParaRPr lang="ru-RU" sz="1400" dirty="0"/>
                    </a:p>
                  </a:txBody>
                  <a:tcPr/>
                </a:tc>
              </a:tr>
              <a:tr h="2544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47 133,9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48 353,5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49 258,1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400" y="54868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15008" y="3573016"/>
          <a:ext cx="892899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cap="all" spc="0" baseline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бюджета Заволжского муниципального района </a:t>
            </a:r>
            <a:br>
              <a:rPr lang="ru-RU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год и на плановый период 20</a:t>
            </a:r>
            <a:r>
              <a:rPr lang="en-US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и 20</a:t>
            </a:r>
            <a:r>
              <a:rPr lang="en-US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1600" b="1" dirty="0" smtClean="0">
                <a:ln w="1905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годов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(тыс.руб.)</a:t>
            </a:r>
            <a:endParaRPr lang="ru-RU" sz="1600" b="1" dirty="0">
              <a:ln w="1905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836712"/>
          <a:ext cx="864096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224136"/>
                <a:gridCol w="1152128"/>
                <a:gridCol w="115212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Наименование неналогового дохода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4 266,5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4 233,3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3 865,0</a:t>
                      </a:r>
                      <a:endParaRPr lang="ru-RU" sz="1400" dirty="0"/>
                    </a:p>
                  </a:txBody>
                  <a:tcPr/>
                </a:tc>
              </a:tr>
              <a:tr h="2819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Платежи при пользовании природными ресурсами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394,9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410,8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410,8</a:t>
                      </a:r>
                      <a:endParaRPr lang="ru-RU" sz="1400" dirty="0"/>
                    </a:p>
                  </a:txBody>
                  <a:tcPr/>
                </a:tc>
              </a:tr>
              <a:tr h="2651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оказания платных услуг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9 211,5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9 316,7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9 316,7</a:t>
                      </a:r>
                    </a:p>
                  </a:txBody>
                  <a:tcPr/>
                </a:tc>
              </a:tr>
              <a:tr h="248384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продажи материальных и нематериальных активов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21 236,1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5 692,3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5 692,3</a:t>
                      </a:r>
                      <a:endParaRPr lang="ru-RU" sz="1400" dirty="0"/>
                    </a:p>
                  </a:txBody>
                  <a:tcPr/>
                </a:tc>
              </a:tr>
              <a:tr h="3036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Штрафы, санкции, возмещение ущерба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682,5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679,4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676,4</a:t>
                      </a:r>
                      <a:endParaRPr lang="ru-RU" sz="1400" dirty="0"/>
                    </a:p>
                  </a:txBody>
                  <a:tcPr/>
                </a:tc>
              </a:tr>
              <a:tr h="3036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35 791</a:t>
                      </a:r>
                      <a:r>
                        <a:rPr lang="ru-RU" sz="1400" dirty="0" smtClean="0"/>
                        <a:t>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20 332,5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19 961,2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19256" cy="850106"/>
          </a:xfrm>
        </p:spPr>
        <p:txBody>
          <a:bodyPr>
            <a:normAutofit fontScale="90000"/>
          </a:bodyPr>
          <a:lstStyle/>
          <a:p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бюджет Заволжского муниципального района</a:t>
            </a:r>
            <a:b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055639357"/>
              </p:ext>
            </p:extLst>
          </p:nvPr>
        </p:nvGraphicFramePr>
        <p:xfrm>
          <a:off x="179512" y="1844824"/>
          <a:ext cx="4464496" cy="36779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84176"/>
                <a:gridCol w="946448"/>
                <a:gridCol w="1008112"/>
                <a:gridCol w="9257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2023 год, 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2024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543 885,2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513 073,6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132 922,1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75 870,0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71 534,2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71 534,2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Субсидии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420 123,1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393 670,6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13 519,1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Субвенции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41 769,7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41 745,7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41 745,7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Иные межбюджетные трансферты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6 015,2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6 015,2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6 015,2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 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107,2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107,9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107,9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932040" y="16288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i="1" dirty="0" smtClean="0"/>
              <a:t>Вы держите в руках «Бюджет для граждан», который познакомит Вас </a:t>
            </a:r>
          </a:p>
          <a:p>
            <a:pPr algn="ctr"/>
            <a:r>
              <a:rPr lang="ru-RU" sz="2000" b="1" i="1" dirty="0" smtClean="0"/>
              <a:t>с основными положениями проекта бюджета </a:t>
            </a:r>
          </a:p>
          <a:p>
            <a:pPr algn="ctr"/>
            <a:r>
              <a:rPr lang="ru-RU" sz="2000" b="1" i="1" dirty="0" smtClean="0"/>
              <a:t>Заволжского муниципального района </a:t>
            </a:r>
          </a:p>
          <a:p>
            <a:pPr algn="ctr"/>
            <a:r>
              <a:rPr lang="ru-RU" sz="2000" b="1" i="1" dirty="0" smtClean="0"/>
              <a:t>на 202</a:t>
            </a:r>
            <a:r>
              <a:rPr lang="en-US" sz="2000" b="1" i="1" dirty="0" smtClean="0"/>
              <a:t>2</a:t>
            </a:r>
            <a:r>
              <a:rPr lang="ru-RU" sz="2000" b="1" i="1" dirty="0" smtClean="0"/>
              <a:t> год и на плановый период 20</a:t>
            </a:r>
            <a:r>
              <a:rPr lang="en-US" sz="2000" b="1" i="1" dirty="0" smtClean="0"/>
              <a:t>23</a:t>
            </a:r>
            <a:r>
              <a:rPr lang="ru-RU" sz="2000" b="1" i="1" dirty="0" smtClean="0"/>
              <a:t> и 20</a:t>
            </a:r>
            <a:r>
              <a:rPr lang="en-US" sz="2000" b="1" i="1" dirty="0" smtClean="0"/>
              <a:t>24</a:t>
            </a:r>
            <a:r>
              <a:rPr lang="ru-RU" sz="2000" b="1" i="1" dirty="0" smtClean="0"/>
              <a:t> годов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/>
              <a:t>Уважаемые жители Заволжского района!</a:t>
            </a:r>
            <a:endParaRPr lang="ru-RU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762242"/>
              </p:ext>
            </p:extLst>
          </p:nvPr>
        </p:nvGraphicFramePr>
        <p:xfrm>
          <a:off x="1259632" y="2571744"/>
          <a:ext cx="6480720" cy="359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9592" y="33265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бюджетной обеспеченности на одного жителя Заволжского муниципального района  налоговыми и неналоговыми доходами с 2019 по 2024 гг.</a:t>
            </a:r>
            <a:endParaRPr lang="ru-RU" sz="2000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39017"/>
            <a:ext cx="3024336" cy="9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Расходы бюджета 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b="1" dirty="0" smtClean="0"/>
              <a:t>Расходы бюджета – выплачиваемые из бюджета денежные средства. 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Расходное обязательство – обязанность выплатить денежные средства из соответствующего бюджета. </a:t>
            </a:r>
            <a:endParaRPr lang="ru-RU" dirty="0"/>
          </a:p>
        </p:txBody>
      </p:sp>
      <p:pic>
        <p:nvPicPr>
          <p:cNvPr id="1026" name="Picture 2" descr="C:\Documents and Settings\den\Рабочий стол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911542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305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-41549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000" b="1" dirty="0" smtClean="0"/>
              <a:t>Расходы бюджетов по основным функциям государства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164681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Каждый из разделов классификации имеет перечень подразделов, которые отражают основные направления реализации соответствующей функции. </a:t>
            </a:r>
          </a:p>
          <a:p>
            <a:r>
              <a:rPr lang="ru-RU" dirty="0" smtClean="0"/>
              <a:t>Например, в составе раздела «Образование», в том числе, выделяются: </a:t>
            </a:r>
          </a:p>
          <a:p>
            <a:r>
              <a:rPr lang="ru-RU" dirty="0" smtClean="0"/>
              <a:t>♦ дошкольное образование; </a:t>
            </a:r>
          </a:p>
          <a:p>
            <a:r>
              <a:rPr lang="ru-RU" dirty="0" smtClean="0"/>
              <a:t>♦ общее образование; </a:t>
            </a:r>
          </a:p>
          <a:p>
            <a:r>
              <a:rPr lang="ru-RU" dirty="0" smtClean="0"/>
              <a:t>♦ дополнительное образование детей; </a:t>
            </a:r>
          </a:p>
          <a:p>
            <a:r>
              <a:rPr lang="ru-RU" dirty="0" smtClean="0"/>
              <a:t>♦ среднее профессиональное образование; </a:t>
            </a:r>
          </a:p>
          <a:p>
            <a:r>
              <a:rPr lang="ru-RU" dirty="0" smtClean="0"/>
              <a:t>♦ профессиональная подготовка, переподготовка и повышение квалификации; </a:t>
            </a:r>
          </a:p>
          <a:p>
            <a:r>
              <a:rPr lang="ru-RU" dirty="0" smtClean="0"/>
              <a:t>♦ высшее образование;</a:t>
            </a:r>
          </a:p>
          <a:p>
            <a:r>
              <a:rPr lang="ru-RU" dirty="0" smtClean="0"/>
              <a:t>♦ молодёжная политика;</a:t>
            </a:r>
          </a:p>
          <a:p>
            <a:r>
              <a:rPr lang="ru-RU" dirty="0" smtClean="0"/>
              <a:t>♦ прикладные научные исследования в области образования;</a:t>
            </a:r>
          </a:p>
          <a:p>
            <a:r>
              <a:rPr lang="ru-RU" dirty="0" smtClean="0"/>
              <a:t>♦ другие вопросы в области образования.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537" y="116632"/>
            <a:ext cx="7310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Расходы бюджета Заволжского муниципального района</a:t>
            </a:r>
          </a:p>
          <a:p>
            <a:pPr algn="ctr"/>
            <a:r>
              <a:rPr lang="ru-RU" sz="2000" b="1" dirty="0" smtClean="0"/>
              <a:t>на 20</a:t>
            </a:r>
            <a:r>
              <a:rPr lang="en-US" sz="2000" b="1" dirty="0" smtClean="0">
                <a:cs typeface="Times New Roman" pitchFamily="18" charset="0"/>
              </a:rPr>
              <a:t>22</a:t>
            </a:r>
            <a:r>
              <a:rPr lang="ru-RU" sz="2000" b="1" dirty="0" smtClean="0"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cs typeface="Times New Roman" pitchFamily="18" charset="0"/>
              </a:rPr>
              <a:t>3</a:t>
            </a:r>
            <a:r>
              <a:rPr lang="ru-RU" sz="2000" b="1" dirty="0" smtClean="0">
                <a:cs typeface="Times New Roman" pitchFamily="18" charset="0"/>
              </a:rPr>
              <a:t> и </a:t>
            </a:r>
            <a:r>
              <a:rPr lang="ru-RU" sz="2000" b="1" dirty="0" smtClean="0"/>
              <a:t>20</a:t>
            </a:r>
            <a:r>
              <a:rPr lang="en-US" sz="2000" b="1" dirty="0" smtClean="0">
                <a:cs typeface="Times New Roman" pitchFamily="18" charset="0"/>
              </a:rPr>
              <a:t>24</a:t>
            </a:r>
            <a:r>
              <a:rPr lang="ru-RU" sz="2000" b="1" dirty="0" smtClean="0"/>
              <a:t> годов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0359066"/>
              </p:ext>
            </p:extLst>
          </p:nvPr>
        </p:nvGraphicFramePr>
        <p:xfrm>
          <a:off x="0" y="980728"/>
          <a:ext cx="9144002" cy="525786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27584"/>
                <a:gridCol w="3384376"/>
                <a:gridCol w="936105"/>
                <a:gridCol w="648072"/>
                <a:gridCol w="1008112"/>
                <a:gridCol w="648072"/>
                <a:gridCol w="1008112"/>
                <a:gridCol w="683569"/>
              </a:tblGrid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22</a:t>
                      </a:r>
                      <a:r>
                        <a:rPr lang="ru-RU" sz="1400" baseline="0" dirty="0" smtClean="0">
                          <a:latin typeface="+mn-lt"/>
                        </a:rPr>
                        <a:t>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23</a:t>
                      </a:r>
                      <a:r>
                        <a:rPr lang="ru-RU" sz="1400" dirty="0" smtClean="0">
                          <a:latin typeface="+mn-lt"/>
                        </a:rPr>
                        <a:t>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24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</a:rPr>
                        <a:t>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ВСЕГО: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630 956,9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585 193,9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/>
                        <a:t>100,0</a:t>
                      </a:r>
                      <a:endParaRPr lang="ru-RU" sz="1200" b="0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205 602,4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/>
                        <a:t>100,0</a:t>
                      </a:r>
                      <a:endParaRPr lang="ru-RU" sz="1200" b="0" i="1" u="sng" dirty="0"/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Условно утверждаемые</a:t>
                      </a:r>
                      <a:r>
                        <a:rPr lang="ru-RU" sz="1200" baseline="0" dirty="0" smtClean="0"/>
                        <a:t> расходы*</a:t>
                      </a:r>
                      <a:endParaRPr lang="ru-RU" sz="1200" dirty="0" smtClean="0"/>
                    </a:p>
                    <a:p>
                      <a:pPr algn="l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3 594,1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7 216,1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i="1" u="sng" dirty="0"/>
                    </a:p>
                  </a:txBody>
                  <a:tcPr/>
                </a:tc>
              </a:tr>
              <a:tr h="389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46 281,3</a:t>
                      </a:r>
                      <a:endParaRPr lang="ru-RU" sz="12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7,34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44</a:t>
                      </a:r>
                      <a:r>
                        <a:rPr lang="ru-RU" sz="1200" baseline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 207,8</a:t>
                      </a:r>
                      <a:endParaRPr lang="ru-RU" sz="12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7,61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45 089,4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22,73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01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60,0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90,0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16 739,8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2,65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10 574,4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1,82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10 574,4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5,31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1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14</a:t>
                      </a:r>
                      <a:r>
                        <a:rPr lang="ru-RU" sz="1200" baseline="0" dirty="0" smtClean="0">
                          <a:latin typeface="+mn-lt"/>
                          <a:cs typeface="Times New Roman" pitchFamily="18" charset="0"/>
                        </a:rPr>
                        <a:t> 545,6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2,31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</a:t>
                      </a:r>
                      <a:r>
                        <a:rPr lang="ru-RU" sz="1200" baseline="0" dirty="0" smtClean="0">
                          <a:latin typeface="+mn-lt"/>
                        </a:rPr>
                        <a:t> 177,8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0,37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852,2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0,43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389</a:t>
                      </a:r>
                      <a:r>
                        <a:rPr lang="ru-RU" sz="1200" baseline="0" dirty="0" smtClean="0">
                          <a:latin typeface="+mn-lt"/>
                        </a:rPr>
                        <a:t> 083,2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61,67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380 219,9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65,38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82,4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155</a:t>
                      </a:r>
                      <a:r>
                        <a:rPr lang="ru-RU" sz="1200" baseline="0" dirty="0" smtClean="0">
                          <a:latin typeface="+mn-lt"/>
                        </a:rPr>
                        <a:t> 233,8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24,60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135</a:t>
                      </a:r>
                      <a:r>
                        <a:rPr lang="ru-RU" sz="1200" baseline="0" dirty="0" smtClean="0">
                          <a:latin typeface="+mn-lt"/>
                        </a:rPr>
                        <a:t> 574,0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23,31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133</a:t>
                      </a:r>
                      <a:r>
                        <a:rPr lang="ru-RU" sz="1200" baseline="0" dirty="0" smtClean="0">
                          <a:latin typeface="+mn-lt"/>
                        </a:rPr>
                        <a:t> 036,6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67,06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</a:t>
                      </a:r>
                      <a:r>
                        <a:rPr lang="ru-RU" sz="1200" baseline="0" dirty="0" smtClean="0">
                          <a:latin typeface="+mn-lt"/>
                        </a:rPr>
                        <a:t> 056,1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0,48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2 818,8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0,48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2 694,2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1,36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</a:t>
                      </a:r>
                      <a:r>
                        <a:rPr lang="ru-RU" sz="1200" baseline="0" dirty="0" smtClean="0">
                          <a:latin typeface="+mn-lt"/>
                        </a:rPr>
                        <a:t> 294,4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0,84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</a:t>
                      </a:r>
                      <a:r>
                        <a:rPr lang="ru-RU" sz="1200" baseline="0" dirty="0" smtClean="0">
                          <a:latin typeface="+mn-lt"/>
                        </a:rPr>
                        <a:t> 294,4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0,91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</a:t>
                      </a:r>
                      <a:r>
                        <a:rPr lang="ru-RU" sz="1200" baseline="0" dirty="0" smtClean="0">
                          <a:latin typeface="+mn-lt"/>
                        </a:rPr>
                        <a:t> 294,4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2,67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2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372,7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372,7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372,7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муниципального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476672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30932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 - Под условно утверждаемыми расходами понимаются не распределённые в плановом периоде в соответствии с классификацией расходов бюджетов бюджетные ассигнования (ст.184.1, гл.21, раздел</a:t>
            </a:r>
            <a:r>
              <a:rPr lang="en-US" sz="1200" dirty="0" smtClean="0"/>
              <a:t> VII</a:t>
            </a:r>
            <a:r>
              <a:rPr lang="ru-RU" sz="1200" dirty="0" smtClean="0"/>
              <a:t>, часть </a:t>
            </a:r>
            <a:r>
              <a:rPr lang="en-US" sz="1200" dirty="0" smtClean="0"/>
              <a:t>III </a:t>
            </a:r>
            <a:r>
              <a:rPr lang="ru-RU" sz="1200" dirty="0" smtClean="0"/>
              <a:t>Бюджетного Кодекса РФ)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856984" cy="542647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48072"/>
                <a:gridCol w="936104"/>
                <a:gridCol w="4680520"/>
                <a:gridCol w="936104"/>
                <a:gridCol w="864096"/>
                <a:gridCol w="792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ОБЩЕГОСУДАРСТВЕННЫЕ ВОПРОСЫ</a:t>
                      </a:r>
                      <a:endParaRPr lang="ru-RU" sz="1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46 281,3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44 207,8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45</a:t>
                      </a:r>
                      <a:r>
                        <a:rPr lang="ru-RU" sz="1200" b="1" baseline="0" dirty="0" smtClean="0"/>
                        <a:t> 089,4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</a:t>
                      </a:r>
                      <a:r>
                        <a:rPr lang="ru-RU" sz="1200" baseline="0" dirty="0" smtClean="0"/>
                        <a:t> Федерации,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1 380,1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1 380,1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1 380,1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24 782,5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23 267,3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24 163,7</a:t>
                      </a:r>
                      <a:endParaRPr lang="ru-RU" sz="1200" dirty="0"/>
                    </a:p>
                  </a:txBody>
                  <a:tcPr/>
                </a:tc>
              </a:tr>
              <a:tr h="2708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Судебная система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1,1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6 032,7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5 832,8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5 832,8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2594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Резервные фонды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</a:tr>
              <a:tr h="2731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13 760,9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13 426,5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13 411,7</a:t>
                      </a:r>
                      <a:endParaRPr lang="ru-RU" sz="1200" dirty="0"/>
                    </a:p>
                  </a:txBody>
                  <a:tcPr/>
                </a:tc>
              </a:tr>
              <a:tr h="4412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90,0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90,0</a:t>
                      </a:r>
                      <a:endParaRPr lang="ru-RU" sz="1200" dirty="0"/>
                    </a:p>
                  </a:txBody>
                  <a:tcPr/>
                </a:tc>
              </a:tr>
              <a:tr h="2468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16 739,8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10 574,4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10 574,4</a:t>
                      </a:r>
                    </a:p>
                    <a:p>
                      <a:pPr algn="ctr"/>
                      <a:endParaRPr lang="ru-RU" sz="1200" b="1" dirty="0"/>
                    </a:p>
                  </a:txBody>
                  <a:tcPr/>
                </a:tc>
              </a:tr>
              <a:tr h="2502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Сельское хозяйство и рыболовство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214,4</a:t>
                      </a:r>
                      <a:endParaRPr lang="ru-RU" sz="1200" dirty="0"/>
                    </a:p>
                  </a:txBody>
                  <a:tcPr/>
                </a:tc>
              </a:tr>
              <a:tr h="2639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Транспорт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05273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на 202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год и на плановый период 20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годов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(2)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97946325"/>
              </p:ext>
            </p:extLst>
          </p:nvPr>
        </p:nvGraphicFramePr>
        <p:xfrm>
          <a:off x="285720" y="2071678"/>
          <a:ext cx="8712967" cy="448399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080120"/>
                <a:gridCol w="3816424"/>
                <a:gridCol w="1080120"/>
                <a:gridCol w="1008112"/>
                <a:gridCol w="1008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Раздел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Подраздел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Дорожное хозяйство (дорожные фонды)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16 375,4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10 260,0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10 260,0</a:t>
                      </a:r>
                      <a:endParaRPr lang="ru-RU" sz="1200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ЖИЛИЩНО-КОММУНАЛЬНОЕ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ru-RU" sz="1200" b="1" baseline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 545,6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2 177,9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852,2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Жилищное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14,0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14 449,0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2 057,3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800,0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Благоустройство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90,6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90,6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38,2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ОКРУЖАЮЩЕЙ СРЕДЫ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389 083,2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380</a:t>
                      </a:r>
                      <a:r>
                        <a:rPr lang="ru-RU" sz="1200" b="1" baseline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 219,9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82,4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Сбор, удаление отходов и очистка сточных вод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Охрана объектов растительного и животного мира и среды их обитания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389 053,2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380 189,9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52,4 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4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155 233,8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135 574,0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133 036,6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9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Дошкольное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73 744,4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66 082,7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66 082,7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Общее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42 637,9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30 862,8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30 427,3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Дополнительное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24 598,6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22 853,2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21 301,3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6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Молодежная политика и оздоровление детей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743,0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743,0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743,0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6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Другие вопросы в области образования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13 509,9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15 032,3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15 032,3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77281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на 202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год и на плановый период 20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годов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39597234"/>
              </p:ext>
            </p:extLst>
          </p:nvPr>
        </p:nvGraphicFramePr>
        <p:xfrm>
          <a:off x="357158" y="1785926"/>
          <a:ext cx="8568950" cy="449172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936104"/>
                <a:gridCol w="4080057"/>
                <a:gridCol w="944236"/>
                <a:gridCol w="944237"/>
                <a:gridCol w="944236"/>
              </a:tblGrid>
              <a:tr h="5071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Подраз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КУЛЬТУРА, КИНЕМАТОГРАФИЯ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3 056,1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2 818,8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2 694,2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3 056,1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2 818,8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2 694,2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СОЦИАЛЬНАЯ ПОЛИТИКА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5 294,4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5 294,4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5 294,4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Пенсионное обеспечение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1 644,3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1 644,3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1 644,3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семьи и детства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3 509,0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3 509,0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3 509,0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Другие вопросы в области социальной политики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141,1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141,1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141,1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ФИЗИЧЕСКАЯ КУЛЬТУРА И СПОРТ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372,7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372,7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372,7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Физическая культура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372,7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372,7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372,7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ОБСЛУЖИВАНИЕ ГОСУДАСТВЕННОГО И МУНИЦИПАЛЬНОГО ДОЛГА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/>
                        <a:t>01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/>
                        <a:t>Обслуживание государственного внутреннего и муниципального долга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ВСЕГО </a:t>
                      </a:r>
                      <a:r>
                        <a:rPr lang="ru-RU" sz="1200" b="1" dirty="0" smtClean="0"/>
                        <a:t> (без условно утвержденных расходов)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630 956,9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581 599,9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198 386,3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48" y="1412776"/>
            <a:ext cx="917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3995287225"/>
              </p:ext>
            </p:extLst>
          </p:nvPr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323528" y="2996952"/>
          <a:ext cx="8568952" cy="3456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88641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altLang="ru-RU" sz="2000" b="1" dirty="0" smtClean="0"/>
              <a:t>на социальную сферу </a:t>
            </a:r>
          </a:p>
          <a:p>
            <a:pPr algn="ctr"/>
            <a:r>
              <a:rPr lang="ru-RU" altLang="ru-RU" sz="2000" b="1" dirty="0" smtClean="0"/>
              <a:t>на 202</a:t>
            </a:r>
            <a:r>
              <a:rPr lang="en-US" altLang="ru-RU" sz="2000" b="1" dirty="0" smtClean="0"/>
              <a:t>2</a:t>
            </a:r>
            <a:r>
              <a:rPr lang="ru-RU" altLang="ru-RU" sz="2000" b="1" dirty="0" smtClean="0"/>
              <a:t> год и на плановый период 202</a:t>
            </a:r>
            <a:r>
              <a:rPr lang="en-US" altLang="ru-RU" sz="2000" b="1" dirty="0" smtClean="0"/>
              <a:t>3</a:t>
            </a:r>
            <a:r>
              <a:rPr lang="ru-RU" altLang="ru-RU" sz="2000" b="1" dirty="0" smtClean="0"/>
              <a:t> и 202</a:t>
            </a:r>
            <a:r>
              <a:rPr lang="en-US" altLang="ru-RU" sz="2000" b="1" dirty="0" smtClean="0"/>
              <a:t>4</a:t>
            </a:r>
            <a:r>
              <a:rPr lang="ru-RU" altLang="ru-RU" sz="2000" b="1" dirty="0" smtClean="0"/>
              <a:t> годов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altLang="ru-RU" dirty="0" smtClean="0"/>
              <a:t>Бюджетная политика в социальной сфере ориентирована на сохранение приоритетности в финансовом обеспечении обширного спектра задач  в области  образования, социальной политики, культуры, физической культуры и спорта.</a:t>
            </a:r>
            <a:endParaRPr lang="ru-RU" dirty="0" smtClean="0"/>
          </a:p>
          <a:p>
            <a:pPr indent="450000"/>
            <a:r>
              <a:rPr lang="ru-RU" altLang="ru-RU" dirty="0" smtClean="0"/>
              <a:t>Расходы: 20</a:t>
            </a:r>
            <a:r>
              <a:rPr lang="en-US" altLang="ru-RU" dirty="0" smtClean="0">
                <a:cs typeface="Times New Roman" pitchFamily="18" charset="0"/>
              </a:rPr>
              <a:t>2</a:t>
            </a:r>
            <a:r>
              <a:rPr lang="ru-RU" altLang="ru-RU" dirty="0" smtClean="0">
                <a:cs typeface="Times New Roman" pitchFamily="18" charset="0"/>
              </a:rPr>
              <a:t>2</a:t>
            </a:r>
            <a:r>
              <a:rPr lang="en-US" altLang="ru-RU" dirty="0" smtClean="0"/>
              <a:t> </a:t>
            </a:r>
            <a:r>
              <a:rPr lang="ru-RU" altLang="ru-RU" dirty="0" smtClean="0"/>
              <a:t>год – 163 957,0 тыс.руб., 2023 год – 144 059,9 тыс.руб.,2024 год – 141 397,9 тыс.руб.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2869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Муниципальная программа</a:t>
            </a:r>
            <a:r>
              <a:rPr lang="ru-RU" sz="1600" dirty="0" smtClean="0"/>
              <a:t> – </a:t>
            </a:r>
          </a:p>
          <a:p>
            <a:r>
              <a:rPr lang="ru-RU" sz="1600" dirty="0" smtClean="0"/>
              <a:t>комплекс мероприятий, взаимоувязанных по ресурсам, исполнителям и срокам реализации, направленных на достижение социально-значимых результатов для Заволжского муниципального района и его жителей. </a:t>
            </a:r>
          </a:p>
          <a:p>
            <a:pPr algn="ctr"/>
            <a:r>
              <a:rPr lang="ru-RU" sz="1600" b="1" dirty="0" smtClean="0"/>
              <a:t>это документ, определяющий: </a:t>
            </a:r>
          </a:p>
          <a:p>
            <a:r>
              <a:rPr lang="ru-RU" sz="1600" dirty="0" smtClean="0"/>
              <a:t>- цели и задачи реализуемой политики в определенной сфере; </a:t>
            </a:r>
          </a:p>
          <a:p>
            <a:pPr>
              <a:buFontTx/>
              <a:buChar char="-"/>
            </a:pPr>
            <a:r>
              <a:rPr lang="ru-RU" sz="1600" dirty="0" smtClean="0"/>
              <a:t> способы их достижения; </a:t>
            </a:r>
          </a:p>
          <a:p>
            <a:pPr>
              <a:buFontTx/>
              <a:buChar char="-"/>
            </a:pPr>
            <a:r>
              <a:rPr lang="ru-RU" sz="1600" dirty="0" smtClean="0"/>
              <a:t> примерные объемы используемых финансовых ресурсов. </a:t>
            </a:r>
          </a:p>
          <a:p>
            <a:r>
              <a:rPr lang="ru-RU" sz="1200" dirty="0" smtClean="0"/>
              <a:t>Пример: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5856" y="2564904"/>
            <a:ext cx="2654036" cy="2616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Стратегия долгосрочного развития</a:t>
            </a:r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996952"/>
            <a:ext cx="4213702" cy="11079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Муниципальная программа </a:t>
            </a:r>
          </a:p>
          <a:p>
            <a:pPr algn="ctr"/>
            <a:r>
              <a:rPr lang="ru-RU" sz="1100" dirty="0" smtClean="0"/>
              <a:t>Заволжского муниципального района Ивановской области </a:t>
            </a:r>
          </a:p>
          <a:p>
            <a:pPr algn="ctr"/>
            <a:r>
              <a:rPr lang="ru-RU" sz="1100" dirty="0" smtClean="0"/>
              <a:t>«Развитие образования в Заволжском муниципальном районе»</a:t>
            </a:r>
          </a:p>
          <a:p>
            <a:pPr algn="ctr"/>
            <a:r>
              <a:rPr lang="ru-RU" sz="1100" dirty="0" smtClean="0"/>
              <a:t>Подпрограмма «Предоставление дошкольного образования и воспитания в Заволжском муниципальном районе» </a:t>
            </a: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3140968"/>
            <a:ext cx="4214842" cy="93871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Исполнители основных мероприятий:</a:t>
            </a:r>
          </a:p>
          <a:p>
            <a:pPr algn="ctr"/>
            <a:r>
              <a:rPr lang="ru-RU" sz="1100" dirty="0" smtClean="0"/>
              <a:t>Муниципальные образовательные учреждения, </a:t>
            </a:r>
          </a:p>
          <a:p>
            <a:pPr algn="ctr"/>
            <a:r>
              <a:rPr lang="ru-RU" sz="1100" dirty="0" smtClean="0"/>
              <a:t>реализующие программу дошкольного образования»</a:t>
            </a:r>
          </a:p>
          <a:p>
            <a:pPr algn="ctr"/>
            <a:endParaRPr lang="ru-RU" sz="1100" dirty="0" smtClean="0"/>
          </a:p>
          <a:p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221088"/>
            <a:ext cx="8715436" cy="4308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Цель программы: создание условий для стабильного функционирования и устойчивого развития </a:t>
            </a:r>
          </a:p>
          <a:p>
            <a:pPr algn="ctr"/>
            <a:r>
              <a:rPr lang="ru-RU" sz="1100" dirty="0" smtClean="0"/>
              <a:t>системы дошкольного образования, повышения его качества</a:t>
            </a:r>
            <a:endParaRPr lang="ru-RU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786322"/>
            <a:ext cx="8715436" cy="11079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Основные ожидаемые результаты: </a:t>
            </a:r>
          </a:p>
          <a:p>
            <a:pPr>
              <a:buFontTx/>
              <a:buChar char="-"/>
            </a:pPr>
            <a:r>
              <a:rPr lang="ru-RU" sz="1100" dirty="0" smtClean="0"/>
              <a:t> Повышение доступности получения воспитанниками ДОУ дошкольного образования. Общий охват детей дошкольного возраста, посещающих ДОУ, составит 75%;</a:t>
            </a:r>
          </a:p>
          <a:p>
            <a:pPr>
              <a:buFontTx/>
              <a:buChar char="-"/>
            </a:pPr>
            <a:r>
              <a:rPr lang="ru-RU" sz="1100" dirty="0" smtClean="0"/>
              <a:t> Увеличение образовательных программ нового поколения, стимулирующих развитие инновационной деятельности, информационных технологий;</a:t>
            </a:r>
          </a:p>
          <a:p>
            <a:pPr>
              <a:buFontTx/>
              <a:buChar char="-"/>
            </a:pPr>
            <a:r>
              <a:rPr lang="ru-RU" sz="1100" dirty="0" smtClean="0"/>
              <a:t> и т.д.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6000768"/>
            <a:ext cx="8715436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Основные индикаторы:</a:t>
            </a:r>
          </a:p>
          <a:p>
            <a:pPr>
              <a:buFontTx/>
              <a:buChar char="-"/>
            </a:pPr>
            <a:r>
              <a:rPr lang="ru-RU" sz="1100" dirty="0" smtClean="0"/>
              <a:t> Доступность дошкольного образования;</a:t>
            </a:r>
          </a:p>
          <a:p>
            <a:pPr>
              <a:buFontTx/>
              <a:buChar char="-"/>
            </a:pPr>
            <a:r>
              <a:rPr lang="ru-RU" sz="1100" dirty="0" smtClean="0"/>
              <a:t> Доля детей дошкольного возраста, посещающих ДОУ;</a:t>
            </a:r>
          </a:p>
          <a:p>
            <a:pPr>
              <a:buFontTx/>
              <a:buChar char="-"/>
            </a:pPr>
            <a:r>
              <a:rPr lang="ru-RU" sz="1100" dirty="0" smtClean="0"/>
              <a:t> Доля внедрения образовательных программ нового поколения, информационных технологий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72494" cy="58763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11760" y="0"/>
            <a:ext cx="495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Заволжский район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км</a:t>
            </a:r>
            <a:r>
              <a:rPr lang="ru-RU" sz="2800" b="1" spc="50" baseline="3000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2800" b="1" spc="50" dirty="0">
              <a:ln w="3810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/>
              <a:t>на 20</a:t>
            </a:r>
            <a:r>
              <a:rPr lang="en-US" sz="2000" b="1" dirty="0" smtClean="0">
                <a:cs typeface="Times New Roman" pitchFamily="18" charset="0"/>
              </a:rPr>
              <a:t>22</a:t>
            </a:r>
            <a:r>
              <a:rPr lang="ru-RU" sz="2000" b="1" dirty="0" smtClean="0"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cs typeface="Times New Roman" pitchFamily="18" charset="0"/>
              </a:rPr>
              <a:t>3</a:t>
            </a:r>
            <a:r>
              <a:rPr lang="ru-RU" sz="2000" b="1" dirty="0" smtClean="0">
                <a:cs typeface="Times New Roman" pitchFamily="18" charset="0"/>
              </a:rPr>
              <a:t> и 202</a:t>
            </a:r>
            <a:r>
              <a:rPr lang="en-US" sz="2000" b="1" dirty="0" smtClean="0">
                <a:cs typeface="Times New Roman" pitchFamily="18" charset="0"/>
              </a:rPr>
              <a:t>4</a:t>
            </a:r>
            <a:r>
              <a:rPr lang="ru-RU" sz="2000" b="1" dirty="0" smtClean="0"/>
              <a:t> годов</a:t>
            </a:r>
          </a:p>
          <a:p>
            <a:pPr algn="ctr"/>
            <a:r>
              <a:rPr lang="ru-RU" sz="2000" b="1" dirty="0" smtClean="0"/>
              <a:t>в разрезе муниципальных программ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07903716"/>
              </p:ext>
            </p:extLst>
          </p:nvPr>
        </p:nvGraphicFramePr>
        <p:xfrm>
          <a:off x="179512" y="1196752"/>
          <a:ext cx="8786874" cy="1219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88632"/>
                <a:gridCol w="1008112"/>
                <a:gridCol w="1080120"/>
                <a:gridCol w="1010010"/>
              </a:tblGrid>
              <a:tr h="2808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22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202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 бюджета 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630 956,9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581</a:t>
                      </a:r>
                      <a:r>
                        <a:rPr lang="ru-RU" sz="1400" b="1" baseline="0" dirty="0" smtClean="0">
                          <a:latin typeface="+mn-lt"/>
                          <a:cs typeface="Times New Roman" pitchFamily="18" charset="0"/>
                        </a:rPr>
                        <a:t> 599,9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198</a:t>
                      </a:r>
                      <a:r>
                        <a:rPr lang="ru-RU" sz="1400" b="1" baseline="0" dirty="0" smtClean="0">
                          <a:latin typeface="+mn-lt"/>
                        </a:rPr>
                        <a:t> 386,3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них: расходы на реализацию муниципальных программ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628 948,0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579 714,9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196 553,7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28083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том числе: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25427468"/>
              </p:ext>
            </p:extLst>
          </p:nvPr>
        </p:nvGraphicFramePr>
        <p:xfrm>
          <a:off x="179512" y="2636912"/>
          <a:ext cx="8784977" cy="416717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8535"/>
                <a:gridCol w="5224106"/>
                <a:gridCol w="1044112"/>
                <a:gridCol w="1044112"/>
                <a:gridCol w="1044112"/>
              </a:tblGrid>
              <a:tr h="2211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/>
                        <a:t>Развитие образования в Заволжском муниципальном районе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148 043,5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128 410,0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125 872,6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3546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 </a:t>
                      </a:r>
                      <a:r>
                        <a:rPr kumimoji="0" lang="ru-RU" sz="1100" kern="1200" dirty="0" smtClean="0"/>
                        <a:t>Подпрограмма «Предоставление дошкольного образования и воспитания в Заволжском муниципальном районе»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73 661,8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66 000,1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65 450,1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52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«Предоставление общедоступного и бесплатного начального общего, основного (общего), среднего (полного), общего образования по основным общеобразовательным программам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45 569,1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35 445,4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35 009,9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«Предоставление дополнительного образования детям в Заволжском муниципальном районе 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17 777,8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929,7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14 377,8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10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/>
                        <a:t>- Подпрограмма «Организация  отдыха, оздоровления и занятости детей и подростков в Заволжском муниципальном районе 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743,0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743,0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743,0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«Обеспечение деятельности органа управления образованием и образовательных учреждений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10 291,8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10 291,8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10 291,8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6981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физической культуры и спорта в Заволжском муниципальном районе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372,7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372,7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372,7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</a:tr>
              <a:tr h="39451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«Развитие физической культуры и спорта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372,7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+mn-lt"/>
                        </a:rPr>
                        <a:t>372,7</a:t>
                      </a:r>
                    </a:p>
                    <a:p>
                      <a:pPr algn="ctr"/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372,7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2360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бюджета Заволжского муниципального района</a:t>
            </a:r>
          </a:p>
          <a:p>
            <a:pPr algn="ctr"/>
            <a:r>
              <a:rPr lang="ru-RU" b="1" dirty="0" smtClean="0"/>
              <a:t> на 20</a:t>
            </a:r>
            <a:r>
              <a:rPr lang="en-US" b="1" dirty="0" smtClean="0">
                <a:cs typeface="Times New Roman" pitchFamily="18" charset="0"/>
              </a:rPr>
              <a:t>22</a:t>
            </a:r>
            <a:r>
              <a:rPr lang="ru-RU" b="1" dirty="0" smtClean="0">
                <a:cs typeface="Times New Roman" pitchFamily="18" charset="0"/>
              </a:rPr>
              <a:t> год и на плановый период 202</a:t>
            </a:r>
            <a:r>
              <a:rPr lang="en-US" b="1" dirty="0" smtClean="0">
                <a:cs typeface="Times New Roman" pitchFamily="18" charset="0"/>
              </a:rPr>
              <a:t>3</a:t>
            </a:r>
            <a:r>
              <a:rPr lang="ru-RU" b="1" dirty="0" smtClean="0">
                <a:cs typeface="Times New Roman" pitchFamily="18" charset="0"/>
              </a:rPr>
              <a:t> и 202</a:t>
            </a:r>
            <a:r>
              <a:rPr lang="en-US" b="1" dirty="0" smtClean="0">
                <a:cs typeface="Times New Roman" pitchFamily="18" charset="0"/>
              </a:rPr>
              <a:t>4</a:t>
            </a:r>
            <a:r>
              <a:rPr lang="ru-RU" b="1" dirty="0" smtClean="0"/>
              <a:t> годов</a:t>
            </a:r>
          </a:p>
          <a:p>
            <a:pPr algn="ctr"/>
            <a:r>
              <a:rPr lang="ru-RU" b="1" dirty="0" smtClean="0"/>
              <a:t>в разрезе муниципальных программ (2)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956376" y="620688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2171981"/>
              </p:ext>
            </p:extLst>
          </p:nvPr>
        </p:nvGraphicFramePr>
        <p:xfrm>
          <a:off x="251520" y="980728"/>
          <a:ext cx="8748464" cy="5731646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395536"/>
                <a:gridCol w="5184576"/>
                <a:gridCol w="1008112"/>
                <a:gridCol w="1080120"/>
                <a:gridCol w="1080120"/>
              </a:tblGrid>
              <a:tr h="50498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культуры и повышение эффективности реализации молодежной политики в Заволжском муниципальном районе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9 932,4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9 768,8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9 644,1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«Предоставление дополнительного образования детям в сфере культуры и искусства в Заволжском муниципальном районе Ивановской области»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6 976,3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6 950,0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6 950,0</a:t>
                      </a:r>
                      <a:endParaRPr lang="ru-RU" sz="1400" b="0" dirty="0"/>
                    </a:p>
                  </a:txBody>
                  <a:tcPr/>
                </a:tc>
              </a:tr>
              <a:tr h="36141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«Библиотечное</a:t>
                      </a:r>
                      <a:r>
                        <a:rPr lang="ru-RU" sz="1100" baseline="0" dirty="0" smtClean="0"/>
                        <a:t> дело</a:t>
                      </a:r>
                      <a:r>
                        <a:rPr lang="ru-RU" sz="1100" dirty="0" smtClean="0"/>
                        <a:t> в Заволжском муниципальном районе 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2 956,1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2 818,8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2 694,1</a:t>
                      </a:r>
                      <a:endParaRPr lang="ru-RU" sz="1400" b="0" dirty="0"/>
                    </a:p>
                  </a:txBody>
                  <a:tcPr/>
                </a:tc>
              </a:tr>
              <a:tr h="5049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Социальная поддержка граждан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2 901,3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2 901,3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2 901,3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</a:t>
                      </a:r>
                      <a:r>
                        <a:rPr lang="ru-RU" sz="1100" dirty="0" smtClean="0"/>
                        <a:t>Повышение качества жизни граждан пожилого возраста в Заволжском </a:t>
                      </a:r>
                      <a:r>
                        <a:rPr lang="ru-RU" sz="1100" dirty="0"/>
                        <a:t>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</a:tr>
              <a:tr h="62380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</a:t>
                      </a:r>
                      <a:r>
                        <a:rPr kumimoji="0" lang="ru-RU" sz="1200" kern="1200" dirty="0" smtClean="0"/>
                        <a:t>Профилактика социального сиротства, развитие семейных форм устройства детей-сирот и детей, оставшихся без попечения родителей</a:t>
                      </a:r>
                      <a:r>
                        <a:rPr lang="ru-RU" sz="1100" dirty="0" smtClean="0"/>
                        <a:t>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2 760,2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2 760,2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2 760,2</a:t>
                      </a:r>
                      <a:endParaRPr lang="ru-RU" sz="1400" b="0" dirty="0"/>
                    </a:p>
                  </a:txBody>
                  <a:tcPr/>
                </a:tc>
              </a:tr>
              <a:tr h="36141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Экономическое развитие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320,0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«Развитие субъектов малого и среднего предпринимательства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120,0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120,0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120,0</a:t>
                      </a:r>
                      <a:endParaRPr lang="ru-RU" sz="1400" b="0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«Развитие сельскохозяйственного производства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200,0</a:t>
                      </a:r>
                      <a:endParaRPr lang="ru-RU" sz="1400" b="0" dirty="0"/>
                    </a:p>
                  </a:txBody>
                  <a:tcPr/>
                </a:tc>
              </a:tr>
              <a:tr h="64888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Обеспечение качественным жильем и услугами жилищно–коммунального хозяйства населения Заволжского муниципального района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14 449,0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2 057,3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800,0</a:t>
                      </a:r>
                      <a:endParaRPr lang="ru-RU" sz="1400" b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Подпрограмма </a:t>
                      </a:r>
                      <a:r>
                        <a:rPr lang="ru-RU" sz="1100" dirty="0"/>
                        <a:t>«Выравнивание обеспеченности населения Заволжского муниципального района объектами социальной и инженерной инфраструктуры»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14 449,0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2 057,3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800,0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"/>
            <a:ext cx="8606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b="1" dirty="0" smtClean="0"/>
              <a:t>на 20</a:t>
            </a:r>
            <a:r>
              <a:rPr lang="en-US" b="1" dirty="0" smtClean="0">
                <a:cs typeface="Times New Roman" pitchFamily="18" charset="0"/>
              </a:rPr>
              <a:t>22</a:t>
            </a:r>
            <a:r>
              <a:rPr lang="ru-RU" b="1" dirty="0" smtClean="0">
                <a:cs typeface="Times New Roman" pitchFamily="18" charset="0"/>
              </a:rPr>
              <a:t> год и на плановый период 202</a:t>
            </a:r>
            <a:r>
              <a:rPr lang="en-US" b="1" dirty="0" smtClean="0">
                <a:cs typeface="Times New Roman" pitchFamily="18" charset="0"/>
              </a:rPr>
              <a:t>3</a:t>
            </a:r>
            <a:r>
              <a:rPr lang="ru-RU" b="1" dirty="0" smtClean="0">
                <a:cs typeface="Times New Roman" pitchFamily="18" charset="0"/>
              </a:rPr>
              <a:t> и 202</a:t>
            </a:r>
            <a:r>
              <a:rPr lang="en-US" b="1" dirty="0" smtClean="0">
                <a:cs typeface="Times New Roman" pitchFamily="18" charset="0"/>
              </a:rPr>
              <a:t>4</a:t>
            </a:r>
            <a:r>
              <a:rPr lang="ru-RU" b="1" dirty="0" smtClean="0"/>
              <a:t> годов</a:t>
            </a:r>
          </a:p>
          <a:p>
            <a:pPr algn="ctr"/>
            <a:r>
              <a:rPr lang="ru-RU" b="1" dirty="0" smtClean="0"/>
              <a:t>в разрезе муниципальных программ (3)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028384" y="54868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24076332"/>
              </p:ext>
            </p:extLst>
          </p:nvPr>
        </p:nvGraphicFramePr>
        <p:xfrm>
          <a:off x="251520" y="1052736"/>
          <a:ext cx="8676456" cy="5697997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278079"/>
                <a:gridCol w="936104"/>
                <a:gridCol w="1080120"/>
                <a:gridCol w="936104"/>
              </a:tblGrid>
              <a:tr h="52486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транспортной системы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16 375,4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10 260,0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10 260,0</a:t>
                      </a:r>
                      <a:endParaRPr lang="ru-RU" sz="1400" b="1" dirty="0"/>
                    </a:p>
                  </a:txBody>
                  <a:tcPr/>
                </a:tc>
              </a:tr>
              <a:tr h="60204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«Капитальный ремонт, ремонт и содержание автомобильных дорог общего пользования местного значения Заволжского муниципального района Ивановской области»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16 375,4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</a:t>
                      </a:r>
                      <a:r>
                        <a:rPr lang="ru-RU" sz="1400" b="0" baseline="0" dirty="0" smtClean="0"/>
                        <a:t> 260,0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</a:t>
                      </a:r>
                      <a:r>
                        <a:rPr lang="ru-RU" sz="1400" b="0" baseline="0" dirty="0" smtClean="0"/>
                        <a:t> 260,0</a:t>
                      </a:r>
                      <a:endParaRPr lang="ru-RU" sz="1400" b="0" dirty="0"/>
                    </a:p>
                  </a:txBody>
                  <a:tcPr/>
                </a:tc>
              </a:tr>
              <a:tr h="432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10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Долгосрочная сбалансированность и устойчивость бюджетной системы Заволжского муниципального района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5 134,6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5 059,5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5 059,5</a:t>
                      </a:r>
                      <a:endParaRPr lang="ru-RU" sz="1400" b="1" dirty="0"/>
                    </a:p>
                  </a:txBody>
                  <a:tcPr/>
                </a:tc>
              </a:tr>
              <a:tr h="37820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«Организация управления муниципальными финансами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4 534,6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4 459,5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4 459,5</a:t>
                      </a:r>
                      <a:endParaRPr lang="ru-RU" sz="1400" b="0" dirty="0"/>
                    </a:p>
                  </a:txBody>
                  <a:tcPr/>
                </a:tc>
              </a:tr>
              <a:tr h="37820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«Управление муниципальным долгом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</a:tr>
              <a:tr h="41593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Подпрограмма </a:t>
                      </a:r>
                      <a:r>
                        <a:rPr lang="ru-RU" sz="1100" dirty="0"/>
                        <a:t>«Обеспечение финансирования непредвиденных расходов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</a:tr>
              <a:tr h="43223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Совершенствование местного самоуправления</a:t>
                      </a:r>
                      <a:r>
                        <a:rPr kumimoji="0" lang="ru-RU" sz="1400" b="1" kern="1200" baseline="0" dirty="0" smtClean="0"/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40 221,8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39 062,8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40 025,7</a:t>
                      </a:r>
                      <a:endParaRPr lang="ru-RU" sz="1400" b="1" dirty="0"/>
                    </a:p>
                  </a:txBody>
                  <a:tcPr/>
                </a:tc>
              </a:tr>
              <a:tr h="33961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«Обеспечение деятельности администрации  Заволжского муниципального района»</a:t>
                      </a:r>
                      <a:endParaRPr lang="ru-RU" sz="11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27 255,8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26 096,8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27 059,7</a:t>
                      </a:r>
                      <a:endParaRPr lang="ru-RU" sz="1400" b="0" dirty="0"/>
                    </a:p>
                  </a:txBody>
                  <a:tcPr/>
                </a:tc>
              </a:tr>
              <a:tr h="50942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«Обеспечение деятельности Муниципального учреждения «Управление по материально-техническому обеспечению деятельности</a:t>
                      </a:r>
                      <a:r>
                        <a:rPr lang="ru-RU" sz="1100" baseline="0" dirty="0" smtClean="0"/>
                        <a:t> органов местного самоуправления </a:t>
                      </a:r>
                      <a:r>
                        <a:rPr lang="ru-RU" sz="1100" dirty="0" smtClean="0"/>
                        <a:t>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10 906,0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10 906,0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</a:t>
                      </a:r>
                      <a:r>
                        <a:rPr lang="ru-RU" sz="1400" b="0" baseline="0" dirty="0" smtClean="0"/>
                        <a:t> 906,0</a:t>
                      </a:r>
                      <a:endParaRPr lang="ru-RU" sz="1400" b="0" dirty="0"/>
                    </a:p>
                  </a:txBody>
                  <a:tcPr/>
                </a:tc>
              </a:tr>
              <a:tr h="50899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2 060,0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2 060,0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2 060,0</a:t>
                      </a:r>
                      <a:endParaRPr lang="ru-RU" sz="1400" b="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Управление муниципальным имуществом</a:t>
                      </a:r>
                      <a:r>
                        <a:rPr kumimoji="0" lang="ru-RU" sz="1400" b="1" kern="1200" baseline="0" dirty="0" smtClean="0"/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486,4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162,0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117,2</a:t>
                      </a:r>
                      <a:endParaRPr lang="ru-RU" sz="1400" b="1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Подпрограмма «Управление муниципальным имуществом 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486,4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162,0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117,2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b="1" dirty="0" smtClean="0"/>
              <a:t>на 20</a:t>
            </a:r>
            <a:r>
              <a:rPr lang="en-US" b="1" dirty="0" smtClean="0">
                <a:cs typeface="Times New Roman" pitchFamily="18" charset="0"/>
              </a:rPr>
              <a:t>22</a:t>
            </a:r>
            <a:r>
              <a:rPr lang="ru-RU" b="1" dirty="0" smtClean="0">
                <a:cs typeface="Times New Roman" pitchFamily="18" charset="0"/>
              </a:rPr>
              <a:t> год и на плановый период 202</a:t>
            </a:r>
            <a:r>
              <a:rPr lang="en-US" b="1" dirty="0" smtClean="0">
                <a:cs typeface="Times New Roman" pitchFamily="18" charset="0"/>
              </a:rPr>
              <a:t>3</a:t>
            </a:r>
            <a:r>
              <a:rPr lang="ru-RU" b="1" dirty="0" smtClean="0">
                <a:cs typeface="Times New Roman" pitchFamily="18" charset="0"/>
              </a:rPr>
              <a:t> и 202</a:t>
            </a:r>
            <a:r>
              <a:rPr lang="en-US" b="1" dirty="0" smtClean="0">
                <a:cs typeface="Times New Roman" pitchFamily="18" charset="0"/>
              </a:rPr>
              <a:t>4</a:t>
            </a:r>
            <a:r>
              <a:rPr lang="ru-RU" b="1" dirty="0" smtClean="0"/>
              <a:t> годов</a:t>
            </a:r>
          </a:p>
          <a:p>
            <a:pPr algn="ctr"/>
            <a:r>
              <a:rPr lang="ru-RU" b="1" dirty="0" smtClean="0"/>
              <a:t>в разрезе муниципальных программ (4)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028384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09714209"/>
              </p:ext>
            </p:extLst>
          </p:nvPr>
        </p:nvGraphicFramePr>
        <p:xfrm>
          <a:off x="251520" y="1124744"/>
          <a:ext cx="8676455" cy="5425440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206070"/>
                <a:gridCol w="1008112"/>
                <a:gridCol w="1080120"/>
                <a:gridCol w="936104"/>
              </a:tblGrid>
              <a:tr h="41578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Улучшение условий и охраны труда в</a:t>
                      </a:r>
                      <a:r>
                        <a:rPr kumimoji="0" lang="ru-RU" sz="1400" b="1" kern="1200" baseline="0" dirty="0" smtClean="0"/>
                        <a:t>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35,4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33,9</a:t>
                      </a:r>
                    </a:p>
                  </a:txBody>
                  <a:tcPr/>
                </a:tc>
              </a:tr>
              <a:tr h="49003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dirty="0" smtClean="0"/>
                        <a:t>Подпрограмма «Улучшение условий и охраны труда в администрации  Заволжского муниципального района, структурных подразделениях администрации и муниципальных учреждениях Заволжского района»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35,4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33,9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33,9</a:t>
                      </a:r>
                      <a:endParaRPr lang="ru-RU" sz="1400" b="0" dirty="0"/>
                    </a:p>
                  </a:txBody>
                  <a:tcPr/>
                </a:tc>
              </a:tr>
              <a:tr h="29699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Безопасность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73,6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83,6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113,6</a:t>
                      </a:r>
                      <a:endParaRPr lang="ru-RU" sz="1400" b="1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-Подпрограмма «Профилактика преступлений и правонарушений на территории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90,0</a:t>
                      </a:r>
                      <a:endParaRPr lang="ru-RU" sz="1400" b="0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-Подпрограмма «Обеспечение мероприятий по построению и развитию АПК «Безопасный город» на территории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23,6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23,6</a:t>
                      </a:r>
                    </a:p>
                    <a:p>
                      <a:pPr algn="ctr"/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23,6</a:t>
                      </a:r>
                    </a:p>
                    <a:p>
                      <a:pPr algn="ctr"/>
                      <a:endParaRPr lang="ru-RU" sz="1400" b="0" dirty="0"/>
                    </a:p>
                  </a:txBody>
                  <a:tcPr/>
                </a:tc>
              </a:tr>
              <a:tr h="62368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/>
                        <a:t>Поддержка и развитие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  <a:endParaRPr lang="ru-RU" sz="1400" b="1" i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1 255,2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765,6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729,2</a:t>
                      </a:r>
                      <a:endParaRPr lang="ru-RU" sz="1400" b="1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-Подпрограмма «</a:t>
                      </a:r>
                      <a:r>
                        <a:rPr kumimoji="0" lang="ru-RU" sz="1100" kern="1200" dirty="0" smtClean="0"/>
                        <a:t>Поддержка и развитие информационно-коммуникационных технологий в органах местного самоуправления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1 255,2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765,6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729,2</a:t>
                      </a:r>
                      <a:endParaRPr lang="ru-RU" sz="1400" b="0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Охрана окружающей среды на территории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389 053,2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380 189,9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52,4</a:t>
                      </a:r>
                      <a:endParaRPr lang="ru-RU" sz="1400" b="1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-Подпрограмма «Ликвидация наиболее опасных объектов накопленного вреда окружающей среде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389</a:t>
                      </a:r>
                      <a:r>
                        <a:rPr lang="ru-RU" sz="1400" b="0" baseline="0" dirty="0" smtClean="0"/>
                        <a:t> 053,2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380 189,9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52,4</a:t>
                      </a:r>
                      <a:endParaRPr lang="ru-RU" sz="1400" b="0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Энергосбережение</a:t>
                      </a:r>
                      <a:r>
                        <a:rPr lang="ru-RU" sz="1400" b="1" baseline="0" dirty="0" smtClean="0"/>
                        <a:t> и повышение энергетической эффективности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243,5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267,5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251,5</a:t>
                      </a:r>
                      <a:endParaRPr lang="ru-RU" sz="1400" b="1" dirty="0"/>
                    </a:p>
                  </a:txBody>
                  <a:tcPr/>
                </a:tc>
              </a:tr>
              <a:tr h="32669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-Подпрограмма «Энергосбережение</a:t>
                      </a:r>
                      <a:r>
                        <a:rPr lang="ru-RU" sz="1100" b="0" baseline="0" dirty="0" smtClean="0"/>
                        <a:t> в социальной сфере на территории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237,5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237,5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237,5</a:t>
                      </a:r>
                      <a:endParaRPr lang="ru-RU" sz="1400" b="0" dirty="0"/>
                    </a:p>
                  </a:txBody>
                  <a:tcPr/>
                </a:tc>
              </a:tr>
              <a:tr h="386288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-Подпрограмма «Энергосбережение</a:t>
                      </a:r>
                      <a:r>
                        <a:rPr lang="ru-RU" sz="1100" b="0" baseline="0" dirty="0" smtClean="0"/>
                        <a:t> и повышение энергетической эффективности в муниципальном жилом фонде Заволжского муниципального района»</a:t>
                      </a:r>
                      <a:endParaRPr lang="ru-RU" sz="11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14,0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1139664809"/>
              </p:ext>
            </p:extLst>
          </p:nvPr>
        </p:nvGraphicFramePr>
        <p:xfrm>
          <a:off x="0" y="0"/>
          <a:ext cx="9144000" cy="71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5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 программных расходов в общем объеме расходов бюджета Заволжского муниципального района на 202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 (%)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15"/>
          <p:cNvGraphicFramePr>
            <a:graphicFrameLocks noChangeAspect="1"/>
          </p:cNvGraphicFramePr>
          <p:nvPr/>
        </p:nvGraphicFramePr>
        <p:xfrm>
          <a:off x="1418234" y="1916832"/>
          <a:ext cx="7401384" cy="4111229"/>
        </p:xfrm>
        <a:graphic>
          <a:graphicData uri="http://schemas.openxmlformats.org/presentationml/2006/ole">
            <p:oleObj spid="_x0000_s2080" name="Диаграмма" r:id="rId3" imgW="8001000" imgH="4438701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112474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 и на плановый период 202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202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годов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86409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 на: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2 008,9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1 885,0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1 832,6 тыс.руб.       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415762423"/>
              </p:ext>
            </p:extLst>
          </p:nvPr>
        </p:nvGraphicFramePr>
        <p:xfrm>
          <a:off x="0" y="1844824"/>
          <a:ext cx="914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 и на плановый период 202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202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годов (продолжение)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15762423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36064584"/>
              </p:ext>
            </p:extLst>
          </p:nvPr>
        </p:nvGraphicFramePr>
        <p:xfrm>
          <a:off x="179512" y="1700808"/>
          <a:ext cx="8856982" cy="4109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832647"/>
                <a:gridCol w="1008112"/>
                <a:gridCol w="1008112"/>
                <a:gridCol w="1008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/>
                        <a:t>На содержание автомобильных дорог местного значения вне границ населенных пунктов в границах муниципального района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u="sng" dirty="0" smtClean="0"/>
                    </a:p>
                    <a:p>
                      <a:pPr algn="ctr"/>
                      <a:r>
                        <a:rPr lang="ru-RU" sz="1400" b="1" i="1" u="sng" dirty="0" smtClean="0"/>
                        <a:t>2</a:t>
                      </a:r>
                      <a:r>
                        <a:rPr lang="ru-RU" sz="1400" b="1" i="1" u="sng" baseline="0" dirty="0" smtClean="0"/>
                        <a:t> 024,2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u="sng" dirty="0" smtClean="0"/>
                    </a:p>
                    <a:p>
                      <a:pPr algn="ctr"/>
                      <a:r>
                        <a:rPr lang="ru-RU" sz="1400" b="1" i="1" u="sng" dirty="0" smtClean="0"/>
                        <a:t>2</a:t>
                      </a:r>
                      <a:r>
                        <a:rPr lang="ru-RU" sz="1400" b="1" i="1" u="sng" baseline="0" dirty="0" smtClean="0"/>
                        <a:t> 024,2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1" u="sng" dirty="0" smtClean="0"/>
                    </a:p>
                    <a:p>
                      <a:pPr algn="ctr"/>
                      <a:r>
                        <a:rPr lang="ru-RU" sz="1400" b="1" i="1" u="sng" dirty="0" smtClean="0"/>
                        <a:t>2</a:t>
                      </a:r>
                      <a:r>
                        <a:rPr lang="ru-RU" sz="1400" b="1" i="1" u="sng" baseline="0" dirty="0" smtClean="0"/>
                        <a:t> 024,2</a:t>
                      </a:r>
                      <a:endParaRPr lang="ru-RU" sz="1400" b="1" i="1" u="sng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078,8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078,8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078,8</a:t>
                      </a:r>
                      <a:endParaRPr lang="ru-RU" sz="1400" dirty="0"/>
                    </a:p>
                  </a:txBody>
                  <a:tcPr/>
                </a:tc>
              </a:tr>
              <a:tr h="2414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354,2</a:t>
                      </a:r>
                      <a:endParaRPr lang="ru-RU" sz="1400" dirty="0"/>
                    </a:p>
                  </a:txBody>
                  <a:tcPr/>
                </a:tc>
              </a:tr>
              <a:tr h="1831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133,8</a:t>
                      </a:r>
                      <a:endParaRPr lang="ru-RU" sz="1400" dirty="0"/>
                    </a:p>
                  </a:txBody>
                  <a:tcPr/>
                </a:tc>
              </a:tr>
              <a:tr h="268848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457,4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На содержание автомобильных дорог местного значения в границах населенных пунктов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2 175,8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2 175,8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2 175,8</a:t>
                      </a:r>
                      <a:endParaRPr lang="ru-RU" sz="1400" b="1" i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639,8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639,8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639,8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285,2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285,2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285,2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628,2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622,6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622,6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622,6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48" y="1357298"/>
            <a:ext cx="1034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8396686"/>
              </p:ext>
            </p:extLst>
          </p:nvPr>
        </p:nvGraphicFramePr>
        <p:xfrm>
          <a:off x="179512" y="1916834"/>
          <a:ext cx="8784977" cy="368698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70962"/>
                <a:gridCol w="1071339"/>
                <a:gridCol w="1071339"/>
                <a:gridCol w="1071337"/>
              </a:tblGrid>
              <a:tr h="4340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2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3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4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</a:tr>
              <a:tr h="856291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>
                          <a:latin typeface="+mn-lt"/>
                        </a:rPr>
                        <a:t>На организацию библиотечного обслуживания населения, комплектование и обеспечение сохранности библиотечных фондов библиотек поселения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2 493,5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2 368,8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2 244,2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97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822,4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781,3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740,2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492,4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467,7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443,1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732,2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695,6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659,0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0911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446,5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424,2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401,9</a:t>
                      </a:r>
                    </a:p>
                  </a:txBody>
                  <a:tcPr/>
                </a:tc>
              </a:tr>
              <a:tr h="8562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На организацию библиотечного обслуживания населения межпоселенческими библиотеками, комплектование и обеспечение сохранности</a:t>
                      </a:r>
                      <a:r>
                        <a:rPr lang="ru-RU" sz="1400" baseline="0" dirty="0" smtClean="0">
                          <a:latin typeface="+mn-lt"/>
                        </a:rPr>
                        <a:t> их библиотечных фондов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+mn-lt"/>
                          <a:cs typeface="Times New Roman" pitchFamily="18" charset="0"/>
                        </a:rPr>
                        <a:t>450,0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+mn-lt"/>
                          <a:cs typeface="Times New Roman" pitchFamily="18" charset="0"/>
                        </a:rPr>
                        <a:t>450,0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+mn-lt"/>
                          <a:cs typeface="Times New Roman" pitchFamily="18" charset="0"/>
                        </a:rPr>
                        <a:t>450,0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1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Заволжское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городское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450,0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450,0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450,0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2360" y="1628801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0" y="0"/>
          <a:ext cx="9036496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0" y="3944720"/>
          <a:ext cx="9144000" cy="2913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51382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По состоянию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Население Заволжского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9061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Городское население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Сельское население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01.01.2017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15 482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10 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384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5 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098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01.01.201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15 046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10</a:t>
                      </a:r>
                      <a:r>
                        <a:rPr lang="ru-RU" sz="1600" baseline="0" dirty="0" smtClean="0"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latin typeface="+mn-lt"/>
                          <a:cs typeface="Times New Roman" pitchFamily="18" charset="0"/>
                        </a:rPr>
                        <a:t>121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5 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925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01.01.2019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14 553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10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836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</a:t>
                      </a:r>
                      <a:r>
                        <a:rPr lang="ru-RU" sz="1600" baseline="0" dirty="0" smtClean="0"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latin typeface="+mn-lt"/>
                          <a:cs typeface="Times New Roman" pitchFamily="18" charset="0"/>
                        </a:rPr>
                        <a:t>717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14 193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9</a:t>
                      </a:r>
                      <a:r>
                        <a:rPr lang="ru-RU" sz="1600" baseline="0" dirty="0" smtClean="0"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latin typeface="+mn-lt"/>
                          <a:cs typeface="Times New Roman" pitchFamily="18" charset="0"/>
                        </a:rPr>
                        <a:t>637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 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556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13 949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9</a:t>
                      </a:r>
                      <a:r>
                        <a:rPr lang="ru-RU" sz="1600" baseline="0" dirty="0" smtClean="0">
                          <a:latin typeface="+mn-lt"/>
                        </a:rPr>
                        <a:t> 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484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 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465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60243245"/>
              </p:ext>
            </p:extLst>
          </p:nvPr>
        </p:nvGraphicFramePr>
        <p:xfrm>
          <a:off x="179512" y="2636912"/>
          <a:ext cx="8784976" cy="267224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70961"/>
                <a:gridCol w="1071339"/>
                <a:gridCol w="1071339"/>
                <a:gridCol w="1071337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2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3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4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</a:tr>
              <a:tr h="990506"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>
                          <a:latin typeface="+mn-lt"/>
                        </a:rPr>
                        <a:t>На расходы, связанные с поэтапным доведением средней заработной платы работникам культуры муниципальных учреждений культуры Заволжского муниципального района до средней заработной платы в Ивановской области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12,6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3,5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3,0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4,1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48" y="221455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Дорожный фонд</a:t>
            </a:r>
          </a:p>
          <a:p>
            <a:pPr algn="ctr"/>
            <a:r>
              <a:rPr lang="ru-RU" sz="2400" b="1" dirty="0" smtClean="0"/>
              <a:t> </a:t>
            </a:r>
          </a:p>
          <a:p>
            <a:r>
              <a:rPr lang="ru-RU" sz="2000" b="1" dirty="0" smtClean="0"/>
              <a:t>Дорожный фонд 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68052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Дорожный фонд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216000" cy="73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6904" cy="115212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Общественно значимые проекты, реализуемые в Заволжском муниципальном районе (тыс. руб.)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548680"/>
            <a:ext cx="9396536" cy="6309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Газификация Заволжского муниципального района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00298" y="857232"/>
          <a:ext cx="6517389" cy="586421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43404"/>
                <a:gridCol w="785818"/>
                <a:gridCol w="785818"/>
                <a:gridCol w="802349"/>
              </a:tblGrid>
              <a:tr h="28637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2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</a:tr>
              <a:tr h="3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Газовая блочно-модульная котельная в </a:t>
                      </a:r>
                      <a:r>
                        <a:rPr lang="ru-RU" sz="1200" b="0" dirty="0" err="1" smtClean="0">
                          <a:solidFill>
                            <a:schemeClr val="accent1"/>
                          </a:solidFill>
                        </a:rPr>
                        <a:t>д.Коротиха</a:t>
                      </a: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 (строительство)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184,7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431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Газовая блочно-модульная котельная в с.Воздвиженье (</a:t>
                      </a: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разработка проектной документации 2022</a:t>
                      </a:r>
                      <a:r>
                        <a:rPr lang="ru-RU" sz="1200" b="0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г.) 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(строительство 2023 г.)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0,8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200,0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402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Распределительный газопровод д.Порозово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(</a:t>
                      </a: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разработка проектной документации 2022</a:t>
                      </a:r>
                      <a:r>
                        <a:rPr lang="ru-RU" sz="1200" b="0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г.) 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(строительство 2023 г.)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18,5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200,0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636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Распределительные газопроводы </a:t>
                      </a:r>
                      <a:r>
                        <a:rPr lang="ru-RU" sz="1200" b="0" dirty="0" err="1" smtClean="0">
                          <a:solidFill>
                            <a:schemeClr val="accent1"/>
                          </a:solidFill>
                        </a:rPr>
                        <a:t>д.Коротиха</a:t>
                      </a: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, </a:t>
                      </a:r>
                      <a:r>
                        <a:rPr lang="ru-RU" sz="1200" b="0" dirty="0" err="1" smtClean="0">
                          <a:solidFill>
                            <a:schemeClr val="accent1"/>
                          </a:solidFill>
                        </a:rPr>
                        <a:t>д.Кинино</a:t>
                      </a: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, д.Вершинино, </a:t>
                      </a:r>
                      <a:r>
                        <a:rPr lang="ru-RU" sz="1200" b="0" dirty="0" err="1" smtClean="0">
                          <a:solidFill>
                            <a:schemeClr val="accent1"/>
                          </a:solidFill>
                        </a:rPr>
                        <a:t>с.Бредихино</a:t>
                      </a: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, </a:t>
                      </a:r>
                      <a:r>
                        <a:rPr lang="ru-RU" sz="1200" b="0" dirty="0" err="1" smtClean="0">
                          <a:solidFill>
                            <a:schemeClr val="accent1"/>
                          </a:solidFill>
                        </a:rPr>
                        <a:t>д.Платково</a:t>
                      </a: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, </a:t>
                      </a:r>
                      <a:r>
                        <a:rPr lang="ru-RU" sz="1200" b="0" dirty="0" err="1" smtClean="0">
                          <a:solidFill>
                            <a:schemeClr val="accent1"/>
                          </a:solidFill>
                        </a:rPr>
                        <a:t>д.Зубцово</a:t>
                      </a: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, </a:t>
                      </a:r>
                      <a:r>
                        <a:rPr lang="ru-RU" sz="1200" b="0" dirty="0" err="1" smtClean="0">
                          <a:solidFill>
                            <a:schemeClr val="accent1"/>
                          </a:solidFill>
                        </a:rPr>
                        <a:t>д.Болотниково</a:t>
                      </a: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, д.Комарово (строительство)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545,6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77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Распределительный газопровод  по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с.Колшево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accent1"/>
                          </a:solidFill>
                        </a:rPr>
                        <a:t>(с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472,5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816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Распределительные газопроводы д.Антропово, д.Степаново,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с.Долматовский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 (ул.Пушкина), д.Овсяницы,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д.Студенец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, д.Хохлома,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с.Жажлево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д.Воробьецово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, с.Никола-Мера,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д.Зуево</a:t>
                      </a:r>
                      <a:r>
                        <a:rPr lang="ru-RU" sz="1200" baseline="0" dirty="0" smtClean="0">
                          <a:solidFill>
                            <a:schemeClr val="accent1"/>
                          </a:solidFill>
                        </a:rPr>
                        <a:t> (разработка проектной документации 2022 г.)(с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троительство 2023 г.)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14,0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500,0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8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Газовая котельная с сетью газоснабжения в с. Заречный </a:t>
                      </a:r>
                      <a:r>
                        <a:rPr lang="ru-RU" sz="1200" baseline="0" dirty="0" smtClean="0">
                          <a:solidFill>
                            <a:schemeClr val="accent1"/>
                          </a:solidFill>
                        </a:rPr>
                        <a:t>(с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троительство)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12</a:t>
                      </a:r>
                      <a:r>
                        <a:rPr lang="ru-RU" sz="1100" b="0" baseline="0" dirty="0" smtClean="0">
                          <a:solidFill>
                            <a:schemeClr val="accent1"/>
                          </a:solidFill>
                        </a:rPr>
                        <a:t> 566,1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608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Распределительные газопроводы 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д.Пырешево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, д.Долматово,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д.Ананьино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, с.Мера,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д.Патракейка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 (</a:t>
                      </a:r>
                      <a:r>
                        <a:rPr lang="ru-RU" sz="1200" baseline="0" dirty="0" smtClean="0">
                          <a:solidFill>
                            <a:schemeClr val="accent1"/>
                          </a:solidFill>
                        </a:rPr>
                        <a:t>разработка проектной документации 2022 г.) (с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троительство 2023 г.)</a:t>
                      </a:r>
                      <a:endParaRPr lang="ru-RU" sz="1200" b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3,3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/>
                          </a:solidFill>
                        </a:rPr>
                        <a:t>500,0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25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1"/>
                          </a:solidFill>
                        </a:rPr>
                        <a:t>Газовая блочно-модульная котельная МУ КБО «Родник» в с.Воздвиженье (разработка проектной документации)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0,8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" name="Рисунок 30" descr="C:\Users\fin4\Desktop\Мои документы\2020\БДГ\poputnyi_gazc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22322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36904" cy="115212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 значимые проекты, реализуемые в Заволжском муниципальном районе (тыс. руб.)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620688"/>
            <a:ext cx="8928992" cy="6237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</a:t>
            </a:r>
          </a:p>
          <a:p>
            <a:pPr>
              <a:buNone/>
            </a:pPr>
            <a:r>
              <a:rPr lang="ru-RU" sz="1600" b="1" dirty="0" smtClean="0"/>
              <a:t>Образование Заволжского муниципального района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b="1" dirty="0" smtClean="0"/>
              <a:t>Охрана окружающей среды Заволжского муниципального района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5720" y="1357298"/>
          <a:ext cx="5962984" cy="244371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76902"/>
                <a:gridCol w="928694"/>
                <a:gridCol w="928694"/>
                <a:gridCol w="92869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2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</a:tr>
              <a:tr h="12984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200" dirty="0" err="1" smtClean="0">
                          <a:solidFill>
                            <a:schemeClr val="accent1"/>
                          </a:solidFill>
                        </a:rPr>
                        <a:t>естественно-научной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 и технологической направленностей в общеобразовательных организациях, расположенных в сельской местности и малых городах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ru-RU" sz="1100" b="0" baseline="0" dirty="0" smtClean="0">
                          <a:solidFill>
                            <a:schemeClr val="accent1"/>
                          </a:solidFill>
                        </a:rPr>
                        <a:t>  568,9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1 </a:t>
                      </a:r>
                      <a:r>
                        <a:rPr lang="ru-RU" sz="1100" b="0" baseline="0" dirty="0" smtClean="0">
                          <a:solidFill>
                            <a:schemeClr val="accent1"/>
                          </a:solidFill>
                        </a:rPr>
                        <a:t> 568,7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ru-RU" sz="1100" b="0" baseline="0" dirty="0" smtClean="0">
                          <a:solidFill>
                            <a:schemeClr val="accent1"/>
                          </a:solidFill>
                        </a:rPr>
                        <a:t>  568,7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Обеспечение образовательных организаций материально-технической базой для внедрения цифровой образовательной среды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3  169,1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4  691,5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4  691,5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285720" y="4643446"/>
          <a:ext cx="5962984" cy="128588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76902"/>
                <a:gridCol w="928694"/>
                <a:gridCol w="928694"/>
                <a:gridCol w="92869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2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</a:tr>
              <a:tr h="9978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/>
                          </a:solidFill>
                        </a:rPr>
                        <a:t>Ликвидация (рекультивация) объектов накопленного экологического вреда, представляющих угрозу реке Волге </a:t>
                      </a:r>
                      <a:endParaRPr lang="ru-RU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389</a:t>
                      </a:r>
                      <a:r>
                        <a:rPr lang="ru-RU" sz="1100" b="0" baseline="0" dirty="0" smtClean="0">
                          <a:solidFill>
                            <a:schemeClr val="accent1"/>
                          </a:solidFill>
                        </a:rPr>
                        <a:t> 053,2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380 189,9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accent1"/>
                          </a:solidFill>
                        </a:rPr>
                        <a:t>52,4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562" name="AutoShape 2" descr="C:\Users\%D0%92%D0%BB%D0%B0%D0%B4%D0%B5%D0%BB%D0%B5%D1%86\Desktop\b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64" name="AutoShape 4" descr="C:\Users\%D0%92%D0%BB%D0%B0%D0%B4%D0%B5%D0%BB%D0%B5%D1%86\Desktop\b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" name="Рисунок 32" descr="Уайд — стоковое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572008"/>
            <a:ext cx="261461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https://sun9-56.userapi.com/c854028/v854028496/187615/mO6enZt3Sg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357298"/>
            <a:ext cx="25717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Сведения о планируемых объемах муниципального долга Заволжского муниципального района на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 и на плановый                               период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годов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25594655"/>
              </p:ext>
            </p:extLst>
          </p:nvPr>
        </p:nvGraphicFramePr>
        <p:xfrm>
          <a:off x="395536" y="2204864"/>
          <a:ext cx="4032448" cy="38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498553"/>
              </p:ext>
            </p:extLst>
          </p:nvPr>
        </p:nvGraphicFramePr>
        <p:xfrm>
          <a:off x="4572000" y="2204864"/>
          <a:ext cx="42484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42852"/>
            <a:ext cx="1657350" cy="2076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428868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       </a:t>
            </a:r>
            <a:r>
              <a:rPr lang="ru-RU" sz="1700" dirty="0" smtClean="0">
                <a:solidFill>
                  <a:schemeClr val="bg1"/>
                </a:solidFill>
              </a:rPr>
              <a:t>На официальном сайте администрации Заволжского муниципального района Ивановской области в сети Интернет</a:t>
            </a:r>
            <a:r>
              <a:rPr lang="ru-RU" sz="1700" dirty="0" smtClean="0">
                <a:solidFill>
                  <a:schemeClr val="bg1"/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</a:rPr>
              <a:t> </a:t>
            </a:r>
            <a:r>
              <a:rPr lang="en-US" sz="1700" dirty="0" smtClean="0">
                <a:solidFill>
                  <a:schemeClr val="bg1"/>
                </a:solidFill>
              </a:rPr>
              <a:t>(</a:t>
            </a:r>
            <a:r>
              <a:rPr lang="ru-RU" sz="1700" u="sng" kern="50" dirty="0" smtClean="0">
                <a:solidFill>
                  <a:schemeClr val="bg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http://zavrayadm.ru</a:t>
            </a:r>
            <a:r>
              <a:rPr lang="en-US" sz="1700" u="sng" kern="50" dirty="0" smtClean="0">
                <a:solidFill>
                  <a:schemeClr val="bg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)</a:t>
            </a:r>
            <a:r>
              <a:rPr lang="ru-RU" sz="1700" dirty="0" smtClean="0">
                <a:solidFill>
                  <a:schemeClr val="bg1"/>
                </a:solidFill>
              </a:rPr>
              <a:t> в разделе «Финансы/Бюджет/Бюджет 2022/Проект бюджета 2022-2024» размещен проект </a:t>
            </a:r>
            <a:r>
              <a:rPr lang="ru-RU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муниципального правового акта «О бюджете Заволжского муниципального района на 2022 год и на плановый период 2023 и 2024 годов», а также аналитические материалы к нему.</a:t>
            </a:r>
          </a:p>
          <a:p>
            <a:pPr algn="just"/>
            <a:endParaRPr lang="ru-RU" sz="1700" kern="50" dirty="0" smtClean="0">
              <a:cs typeface="Mangal" panose="02040503050203030202" pitchFamily="18" charset="0"/>
            </a:endParaRPr>
          </a:p>
          <a:p>
            <a:pPr algn="just"/>
            <a:r>
              <a:rPr lang="ru-RU" sz="1700" dirty="0" smtClean="0">
                <a:solidFill>
                  <a:schemeClr val="bg1"/>
                </a:solidFill>
              </a:rPr>
              <a:t>       Обсуждение гражданами проекта </a:t>
            </a:r>
            <a:r>
              <a:rPr lang="ru-RU" sz="1700" kern="50" dirty="0" smtClean="0">
                <a:solidFill>
                  <a:prstClr val="black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муниципального правового акта о бюджете Заволжского муниципального района возможно посредством участи граждан в публичных слушаниях. Информационное сообщение (анонс) о проведении публичных слушаний размещается на официальном сайте </a:t>
            </a:r>
            <a:r>
              <a:rPr lang="ru-RU" sz="1700" dirty="0" smtClean="0">
                <a:solidFill>
                  <a:prstClr val="black"/>
                </a:solidFill>
              </a:rPr>
              <a:t>администрации Заволжского муниципального района Ивановской области в разделе «Анонсы».</a:t>
            </a:r>
            <a:endParaRPr lang="ru-RU" sz="17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64357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dirty="0" smtClean="0"/>
          </a:p>
          <a:p>
            <a:r>
              <a:rPr lang="ru-RU" sz="800" dirty="0" smtClean="0"/>
              <a:t>Финансовый отдел администрации Заволжского муниципального района Ивановской области</a:t>
            </a:r>
          </a:p>
          <a:p>
            <a:r>
              <a:rPr lang="ru-RU" sz="800" dirty="0" smtClean="0"/>
              <a:t>Контактная информация: </a:t>
            </a:r>
          </a:p>
          <a:p>
            <a:r>
              <a:rPr lang="ru-RU" sz="800" u="sng" dirty="0" smtClean="0"/>
              <a:t>Адрес: </a:t>
            </a:r>
            <a:r>
              <a:rPr lang="ru-RU" sz="800" dirty="0" smtClean="0"/>
              <a:t>Ивановская область, г.Заволжск, ул.Мира д.7, тел. 6-00-44</a:t>
            </a:r>
            <a:r>
              <a:rPr lang="en-US" sz="800" dirty="0" smtClean="0"/>
              <a:t> </a:t>
            </a:r>
          </a:p>
          <a:p>
            <a:r>
              <a:rPr lang="ru-RU" sz="800" u="sng" dirty="0" smtClean="0"/>
              <a:t>Адрес электронной почты: </a:t>
            </a:r>
            <a:r>
              <a:rPr lang="en-US" sz="800" dirty="0" err="1" smtClean="0"/>
              <a:t>zavfin@nxt</a:t>
            </a:r>
            <a:r>
              <a:rPr lang="ru-RU" sz="800" dirty="0" smtClean="0"/>
              <a:t>.</a:t>
            </a:r>
            <a:r>
              <a:rPr lang="en-US" sz="800" dirty="0" err="1" smtClean="0"/>
              <a:t>ru</a:t>
            </a:r>
            <a:endParaRPr lang="en-US" sz="800" dirty="0" smtClean="0"/>
          </a:p>
          <a:p>
            <a:r>
              <a:rPr lang="ru-RU" sz="800" u="sng" dirty="0" smtClean="0"/>
              <a:t>График работы:</a:t>
            </a:r>
            <a:r>
              <a:rPr lang="ru-RU" sz="800" dirty="0" smtClean="0"/>
              <a:t> </a:t>
            </a:r>
            <a:r>
              <a:rPr lang="ru-RU" sz="800" dirty="0" err="1" smtClean="0"/>
              <a:t>пн</a:t>
            </a:r>
            <a:r>
              <a:rPr lang="ru-RU" sz="800" dirty="0" smtClean="0"/>
              <a:t> – </a:t>
            </a:r>
            <a:r>
              <a:rPr lang="ru-RU" sz="800" dirty="0" err="1" smtClean="0"/>
              <a:t>чт</a:t>
            </a:r>
            <a:r>
              <a:rPr lang="ru-RU" sz="800" dirty="0" smtClean="0"/>
              <a:t> с 8.00 до 17.00, </a:t>
            </a:r>
            <a:r>
              <a:rPr lang="ru-RU" sz="800" dirty="0" err="1" smtClean="0"/>
              <a:t>пт</a:t>
            </a:r>
            <a:r>
              <a:rPr lang="ru-RU" sz="800" dirty="0" smtClean="0"/>
              <a:t> с 8.00 до 15.45 </a:t>
            </a:r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8012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Основные показатели социально-экономического развития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1. Экономические показатели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35336865"/>
              </p:ext>
            </p:extLst>
          </p:nvPr>
        </p:nvGraphicFramePr>
        <p:xfrm>
          <a:off x="251521" y="1293260"/>
          <a:ext cx="8496942" cy="509819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3691"/>
                <a:gridCol w="1486847"/>
                <a:gridCol w="1058844"/>
                <a:gridCol w="1016728"/>
                <a:gridCol w="944105"/>
                <a:gridCol w="1016727"/>
              </a:tblGrid>
              <a:tr h="3853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Ед.измере</a:t>
                      </a:r>
                      <a:endParaRPr lang="ru-RU" sz="1600" smtClean="0"/>
                    </a:p>
                    <a:p>
                      <a:pPr algn="ctr"/>
                      <a:r>
                        <a:rPr lang="ru-RU" sz="1600" smtClean="0"/>
                        <a:t>ния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Оценка </a:t>
                      </a:r>
                    </a:p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1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Прогноз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2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3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4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</a:tr>
              <a:tr h="789205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Объем продукции сельского хозяйства в хозяйствах всех категорий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r>
                        <a:rPr lang="en-US" sz="1600" dirty="0" smtClean="0"/>
                        <a:t>7</a:t>
                      </a:r>
                      <a:r>
                        <a:rPr lang="ru-RU" sz="1600" dirty="0" smtClean="0"/>
                        <a:t>,</a:t>
                      </a:r>
                      <a:r>
                        <a:rPr lang="en-US" sz="1600" dirty="0" smtClean="0"/>
                        <a:t>101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r>
                        <a:rPr lang="en-US" sz="1600" dirty="0" smtClean="0"/>
                        <a:t>8</a:t>
                      </a:r>
                      <a:r>
                        <a:rPr lang="ru-RU" sz="1600" dirty="0" smtClean="0"/>
                        <a:t>,</a:t>
                      </a:r>
                      <a:r>
                        <a:rPr lang="en-US" sz="1600" dirty="0" smtClean="0"/>
                        <a:t>404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</a:t>
                      </a:r>
                      <a:r>
                        <a:rPr lang="ru-RU" sz="1600" dirty="0" smtClean="0"/>
                        <a:t>,</a:t>
                      </a:r>
                      <a:r>
                        <a:rPr lang="en-US" sz="1600" dirty="0" smtClean="0"/>
                        <a:t>182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r>
                        <a:rPr lang="en-US" sz="1600" dirty="0" smtClean="0"/>
                        <a:t>2</a:t>
                      </a:r>
                      <a:r>
                        <a:rPr lang="ru-RU" sz="1600" dirty="0" smtClean="0"/>
                        <a:t>,</a:t>
                      </a:r>
                      <a:r>
                        <a:rPr lang="en-US" sz="1600" dirty="0" smtClean="0"/>
                        <a:t>2</a:t>
                      </a:r>
                      <a:r>
                        <a:rPr lang="ru-RU" sz="1600" dirty="0" smtClean="0"/>
                        <a:t>0</a:t>
                      </a:r>
                      <a:r>
                        <a:rPr lang="en-US" sz="1600" dirty="0" smtClean="0"/>
                        <a:t>7</a:t>
                      </a:r>
                      <a:endParaRPr lang="ru-RU" sz="1600" dirty="0"/>
                    </a:p>
                  </a:txBody>
                  <a:tcPr/>
                </a:tc>
              </a:tr>
              <a:tr h="567918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Оборот розничной торговли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457,447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478,168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501,785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527,075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Инвестиции в основной капитал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109,048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194,600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212,384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5,100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тыс.единиц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0,300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0,292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0,297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0,297</a:t>
                      </a:r>
                      <a:endParaRPr lang="ru-RU" sz="1600" dirty="0"/>
                    </a:p>
                  </a:txBody>
                  <a:tcPr/>
                </a:tc>
              </a:tr>
              <a:tr h="963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Среднесписочная численность работников, занятых на предприятиях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тыс.человек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1,336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1,342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1,353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1,353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Оборот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405,052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409,103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412,375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416,498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712968" cy="126876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годов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2.Показатели, характеризующие уровень жизни населения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23643526"/>
              </p:ext>
            </p:extLst>
          </p:nvPr>
        </p:nvGraphicFramePr>
        <p:xfrm>
          <a:off x="214282" y="1029896"/>
          <a:ext cx="8791881" cy="58281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56385"/>
                <a:gridCol w="1152128"/>
                <a:gridCol w="1199699"/>
                <a:gridCol w="943834"/>
                <a:gridCol w="1047318"/>
                <a:gridCol w="992517"/>
              </a:tblGrid>
              <a:tr h="3489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Ед.измерения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202</a:t>
                      </a:r>
                      <a:r>
                        <a:rPr lang="en-US" sz="1400" dirty="0" smtClean="0"/>
                        <a:t>1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23819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Демография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2934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13,787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13,466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13,147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12,840</a:t>
                      </a:r>
                      <a:endParaRPr lang="ru-RU" sz="1400" dirty="0"/>
                    </a:p>
                  </a:txBody>
                  <a:tcPr/>
                </a:tc>
              </a:tr>
              <a:tr h="2598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городского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9,388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9,164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8,953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8,738</a:t>
                      </a:r>
                      <a:endParaRPr lang="ru-RU" sz="1400" dirty="0"/>
                    </a:p>
                  </a:txBody>
                  <a:tcPr/>
                </a:tc>
              </a:tr>
              <a:tr h="1821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сельского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4,399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4,302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4,194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4,102</a:t>
                      </a:r>
                      <a:endParaRPr lang="ru-RU" sz="1400" dirty="0"/>
                    </a:p>
                  </a:txBody>
                  <a:tcPr/>
                </a:tc>
              </a:tr>
              <a:tr h="5009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рождаемости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7,57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8,41</a:t>
                      </a:r>
                      <a:endParaRPr lang="ru-RU" sz="1400" dirty="0"/>
                    </a:p>
                  </a:txBody>
                  <a:tcPr/>
                </a:tc>
              </a:tr>
              <a:tr h="5405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смертности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24,37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24,51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25,08</a:t>
                      </a:r>
                      <a:endParaRPr lang="ru-RU" sz="1400" dirty="0"/>
                    </a:p>
                  </a:txBody>
                  <a:tcPr/>
                </a:tc>
              </a:tr>
              <a:tr h="4805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Ожидаемая</a:t>
                      </a:r>
                      <a:r>
                        <a:rPr lang="ru-RU" sz="1400" baseline="0" dirty="0" smtClean="0"/>
                        <a:t> продолжительность жизни при рождении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70,1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70,1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70,1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71,0</a:t>
                      </a:r>
                      <a:endParaRPr lang="ru-RU" sz="1800" dirty="0"/>
                    </a:p>
                  </a:txBody>
                  <a:tcPr/>
                </a:tc>
              </a:tr>
              <a:tr h="32241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Малое и среднее предпринимательство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14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малых и средних предприятий – всего по состоянию на конец года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тыс.ед.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</a:t>
                      </a:r>
                      <a:r>
                        <a:rPr lang="en-US" sz="1800" dirty="0" smtClean="0"/>
                        <a:t>292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0,2</a:t>
                      </a:r>
                      <a:r>
                        <a:rPr lang="en-US" sz="1800" dirty="0" smtClean="0"/>
                        <a:t>97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0,2</a:t>
                      </a:r>
                      <a:r>
                        <a:rPr lang="en-US" sz="1800" dirty="0" smtClean="0"/>
                        <a:t>97</a:t>
                      </a:r>
                      <a:endParaRPr lang="ru-RU" sz="18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Среднесписочная</a:t>
                      </a:r>
                      <a:r>
                        <a:rPr lang="ru-RU" sz="1400" baseline="0" dirty="0" smtClean="0"/>
                        <a:t> численность работников, занятых на малых и средних предприятиях -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1,3</a:t>
                      </a:r>
                      <a:r>
                        <a:rPr lang="en-US" sz="1800" dirty="0" smtClean="0"/>
                        <a:t>36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1,3</a:t>
                      </a:r>
                      <a:r>
                        <a:rPr lang="en-US" sz="1800" dirty="0" smtClean="0"/>
                        <a:t>4</a:t>
                      </a:r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1,3</a:t>
                      </a:r>
                      <a:r>
                        <a:rPr lang="en-US" sz="1800" dirty="0" smtClean="0"/>
                        <a:t>53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1,3</a:t>
                      </a:r>
                      <a:r>
                        <a:rPr lang="en-US" sz="1800" dirty="0" smtClean="0"/>
                        <a:t>53</a:t>
                      </a:r>
                      <a:endParaRPr lang="ru-RU" sz="18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Оборот малых и средних предприятий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млн.руб.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405</a:t>
                      </a:r>
                      <a:r>
                        <a:rPr lang="ru-RU" sz="1800" dirty="0" smtClean="0"/>
                        <a:t>,</a:t>
                      </a:r>
                      <a:r>
                        <a:rPr lang="en-US" sz="1800" dirty="0" smtClean="0"/>
                        <a:t>052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409,103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412,375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416,498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годов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2.Показатели, характеризующие уровень жизни населения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(продолжение)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12875"/>
          <a:ext cx="8640959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918108"/>
                <a:gridCol w="1610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на 201</a:t>
                      </a:r>
                      <a:r>
                        <a:rPr lang="en-US" dirty="0" smtClean="0"/>
                        <a:t>9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Лица в трудоспособном возрасте не занятые</a:t>
                      </a:r>
                      <a:r>
                        <a:rPr lang="ru-RU" baseline="0" dirty="0" smtClean="0"/>
                        <a:t> трудовой деятельностью и учёбой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безработных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0,155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Фонд начисленной заработной платы всех работников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млн.руб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712,826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Среднесписочная численность работников организаций – 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заработная плата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18 563,17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Денежные доходы в расчёте на душу населения в 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13 032,21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23643526"/>
              </p:ext>
            </p:extLst>
          </p:nvPr>
        </p:nvGraphicFramePr>
        <p:xfrm>
          <a:off x="251520" y="1340768"/>
          <a:ext cx="8784975" cy="53395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4665"/>
                <a:gridCol w="942798"/>
                <a:gridCol w="1886186"/>
                <a:gridCol w="943093"/>
                <a:gridCol w="1046495"/>
                <a:gridCol w="991738"/>
              </a:tblGrid>
              <a:tr h="35535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Ед.измерения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2021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/>
                    </a:p>
                  </a:txBody>
                  <a:tcPr/>
                </a:tc>
              </a:tr>
              <a:tr h="5444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Фонд начисленной заработной платы всех работников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667,758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713,495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763,577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816,883</a:t>
                      </a:r>
                      <a:endParaRPr lang="ru-RU" sz="14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Среднесписочная численность работников организаций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2,555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2,65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2,7</a:t>
                      </a:r>
                      <a:endParaRPr lang="ru-RU" sz="18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Средняя заработная плата номинальная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21779,46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22868,43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24011,85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25212,44</a:t>
                      </a:r>
                    </a:p>
                  </a:txBody>
                  <a:tcPr marL="34925" marR="34925" marT="34925" marB="34925"/>
                </a:tc>
              </a:tr>
              <a:tr h="22877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Денежные доходы населения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42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Денежные доходы в расчете на душу населения в месяц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13788,28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14618,98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15842,06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16505,3</a:t>
                      </a:r>
                      <a:endParaRPr lang="ru-RU" sz="1400" dirty="0"/>
                    </a:p>
                  </a:txBody>
                  <a:tcPr/>
                </a:tc>
              </a:tr>
              <a:tr h="7686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населения с денежными</a:t>
                      </a:r>
                      <a:r>
                        <a:rPr lang="ru-RU" sz="1400" baseline="0" dirty="0" smtClean="0"/>
                        <a:t> доходами ниже прожиточного минимума в % ко всему населению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30,5</a:t>
                      </a:r>
                      <a:endParaRPr lang="ru-RU" sz="1800" dirty="0"/>
                    </a:p>
                  </a:txBody>
                  <a:tcPr/>
                </a:tc>
              </a:tr>
              <a:tr h="18912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Развитие социальной сферы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752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Ввод в эксплуатацию жилых домов за счет всех источников финансирования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тыс.кв.м.</a:t>
                      </a:r>
                      <a:r>
                        <a:rPr lang="ru-RU" sz="1400" baseline="0" dirty="0" smtClean="0"/>
                        <a:t> общей площади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2,003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1,587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1,315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бюджет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Рисунок 36" descr="x_37ac4ade.jpg"/>
          <p:cNvPicPr>
            <a:picLocks noChangeAspect="1"/>
          </p:cNvPicPr>
          <p:nvPr/>
        </p:nvPicPr>
        <p:blipFill>
          <a:blip r:embed="rId3" cstate="print"/>
          <a:srcRect l="5672" r="66949"/>
          <a:stretch>
            <a:fillRect/>
          </a:stretch>
        </p:blipFill>
        <p:spPr bwMode="auto">
          <a:xfrm>
            <a:off x="323528" y="764704"/>
            <a:ext cx="10080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20"/>
          <p:cNvSpPr txBox="1">
            <a:spLocks noChangeArrowheads="1"/>
          </p:cNvSpPr>
          <p:nvPr/>
        </p:nvSpPr>
        <p:spPr bwMode="auto">
          <a:xfrm>
            <a:off x="467544" y="2420888"/>
            <a:ext cx="2448694" cy="286232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-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от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5125" name="TextBox 21"/>
          <p:cNvSpPr txBox="1">
            <a:spLocks noChangeArrowheads="1"/>
          </p:cNvSpPr>
          <p:nvPr/>
        </p:nvSpPr>
        <p:spPr bwMode="auto">
          <a:xfrm>
            <a:off x="5868144" y="2492896"/>
            <a:ext cx="3024336" cy="313932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(социальные выплаты населению, содержание муниципальных учреждений (образование, ЖКХ, культура и другие) капитальное строительство и другие) </a:t>
            </a:r>
          </a:p>
        </p:txBody>
      </p:sp>
      <p:sp>
        <p:nvSpPr>
          <p:cNvPr id="5126" name="TextBox 22"/>
          <p:cNvSpPr txBox="1">
            <a:spLocks noChangeArrowheads="1"/>
          </p:cNvSpPr>
          <p:nvPr/>
        </p:nvSpPr>
        <p:spPr bwMode="auto">
          <a:xfrm flipV="1">
            <a:off x="1763688" y="692696"/>
            <a:ext cx="7129487" cy="175432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rot="10800000" wrap="square">
            <a:spAutoFit/>
          </a:bodyPr>
          <a:lstStyle/>
          <a:p>
            <a:pPr algn="just"/>
            <a:endParaRPr lang="ru-RU" b="1" dirty="0">
              <a:solidFill>
                <a:srgbClr val="FB050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/>
            <a:endParaRPr lang="ru-RU" b="1" dirty="0">
              <a:solidFill>
                <a:srgbClr val="4709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8501063" y="214313"/>
            <a:ext cx="428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</a:endParaRPr>
          </a:p>
        </p:txBody>
      </p:sp>
      <p:pic>
        <p:nvPicPr>
          <p:cNvPr id="5130" name="Picture 15" descr="289654bc05747496ce06717c2d8a645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20888"/>
            <a:ext cx="273526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539552" y="404664"/>
          <a:ext cx="820891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Минус 32"/>
          <p:cNvSpPr/>
          <p:nvPr/>
        </p:nvSpPr>
        <p:spPr>
          <a:xfrm>
            <a:off x="7235825" y="2420938"/>
            <a:ext cx="674688" cy="622300"/>
          </a:xfrm>
          <a:prstGeom prst="mathMinus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34"/>
          <p:cNvSpPr txBox="1">
            <a:spLocks noChangeArrowheads="1"/>
          </p:cNvSpPr>
          <p:nvPr/>
        </p:nvSpPr>
        <p:spPr bwMode="auto">
          <a:xfrm>
            <a:off x="6300788" y="3213100"/>
            <a:ext cx="251936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если расходная часть бюджета превышает доходную, то бюджет формируется с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ДЕФИЦИТОМ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люс 35"/>
          <p:cNvSpPr/>
          <p:nvPr/>
        </p:nvSpPr>
        <p:spPr>
          <a:xfrm>
            <a:off x="1258888" y="2492375"/>
            <a:ext cx="674687" cy="620713"/>
          </a:xfrm>
          <a:prstGeom prst="mathPlu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1" name="TextBox 36"/>
          <p:cNvSpPr txBox="1">
            <a:spLocks noChangeArrowheads="1"/>
          </p:cNvSpPr>
          <p:nvPr/>
        </p:nvSpPr>
        <p:spPr bwMode="auto">
          <a:xfrm>
            <a:off x="539750" y="3284538"/>
            <a:ext cx="22320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превышение доходов над расходами образует положительный остаток бюджета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ПРОФИЦИТ</a:t>
            </a:r>
          </a:p>
          <a:p>
            <a:pPr eaLnBrk="0" hangingPunct="0">
              <a:spcBef>
                <a:spcPct val="50000"/>
              </a:spcBef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14" descr="b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2997200"/>
            <a:ext cx="28797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21"/>
          <p:cNvSpPr txBox="1">
            <a:spLocks noChangeArrowheads="1"/>
          </p:cNvSpPr>
          <p:nvPr/>
        </p:nvSpPr>
        <p:spPr bwMode="auto">
          <a:xfrm>
            <a:off x="539750" y="5805488"/>
            <a:ext cx="8280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                 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10610</TotalTime>
  <Words>5034</Words>
  <Application>Microsoft Office PowerPoint</Application>
  <PresentationFormat>Экран (4:3)</PresentationFormat>
  <Paragraphs>1405</Paragraphs>
  <Slides>46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Поток</vt:lpstr>
      <vt:lpstr>Диаграмма</vt:lpstr>
      <vt:lpstr>Слайд 1</vt:lpstr>
      <vt:lpstr>Слайд 2</vt:lpstr>
      <vt:lpstr>Слайд 3</vt:lpstr>
      <vt:lpstr>Слайд 4</vt:lpstr>
      <vt:lpstr>Основные показатели социально-экономического развития  на 2022 год и на плановый период 2023 и 2024 годов 1. Экономические показатели </vt:lpstr>
      <vt:lpstr>Основные показатели социально-экономического развития  на 2022 год и на плановый период 2023 и 2024 годов  2.Показатели, характеризующие уровень жизни населения</vt:lpstr>
      <vt:lpstr>Основные показатели социально-экономического развития  на 2022 год и на плановый период 2023 и 2024 годов  2.Показатели, характеризующие уровень жизни населения  (продолжение)</vt:lpstr>
      <vt:lpstr>Слайд 8</vt:lpstr>
      <vt:lpstr>Слайд 9</vt:lpstr>
      <vt:lpstr>Слайд 10</vt:lpstr>
      <vt:lpstr>Основные характеристики бюджета Заволжского муниципального района на 2022 год и на плановый период 2023 и 2024 годов (тыс.руб.)</vt:lpstr>
      <vt:lpstr>Слайд 12</vt:lpstr>
      <vt:lpstr>Слайд 13</vt:lpstr>
      <vt:lpstr>Слайд 14</vt:lpstr>
      <vt:lpstr>Нормативы зачислений налоговых и неналоговых доходов в бюджет  Заволжского муниципального района  и бюджеты поселений Заволжского муниципального района на 2022 год и на плановый период 2023 и 2024 годов (продолжение)</vt:lpstr>
      <vt:lpstr>Структура доходов бюджета Заволжского муниципального района  на 2022 год и на плановый период 2023 и 2024 годов </vt:lpstr>
      <vt:lpstr>Слайд 17</vt:lpstr>
      <vt:lpstr>Слайд 18</vt:lpstr>
      <vt:lpstr>Безвозмездные поступления в бюджет Заволжского муниципального района на 2022 год и на плановый период 2023 и 2024 годов </vt:lpstr>
      <vt:lpstr>Слайд 20</vt:lpstr>
      <vt:lpstr>Слайд 21</vt:lpstr>
      <vt:lpstr>Слайд 22</vt:lpstr>
      <vt:lpstr>Слайд 23</vt:lpstr>
      <vt:lpstr>Расходы бюджета Заволжского муниципального района в разрезе разделов и подразделов бюджетной классификации  на 2022 год и на плановый период 2023 и 2024 годов</vt:lpstr>
      <vt:lpstr>Расходы бюджета Заволжского муниципального района в разрезе разделов и подразделов бюджетной классификации  на 2022 год и на плановый период 2023 и 2024 годов (2)</vt:lpstr>
      <vt:lpstr>Расходы бюджета Заволжского муниципального района в разрезе разделов и подразделов бюджетной классификации  на 2022 год и на плановый период 2023 и 2024 годов (3)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  Непрограммные направления деятельности  Заволжского муниципального района  на 2022 год и на плановый период 2023 и 2024 годов </vt:lpstr>
      <vt:lpstr>Непрограммные направления деятельности  Заволжского муниципального района  на 2022 год и на плановый период 2023 и 2024 годов (продолжение)</vt:lpstr>
      <vt:lpstr>Иные межбюджетные трансферты поселениям  Заволжского муниципального района  на 2022 год и на плановый период 2023 и 2024 годов </vt:lpstr>
      <vt:lpstr>Иные межбюджетные трансферты поселениям  Заволжского муниципального района  на 2022 год и на плановый период 2023 и 2024 годов (2)</vt:lpstr>
      <vt:lpstr>Иные межбюджетные трансферты поселениям  Заволжского муниципального района  на 2022 год и на плановый период 2023 и 2024 годов (3)</vt:lpstr>
      <vt:lpstr>Слайд 41</vt:lpstr>
      <vt:lpstr>Дорожный фонд  Заволжского муниципального района  на 2020 год</vt:lpstr>
      <vt:lpstr>Общественно значимые проекты, реализуемые в Заволжском муниципальном районе (тыс. руб.) </vt:lpstr>
      <vt:lpstr>Социально значимые проекты, реализуемые в Заволжском муниципальном районе (тыс. руб.) </vt:lpstr>
      <vt:lpstr>Сведения о планируемых объемах муниципального долга Заволжского муниципального района на 2022 год и на плановый                               период 2023 и 2024 годов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fin4</dc:creator>
  <cp:lastModifiedBy>Владелец</cp:lastModifiedBy>
  <cp:revision>1104</cp:revision>
  <cp:lastPrinted>2020-12-09T05:41:55Z</cp:lastPrinted>
  <dcterms:modified xsi:type="dcterms:W3CDTF">2021-11-17T08:31:04Z</dcterms:modified>
</cp:coreProperties>
</file>