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7"/>
  </p:notesMasterIdLst>
  <p:sldIdLst>
    <p:sldId id="341" r:id="rId2"/>
    <p:sldId id="342" r:id="rId3"/>
    <p:sldId id="362" r:id="rId4"/>
    <p:sldId id="257" r:id="rId5"/>
    <p:sldId id="258" r:id="rId6"/>
    <p:sldId id="264" r:id="rId7"/>
    <p:sldId id="347" r:id="rId8"/>
    <p:sldId id="337" r:id="rId9"/>
    <p:sldId id="354" r:id="rId10"/>
    <p:sldId id="355" r:id="rId11"/>
    <p:sldId id="356" r:id="rId12"/>
    <p:sldId id="357" r:id="rId13"/>
    <p:sldId id="353" r:id="rId14"/>
    <p:sldId id="332" r:id="rId15"/>
    <p:sldId id="340" r:id="rId16"/>
    <p:sldId id="330" r:id="rId17"/>
    <p:sldId id="334" r:id="rId18"/>
    <p:sldId id="335" r:id="rId19"/>
    <p:sldId id="372" r:id="rId20"/>
    <p:sldId id="348" r:id="rId21"/>
    <p:sldId id="373" r:id="rId22"/>
    <p:sldId id="370" r:id="rId23"/>
    <p:sldId id="368" r:id="rId24"/>
    <p:sldId id="369" r:id="rId25"/>
    <p:sldId id="282" r:id="rId26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Динамика численности населения Заволжского</a:t>
            </a:r>
            <a:r>
              <a:rPr lang="ru-RU" sz="2000" baseline="0" dirty="0" smtClean="0"/>
              <a:t> муниципального района 2017-20</a:t>
            </a:r>
            <a:r>
              <a:rPr lang="en-US" sz="2000" baseline="0" dirty="0" smtClean="0"/>
              <a:t>2</a:t>
            </a:r>
            <a:r>
              <a:rPr lang="ru-RU" sz="2000" baseline="0" dirty="0" smtClean="0"/>
              <a:t>1 годы</a:t>
            </a:r>
            <a:endParaRPr lang="ru-RU" sz="20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6522249332042033E-2"/>
          <c:y val="0.33225420487048635"/>
          <c:w val="0.73396779016999514"/>
          <c:h val="0.62906572472339672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dLbls>
            <c:dLbl>
              <c:idx val="0"/>
              <c:layout>
                <c:manualLayout>
                  <c:x val="-1.4281730181006881E-3"/>
                  <c:y val="3.01659523256550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01.01.2021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563460362013779E-3"/>
                  <c:y val="2.011063488377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01.01.2020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34070899225133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01.01.2019</a:t>
                    </a:r>
                    <a:endParaRPr lang="ru-RU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5.7126920724027593E-3"/>
                  <c:y val="2.34624073643983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01.01.2018</a:t>
                    </a:r>
                    <a:endParaRPr lang="ru-RU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01.01.2017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13949</c:v>
                </c:pt>
                <c:pt idx="1">
                  <c:v>14193</c:v>
                </c:pt>
                <c:pt idx="2">
                  <c:v>14553</c:v>
                </c:pt>
                <c:pt idx="3">
                  <c:v>15046</c:v>
                </c:pt>
                <c:pt idx="4">
                  <c:v>15482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5-E991-4C9F-9D0A-0EF234C6EBB5}"/>
            </c:ext>
          </c:extLst>
        </c:ser>
        <c:bubbleScale val="100"/>
        <c:axId val="80444800"/>
        <c:axId val="80446592"/>
      </c:bubbleChart>
      <c:valAx>
        <c:axId val="80444800"/>
        <c:scaling>
          <c:orientation val="minMax"/>
        </c:scaling>
        <c:axPos val="t"/>
        <c:numFmt formatCode="General" sourceLinked="1"/>
        <c:tickLblPos val="nextTo"/>
        <c:crossAx val="80446592"/>
        <c:crosses val="autoZero"/>
        <c:crossBetween val="midCat"/>
      </c:valAx>
      <c:valAx>
        <c:axId val="80446592"/>
        <c:scaling>
          <c:orientation val="maxMin"/>
        </c:scaling>
        <c:axPos val="l"/>
        <c:majorGridlines/>
        <c:numFmt formatCode="@" sourceLinked="0"/>
        <c:minorTickMark val="out"/>
        <c:tickLblPos val="nextTo"/>
        <c:crossAx val="80444800"/>
        <c:crosses val="autoZero"/>
        <c:crossBetween val="midCat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Уточнённый план на 2021 год</c:v>
                </c:pt>
                <c:pt idx="1">
                  <c:v>Исполнено за 2021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577392.9</c:v>
                </c:pt>
                <c:pt idx="1">
                  <c:v>548940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4E-40E2-9457-08641051EF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Уточнённый план на 2021 год</c:v>
                </c:pt>
                <c:pt idx="1">
                  <c:v>Исполнено за 2021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565959.9</c:v>
                </c:pt>
                <c:pt idx="1">
                  <c:v>538322.5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4E-40E2-9457-08641051EF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Профицит (+)                                                      Дефицит (-)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Уточнённый план на 2021 год</c:v>
                </c:pt>
                <c:pt idx="1">
                  <c:v>Исполнено за 2021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11433</c:v>
                </c:pt>
                <c:pt idx="1">
                  <c:v>10617.5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4E-40E2-9457-08641051EF9B}"/>
            </c:ext>
          </c:extLst>
        </c:ser>
        <c:shape val="cylinder"/>
        <c:axId val="86460672"/>
        <c:axId val="86462464"/>
        <c:axId val="0"/>
      </c:bar3DChart>
      <c:catAx>
        <c:axId val="86460672"/>
        <c:scaling>
          <c:orientation val="minMax"/>
        </c:scaling>
        <c:axPos val="b"/>
        <c:numFmt formatCode="General" sourceLinked="0"/>
        <c:tickLblPos val="nextTo"/>
        <c:crossAx val="86462464"/>
        <c:crosses val="autoZero"/>
        <c:auto val="1"/>
        <c:lblAlgn val="ctr"/>
        <c:lblOffset val="100"/>
      </c:catAx>
      <c:valAx>
        <c:axId val="86462464"/>
        <c:scaling>
          <c:orientation val="minMax"/>
        </c:scaling>
        <c:axPos val="l"/>
        <c:majorGridlines/>
        <c:numFmt formatCode="#,##0.00" sourceLinked="1"/>
        <c:tickLblPos val="nextTo"/>
        <c:crossAx val="864606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уточнённый план</c:v>
                </c:pt>
                <c:pt idx="1">
                  <c:v>2021 год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47027.7</c:v>
                </c:pt>
                <c:pt idx="1">
                  <c:v>45772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D5-4E80-B43C-90C115BF54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уточнённый план</c:v>
                </c:pt>
                <c:pt idx="1">
                  <c:v>2021 год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38808.400000000001</c:v>
                </c:pt>
                <c:pt idx="1">
                  <c:v>18266.3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D5-4E80-B43C-90C115BF54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уточнённый план</c:v>
                </c:pt>
                <c:pt idx="1">
                  <c:v>2021 год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491556.9</c:v>
                </c:pt>
                <c:pt idx="1">
                  <c:v>484901.7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D5-4E80-B43C-90C115BF5405}"/>
            </c:ext>
          </c:extLst>
        </c:ser>
        <c:shape val="cylinder"/>
        <c:axId val="86554112"/>
        <c:axId val="86555648"/>
        <c:axId val="0"/>
      </c:bar3DChart>
      <c:catAx>
        <c:axId val="86554112"/>
        <c:scaling>
          <c:orientation val="minMax"/>
        </c:scaling>
        <c:axPos val="b"/>
        <c:numFmt formatCode="General" sourceLinked="0"/>
        <c:tickLblPos val="nextTo"/>
        <c:crossAx val="86555648"/>
        <c:crosses val="autoZero"/>
        <c:auto val="1"/>
        <c:lblAlgn val="ctr"/>
        <c:lblOffset val="100"/>
      </c:catAx>
      <c:valAx>
        <c:axId val="86555648"/>
        <c:scaling>
          <c:orientation val="minMax"/>
        </c:scaling>
        <c:axPos val="l"/>
        <c:majorGridlines/>
        <c:numFmt formatCode="General" sourceLinked="1"/>
        <c:tickLblPos val="nextTo"/>
        <c:crossAx val="865541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доходов исполнения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за 2021 год 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8.4631506759512268E-2"/>
          <c:y val="0.12132255649001809"/>
          <c:w val="0.53554682278660959"/>
          <c:h val="0.780727739532985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                           уточнённый план</c:v>
                </c:pt>
                <c:pt idx="1">
                  <c:v>2021 год                                                                  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1600</c:v>
                </c:pt>
                <c:pt idx="1">
                  <c:v>1632.5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5E-4DE9-A361-5BFE3B074B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добычу общераспространённых полезных ископаемых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                           уточнённый план</c:v>
                </c:pt>
                <c:pt idx="1">
                  <c:v>2021 год                                                                  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1000</c:v>
                </c:pt>
                <c:pt idx="1">
                  <c:v>1159.2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5E-4DE9-A361-5BFE3B074B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                           уточнённый план</c:v>
                </c:pt>
                <c:pt idx="1">
                  <c:v>2021 год                                                                  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900</c:v>
                </c:pt>
                <c:pt idx="1">
                  <c:v>930.2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5E-4DE9-A361-5BFE3B074BD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                           уточнённый план</c:v>
                </c:pt>
                <c:pt idx="1">
                  <c:v>2021 год                                                                   исполнено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5E-4DE9-A361-5BFE3B074BD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                           уточнённый план</c:v>
                </c:pt>
                <c:pt idx="1">
                  <c:v>2021 год                                                                   исполнено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796</c:v>
                </c:pt>
                <c:pt idx="1">
                  <c:v>751.8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5E-4DE9-A361-5BFE3B074BD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                           уточнённый план</c:v>
                </c:pt>
                <c:pt idx="1">
                  <c:v>2021 год                                                                   исполнено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1808.5</c:v>
                </c:pt>
                <c:pt idx="1">
                  <c:v>2022.1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5E-4DE9-A361-5BFE3B074BD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                           уточнённый план</c:v>
                </c:pt>
                <c:pt idx="1">
                  <c:v>2021 год                                                                   исполнено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9487.7000000000007</c:v>
                </c:pt>
                <c:pt idx="1">
                  <c:v>9670.1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5E-4DE9-A361-5BFE3B074BD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                           уточнённый план</c:v>
                </c:pt>
                <c:pt idx="1">
                  <c:v>2021 год                                                                   исполнено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31435.4</c:v>
                </c:pt>
                <c:pt idx="1">
                  <c:v>29637.1</c:v>
                </c:pt>
              </c:numCache>
            </c:numRef>
          </c:val>
        </c:ser>
        <c:shape val="box"/>
        <c:axId val="95687808"/>
        <c:axId val="95689344"/>
        <c:axId val="0"/>
      </c:bar3DChart>
      <c:catAx>
        <c:axId val="9568780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95689344"/>
        <c:crosses val="autoZero"/>
        <c:auto val="1"/>
        <c:lblAlgn val="ctr"/>
        <c:lblOffset val="100"/>
      </c:catAx>
      <c:valAx>
        <c:axId val="956893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5687808"/>
        <c:crosses val="autoZero"/>
        <c:crossBetween val="between"/>
      </c:valAx>
    </c:plotArea>
    <c:legend>
      <c:legendPos val="r"/>
      <c:legendEntry>
        <c:idx val="7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6147467534844826"/>
          <c:y val="0.13807449763905488"/>
          <c:w val="0.33738794806937444"/>
          <c:h val="0.81879909240973237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неналоговых доходов исполнения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за 2021 год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            уточнённый план</c:v>
                </c:pt>
                <c:pt idx="1">
                  <c:v>2021 год             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4271.4000000000005</c:v>
                </c:pt>
                <c:pt idx="1">
                  <c:v>4921.4000000000005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A6-499A-8789-6BA4CA4262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            уточнённый план</c:v>
                </c:pt>
                <c:pt idx="1">
                  <c:v>2021 год             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418.3</c:v>
                </c:pt>
                <c:pt idx="1">
                  <c:v>402.8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A6-499A-8789-6BA4CA4262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            уточнённый план</c:v>
                </c:pt>
                <c:pt idx="1">
                  <c:v>2021 год             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10109.200000000004</c:v>
                </c:pt>
                <c:pt idx="1">
                  <c:v>7883.4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A6-499A-8789-6BA4CA4262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            уточнённый план</c:v>
                </c:pt>
                <c:pt idx="1">
                  <c:v>2021 год             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23543.8</c:v>
                </c:pt>
                <c:pt idx="1">
                  <c:v>4652.2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A6-499A-8789-6BA4CA4262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            уточнённый план</c:v>
                </c:pt>
                <c:pt idx="1">
                  <c:v>2021 год             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465</c:v>
                </c:pt>
                <c:pt idx="1">
                  <c:v>394.5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A6-499A-8789-6BA4CA4262D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            уточнённый план</c:v>
                </c:pt>
                <c:pt idx="1">
                  <c:v>2021 год             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FA6-499A-8789-6BA4CA4262D2}"/>
            </c:ext>
          </c:extLst>
        </c:ser>
        <c:gapWidth val="75"/>
        <c:shape val="cylinder"/>
        <c:axId val="79403264"/>
        <c:axId val="95305728"/>
        <c:axId val="0"/>
      </c:bar3DChart>
      <c:catAx>
        <c:axId val="79403264"/>
        <c:scaling>
          <c:orientation val="minMax"/>
        </c:scaling>
        <c:axPos val="l"/>
        <c:numFmt formatCode="General" sourceLinked="0"/>
        <c:majorTickMark val="none"/>
        <c:tickLblPos val="nextTo"/>
        <c:crossAx val="95305728"/>
        <c:crosses val="autoZero"/>
        <c:auto val="1"/>
        <c:lblAlgn val="ctr"/>
        <c:lblOffset val="100"/>
      </c:catAx>
      <c:valAx>
        <c:axId val="9530572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79403264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в 2021 году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уточнённый план</c:v>
                </c:pt>
                <c:pt idx="1">
                  <c:v>2021 год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47564</c:v>
                </c:pt>
                <c:pt idx="1">
                  <c:v>44534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BE-4065-ACE1-91D1BEBE4B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уточнённый план</c:v>
                </c:pt>
                <c:pt idx="1">
                  <c:v>2021 год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BE-4065-ACE1-91D1BEBE4B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уточнённый план</c:v>
                </c:pt>
                <c:pt idx="1">
                  <c:v>2021 год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27935.8</c:v>
                </c:pt>
                <c:pt idx="1">
                  <c:v>27113.4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BE-4065-ACE1-91D1BEBE4B5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уточнённый план</c:v>
                </c:pt>
                <c:pt idx="1">
                  <c:v>2021 год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48592.3</c:v>
                </c:pt>
                <c:pt idx="1">
                  <c:v>43777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BE-4065-ACE1-91D1BEBE4B5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уточнённый план</c:v>
                </c:pt>
                <c:pt idx="1">
                  <c:v>2021 год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168454.2</c:v>
                </c:pt>
                <c:pt idx="1">
                  <c:v>168229.1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BE-4065-ACE1-91D1BEBE4B5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уточнённый план</c:v>
                </c:pt>
                <c:pt idx="1">
                  <c:v>2021 год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263922.7</c:v>
                </c:pt>
                <c:pt idx="1">
                  <c:v>245340.79999999999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CBE-4065-ACE1-91D1BEBE4B5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уточнённый план</c:v>
                </c:pt>
                <c:pt idx="1">
                  <c:v>2021 год                                               исполнение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4058.1</c:v>
                </c:pt>
                <c:pt idx="1">
                  <c:v>4058.1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CBE-4065-ACE1-91D1BEBE4B5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уточнённый план</c:v>
                </c:pt>
                <c:pt idx="1">
                  <c:v>2021 год                                               исполнение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4760.1000000000004</c:v>
                </c:pt>
                <c:pt idx="1">
                  <c:v>4756.2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CBE-4065-ACE1-91D1BEBE4B55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уточнённый план</c:v>
                </c:pt>
                <c:pt idx="1">
                  <c:v>2021 год                                               исполнение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622.70000000000005</c:v>
                </c:pt>
                <c:pt idx="1">
                  <c:v>513.9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CBE-4065-ACE1-91D1BEBE4B55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                                                уточнённый план</c:v>
                </c:pt>
                <c:pt idx="1">
                  <c:v>2021 год                                               исполнение</c:v>
                </c:pt>
              </c:strCache>
            </c:strRef>
          </c:cat>
          <c:val>
            <c:numRef>
              <c:f>Лист1!$K$2:$K$3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CBE-4065-ACE1-91D1BEBE4B55}"/>
            </c:ext>
          </c:extLst>
        </c:ser>
        <c:gapWidth val="75"/>
        <c:shape val="box"/>
        <c:axId val="139653888"/>
        <c:axId val="139655424"/>
        <c:axId val="0"/>
      </c:bar3DChart>
      <c:catAx>
        <c:axId val="13965388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9655424"/>
        <c:crosses val="autoZero"/>
        <c:auto val="1"/>
        <c:lblAlgn val="ctr"/>
        <c:lblOffset val="100"/>
      </c:catAx>
      <c:valAx>
        <c:axId val="1396554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9653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7777777777777936E-2"/>
          <c:y val="0.20555555555555555"/>
          <c:w val="0.55277777777777781"/>
          <c:h val="0.851851851851852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cat>
            <c:strRef>
              <c:f>Лист1!$A$2:$A$16</c:f>
              <c:strCache>
                <c:ptCount val="15"/>
                <c:pt idx="0">
                  <c:v>Программа "Развитие образования в Заволжском муниципальном районе" - 43,9%</c:v>
                </c:pt>
                <c:pt idx="1">
                  <c:v>Программа "Развитие физической культуры и спорта в Заволжском муниципальном районе" - 0,1%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 - 2,7%</c:v>
                </c:pt>
                <c:pt idx="3">
                  <c:v>Программа "Социальная поддержка граждан Заволжского муниципального района" - 0,42%</c:v>
                </c:pt>
                <c:pt idx="4">
                  <c:v>Программа "Экономическое развитие Заволжского муниципального района" - 0,07%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 - 7,8%</c:v>
                </c:pt>
                <c:pt idx="6">
                  <c:v>Программа "Развитие транспортной системы Заволжского муниципального района" - 5%</c:v>
                </c:pt>
                <c:pt idx="7">
                  <c:v>Программа "Долгосрочная сбалансированность и устойчивость бюджетной системы Заволжского муниципального района" - 0,7%</c:v>
                </c:pt>
                <c:pt idx="8">
                  <c:v>Программа "Совершенствование местного самоуправления Заволжского муниципального района" - 7,2%</c:v>
                </c:pt>
                <c:pt idx="9">
                  <c:v>Программа "Управление муниципальным имуществом Заволжского муниципального района" - 0,5%</c:v>
                </c:pt>
                <c:pt idx="10">
                  <c:v>Программа "Улучшение условий и охраны труда в Заволжском муниципальном районе" - менее 0,01%</c:v>
                </c:pt>
                <c:pt idx="11">
                  <c:v>Программа "Безопасность Заволжского муниципального района" 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 - 0,2%</c:v>
                </c:pt>
                <c:pt idx="13">
                  <c:v>Программа "Охрана окружающей среды на территории Заволжского муниципального района" - 31,4%</c:v>
                </c:pt>
                <c:pt idx="14">
                  <c:v>Программа "Энергосбережение и повышение энергетической эффективности Заволжского муниципального района"</c:v>
                </c:pt>
              </c:strCache>
            </c:strRef>
          </c:cat>
          <c:val>
            <c:numRef>
              <c:f>Лист1!$B$2:$B$16</c:f>
              <c:numCache>
                <c:formatCode>#,##0.00</c:formatCode>
                <c:ptCount val="15"/>
                <c:pt idx="0">
                  <c:v>234941.3</c:v>
                </c:pt>
                <c:pt idx="1">
                  <c:v>513.9</c:v>
                </c:pt>
                <c:pt idx="2">
                  <c:v>14399.3</c:v>
                </c:pt>
                <c:pt idx="3">
                  <c:v>2354.4</c:v>
                </c:pt>
                <c:pt idx="4">
                  <c:v>336.2</c:v>
                </c:pt>
                <c:pt idx="5">
                  <c:v>41954.5</c:v>
                </c:pt>
                <c:pt idx="6">
                  <c:v>26753.9</c:v>
                </c:pt>
                <c:pt idx="7">
                  <c:v>3761.1</c:v>
                </c:pt>
                <c:pt idx="8">
                  <c:v>38305.1</c:v>
                </c:pt>
                <c:pt idx="9">
                  <c:v>2731.6</c:v>
                </c:pt>
                <c:pt idx="10">
                  <c:v>60.1</c:v>
                </c:pt>
                <c:pt idx="11">
                  <c:v>0</c:v>
                </c:pt>
                <c:pt idx="12">
                  <c:v>751.5</c:v>
                </c:pt>
                <c:pt idx="13">
                  <c:v>168229.1</c:v>
                </c:pt>
                <c:pt idx="14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CF-4E90-8A23-FB066EF8F0CF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138888888888964"/>
          <c:y val="7.0866141732283796E-5"/>
          <c:w val="0.39722222222222364"/>
          <c:h val="0.99985812190142676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0270600462834284E-3"/>
          <c:y val="0.15397006008994171"/>
          <c:w val="0.45653027456660189"/>
          <c:h val="0.622731834144034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-0.2192242435563522"/>
                  <c:y val="0.142868032778966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ru-RU" baseline="0" dirty="0" smtClean="0">
                        <a:latin typeface="Times New Roman" pitchFamily="18" charset="0"/>
                        <a:cs typeface="Times New Roman" pitchFamily="18" charset="0"/>
                      </a:rPr>
                      <a:t> 174,9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0031237771808891E-2"/>
                  <c:y val="7.72628524366857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baseline="0" dirty="0" smtClean="0">
                        <a:latin typeface="Times New Roman" pitchFamily="18" charset="0"/>
                        <a:cs typeface="Times New Roman" pitchFamily="18" charset="0"/>
                      </a:rPr>
                      <a:t>124,2</a:t>
                    </a:r>
                    <a:endParaRPr lang="en-US" baseline="0" dirty="0" smtClean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841103896908711E-2"/>
                  <c:y val="4.18812160967621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352,9</a:t>
                    </a:r>
                    <a:endParaRPr lang="en-US" dirty="0" smtClean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656376099762568"/>
                  <c:y val="5.06679813354073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ru-RU" baseline="0" dirty="0" smtClean="0">
                        <a:latin typeface="Times New Roman" pitchFamily="18" charset="0"/>
                        <a:cs typeface="Times New Roman" pitchFamily="18" charset="0"/>
                      </a:rPr>
                      <a:t> 945,6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5918466626887271E-2"/>
                  <c:y val="-9.012600653067547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5EF-4775-A4A9-C0D634ECBB8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4745100313218752E-2"/>
                  <c:y val="2.3224019794901997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2767674549958289"/>
                  <c:y val="8.217459533481796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175,8</a:t>
                    </a:r>
                    <a:endParaRPr lang="en-US" dirty="0" smtClean="0"/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477-49CE-9E5A-CBB1D7990C49}"/>
                </c:ext>
                <c:ext xmlns:c15="http://schemas.microsoft.com/office/drawing/2012/chart" uri="{CE6537A1-D6FC-4f65-9D91-7224C49458BB}">
                  <c15:layout>
                    <c:manualLayout>
                      <c:w val="8.0115566918858808E-2"/>
                      <c:h val="6.4681520893813724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2408526490799095"/>
                  <c:y val="4.9062936243799052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0351375134786791E-3"/>
                  <c:y val="-6.8097807973027192E-3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0999971670435103E-2"/>
                  <c:y val="1.4998333518497944E-3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1351780601684529E-2"/>
                  <c:y val="-5.7511725750278964E-2"/>
                </c:manualLayout>
              </c:layout>
              <c:dLblPos val="inEnd"/>
              <c:showVal val="1"/>
            </c:dLbl>
            <c:dLbl>
              <c:idx val="11"/>
              <c:layout>
                <c:manualLayout>
                  <c:x val="0.16583861709228886"/>
                  <c:y val="-3.8341150500185994E-3"/>
                </c:manualLayout>
              </c:layout>
              <c:dLblPos val="inEnd"/>
              <c:showVal val="1"/>
            </c:dLbl>
            <c:dLbl>
              <c:idx val="12"/>
              <c:layout>
                <c:manualLayout>
                  <c:x val="0.11805460877756156"/>
                  <c:y val="-4.7926438125232521E-2"/>
                </c:manualLayout>
              </c:layout>
              <c:dLblPos val="inEnd"/>
              <c:showVal val="1"/>
            </c:dLbl>
            <c:spPr>
              <a:noFill/>
              <a:ln>
                <a:noFill/>
              </a:ln>
              <a:effectLst/>
            </c:sp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Предоставление иных межбюджетных трансфертов сельским поселениям ЗМР на содержание автомобильных дорог местного значения в границах населённых пунктов поселения - 8,2%</c:v>
                </c:pt>
                <c:pt idx="1">
                  <c:v>Предоставление иных межбюджетных трансфертов сельским поселениям ЗМР на содержание автомобильных дорог местного значения вне границ населённых пунктов поселения - 7,6%</c:v>
                </c:pt>
                <c:pt idx="2">
                  <c:v>Капитальный ремонт и ремонт автомобильных дорог местного значения между населёнными пунктами муниципального образования "Заволжский муниципальный район" - 1,3%</c:v>
                </c:pt>
                <c:pt idx="3">
                  <c:v>Капитальный ремонт и ремонт автомобильных дорог местного значения внутри населённых пунктов муниципального образования "Заволжский муниципальный район" - 18,6%</c:v>
                </c:pt>
                <c:pt idx="4">
                  <c:v>Ремонт автомобильной дороги "Подъезд к Никола - Мера" Заволжского района Ивановской области" - 23,9%</c:v>
                </c:pt>
                <c:pt idx="5">
                  <c:v>Капитальный ремонт улицы м. Игумново с. Есиплево на участке перехода р. Локша в Заволжском районе Ивановской области - 23,6%</c:v>
                </c:pt>
                <c:pt idx="6">
                  <c:v>Капитальный ремонт улицы м. Пихалево с. Ивашево на участке перехода р. Кистега в Заволжском районе Ивановской области - 15,6%</c:v>
                </c:pt>
                <c:pt idx="7">
                  <c:v>Разработка проектной документации на объект: "Реконструкция автомобильной дороги Воздвиженье-Копытово-Милитино на участке Воздвиженье – Копытово в Заволжском муниципальном районе" - 0,2%</c:v>
                </c:pt>
                <c:pt idx="8">
                  <c:v>Строительный контроль на объекте "Капитальный ремонт улицы м. Игумново с. Есиплево на участке перехода р. Локша в Заволжском районе Ивановской области" - 0,3%</c:v>
                </c:pt>
                <c:pt idx="9">
                  <c:v>Строительный контроль на объекте "Капитальный ремонт улицы м. Пихалево с. Ивашево на участке перехода р. Кистега в Заволжском районе Ивановской области" - 0,2%</c:v>
                </c:pt>
                <c:pt idx="10">
                  <c:v>Строительный контроль на объекте "Ремонт автомобильной дороги "Подъезд к Никола - Мера" Заволжского района Ивановской области" - 0,4%</c:v>
                </c:pt>
                <c:pt idx="11">
                  <c:v>Оформление прав собственности на автомобильные дороги местного значения муниципального образования "Заволжский муниципальный район" и земельные участки под ними - 0,1%</c:v>
                </c:pt>
                <c:pt idx="12">
                  <c:v>Проверка сметной стоимости документации на ремонт дороги - 0,1%</c:v>
                </c:pt>
              </c:strCache>
            </c:strRef>
          </c:cat>
          <c:val>
            <c:numRef>
              <c:f>Лист1!$B$2:$B$14</c:f>
              <c:numCache>
                <c:formatCode>#,##0.00</c:formatCode>
                <c:ptCount val="13"/>
                <c:pt idx="0">
                  <c:v>2175.8000000000002</c:v>
                </c:pt>
                <c:pt idx="1">
                  <c:v>2024.2</c:v>
                </c:pt>
                <c:pt idx="2">
                  <c:v>352.9</c:v>
                </c:pt>
                <c:pt idx="3">
                  <c:v>4945.6000000000004</c:v>
                </c:pt>
                <c:pt idx="4">
                  <c:v>6401.8</c:v>
                </c:pt>
                <c:pt idx="5">
                  <c:v>6324.1</c:v>
                </c:pt>
                <c:pt idx="6">
                  <c:v>4174.9000000000005</c:v>
                </c:pt>
                <c:pt idx="7">
                  <c:v>42</c:v>
                </c:pt>
                <c:pt idx="8">
                  <c:v>95.9</c:v>
                </c:pt>
                <c:pt idx="9">
                  <c:v>63.7</c:v>
                </c:pt>
                <c:pt idx="10">
                  <c:v>89.7</c:v>
                </c:pt>
                <c:pt idx="11">
                  <c:v>32</c:v>
                </c:pt>
                <c:pt idx="12">
                  <c:v>31.3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477-49CE-9E5A-CBB1D7990C49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47020814262519423"/>
          <c:y val="1.1502345150055791E-2"/>
          <c:w val="0.51631639077801683"/>
          <c:h val="0.87922537592441463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BCEA9-0048-4CA1-B272-6F462E9917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AE5049-772F-4F77-B16B-D4E589276B2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На 01.01.2021  – 0,0 тыс.руб.,</a:t>
          </a:r>
          <a:endParaRPr lang="ru-RU" sz="2400" dirty="0">
            <a:solidFill>
              <a:schemeClr val="tx1"/>
            </a:solidFill>
          </a:endParaRPr>
        </a:p>
      </dgm:t>
    </dgm:pt>
    <dgm:pt modelId="{618E223C-9BDB-46E0-B36C-9F77EDE9726B}" type="parTrans" cxnId="{736D5EF7-D0EA-4562-B04A-E35673557211}">
      <dgm:prSet/>
      <dgm:spPr/>
      <dgm:t>
        <a:bodyPr/>
        <a:lstStyle/>
        <a:p>
          <a:endParaRPr lang="ru-RU"/>
        </a:p>
      </dgm:t>
    </dgm:pt>
    <dgm:pt modelId="{B3171E8B-851F-4247-B7A3-D277823EA736}" type="sibTrans" cxnId="{736D5EF7-D0EA-4562-B04A-E35673557211}">
      <dgm:prSet/>
      <dgm:spPr/>
      <dgm:t>
        <a:bodyPr/>
        <a:lstStyle/>
        <a:p>
          <a:endParaRPr lang="ru-RU"/>
        </a:p>
      </dgm:t>
    </dgm:pt>
    <dgm:pt modelId="{EBE98936-4406-45FA-A449-ADD177F6C718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На 01.01.2022 – 0,0 тыс. руб.</a:t>
          </a:r>
          <a:endParaRPr lang="ru-RU" sz="2400" dirty="0">
            <a:solidFill>
              <a:schemeClr val="tx1"/>
            </a:solidFill>
          </a:endParaRPr>
        </a:p>
      </dgm:t>
    </dgm:pt>
    <dgm:pt modelId="{2718B1B2-AC9E-49AB-8463-86B0C958DEAE}" type="parTrans" cxnId="{0DEDC886-2701-497D-91F6-537A5F70221B}">
      <dgm:prSet/>
      <dgm:spPr/>
      <dgm:t>
        <a:bodyPr/>
        <a:lstStyle/>
        <a:p>
          <a:endParaRPr lang="ru-RU"/>
        </a:p>
      </dgm:t>
    </dgm:pt>
    <dgm:pt modelId="{5872A320-D165-429B-863D-C6C53458B2F8}" type="sibTrans" cxnId="{0DEDC886-2701-497D-91F6-537A5F70221B}">
      <dgm:prSet/>
      <dgm:spPr/>
      <dgm:t>
        <a:bodyPr/>
        <a:lstStyle/>
        <a:p>
          <a:endParaRPr lang="ru-RU"/>
        </a:p>
      </dgm:t>
    </dgm:pt>
    <dgm:pt modelId="{9EC7EEF1-5E65-4655-A733-0C3077C985F4}" type="pres">
      <dgm:prSet presAssocID="{DEDBCEA9-0048-4CA1-B272-6F462E9917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3F5FB4-A360-4ECE-8AE1-A1266ED78702}" type="pres">
      <dgm:prSet presAssocID="{49AE5049-772F-4F77-B16B-D4E589276B25}" presName="parentText" presStyleLbl="node1" presStyleIdx="0" presStyleCnt="2" custAng="0" custScaleY="68695" custLinFactY="-368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83A9D-AB85-4F13-AF0E-C7312E2B8AF4}" type="pres">
      <dgm:prSet presAssocID="{B3171E8B-851F-4247-B7A3-D277823EA736}" presName="spacer" presStyleCnt="0"/>
      <dgm:spPr/>
    </dgm:pt>
    <dgm:pt modelId="{E97C06F8-70F9-40D9-ACE8-324F0BDAA708}" type="pres">
      <dgm:prSet presAssocID="{EBE98936-4406-45FA-A449-ADD177F6C718}" presName="parentText" presStyleLbl="node1" presStyleIdx="1" presStyleCnt="2" custScaleY="66621" custLinFactY="-10414" custLinFactNeighborX="4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8095E9-F1EF-4115-9A05-8CB506BA00C8}" type="presOf" srcId="{49AE5049-772F-4F77-B16B-D4E589276B25}" destId="{0B3F5FB4-A360-4ECE-8AE1-A1266ED78702}" srcOrd="0" destOrd="0" presId="urn:microsoft.com/office/officeart/2005/8/layout/vList2"/>
    <dgm:cxn modelId="{71E87B84-143A-438F-851C-58B2C7808CD9}" type="presOf" srcId="{DEDBCEA9-0048-4CA1-B272-6F462E9917E8}" destId="{9EC7EEF1-5E65-4655-A733-0C3077C985F4}" srcOrd="0" destOrd="0" presId="urn:microsoft.com/office/officeart/2005/8/layout/vList2"/>
    <dgm:cxn modelId="{736D5EF7-D0EA-4562-B04A-E35673557211}" srcId="{DEDBCEA9-0048-4CA1-B272-6F462E9917E8}" destId="{49AE5049-772F-4F77-B16B-D4E589276B25}" srcOrd="0" destOrd="0" parTransId="{618E223C-9BDB-46E0-B36C-9F77EDE9726B}" sibTransId="{B3171E8B-851F-4247-B7A3-D277823EA736}"/>
    <dgm:cxn modelId="{F6DCCED1-E5C0-49C0-B2C6-E5D13DBFFF19}" type="presOf" srcId="{EBE98936-4406-45FA-A449-ADD177F6C718}" destId="{E97C06F8-70F9-40D9-ACE8-324F0BDAA708}" srcOrd="0" destOrd="0" presId="urn:microsoft.com/office/officeart/2005/8/layout/vList2"/>
    <dgm:cxn modelId="{0DEDC886-2701-497D-91F6-537A5F70221B}" srcId="{DEDBCEA9-0048-4CA1-B272-6F462E9917E8}" destId="{EBE98936-4406-45FA-A449-ADD177F6C718}" srcOrd="1" destOrd="0" parTransId="{2718B1B2-AC9E-49AB-8463-86B0C958DEAE}" sibTransId="{5872A320-D165-429B-863D-C6C53458B2F8}"/>
    <dgm:cxn modelId="{E17905C0-E8B8-49B5-8A94-26480FDC7CEA}" type="presParOf" srcId="{9EC7EEF1-5E65-4655-A733-0C3077C985F4}" destId="{0B3F5FB4-A360-4ECE-8AE1-A1266ED78702}" srcOrd="0" destOrd="0" presId="urn:microsoft.com/office/officeart/2005/8/layout/vList2"/>
    <dgm:cxn modelId="{0BED02A9-849C-4BA4-B097-01B47B08D0FA}" type="presParOf" srcId="{9EC7EEF1-5E65-4655-A733-0C3077C985F4}" destId="{21583A9D-AB85-4F13-AF0E-C7312E2B8AF4}" srcOrd="1" destOrd="0" presId="urn:microsoft.com/office/officeart/2005/8/layout/vList2"/>
    <dgm:cxn modelId="{ED964DDD-C799-4CE4-988F-29C00DFA7DA7}" type="presParOf" srcId="{9EC7EEF1-5E65-4655-A733-0C3077C985F4}" destId="{E97C06F8-70F9-40D9-ACE8-324F0BDAA708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0.03801</cdr:y>
    </cdr:from>
    <cdr:to>
      <cdr:x>0.63622</cdr:x>
      <cdr:y>0.18611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-11" y="260673"/>
          <a:ext cx="5817619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Структура расходной части бюджета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 2021 год в разрезе муниципальных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3634"/>
          </a:xfrm>
          <a:prstGeom prst="rect">
            <a:avLst/>
          </a:prstGeom>
        </p:spPr>
        <p:txBody>
          <a:bodyPr vert="horz" lIns="94924" tIns="47462" rIns="94924" bIns="4746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3" cy="493634"/>
          </a:xfrm>
          <a:prstGeom prst="rect">
            <a:avLst/>
          </a:prstGeom>
        </p:spPr>
        <p:txBody>
          <a:bodyPr vert="horz" lIns="94924" tIns="47462" rIns="94924" bIns="47462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4" tIns="47462" rIns="94924" bIns="474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9"/>
          </a:xfrm>
          <a:prstGeom prst="rect">
            <a:avLst/>
          </a:prstGeom>
        </p:spPr>
        <p:txBody>
          <a:bodyPr vert="horz" lIns="94924" tIns="47462" rIns="94924" bIns="4746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3" cy="493634"/>
          </a:xfrm>
          <a:prstGeom prst="rect">
            <a:avLst/>
          </a:prstGeom>
        </p:spPr>
        <p:txBody>
          <a:bodyPr vert="horz" lIns="94924" tIns="47462" rIns="94924" bIns="4746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3" cy="493634"/>
          </a:xfrm>
          <a:prstGeom prst="rect">
            <a:avLst/>
          </a:prstGeom>
        </p:spPr>
        <p:txBody>
          <a:bodyPr vert="horz" lIns="94924" tIns="47462" rIns="94924" bIns="47462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682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825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3302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9235">
              <a:defRPr/>
            </a:pPr>
            <a:r>
              <a:rPr lang="ru-RU" sz="1300" b="1" dirty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02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471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К отчёту об исполнении бюджета Заволжского муниципального района </a:t>
            </a:r>
          </a:p>
          <a:p>
            <a:pPr algn="ctr"/>
            <a:r>
              <a:rPr lang="ru-RU" dirty="0" smtClean="0"/>
              <a:t>за 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dirty="0" smtClean="0"/>
              <a:t> год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1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Основные источники формирования налоговых и неналоговых доходов бюджета Заволжского муниципального района за 2021 год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682291"/>
              </p:ext>
            </p:extLst>
          </p:nvPr>
        </p:nvGraphicFramePr>
        <p:xfrm>
          <a:off x="0" y="522211"/>
          <a:ext cx="9036498" cy="626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8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58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12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3939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1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Уточнённый план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 к общему объёму налоговых и неналоговых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доходов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Исполнено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 к общему объёму налоговых и неналоговых доходов</a:t>
                      </a:r>
                      <a:endParaRPr lang="ru-RU" sz="9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и неналоговые доходы, всего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85 836,0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64 038,3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 том числе: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47 027,6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45 772,0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879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</a:t>
                      </a:r>
                      <a:r>
                        <a:rPr lang="ru-RU" sz="1000" baseline="0" dirty="0" smtClean="0"/>
                        <a:t> на доходы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31 435,4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36,6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29 637,1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46,3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355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нефтепродукты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9 487,7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9 670,1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945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Налог, взимаемый в связи с применением упрощенной  системы налогообложения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1 808,5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2 022,1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налог на вменённый доход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796,0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751,8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сельскохозяйственный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006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930,2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298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имущество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-31,1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 общераспространённых полезных</a:t>
                      </a:r>
                      <a:r>
                        <a:rPr lang="ru-RU" sz="1000" baseline="0" dirty="0" smtClean="0"/>
                        <a:t> ископаемых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1 159,2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Государственная пошлина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1 600,0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1 632,5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355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38 808,4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18 266,3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921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</a:t>
                      </a:r>
                      <a:r>
                        <a:rPr lang="ru-RU" sz="1000" baseline="0" dirty="0" smtClean="0"/>
                        <a:t>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0812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4 271,4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4 921,4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170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Платежи при пользовании природными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418,3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402,8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016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оказания платных услуг и компенсации затрат государства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10 109,2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7 883,4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продажи</a:t>
                      </a:r>
                      <a:r>
                        <a:rPr lang="ru-RU" sz="1000" baseline="0" dirty="0" smtClean="0"/>
                        <a:t> материальных и нематериальных активов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23 543,8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4 652,2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355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465,7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394,5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456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</a:t>
                      </a:r>
                      <a:r>
                        <a:rPr lang="ru-RU" sz="1000" baseline="0" dirty="0" smtClean="0"/>
                        <a:t> неналоговые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72400" y="285728"/>
            <a:ext cx="730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04422733"/>
              </p:ext>
            </p:extLst>
          </p:nvPr>
        </p:nvGraphicFramePr>
        <p:xfrm>
          <a:off x="0" y="116632"/>
          <a:ext cx="939653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954793943"/>
              </p:ext>
            </p:extLst>
          </p:nvPr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Безвозмездные поступления в бюджет </a:t>
            </a:r>
          </a:p>
          <a:p>
            <a:pPr algn="ctr"/>
            <a:r>
              <a:rPr lang="ru-RU" dirty="0" smtClean="0"/>
              <a:t>Заволжского муниципального района в 2021 году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4675967"/>
              </p:ext>
            </p:extLst>
          </p:nvPr>
        </p:nvGraphicFramePr>
        <p:xfrm>
          <a:off x="428596" y="1857362"/>
          <a:ext cx="8571389" cy="4319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8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3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91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4146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0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% к общему объёму безвозмездных</a:t>
                      </a:r>
                      <a:r>
                        <a:rPr lang="ru-RU" sz="1100" baseline="0" dirty="0" smtClean="0"/>
                        <a:t> поступлений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79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Дотации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140 144,1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Субвенции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93 970,4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Субсидии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231 644,4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Иные межбюджетные трансферты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19 258,6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Прочие безвозмездные</a:t>
                      </a:r>
                      <a:r>
                        <a:rPr lang="ru-RU" sz="1400" b="1" i="1" baseline="0" dirty="0" smtClean="0"/>
                        <a:t> поступления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414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Доходы</a:t>
                      </a:r>
                      <a:r>
                        <a:rPr lang="ru-RU" sz="1400" b="1" i="1" baseline="0" dirty="0" smtClean="0"/>
                        <a:t> от возврата прочих остатков прошлых лет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-245,8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99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901,7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148478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705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Расходы бюджета Заволжского муниципального района Ивановской области</a:t>
            </a:r>
          </a:p>
          <a:p>
            <a:pPr algn="ctr"/>
            <a:r>
              <a:rPr lang="ru-RU" dirty="0" smtClean="0"/>
              <a:t>в 2021 году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6248861"/>
              </p:ext>
            </p:extLst>
          </p:nvPr>
        </p:nvGraphicFramePr>
        <p:xfrm>
          <a:off x="323528" y="1628800"/>
          <a:ext cx="8501120" cy="47303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6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0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02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02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39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                           уточнённый 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                      исполнено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 к уточнённому плану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ВСЕГО: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565 959,9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538 322,5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95,1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47 564,0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44 534,0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14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27 935,8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27 113,4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97,1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2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48 592,3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43 777,0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90,1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168 454,2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168 229,1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263 922,7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245 340,8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4 058,1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4 058,1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4 760,1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4 756,2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82,5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112474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520964359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2021 году</a:t>
            </a:r>
          </a:p>
          <a:p>
            <a:pPr algn="ctr"/>
            <a:r>
              <a:rPr lang="ru-RU" dirty="0" smtClean="0"/>
              <a:t>в разрезе муниципальных программ. (1)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7193016"/>
              </p:ext>
            </p:extLst>
          </p:nvPr>
        </p:nvGraphicFramePr>
        <p:xfrm>
          <a:off x="214282" y="928670"/>
          <a:ext cx="8786874" cy="10001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15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 бюджета за 2021 год,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535 093,9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337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3900" y="5714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4176850"/>
              </p:ext>
            </p:extLst>
          </p:nvPr>
        </p:nvGraphicFramePr>
        <p:xfrm>
          <a:off x="214282" y="2000236"/>
          <a:ext cx="8786873" cy="47174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58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1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339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234 941,3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 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84 220,1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027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124 984,3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293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15 222,7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267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724,2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127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«Поддержка молодых специалистов в сфере образования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251,8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9027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9 538,2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513,9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7061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513,9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496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14 399,3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9027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10 341,2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«Библиотечное дело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Заволжском муниципальном районе»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4 058,1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"/>
            <a:ext cx="8286808" cy="642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2021 году</a:t>
            </a:r>
          </a:p>
          <a:p>
            <a:pPr algn="ctr"/>
            <a:r>
              <a:rPr lang="ru-RU" dirty="0" smtClean="0"/>
              <a:t>в разрезе муниципальных программ (2)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4368" y="285728"/>
            <a:ext cx="81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4040139"/>
              </p:ext>
            </p:extLst>
          </p:nvPr>
        </p:nvGraphicFramePr>
        <p:xfrm>
          <a:off x="-1" y="642918"/>
          <a:ext cx="9144001" cy="6087974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57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07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29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2 354,4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865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качества жизни граждан пожилого возраста в Заволжском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141,1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521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«Профилактика социального сиротства, развитие семейных форм устройства детей-сирот и детей, оставшихся без попечения родителей»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2 213,3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86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336,2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865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136,2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07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049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41 954,5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324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34 807,7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2543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/>
                        </a:rPr>
                        <a:t>- Подпрограмма «Стимулирование развития жилищного строительства на территории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района»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1 933,1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324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/>
                        </a:rPr>
                        <a:t>- Подпрограмма «Предупреждение аварийных ситуаций на объектах ЖКХ,</a:t>
                      </a:r>
                      <a:r>
                        <a:rPr lang="ru-RU" sz="11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расположенных на территории сельских поселений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 и развитие коммунальной инфраструктуры»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5 213,7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27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26 753,9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8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/>
                        </a:rPr>
                        <a:t>Подпрограмма «Развитие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автомобильных дорог общего пользования местного значения Заволжского муниципального района до сельских населенных пунктов,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не обеспеченных круглогодичной транспортной связью»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324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«Капитальный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ремонт, ремонт и содержание 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автомобильных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 общего пользования местного значения Заволжского муниципального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района»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26 711,9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049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3 761,1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0865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3 761,1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74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38 305,1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0865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24 977,5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2021 году</a:t>
            </a:r>
          </a:p>
          <a:p>
            <a:pPr algn="ctr"/>
            <a:r>
              <a:rPr lang="ru-RU" dirty="0" smtClean="0"/>
              <a:t>в разрезе муниципальных программ </a:t>
            </a:r>
            <a:r>
              <a:rPr lang="en-US" dirty="0" smtClean="0"/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571480"/>
            <a:ext cx="81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9895386"/>
              </p:ext>
            </p:extLst>
          </p:nvPr>
        </p:nvGraphicFramePr>
        <p:xfrm>
          <a:off x="0" y="928669"/>
          <a:ext cx="9144001" cy="5753998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57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07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192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органов местного самоуправления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10 367,4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28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2 960,2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1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2 731 6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109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2 731,6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2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условий и охраны труда в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624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852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Заволжского муниципального района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69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Подпрограмма «Профилактика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преступлений и правонарушений на территории Заволжского муниципального района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570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751,5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73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Подпрограмма «Поддержка и развитие информационно-коммуникационных технологий в органах местного самоуправления Заволжского муниципального района»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751,5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41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Охрана окружающей среды на территории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168 229,1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734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 Подпрограмма «Ликвидация наиболее опасных объектов накопленного вреда окружающей среде Заволжского муниципального района»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168 229,1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73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Энергосбережение и повышение энергетической эффективности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34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«Энергосбережение и повышение энергетической эффективности в муниципальном жилом фонде </a:t>
                      </a:r>
                      <a:r>
                        <a:rPr lang="ru-RU" sz="1100" b="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Заволжского муниципального района»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4203576433"/>
              </p:ext>
            </p:extLst>
          </p:nvPr>
        </p:nvGraphicFramePr>
        <p:xfrm>
          <a:off x="13612" y="28002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26899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кв.км.</a:t>
            </a:r>
            <a:endParaRPr lang="ru-RU" sz="28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286388"/>
            <a:ext cx="89644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Численность населения 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3,949 тыс. чел., </a:t>
            </a:r>
          </a:p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том числе городское 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,484 тыс. чел., </a:t>
            </a:r>
          </a:p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сельское – 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,465 тыс. чел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состоянию на 01.01.20</a:t>
            </a:r>
            <a:r>
              <a:rPr lang="en-US" sz="2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2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1г.)</a:t>
            </a:r>
            <a:endParaRPr lang="ru-RU" sz="24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Дорожный фонд </a:t>
            </a:r>
            <a:br>
              <a:rPr lang="ru-RU" sz="2400" dirty="0" smtClean="0"/>
            </a:br>
            <a:r>
              <a:rPr lang="ru-RU" sz="2000" dirty="0" smtClean="0"/>
              <a:t>Заволжского муниципального района в 2021 году (тыс.руб.)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30623622"/>
              </p:ext>
            </p:extLst>
          </p:nvPr>
        </p:nvGraphicFramePr>
        <p:xfrm>
          <a:off x="107504" y="857232"/>
          <a:ext cx="9036496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Реализация  майских Указов Президента Российской Федерации 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0254287"/>
              </p:ext>
            </p:extLst>
          </p:nvPr>
        </p:nvGraphicFramePr>
        <p:xfrm>
          <a:off x="642910" y="1928802"/>
          <a:ext cx="7920880" cy="4145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48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9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 </a:t>
                      </a:r>
                      <a:r>
                        <a:rPr lang="ru-RU" sz="1600" dirty="0" err="1" smtClean="0"/>
                        <a:t>п</a:t>
                      </a:r>
                      <a:r>
                        <a:rPr lang="ru-RU" sz="1600" dirty="0" smtClean="0"/>
                        <a:t>/</a:t>
                      </a:r>
                      <a:r>
                        <a:rPr lang="ru-RU" sz="1600" dirty="0" err="1" smtClean="0"/>
                        <a:t>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 за 2020 г. (руб.)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 за 2021 г. (руб.)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Темп роста,</a:t>
                      </a:r>
                      <a:r>
                        <a:rPr lang="ru-RU" sz="1600" baseline="0" dirty="0" smtClean="0"/>
                        <a:t> 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61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учреждений дополнительного образования детей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26 193,27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28 778,49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109,9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образовательных учреждений общего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28 162,48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29 070,97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103,2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дошкольных образовательных учреждений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25 095,13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26 445,74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105,4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Работники учреждений</a:t>
                      </a:r>
                      <a:r>
                        <a:rPr lang="ru-RU" sz="1400" baseline="0" dirty="0" smtClean="0"/>
                        <a:t> культуры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20 816,06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22 497,68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108,1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Социально-значимые проекты за счет бюджета в 2021 году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28800"/>
            <a:ext cx="6732240" cy="1296144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Строительство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газовой котельной с сетью газоснабжения в с. Заречный Заволжского района Ивановской </a:t>
            </a: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области  </a:t>
            </a:r>
            <a:r>
              <a:rPr lang="ru-RU" sz="1400" dirty="0" smtClean="0"/>
              <a:t> –  30 284,6 тыс.руб.</a:t>
            </a:r>
          </a:p>
          <a:p>
            <a:pPr>
              <a:buFont typeface="Courier New" pitchFamily="49" charset="0"/>
              <a:buChar char="o"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FontTx/>
              <a:buChar char="-"/>
            </a:pPr>
            <a:endParaRPr lang="ru-RU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563888" y="5661248"/>
            <a:ext cx="53285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ru-RU" sz="1300" dirty="0" smtClean="0"/>
              <a:t>          Ликвидация (рекультивация) объектов накопленного  экологического вреда, представляющих угрозу реке Волге  (в рамках реализации национального проекта «Экология» регионального проекта «Оздоровление Волги») – 168 229,1 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2786058"/>
            <a:ext cx="568863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ru-RU" sz="1200" dirty="0" smtClean="0"/>
          </a:p>
          <a:p>
            <a:pPr algn="just">
              <a:buFont typeface="Courier New" pitchFamily="49" charset="0"/>
              <a:buChar char="o"/>
            </a:pPr>
            <a:r>
              <a:rPr lang="ru-RU" sz="1300" dirty="0" smtClean="0"/>
              <a:t>    </a:t>
            </a:r>
            <a:r>
              <a:rPr lang="ru-RU" sz="1200" dirty="0" smtClean="0"/>
              <a:t>Приобретение компьютерного оборудования, многофункциональных центров, программного обеспечения для МКОУ Заволжский лицей и МКОУ СОШ №3 СОШ (в рамках реализации национального проекта «Образование» регионального проекта «Цифровая образовательная среда»)  –   3 788,2 тыс.руб.</a:t>
            </a:r>
            <a:endParaRPr lang="ru-RU" sz="1200" dirty="0"/>
          </a:p>
        </p:txBody>
      </p:sp>
      <p:sp>
        <p:nvSpPr>
          <p:cNvPr id="5122" name="AutoShape 2" descr="https://portal.iv-edu.ru/dep/mouozavl/zavolgskiyrn_kolshevskaya/schoollife/photo/school.JPG"/>
          <p:cNvSpPr>
            <a:spLocks noChangeAspect="1" noChangeArrowheads="1"/>
          </p:cNvSpPr>
          <p:nvPr/>
        </p:nvSpPr>
        <p:spPr bwMode="auto">
          <a:xfrm>
            <a:off x="155575" y="-2743200"/>
            <a:ext cx="762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r1.nubex.ru/s3030-6af/a97377a1b6_fit-in~1280x800~filters:no_upscale()__f8902_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slife.org/wp-content/uploads/nature-32946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3" name="AutoShape 13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5" name="AutoShape 15" descr="https://im0-tub-ru.yandex.net/i?id=04acf489ca23f27fdfa2f186df003ed5&amp;n=33&amp;w=200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ecologia-1024x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229200"/>
            <a:ext cx="2160240" cy="13212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6982" y="4357694"/>
            <a:ext cx="626469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ru-RU" sz="1300" dirty="0" smtClean="0"/>
              <a:t> </a:t>
            </a:r>
            <a:r>
              <a:rPr lang="ru-RU" sz="1200" dirty="0" smtClean="0"/>
              <a:t>Приобретение цифрового оборудования, многофункциональных центров, цифровых лабораторий для МКОУ Воздвиженская ООШ и МКОУ </a:t>
            </a:r>
            <a:r>
              <a:rPr lang="ru-RU" sz="1200" dirty="0" err="1" smtClean="0"/>
              <a:t>Есиплевская</a:t>
            </a:r>
            <a:r>
              <a:rPr lang="ru-RU" sz="1200" dirty="0" smtClean="0"/>
              <a:t> СОШ (в рамках реализации национального проекта «Образование» регионального проекта «Современная школа»)  –  3 113,1 тыс.руб.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9" y="1428736"/>
            <a:ext cx="2105902" cy="14962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500306"/>
            <a:ext cx="2214578" cy="1857388"/>
          </a:xfrm>
          <a:prstGeom prst="rect">
            <a:avLst/>
          </a:prstGeom>
        </p:spPr>
      </p:pic>
      <p:pic>
        <p:nvPicPr>
          <p:cNvPr id="22" name="Рисунок 21" descr="https://sun9-56.userapi.com/c854028/v854028496/187615/mO6enZt3Sg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3857628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Расходы бюджета на социальную поддержку семьи и детей </a:t>
            </a:r>
            <a:endParaRPr lang="ru-RU" sz="27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0384436"/>
              </p:ext>
            </p:extLst>
          </p:nvPr>
        </p:nvGraphicFramePr>
        <p:xfrm>
          <a:off x="357158" y="1916831"/>
          <a:ext cx="8358246" cy="4238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9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90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271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Наименование расходов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Сумма, тыс.руб.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Организация питания детей из многодетных семей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851,4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03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Организация бесплатного двухразового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питания обучающихся с ограниченными возможностями здоровья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33,9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03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5 377,7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678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отдыха детей и молодежи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724,2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Предоставление жилых помещений детям-сиротам</a:t>
                      </a:r>
                      <a:r>
                        <a:rPr lang="ru-RU" sz="1600" baseline="0" dirty="0" smtClean="0"/>
                        <a:t> и детям, оставшимся без попечения родителей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2 213,3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71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Выплата компенсации части родительской</a:t>
                      </a:r>
                      <a:r>
                        <a:rPr lang="ru-RU" sz="1600" baseline="0" dirty="0" smtClean="0"/>
                        <a:t> платы за присмотр и уход за детьми в дошкольных учреждениях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736,6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79910773"/>
              </p:ext>
            </p:extLst>
          </p:nvPr>
        </p:nvGraphicFramePr>
        <p:xfrm>
          <a:off x="500034" y="171448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Муниципальный внутренний долг Заволжского муниципального района 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1340768"/>
            <a:ext cx="457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</a:rPr>
              <a:t> </a:t>
            </a:r>
            <a:r>
              <a:rPr lang="en-US" sz="1200" dirty="0" smtClean="0"/>
              <a:t>(</a:t>
            </a:r>
            <a:r>
              <a:rPr lang="ru-RU" sz="1200" u="sng" kern="50" dirty="0" smtClean="0">
                <a:ea typeface="Calibri" panose="020F0502020204030204" pitchFamily="34" charset="0"/>
                <a:cs typeface="Mangal" panose="02040503050203030202" pitchFamily="18" charset="0"/>
              </a:rPr>
              <a:t>http</a:t>
            </a:r>
            <a:r>
              <a:rPr lang="ru-RU" sz="1200" u="sng" kern="50" dirty="0">
                <a:ea typeface="Calibri" panose="020F0502020204030204" pitchFamily="34" charset="0"/>
                <a:cs typeface="Mangal" panose="02040503050203030202" pitchFamily="18" charset="0"/>
              </a:rPr>
              <a:t>://</a:t>
            </a:r>
            <a:r>
              <a:rPr lang="ru-RU" sz="1200" u="sng" kern="50" dirty="0" smtClean="0">
                <a:ea typeface="Calibri" panose="020F0502020204030204" pitchFamily="34" charset="0"/>
                <a:cs typeface="Mangal" panose="02040503050203030202" pitchFamily="18" charset="0"/>
              </a:rPr>
              <a:t>zavrayadm.ru</a:t>
            </a:r>
            <a:r>
              <a:rPr lang="en-US" sz="1200" u="sng" kern="50" dirty="0" smtClean="0"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r>
              <a:rPr lang="ru-RU" sz="1200" dirty="0"/>
              <a:t> </a:t>
            </a:r>
            <a:r>
              <a:rPr lang="ru-RU" sz="1200" dirty="0" smtClean="0"/>
              <a:t>в разделе «Финансы/Бюджет/Бюджет 2021/Исполнение бюджета 2021-2023» размещен проект </a:t>
            </a:r>
            <a:r>
              <a:rPr lang="ru-RU" sz="1200" kern="50" dirty="0"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«Об исполнении бюджета Заволжского муниципального района за </a:t>
            </a:r>
            <a:r>
              <a:rPr lang="ru-RU" sz="1200" kern="50" dirty="0" smtClean="0">
                <a:ea typeface="Lucida Sans Unicode" panose="020B0602030504020204" pitchFamily="34" charset="0"/>
                <a:cs typeface="Mangal" panose="02040503050203030202" pitchFamily="18" charset="0"/>
              </a:rPr>
              <a:t>2021 </a:t>
            </a:r>
            <a:r>
              <a:rPr lang="ru-RU" sz="1200" kern="50" dirty="0">
                <a:ea typeface="Lucida Sans Unicode" panose="020B0602030504020204" pitchFamily="34" charset="0"/>
                <a:cs typeface="Mangal" panose="02040503050203030202" pitchFamily="18" charset="0"/>
              </a:rPr>
              <a:t>год</a:t>
            </a:r>
            <a:r>
              <a:rPr lang="ru-RU" sz="1200" kern="50" dirty="0" smtClean="0">
                <a:ea typeface="Lucida Sans Unicode" panose="020B0602030504020204" pitchFamily="34" charset="0"/>
                <a:cs typeface="Mangal" panose="02040503050203030202" pitchFamily="18" charset="0"/>
              </a:rPr>
              <a:t>», а также аналитические материалы к нему.</a:t>
            </a:r>
          </a:p>
          <a:p>
            <a:pPr algn="just"/>
            <a:endParaRPr lang="ru-RU" sz="1200" kern="50" dirty="0">
              <a:cs typeface="Mangal" panose="02040503050203030202" pitchFamily="18" charset="0"/>
            </a:endParaRPr>
          </a:p>
          <a:p>
            <a:pPr algn="just"/>
            <a:r>
              <a:rPr lang="ru-RU" sz="1200" dirty="0" smtClean="0"/>
              <a:t>Обсуждение гражданами проекта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kern="50" dirty="0">
                <a:solidFill>
                  <a:prstClr val="black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</a:t>
            </a:r>
            <a:r>
              <a:rPr lang="ru-RU" sz="1200" kern="50" dirty="0" smtClean="0">
                <a:solidFill>
                  <a:prstClr val="black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акта об исполнении бюджета Заволжского муниципального района возможно посредством участи граждан в публичных слушаниях. Информационное сообщение (анонс) о проведении публичных слушаний размещается на официальном сайте </a:t>
            </a:r>
            <a:r>
              <a:rPr lang="ru-RU" sz="1200" dirty="0">
                <a:solidFill>
                  <a:prstClr val="black"/>
                </a:solidFill>
              </a:rPr>
              <a:t>администрации Заволжского муниципального района Ивановской </a:t>
            </a:r>
            <a:r>
              <a:rPr lang="ru-RU" sz="1200" dirty="0" smtClean="0">
                <a:solidFill>
                  <a:prstClr val="black"/>
                </a:solidFill>
              </a:rPr>
              <a:t>области в разделе «Анонсы».</a:t>
            </a:r>
            <a:endParaRPr lang="ru-RU" sz="1200" dirty="0" smtClean="0"/>
          </a:p>
          <a:p>
            <a:pPr algn="ctr"/>
            <a:endParaRPr lang="ru-RU" dirty="0" smtClean="0"/>
          </a:p>
          <a:p>
            <a:pPr algn="ctr"/>
            <a:endParaRPr lang="ru-RU" sz="1200" u="sng" kern="50" dirty="0"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7332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/>
              <a:t>Контактная информация: </a:t>
            </a:r>
          </a:p>
          <a:p>
            <a:r>
              <a:rPr lang="ru-RU" sz="800" u="sng" dirty="0" smtClean="0"/>
              <a:t>Адрес: </a:t>
            </a:r>
            <a:r>
              <a:rPr lang="ru-RU" sz="800" dirty="0" smtClean="0"/>
              <a:t>Ивановская область, </a:t>
            </a:r>
            <a:r>
              <a:rPr lang="ru-RU" sz="800" dirty="0" err="1" smtClean="0"/>
              <a:t>г.Заволжск</a:t>
            </a:r>
            <a:r>
              <a:rPr lang="ru-RU" sz="800" dirty="0" smtClean="0"/>
              <a:t>, </a:t>
            </a:r>
            <a:r>
              <a:rPr lang="ru-RU" sz="800" dirty="0" err="1" smtClean="0"/>
              <a:t>ул.Мира</a:t>
            </a:r>
            <a:r>
              <a:rPr lang="ru-RU" sz="800" dirty="0" smtClean="0"/>
              <a:t> д.7, тел. 6-00-44</a:t>
            </a:r>
            <a:r>
              <a:rPr lang="en-US" sz="800" dirty="0" smtClean="0"/>
              <a:t> </a:t>
            </a:r>
          </a:p>
          <a:p>
            <a:r>
              <a:rPr lang="ru-RU" sz="800" u="sng" dirty="0" smtClean="0"/>
              <a:t>Адрес электронной почты: </a:t>
            </a:r>
            <a:r>
              <a:rPr lang="en-US" sz="800" dirty="0" err="1" smtClean="0"/>
              <a:t>zavfin@nxt</a:t>
            </a:r>
            <a:r>
              <a:rPr lang="ru-RU" sz="800" dirty="0" smtClean="0"/>
              <a:t>.</a:t>
            </a:r>
            <a:r>
              <a:rPr lang="en-US" sz="800" dirty="0" err="1" smtClean="0"/>
              <a:t>ru</a:t>
            </a:r>
            <a:endParaRPr lang="en-US" sz="800" dirty="0" smtClean="0"/>
          </a:p>
          <a:p>
            <a:r>
              <a:rPr lang="ru-RU" sz="800" u="sng" dirty="0" smtClean="0"/>
              <a:t>График работы:</a:t>
            </a:r>
            <a:r>
              <a:rPr lang="ru-RU" sz="800" dirty="0" smtClean="0"/>
              <a:t> </a:t>
            </a:r>
            <a:r>
              <a:rPr lang="ru-RU" sz="800" dirty="0" err="1" smtClean="0"/>
              <a:t>пн</a:t>
            </a:r>
            <a:r>
              <a:rPr lang="ru-RU" sz="800" dirty="0" smtClean="0"/>
              <a:t> – </a:t>
            </a:r>
            <a:r>
              <a:rPr lang="ru-RU" sz="800" dirty="0" err="1" smtClean="0"/>
              <a:t>чт</a:t>
            </a:r>
            <a:r>
              <a:rPr lang="ru-RU" sz="800" dirty="0" smtClean="0"/>
              <a:t> с 8.00 до 17.00, </a:t>
            </a:r>
            <a:r>
              <a:rPr lang="ru-RU" sz="800" dirty="0" err="1" smtClean="0"/>
              <a:t>пт</a:t>
            </a:r>
            <a:r>
              <a:rPr lang="ru-RU" sz="800" dirty="0" smtClean="0"/>
              <a:t> с 8.00 до 15.45 </a:t>
            </a:r>
            <a:endParaRPr lang="ru-RU" sz="8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25212" y="226528"/>
            <a:ext cx="5486400" cy="522288"/>
          </a:xfrm>
        </p:spPr>
        <p:txBody>
          <a:bodyPr>
            <a:noAutofit/>
          </a:bodyPr>
          <a:lstStyle/>
          <a:p>
            <a:r>
              <a:rPr lang="ru-RU" sz="4000" dirty="0" smtClean="0"/>
              <a:t>Узнай больше!</a:t>
            </a:r>
            <a:endParaRPr lang="ru-RU" sz="4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43340"/>
            <a:ext cx="2592288" cy="2389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33459"/>
            <a:ext cx="2016224" cy="1800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56301009"/>
              </p:ext>
            </p:extLst>
          </p:nvPr>
        </p:nvGraphicFramePr>
        <p:xfrm>
          <a:off x="251520" y="0"/>
          <a:ext cx="8892480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2710022"/>
              </p:ext>
            </p:extLst>
          </p:nvPr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15 482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10 384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5 098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15 046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10 121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4 925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14 553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9 836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4 717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14 193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9 637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4 556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01.01.20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13 949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9 484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anose="02040602050305030304" pitchFamily="18" charset="0"/>
                        </a:rPr>
                        <a:t>4 465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исполнения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за 2021 год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000" b="1" dirty="0" smtClean="0"/>
              <a:t>Принцип прозрачности (открытости) бюджетной системы </a:t>
            </a:r>
          </a:p>
          <a:p>
            <a:pPr algn="ctr"/>
            <a:r>
              <a:rPr lang="ru-RU" sz="2000" b="1" dirty="0" smtClean="0"/>
              <a:t>Российской Федерации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r>
              <a:rPr lang="ru-RU" sz="2000" dirty="0" smtClean="0"/>
              <a:t>♦ обязательное опубликование в средствах массовой информации (СМИ) утвержденных бюджетов и отчетов об их исполнении; </a:t>
            </a:r>
          </a:p>
          <a:p>
            <a:r>
              <a:rPr lang="ru-RU" sz="2000" dirty="0" smtClean="0"/>
              <a:t>♦ доступность иных сведений о бюджетах; </a:t>
            </a:r>
          </a:p>
          <a:p>
            <a:r>
              <a:rPr lang="ru-RU" sz="2000" dirty="0" smtClean="0"/>
              <a:t>♦ обязательная открытость для общества и СМИ проектов бюджетов, обеспечение доступа к информации на едином портале бюджетной системы Российской Федерации в сети «Интернет»; </a:t>
            </a:r>
          </a:p>
          <a:p>
            <a:r>
              <a:rPr lang="ru-RU" sz="2000" dirty="0" smtClean="0"/>
              <a:t>♦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Бюджетный кодекс Российской Федерации, статья36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9532"/>
            <a:ext cx="9144000" cy="607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Основные характеристики бюджетов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23528" y="33830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характеристики исполнения бюджета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района                                   за 2021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год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1340768"/>
            <a:ext cx="10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тыс.руб.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396218"/>
              </p:ext>
            </p:extLst>
          </p:nvPr>
        </p:nvGraphicFramePr>
        <p:xfrm>
          <a:off x="1043608" y="1844824"/>
          <a:ext cx="7429554" cy="458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9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 план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 2021 год              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 </a:t>
                      </a:r>
                    </a:p>
                    <a:p>
                      <a:pPr algn="ctr"/>
                      <a:r>
                        <a:rPr lang="ru-RU" sz="1400" dirty="0" smtClean="0"/>
                        <a:t>за 2021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577 392,9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548 940,0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47 027,6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45 772,0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38 808,4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18 266,3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491 556,9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484 901,7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565 959,9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538 322,5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11 433,00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10 617,5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Доходы, расходы и дефицит исполнения бюджета </a:t>
            </a:r>
            <a:b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района </a:t>
            </a:r>
            <a:b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2021 год</a:t>
            </a:r>
            <a:endParaRPr lang="ru-RU" sz="23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89207420"/>
              </p:ext>
            </p:extLst>
          </p:nvPr>
        </p:nvGraphicFramePr>
        <p:xfrm>
          <a:off x="457200" y="1600200"/>
          <a:ext cx="829126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Структура доходов исполнения бюджета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Заволжского муниципального района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2021 год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0871624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11866</TotalTime>
  <Words>2010</Words>
  <Application>Microsoft Office PowerPoint</Application>
  <PresentationFormat>Экран (4:3)</PresentationFormat>
  <Paragraphs>512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Основные характеристики исполнения бюджета  Заволжского муниципального района                                   за 2021  год</vt:lpstr>
      <vt:lpstr>Доходы, расходы и дефицит исполнения бюджета  Заволжского муниципального района  за 2021 год</vt:lpstr>
      <vt:lpstr>Структура доходов исполнения бюджета  Заволжского муниципального района за 2021 год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Дорожный фонд  Заволжского муниципального района в 2021 году (тыс.руб.)</vt:lpstr>
      <vt:lpstr>Реализация  майских Указов Президента Российской Федерации </vt:lpstr>
      <vt:lpstr>Социально-значимые проекты за счет бюджета в 2021 году</vt:lpstr>
      <vt:lpstr>Расходы бюджета на социальную поддержку семьи и детей </vt:lpstr>
      <vt:lpstr>Муниципальный внутренний долг Заволжского муниципального района </vt:lpstr>
      <vt:lpstr>Узнай больше!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1022</cp:revision>
  <cp:lastPrinted>2021-03-16T13:01:24Z</cp:lastPrinted>
  <dcterms:modified xsi:type="dcterms:W3CDTF">2022-03-18T11:11:13Z</dcterms:modified>
</cp:coreProperties>
</file>