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8"/>
  </p:notesMasterIdLst>
  <p:sldIdLst>
    <p:sldId id="341" r:id="rId2"/>
    <p:sldId id="257" r:id="rId3"/>
    <p:sldId id="342" r:id="rId4"/>
    <p:sldId id="362" r:id="rId5"/>
    <p:sldId id="405" r:id="rId6"/>
    <p:sldId id="406" r:id="rId7"/>
    <p:sldId id="407" r:id="rId8"/>
    <p:sldId id="385" r:id="rId9"/>
    <p:sldId id="387" r:id="rId10"/>
    <p:sldId id="388" r:id="rId11"/>
    <p:sldId id="347" r:id="rId12"/>
    <p:sldId id="389" r:id="rId13"/>
    <p:sldId id="390" r:id="rId14"/>
    <p:sldId id="392" r:id="rId15"/>
    <p:sldId id="393" r:id="rId16"/>
    <p:sldId id="396" r:id="rId17"/>
    <p:sldId id="338" r:id="rId18"/>
    <p:sldId id="339" r:id="rId19"/>
    <p:sldId id="394" r:id="rId20"/>
    <p:sldId id="410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329" r:id="rId30"/>
    <p:sldId id="330" r:id="rId31"/>
    <p:sldId id="334" r:id="rId32"/>
    <p:sldId id="335" r:id="rId33"/>
    <p:sldId id="395" r:id="rId34"/>
    <p:sldId id="346" r:id="rId35"/>
    <p:sldId id="378" r:id="rId36"/>
    <p:sldId id="382" r:id="rId37"/>
    <p:sldId id="399" r:id="rId38"/>
    <p:sldId id="377" r:id="rId39"/>
    <p:sldId id="397" r:id="rId40"/>
    <p:sldId id="402" r:id="rId41"/>
    <p:sldId id="322" r:id="rId42"/>
    <p:sldId id="411" r:id="rId43"/>
    <p:sldId id="403" r:id="rId44"/>
    <p:sldId id="404" r:id="rId45"/>
    <p:sldId id="365" r:id="rId46"/>
    <p:sldId id="282" r:id="rId4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10" autoAdjust="0"/>
    <p:restoredTop sz="92752" autoAdjust="0"/>
  </p:normalViewPr>
  <p:slideViewPr>
    <p:cSldViewPr>
      <p:cViewPr varScale="1">
        <p:scale>
          <a:sx n="100" d="100"/>
          <a:sy n="100" d="100"/>
        </p:scale>
        <p:origin x="-1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</a:t>
            </a:r>
            <a:r>
              <a:rPr lang="ru-RU" sz="2000" baseline="0" dirty="0" smtClean="0">
                <a:latin typeface="+mn-lt"/>
              </a:rPr>
              <a:t>2017-20</a:t>
            </a:r>
            <a:r>
              <a:rPr lang="en-US" sz="2000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aseline="0" dirty="0" smtClean="0">
                <a:latin typeface="+mn-lt"/>
                <a:cs typeface="Times New Roman" pitchFamily="18" charset="0"/>
              </a:rPr>
              <a:t>1 </a:t>
            </a:r>
            <a:r>
              <a:rPr lang="ru-RU" sz="2000" baseline="0" dirty="0" smtClean="0"/>
              <a:t>гг.</a:t>
            </a:r>
            <a:endParaRPr lang="ru-RU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6522249332042033E-2"/>
          <c:y val="0.33225420487048773"/>
          <c:w val="0.73396779016999514"/>
          <c:h val="0.62906572472339672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2021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01.01.2020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2019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01.01.2018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2017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13949</c:v>
                </c:pt>
                <c:pt idx="1">
                  <c:v>14193</c:v>
                </c:pt>
                <c:pt idx="2">
                  <c:v>14553</c:v>
                </c:pt>
                <c:pt idx="3">
                  <c:v>15046</c:v>
                </c:pt>
                <c:pt idx="4">
                  <c:v>15482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bubbleScale val="100"/>
        <c:axId val="123176064"/>
        <c:axId val="123177600"/>
      </c:bubbleChart>
      <c:valAx>
        <c:axId val="123176064"/>
        <c:scaling>
          <c:orientation val="minMax"/>
        </c:scaling>
        <c:axPos val="t"/>
        <c:numFmt formatCode="General" sourceLinked="1"/>
        <c:tickLblPos val="nextTo"/>
        <c:crossAx val="123177600"/>
        <c:crosses val="autoZero"/>
        <c:crossBetween val="midCat"/>
      </c:valAx>
      <c:valAx>
        <c:axId val="123177600"/>
        <c:scaling>
          <c:orientation val="maxMin"/>
        </c:scaling>
        <c:axPos val="l"/>
        <c:majorGridlines/>
        <c:numFmt formatCode="@" sourceLinked="0"/>
        <c:minorTickMark val="out"/>
        <c:tickLblPos val="nextTo"/>
        <c:crossAx val="123176064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189960629921403E-2"/>
          <c:y val="0.31699466052593589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5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8">
                  <c:v>Программа "Совершенствование местного самоуправления Заволжского муниципального района"</c:v>
                </c:pt>
                <c:pt idx="9">
                  <c:v>Программа "Управление муниципальным имуществом Заволжского муниципального района"</c:v>
                </c:pt>
                <c:pt idx="10">
                  <c:v>Программа "Улучшение условий и охраны труда в Заволжском муниципальном районе"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
</c:v>
                </c:pt>
                <c:pt idx="13">
                  <c:v>Программа "Охрана окружающей среды на территории Заволжского муниципального района"
</c:v>
                </c:pt>
                <c:pt idx="14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148043.5</c:v>
                </c:pt>
                <c:pt idx="1">
                  <c:v>372.7</c:v>
                </c:pt>
                <c:pt idx="2">
                  <c:v>9932.4</c:v>
                </c:pt>
                <c:pt idx="3">
                  <c:v>2901.3</c:v>
                </c:pt>
                <c:pt idx="4">
                  <c:v>370000</c:v>
                </c:pt>
                <c:pt idx="5">
                  <c:v>14449</c:v>
                </c:pt>
                <c:pt idx="6">
                  <c:v>16375.4</c:v>
                </c:pt>
                <c:pt idx="7">
                  <c:v>5134.6000000000004</c:v>
                </c:pt>
                <c:pt idx="8">
                  <c:v>40221.800000000003</c:v>
                </c:pt>
                <c:pt idx="9">
                  <c:v>486.4</c:v>
                </c:pt>
                <c:pt idx="10">
                  <c:v>35.4</c:v>
                </c:pt>
                <c:pt idx="11">
                  <c:v>73.599999999999994</c:v>
                </c:pt>
                <c:pt idx="12">
                  <c:v>1255.2</c:v>
                </c:pt>
                <c:pt idx="13">
                  <c:v>389053.2</c:v>
                </c:pt>
                <c:pt idx="14">
                  <c:v>243.5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79"/>
          <c:y val="2.4941112042545292E-2"/>
          <c:w val="0.50095177165354365"/>
          <c:h val="0.91092459984805252"/>
        </c:manualLayout>
      </c:layout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1504774305555552E-2"/>
          <c:y val="0.27372235905856601"/>
          <c:w val="0.50949791284321133"/>
          <c:h val="0.660644502770499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cat>
            <c:strRef>
              <c:f>Лист1!$A$2:$A$5</c:f>
              <c:strCache>
                <c:ptCount val="4"/>
                <c:pt idx="0">
                  <c:v>Капитальный ремонт и ремонт автомобильных дорог  местного значения между населенными пунктами муниципального образования «Заволжский муниципальный район» </c:v>
                </c:pt>
                <c:pt idx="1">
                  <c:v>Капитальный ремонт и ремонт автомобильных дорог местного значения внутри населенных пунктов муниципального образования «Заволжский муниципальный район» </c:v>
                </c:pt>
                <c:pt idx="2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c:v>
                </c:pt>
                <c:pt idx="3">
                  <c:v>Межбюджетные трансферты поселениям на содержание автомобильных дорог местного значения в границах и вне границ населенных пунктов в границах муниципального района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6608712</c:v>
                </c:pt>
                <c:pt idx="1">
                  <c:v>3238254</c:v>
                </c:pt>
                <c:pt idx="2">
                  <c:v>6528398</c:v>
                </c:pt>
                <c:pt idx="3">
                  <c:v>4200000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57211132812499998"/>
          <c:y val="7.8782156540777304E-2"/>
          <c:w val="0.39512673611111132"/>
          <c:h val="0.82055993431855634"/>
        </c:manualLayout>
      </c:layout>
      <c:overlay val="1"/>
      <c:spPr>
        <a:ln w="3175"/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626810.6</c:v>
                </c:pt>
                <c:pt idx="1">
                  <c:v>581759.6</c:v>
                </c:pt>
                <c:pt idx="2">
                  <c:v>202141.4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630956.80000000005</c:v>
                </c:pt>
                <c:pt idx="1">
                  <c:v>585193.9</c:v>
                </c:pt>
                <c:pt idx="2">
                  <c:v>205602.4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-4146.3</c:v>
                </c:pt>
                <c:pt idx="1">
                  <c:v>-3434.3</c:v>
                </c:pt>
                <c:pt idx="2">
                  <c:v>-3461</c:v>
                </c:pt>
              </c:numCache>
            </c:numRef>
          </c:val>
        </c:ser>
        <c:shape val="cylinder"/>
        <c:axId val="126445824"/>
        <c:axId val="126455808"/>
        <c:axId val="0"/>
      </c:bar3DChart>
      <c:catAx>
        <c:axId val="126445824"/>
        <c:scaling>
          <c:orientation val="minMax"/>
        </c:scaling>
        <c:axPos val="b"/>
        <c:numFmt formatCode="General" sourceLinked="0"/>
        <c:tickLblPos val="nextTo"/>
        <c:crossAx val="126455808"/>
        <c:crosses val="autoZero"/>
        <c:auto val="1"/>
        <c:lblAlgn val="ctr"/>
        <c:lblOffset val="100"/>
      </c:catAx>
      <c:valAx>
        <c:axId val="126455808"/>
        <c:scaling>
          <c:orientation val="minMax"/>
        </c:scaling>
        <c:axPos val="l"/>
        <c:majorGridlines/>
        <c:numFmt formatCode="General" sourceLinked="1"/>
        <c:tickLblPos val="nextTo"/>
        <c:crossAx val="1264458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47133.9</c:v>
                </c:pt>
                <c:pt idx="1">
                  <c:v>48353.5</c:v>
                </c:pt>
                <c:pt idx="2">
                  <c:v>49258.1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35791.5</c:v>
                </c:pt>
                <c:pt idx="1">
                  <c:v>20332.5</c:v>
                </c:pt>
                <c:pt idx="2">
                  <c:v>19961.2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543885.19999999646</c:v>
                </c:pt>
                <c:pt idx="1">
                  <c:v>513073.6</c:v>
                </c:pt>
                <c:pt idx="2">
                  <c:v>132922.1</c:v>
                </c:pt>
              </c:numCache>
            </c:numRef>
          </c:val>
        </c:ser>
        <c:shape val="cylinder"/>
        <c:axId val="138057216"/>
        <c:axId val="138058752"/>
        <c:axId val="0"/>
      </c:bar3DChart>
      <c:catAx>
        <c:axId val="138057216"/>
        <c:scaling>
          <c:orientation val="minMax"/>
        </c:scaling>
        <c:axPos val="b"/>
        <c:numFmt formatCode="General" sourceLinked="0"/>
        <c:tickLblPos val="nextTo"/>
        <c:crossAx val="138058752"/>
        <c:crosses val="autoZero"/>
        <c:auto val="1"/>
        <c:lblAlgn val="ctr"/>
        <c:lblOffset val="100"/>
      </c:catAx>
      <c:valAx>
        <c:axId val="138058752"/>
        <c:scaling>
          <c:orientation val="minMax"/>
        </c:scaling>
        <c:axPos val="l"/>
        <c:majorGridlines/>
        <c:numFmt formatCode="General" sourceLinked="1"/>
        <c:tickLblPos val="nextTo"/>
        <c:crossAx val="138057216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2693327660973533"/>
          <c:y val="4.5117725937428882E-2"/>
          <c:w val="0.29807415255576841"/>
          <c:h val="0.7943432641851166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33812</c:v>
                </c:pt>
                <c:pt idx="1">
                  <c:v>33473.4</c:v>
                </c:pt>
                <c:pt idx="2">
                  <c:v>34158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9912.2000000000007</c:v>
                </c:pt>
                <c:pt idx="1">
                  <c:v>10260</c:v>
                </c:pt>
                <c:pt idx="2">
                  <c:v>10260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2349.5</c:v>
                </c:pt>
                <c:pt idx="1">
                  <c:v>2440.1</c:v>
                </c:pt>
                <c:pt idx="2">
                  <c:v>2540.1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160</c:v>
                </c:pt>
                <c:pt idx="1">
                  <c:v>180</c:v>
                </c:pt>
                <c:pt idx="2">
                  <c:v>200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1900</c:v>
                </c:pt>
                <c:pt idx="1">
                  <c:v>2000</c:v>
                </c:pt>
                <c:pt idx="2">
                  <c:v>2100</c:v>
                </c:pt>
              </c:numCache>
            </c:numRef>
          </c:val>
        </c:ser>
        <c:gapWidth val="75"/>
        <c:shape val="cylinder"/>
        <c:axId val="137928064"/>
        <c:axId val="138069120"/>
        <c:axId val="0"/>
      </c:bar3DChart>
      <c:catAx>
        <c:axId val="13792806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38069120"/>
        <c:crosses val="autoZero"/>
        <c:auto val="1"/>
        <c:lblAlgn val="ctr"/>
        <c:lblOffset val="100"/>
      </c:catAx>
      <c:valAx>
        <c:axId val="13806912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7928064"/>
        <c:crosses val="autoZero"/>
        <c:crossBetween val="between"/>
      </c:valAx>
    </c:plotArea>
    <c:legend>
      <c:legendPos val="b"/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0914"/>
          <c:y val="0.10273083352495717"/>
          <c:w val="0.55400111369739891"/>
          <c:h val="0.74226765501507663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4266.5</c:v>
                </c:pt>
                <c:pt idx="1">
                  <c:v>4233.3</c:v>
                </c:pt>
                <c:pt idx="2">
                  <c:v>3865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394.9</c:v>
                </c:pt>
                <c:pt idx="1">
                  <c:v>410.8</c:v>
                </c:pt>
                <c:pt idx="2">
                  <c:v>410.8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9211.5</c:v>
                </c:pt>
                <c:pt idx="1">
                  <c:v>9316.6</c:v>
                </c:pt>
                <c:pt idx="2">
                  <c:v>9316.6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21236.1</c:v>
                </c:pt>
                <c:pt idx="1">
                  <c:v>5692.3</c:v>
                </c:pt>
                <c:pt idx="2">
                  <c:v>5692.3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682.4</c:v>
                </c:pt>
                <c:pt idx="1">
                  <c:v>679.4</c:v>
                </c:pt>
                <c:pt idx="2">
                  <c:v>676.4</c:v>
                </c:pt>
              </c:numCache>
            </c:numRef>
          </c:val>
        </c:ser>
        <c:gapWidth val="75"/>
        <c:shape val="cylinder"/>
        <c:axId val="137944448"/>
        <c:axId val="138015872"/>
        <c:axId val="0"/>
      </c:bar3DChart>
      <c:catAx>
        <c:axId val="137944448"/>
        <c:scaling>
          <c:orientation val="minMax"/>
        </c:scaling>
        <c:axPos val="l"/>
        <c:numFmt formatCode="General" sourceLinked="0"/>
        <c:majorTickMark val="none"/>
        <c:tickLblPos val="nextTo"/>
        <c:crossAx val="138015872"/>
        <c:crosses val="autoZero"/>
        <c:auto val="1"/>
        <c:lblAlgn val="ctr"/>
        <c:lblOffset val="100"/>
      </c:catAx>
      <c:valAx>
        <c:axId val="13801587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7944448"/>
        <c:crosses val="autoZero"/>
        <c:crossBetween val="between"/>
      </c:valAx>
      <c:spPr>
        <a:ln w="25400">
          <a:noFill/>
        </a:ln>
      </c:spPr>
    </c:plotArea>
    <c:legend>
      <c:legendPos val="b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75870</c:v>
                </c:pt>
                <c:pt idx="1">
                  <c:v>71534.2</c:v>
                </c:pt>
                <c:pt idx="2">
                  <c:v>71534.2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420123.1</c:v>
                </c:pt>
                <c:pt idx="1">
                  <c:v>393670.6</c:v>
                </c:pt>
                <c:pt idx="2">
                  <c:v>13519.1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41769.599999999999</c:v>
                </c:pt>
                <c:pt idx="1">
                  <c:v>41745.699999999997</c:v>
                </c:pt>
                <c:pt idx="2">
                  <c:v>41745.699999999997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6015.2</c:v>
                </c:pt>
                <c:pt idx="1">
                  <c:v>6015.2</c:v>
                </c:pt>
                <c:pt idx="2">
                  <c:v>6015.2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107.2</c:v>
                </c:pt>
                <c:pt idx="1">
                  <c:v>107.9</c:v>
                </c:pt>
                <c:pt idx="2">
                  <c:v>107.9</c:v>
                </c:pt>
              </c:numCache>
            </c:numRef>
          </c:val>
        </c:ser>
        <c:shape val="cylinder"/>
        <c:axId val="138857472"/>
        <c:axId val="138863360"/>
        <c:axId val="0"/>
      </c:bar3DChart>
      <c:catAx>
        <c:axId val="1388574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38863360"/>
        <c:crosses val="autoZero"/>
        <c:auto val="1"/>
        <c:lblAlgn val="ctr"/>
        <c:lblOffset val="100"/>
        <c:tickMarkSkip val="1"/>
      </c:catAx>
      <c:valAx>
        <c:axId val="1388633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3885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1791220728561212E-3"/>
          <c:y val="0"/>
          <c:w val="0.99238788282783141"/>
          <c:h val="0.735531061120448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553,9</a:t>
                    </a:r>
                    <a:endParaRPr lang="en-US" dirty="0" smtClean="0"/>
                  </a:p>
                </c:rich>
              </c:tx>
              <c:numFmt formatCode="#,##0.00" sourceLinked="0"/>
              <c:spPr/>
              <c:showVal val="1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82</a:t>
                    </a:r>
                    <a:r>
                      <a:rPr lang="ru-RU" baseline="0" dirty="0" smtClean="0"/>
                      <a:t> 716,6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925,4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686,0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388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219,3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59553.9</c:v>
                </c:pt>
                <c:pt idx="1">
                  <c:v>57979.8</c:v>
                </c:pt>
                <c:pt idx="2">
                  <c:v>82716.600000000006</c:v>
                </c:pt>
                <c:pt idx="3">
                  <c:v>82925.399999999994</c:v>
                </c:pt>
                <c:pt idx="4">
                  <c:v>68686</c:v>
                </c:pt>
                <c:pt idx="5">
                  <c:v>69219.3</c:v>
                </c:pt>
              </c:numCache>
            </c:numRef>
          </c:val>
        </c:ser>
        <c:axId val="138583424"/>
        <c:axId val="138589312"/>
      </c:barChart>
      <c:catAx>
        <c:axId val="138583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589312"/>
        <c:crosses val="autoZero"/>
        <c:auto val="1"/>
        <c:lblAlgn val="ctr"/>
        <c:lblOffset val="100"/>
      </c:catAx>
      <c:valAx>
        <c:axId val="138589312"/>
        <c:scaling>
          <c:orientation val="minMax"/>
        </c:scaling>
        <c:delete val="1"/>
        <c:axPos val="l"/>
        <c:numFmt formatCode="#,##0.0" sourceLinked="1"/>
        <c:tickLblPos val="none"/>
        <c:crossAx val="13858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39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46281.3</c:v>
                </c:pt>
                <c:pt idx="1">
                  <c:v>44207.8</c:v>
                </c:pt>
                <c:pt idx="2">
                  <c:v>45089.4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60</c:v>
                </c:pt>
                <c:pt idx="2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16739.8</c:v>
                </c:pt>
                <c:pt idx="1">
                  <c:v>10574.4</c:v>
                </c:pt>
                <c:pt idx="2">
                  <c:v>10574.4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14545.6</c:v>
                </c:pt>
                <c:pt idx="1">
                  <c:v>2177.8000000000002</c:v>
                </c:pt>
                <c:pt idx="2">
                  <c:v>852.2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389083.2</c:v>
                </c:pt>
                <c:pt idx="1">
                  <c:v>380219.9</c:v>
                </c:pt>
                <c:pt idx="2">
                  <c:v>82.4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155233.79999999999</c:v>
                </c:pt>
                <c:pt idx="1">
                  <c:v>135574</c:v>
                </c:pt>
                <c:pt idx="2">
                  <c:v>133036.6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3056.1</c:v>
                </c:pt>
                <c:pt idx="1">
                  <c:v>2818.8</c:v>
                </c:pt>
                <c:pt idx="2">
                  <c:v>2694.2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5294.4</c:v>
                </c:pt>
                <c:pt idx="1">
                  <c:v>5294.4</c:v>
                </c:pt>
                <c:pt idx="2">
                  <c:v>5294.4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372.7</c:v>
                </c:pt>
                <c:pt idx="1">
                  <c:v>372.7</c:v>
                </c:pt>
                <c:pt idx="2">
                  <c:v>372.7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gapWidth val="75"/>
        <c:shape val="box"/>
        <c:axId val="139585792"/>
        <c:axId val="140128256"/>
        <c:axId val="0"/>
      </c:bar3DChart>
      <c:catAx>
        <c:axId val="13958579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0128256"/>
        <c:crosses val="autoZero"/>
        <c:auto val="1"/>
        <c:lblAlgn val="ctr"/>
        <c:lblOffset val="100"/>
      </c:catAx>
      <c:valAx>
        <c:axId val="1401282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9585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1918"/>
          <c:w val="0.86424566298584615"/>
          <c:h val="0.5043418809505796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155233.79999999999</c:v>
                </c:pt>
                <c:pt idx="1">
                  <c:v>135574</c:v>
                </c:pt>
                <c:pt idx="2">
                  <c:v>133036.6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Val val="1"/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53196931027E-2"/>
                  <c:y val="-1.7222818290452656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294,4</a:t>
                    </a:r>
                    <a:endParaRPr lang="en-US" dirty="0"/>
                  </a:p>
                </c:rich>
              </c:tx>
              <c:spPr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5294.4</c:v>
                </c:pt>
                <c:pt idx="1">
                  <c:v>5294.4</c:v>
                </c:pt>
                <c:pt idx="2">
                  <c:v>5294.4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3056.1</c:v>
                </c:pt>
                <c:pt idx="1">
                  <c:v>2818.8</c:v>
                </c:pt>
                <c:pt idx="2">
                  <c:v>2694.2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dLbls>
            <c:dLbl>
              <c:idx val="0"/>
              <c:layout>
                <c:manualLayout>
                  <c:x val="7.0800733028575993E-2"/>
                  <c:y val="-2.773777829712522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372.7</c:v>
                </c:pt>
                <c:pt idx="1">
                  <c:v>372.7</c:v>
                </c:pt>
                <c:pt idx="2">
                  <c:v>372.7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gapWidth val="126"/>
        <c:gapDepth val="141"/>
        <c:shape val="box"/>
        <c:axId val="140216192"/>
        <c:axId val="140217728"/>
        <c:axId val="0"/>
      </c:bar3DChart>
      <c:catAx>
        <c:axId val="140216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140217728"/>
        <c:crosses val="autoZero"/>
        <c:auto val="1"/>
        <c:lblAlgn val="ctr"/>
        <c:lblOffset val="100"/>
      </c:catAx>
      <c:valAx>
        <c:axId val="140217728"/>
        <c:scaling>
          <c:orientation val="minMax"/>
        </c:scaling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14021619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7023E-2"/>
        </c:manualLayout>
      </c:layout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36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2022 год в сумме 30,0 тыс.руб., 2023 год – 30,0 тыс.руб., 2024 год – 30,0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 по сохранению объекта культурного наследия «Памятник-обелиск П.Ф.Соболеву (1889-1919 гг.), погибшему в борьбе с врагами за советскую власть» на 2022 год – 100,0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2022 год – 30,6 тыс.руб., 2023 год – 30,6 тыс.руб., 2024 год – 30,6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 тыс.руб.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(изменение) списков кандидатов в присяжные заседатели федеральных судов общей юрисдикции в Российской Федерации в сумме 2022 год – 25,1 тыс.руб., 2023 год – 1,1 тыс.руб., 2024 год – 1,1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4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организации деятельности по сбору и транспортировке твердых коммунальных отходов в сумме 2022 год - 60,0 тыс.руб., 2023 год – 60,0 тыс.руб., 2024 год – 7,6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 в сумме 2022 год – 1 000,0 тыс.руб., 2023 год – 1 000,0 тыс.руб., 2023 год – 1 000,0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F81AE-F218-46AD-BC30-95D84F95690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в области обращения с животными в части организации мероприятий при осуществлении деятельности по обращению с животными без владельцев в сумме 2022 год – 14,4 тыс.руб., 2023 год – 14,4 тыс.руб., 2024 год – 14,4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7475CA-F51E-4057-B283-83DFEAABE5DC}" type="sib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46BEB-29B1-4863-BE8A-19B7400FA2EA}" type="par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3" custScaleY="71488" custLinFactY="-8361" custLinFactNeighborX="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3" custScaleY="79481" custLinFactY="-1298" custLinFactNeighborX="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F16F57E6-165D-4757-BAEF-64383EF35A67}" type="pres">
      <dgm:prSet presAssocID="{DC1F81AE-F218-46AD-BC30-95D84F956906}" presName="parentText" presStyleLbl="node1" presStyleIdx="2" presStyleCnt="3" custScaleY="85584" custLinFactNeighborX="-348" custLinFactNeighborY="-38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5C5798A3-B60F-4DB2-BC66-970260479674}" srcId="{41F50B25-F77A-40C4-90F0-B8010EE13BDF}" destId="{DC1F81AE-F218-46AD-BC30-95D84F956906}" srcOrd="2" destOrd="0" parTransId="{FBB46BEB-29B1-4863-BE8A-19B7400FA2EA}" sibTransId="{627475CA-F51E-4057-B283-83DFEAABE5DC}"/>
    <dgm:cxn modelId="{0D5E3545-0973-422E-8E32-C4C302812D09}" type="presOf" srcId="{DC1F81AE-F218-46AD-BC30-95D84F956906}" destId="{F16F57E6-165D-4757-BAEF-64383EF35A67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8485E399-8824-4B10-B47B-6322DA1DA551}" type="presParOf" srcId="{9A775544-42D0-4EC6-A91A-F3F7CC9214FB}" destId="{F16F57E6-165D-4757-BAEF-64383EF35A67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/>
      <dgm:t>
        <a:bodyPr/>
        <a:lstStyle/>
        <a:p>
          <a:pPr rtl="0"/>
          <a:r>
            <a:rPr lang="ru-RU" sz="2000" dirty="0" smtClean="0"/>
            <a:t>на 2022 год – 41 462,7 тыс.руб.,                </a:t>
          </a:r>
          <a:endParaRPr lang="ru-RU" sz="2000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/>
      <dgm:t>
        <a:bodyPr/>
        <a:lstStyle/>
        <a:p>
          <a:pPr rtl="0"/>
          <a:r>
            <a:rPr lang="ru-RU" sz="2000" dirty="0" smtClean="0"/>
            <a:t>на 20</a:t>
          </a:r>
          <a:r>
            <a:rPr lang="en-US" sz="2000" dirty="0" smtClean="0"/>
            <a:t>2</a:t>
          </a:r>
          <a:r>
            <a:rPr lang="ru-RU" sz="2000" dirty="0" smtClean="0"/>
            <a:t>3 год – 34 343,0 тыс.руб.,                </a:t>
          </a:r>
          <a:endParaRPr lang="ru-RU" sz="2000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/>
      <dgm:t>
        <a:bodyPr/>
        <a:lstStyle/>
        <a:p>
          <a:pPr rtl="0"/>
          <a:r>
            <a:rPr lang="ru-RU" sz="2000" dirty="0" smtClean="0"/>
            <a:t>на 2024 год – 34 609,6 тыс.руб.                 </a:t>
          </a:r>
          <a:endParaRPr lang="ru-RU" sz="2000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/>
      <dgm:t>
        <a:bodyPr/>
        <a:lstStyle/>
        <a:p>
          <a:pPr algn="l"/>
          <a:r>
            <a:rPr lang="ru-RU" sz="1800" dirty="0" smtClean="0"/>
            <a:t>Верхний предел муниципального долга установлен:                                              </a:t>
          </a:r>
          <a:endParaRPr lang="ru-RU" sz="1800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/>
      <dgm:t>
        <a:bodyPr/>
        <a:lstStyle/>
        <a:p>
          <a:pPr rtl="0"/>
          <a:r>
            <a:rPr lang="ru-RU" sz="2000" dirty="0" smtClean="0"/>
            <a:t>на 01.01.2023 – 4 146,3 тыс.руб.,                </a:t>
          </a:r>
          <a:endParaRPr lang="ru-RU" sz="2000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/>
      <dgm:t>
        <a:bodyPr/>
        <a:lstStyle/>
        <a:p>
          <a:pPr rtl="0"/>
          <a:r>
            <a:rPr lang="ru-RU" sz="2000" dirty="0" smtClean="0"/>
            <a:t>на 01.01.2024 – 7 580,6 тыс.руб.,                </a:t>
          </a:r>
          <a:endParaRPr lang="ru-RU" sz="2000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/>
      <dgm:t>
        <a:bodyPr/>
        <a:lstStyle/>
        <a:p>
          <a:pPr rtl="0"/>
          <a:r>
            <a:rPr lang="ru-RU" sz="2000" dirty="0" smtClean="0"/>
            <a:t>на 01.01.2025 – 11 041,5 тыс.руб.                 </a:t>
          </a:r>
          <a:endParaRPr lang="ru-RU" sz="2000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/>
      <dgm:t>
        <a:bodyPr/>
        <a:lstStyle/>
        <a:p>
          <a:pPr algn="l"/>
          <a:r>
            <a:rPr lang="ru-RU" sz="1800" dirty="0" smtClean="0"/>
            <a:t>Объем муниципального долга составит:                                              </a:t>
          </a:r>
          <a:endParaRPr lang="ru-RU" sz="1800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581" y="463641"/>
          <a:ext cx="2097035" cy="108894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1" y="463641"/>
        <a:ext cx="2097035" cy="1088941"/>
      </dsp:txXfrm>
    </dsp:sp>
    <dsp:sp modelId="{1816D16A-814C-4C22-A6CC-12105B3989BB}">
      <dsp:nvSpPr>
        <dsp:cNvPr id="0" name=""/>
        <dsp:cNvSpPr/>
      </dsp:nvSpPr>
      <dsp:spPr>
        <a:xfrm>
          <a:off x="2250201" y="575687"/>
          <a:ext cx="788103" cy="78810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250201" y="575687"/>
        <a:ext cx="788103" cy="788103"/>
      </dsp:txXfrm>
    </dsp:sp>
    <dsp:sp modelId="{32775538-2AC3-4373-B014-5A44732CBC7F}">
      <dsp:nvSpPr>
        <dsp:cNvPr id="0" name=""/>
        <dsp:cNvSpPr/>
      </dsp:nvSpPr>
      <dsp:spPr>
        <a:xfrm>
          <a:off x="3168352" y="432048"/>
          <a:ext cx="2017178" cy="1057662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8352" y="432048"/>
        <a:ext cx="2017178" cy="1057662"/>
      </dsp:txXfrm>
    </dsp:sp>
    <dsp:sp modelId="{4B955819-9EB5-4C61-BE5E-7CE7027DF3F0}">
      <dsp:nvSpPr>
        <dsp:cNvPr id="0" name=""/>
        <dsp:cNvSpPr/>
      </dsp:nvSpPr>
      <dsp:spPr>
        <a:xfrm>
          <a:off x="5234902" y="614060"/>
          <a:ext cx="788103" cy="78810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234902" y="614060"/>
        <a:ext cx="788103" cy="788103"/>
      </dsp:txXfrm>
    </dsp:sp>
    <dsp:sp modelId="{A84245DF-C8CC-47D2-83AC-15EF153255E0}">
      <dsp:nvSpPr>
        <dsp:cNvPr id="0" name=""/>
        <dsp:cNvSpPr/>
      </dsp:nvSpPr>
      <dsp:spPr>
        <a:xfrm>
          <a:off x="6133340" y="420567"/>
          <a:ext cx="2073989" cy="11750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133340" y="420567"/>
        <a:ext cx="2073989" cy="11750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BD73D-E38C-4270-B61F-431D850A98F9}">
      <dsp:nvSpPr>
        <dsp:cNvPr id="0" name=""/>
        <dsp:cNvSpPr/>
      </dsp:nvSpPr>
      <dsp:spPr>
        <a:xfrm>
          <a:off x="0" y="569280"/>
          <a:ext cx="9144000" cy="42248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2022 год в сумме 30,0 тыс.руб., 2023 год – 30,0 тыс.руб., 2024 год – 30,0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69280"/>
        <a:ext cx="9144000" cy="422485"/>
      </dsp:txXfrm>
    </dsp:sp>
    <dsp:sp modelId="{478908FC-81FD-468D-86B3-F26E33EA7E12}">
      <dsp:nvSpPr>
        <dsp:cNvPr id="0" name=""/>
        <dsp:cNvSpPr/>
      </dsp:nvSpPr>
      <dsp:spPr>
        <a:xfrm>
          <a:off x="0" y="1178965"/>
          <a:ext cx="9144000" cy="56807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 по сохранению объекта культурного наследия «Памятник-обелиск П.Ф.Соболеву (1889-1919 гг.), погибшему в борьбе с врагами за советскую власть» на 2022 год – 100,0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78965"/>
        <a:ext cx="9144000" cy="568075"/>
      </dsp:txXfrm>
    </dsp:sp>
    <dsp:sp modelId="{F2366BD6-C1ED-43B5-999B-FE9E605D6AF1}">
      <dsp:nvSpPr>
        <dsp:cNvPr id="0" name=""/>
        <dsp:cNvSpPr/>
      </dsp:nvSpPr>
      <dsp:spPr>
        <a:xfrm>
          <a:off x="0" y="1934240"/>
          <a:ext cx="9144000" cy="532617"/>
        </a:xfrm>
        <a:prstGeom prst="round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(изменение) списков кандидатов в присяжные заседатели федеральных судов общей юрисдикции в Российской Федерации в сумме 2022 год – 25,1 тыс.руб., 2023 год – 1,1 тыс.руб., 2024 год – 1,1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34240"/>
        <a:ext cx="9144000" cy="532617"/>
      </dsp:txXfrm>
    </dsp:sp>
    <dsp:sp modelId="{66AC313C-A2A4-4AE4-AB53-6959B6CBE489}">
      <dsp:nvSpPr>
        <dsp:cNvPr id="0" name=""/>
        <dsp:cNvSpPr/>
      </dsp:nvSpPr>
      <dsp:spPr>
        <a:xfrm>
          <a:off x="0" y="2654058"/>
          <a:ext cx="9144000" cy="563877"/>
        </a:xfrm>
        <a:prstGeom prst="roundRect">
          <a:avLst/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2022 год – 30,6 тыс.руб., 2023 год – 30,6 тыс.руб., 2024 год – 30,6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54058"/>
        <a:ext cx="9144000" cy="563877"/>
      </dsp:txXfrm>
    </dsp:sp>
    <dsp:sp modelId="{B4E62142-5CE7-4C75-9B53-0BB3EF4E885B}">
      <dsp:nvSpPr>
        <dsp:cNvPr id="0" name=""/>
        <dsp:cNvSpPr/>
      </dsp:nvSpPr>
      <dsp:spPr>
        <a:xfrm>
          <a:off x="0" y="3405135"/>
          <a:ext cx="9144000" cy="922127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 тыс.руб. ежегодно.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05135"/>
        <a:ext cx="9144000" cy="9221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7075B-8D38-48C3-A62E-C09EDBECDD70}">
      <dsp:nvSpPr>
        <dsp:cNvPr id="0" name=""/>
        <dsp:cNvSpPr/>
      </dsp:nvSpPr>
      <dsp:spPr>
        <a:xfrm>
          <a:off x="0" y="279393"/>
          <a:ext cx="8229599" cy="8698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организации деятельности по сбору и транспортировке твердых коммунальных отходов в сумме 2022 год - 60,0 тыс.руб., 2023 год – 60,0 тыс.руб., 2024 год – 7,6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79393"/>
        <a:ext cx="8229599" cy="869865"/>
      </dsp:txXfrm>
    </dsp:sp>
    <dsp:sp modelId="{E1E10539-523F-4386-A797-31025B989096}">
      <dsp:nvSpPr>
        <dsp:cNvPr id="0" name=""/>
        <dsp:cNvSpPr/>
      </dsp:nvSpPr>
      <dsp:spPr>
        <a:xfrm>
          <a:off x="0" y="1422401"/>
          <a:ext cx="8229599" cy="967124"/>
        </a:xfrm>
        <a:prstGeom prst="round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 в сумме 2022 год – 1 000,0 тыс.руб., 2023 год – 1 000,0 тыс.руб., 2023 год – 1 000,0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22401"/>
        <a:ext cx="8229599" cy="967124"/>
      </dsp:txXfrm>
    </dsp:sp>
    <dsp:sp modelId="{F16F57E6-165D-4757-BAEF-64383EF35A67}">
      <dsp:nvSpPr>
        <dsp:cNvPr id="0" name=""/>
        <dsp:cNvSpPr/>
      </dsp:nvSpPr>
      <dsp:spPr>
        <a:xfrm>
          <a:off x="0" y="2708283"/>
          <a:ext cx="8229599" cy="1041386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в области обращения с животными в части организации мероприятий при осуществлении деятельности по обращению с животными без владельцев в сумме 2022 год – 14,4 тыс.руб., 2023 год – 14,4 тыс.руб., 2024 год – 14,4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708283"/>
        <a:ext cx="8229599" cy="10413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7" cy="6753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Верхний предел муниципального долга установлен:                                              </a:t>
          </a:r>
          <a:endParaRPr lang="ru-RU" sz="1800" kern="1200" dirty="0"/>
        </a:p>
      </dsp:txBody>
      <dsp:txXfrm>
        <a:off x="0" y="76894"/>
        <a:ext cx="4032447" cy="67539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7" cy="7410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2022 год – 41 462,7 тыс.руб.,                </a:t>
          </a:r>
          <a:endParaRPr lang="ru-RU" sz="2000" kern="1200" dirty="0"/>
        </a:p>
      </dsp:txBody>
      <dsp:txXfrm>
        <a:off x="0" y="833898"/>
        <a:ext cx="4032447" cy="74104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7" cy="9935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</a:t>
          </a:r>
          <a:r>
            <a:rPr lang="en-US" sz="2000" kern="1200" dirty="0" smtClean="0"/>
            <a:t>2</a:t>
          </a:r>
          <a:r>
            <a:rPr lang="ru-RU" sz="2000" kern="1200" dirty="0" smtClean="0"/>
            <a:t>3 год – 34 343,0 тыс.руб.,                </a:t>
          </a:r>
          <a:endParaRPr lang="ru-RU" sz="2000" kern="1200" dirty="0"/>
        </a:p>
      </dsp:txBody>
      <dsp:txXfrm>
        <a:off x="0" y="1718736"/>
        <a:ext cx="4032447" cy="993593"/>
      </dsp:txXfrm>
    </dsp:sp>
    <dsp:sp modelId="{D9A83859-E3EC-4AA4-B1EA-80497EA4ACF4}">
      <dsp:nvSpPr>
        <dsp:cNvPr id="0" name=""/>
        <dsp:cNvSpPr/>
      </dsp:nvSpPr>
      <dsp:spPr>
        <a:xfrm>
          <a:off x="0" y="2782774"/>
          <a:ext cx="4032447" cy="10219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2024 год – 34 609,6 тыс.руб.                 </a:t>
          </a:r>
          <a:endParaRPr lang="ru-RU" sz="2000" kern="1200" dirty="0"/>
        </a:p>
      </dsp:txBody>
      <dsp:txXfrm>
        <a:off x="0" y="2782774"/>
        <a:ext cx="4032447" cy="10219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муниципального долга составит:                                              </a:t>
          </a:r>
          <a:endParaRPr lang="ru-RU" sz="1800" kern="1200" dirty="0"/>
        </a:p>
      </dsp:txBody>
      <dsp:txXfrm>
        <a:off x="0" y="78381"/>
        <a:ext cx="4248472" cy="64537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01.01.2023 – 4 146,3 тыс.руб.,                </a:t>
          </a:r>
          <a:endParaRPr lang="ru-RU" sz="2000" kern="1200" dirty="0"/>
        </a:p>
      </dsp:txBody>
      <dsp:txXfrm>
        <a:off x="0" y="801741"/>
        <a:ext cx="4248472" cy="708107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01.01.2024 – 7 580,6 тыс.руб.,                </a:t>
          </a:r>
          <a:endParaRPr lang="ru-RU" sz="2000" kern="1200" dirty="0"/>
        </a:p>
      </dsp:txBody>
      <dsp:txXfrm>
        <a:off x="0" y="1647252"/>
        <a:ext cx="4248472" cy="949434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01.01.2025 – 11 041,5 тыс.руб.                 </a:t>
          </a:r>
          <a:endParaRPr lang="ru-RU" sz="2000" kern="1200" dirty="0"/>
        </a:p>
      </dsp:txBody>
      <dsp:txXfrm>
        <a:off x="0" y="2664000"/>
        <a:ext cx="4248472" cy="1109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5,8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5,0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0.20246</cdr:x>
      <cdr:y>0.18367</cdr:y>
    </cdr:from>
    <cdr:to>
      <cdr:x>0.32976</cdr:x>
      <cdr:y>0.26095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12104" y="660029"/>
          <a:ext cx="824978" cy="277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57 979,8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26,0%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24,8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71,3</a:t>
          </a:r>
          <a:r>
            <a:rPr lang="ru-RU" sz="1100" dirty="0" smtClean="0"/>
            <a:t>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</a:t>
          </a:r>
          <a:r>
            <a: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2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0.06951</cdr:y>
    </cdr:from>
    <cdr:to>
      <cdr:x>0.55512</cdr:x>
      <cdr:y>0.21307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1214" y="505477"/>
          <a:ext cx="4644772" cy="10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Дорожный фонд </a:t>
          </a:r>
        </a:p>
        <a:p xmlns:a="http://schemas.openxmlformats.org/drawingml/2006/main">
          <a:pPr algn="ctr"/>
          <a:r>
            <a:rPr lang="ru-RU" sz="2000" dirty="0" smtClean="0"/>
            <a:t>Заволжского муниципального района</a:t>
          </a:r>
        </a:p>
        <a:p xmlns:a="http://schemas.openxmlformats.org/drawingml/2006/main">
          <a:pPr algn="ctr"/>
          <a:r>
            <a:rPr lang="ru-RU" sz="2000" dirty="0" smtClean="0"/>
            <a:t> на 2022 год 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4919" tIns="47460" rIns="94919" bIns="474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6208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190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23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19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98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8223" y="9377363"/>
            <a:ext cx="2922317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11" tIns="45458" rIns="90911" bIns="45458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10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58208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36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61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8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38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Решению Совета Заволжского муниципального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538360"/>
            <a:ext cx="822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Заволжского муниципального района 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0298" y="3429000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9740830"/>
              </p:ext>
            </p:extLst>
          </p:nvPr>
        </p:nvGraphicFramePr>
        <p:xfrm>
          <a:off x="683568" y="1412617"/>
          <a:ext cx="7632849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626 810,6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581 759,6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202 141,4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630 956,9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585 193,9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205 602,4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-4 146,3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-3 434,3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-3 461,0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202</a:t>
            </a:r>
            <a:r>
              <a:rPr lang="en-US" b="1" dirty="0" smtClean="0"/>
              <a:t>2</a:t>
            </a:r>
            <a:r>
              <a:rPr lang="ru-RU" b="1" dirty="0" smtClean="0"/>
              <a:t> год и на плановый период 202</a:t>
            </a:r>
            <a:r>
              <a:rPr lang="en-US" b="1" dirty="0" smtClean="0"/>
              <a:t>3</a:t>
            </a:r>
            <a:r>
              <a:rPr lang="ru-RU" b="1" dirty="0" smtClean="0"/>
              <a:t> и 202</a:t>
            </a:r>
            <a:r>
              <a:rPr lang="en-US" b="1" dirty="0" smtClean="0"/>
              <a:t>4</a:t>
            </a:r>
            <a:r>
              <a:rPr lang="ru-RU" b="1" dirty="0" smtClean="0"/>
              <a:t> годов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507576"/>
          <a:ext cx="8845192" cy="53504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33776"/>
                <a:gridCol w="1512168"/>
                <a:gridCol w="1584176"/>
                <a:gridCol w="171507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городских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сельских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 на доходы физических лиц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 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Налог, взимаемый с применением патентной системы налогообложения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96308"/>
            <a:ext cx="8229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endParaRPr lang="ru-RU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годов (продолжение)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2760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2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9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20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+mn-lt"/>
              </a:rPr>
              <a:t>2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smtClean="0">
                <a:solidFill>
                  <a:schemeClr val="accent2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годов </a:t>
            </a:r>
            <a:endParaRPr lang="ru-RU" sz="2000" dirty="0">
              <a:solidFill>
                <a:schemeClr val="accent2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</a:t>
                      </a:r>
                      <a:r>
                        <a:rPr lang="ru-RU" sz="1400" dirty="0" smtClean="0"/>
                        <a:t>4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47 133,9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48 353,5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49 258,1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35 791,5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20 332,5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19 961,2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543 885,2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513 073,6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132 922,1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626 810,6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581 759,6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202 141,4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3717032"/>
          <a:ext cx="885698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88640"/>
            <a:ext cx="87129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Заволжского муниципального района </a:t>
            </a:r>
          </a:p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на плановый период 20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 </a:t>
            </a:r>
            <a:endParaRPr lang="ru-RU" sz="17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9512" y="1268760"/>
          <a:ext cx="8748464" cy="221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5"/>
                <a:gridCol w="1276393"/>
                <a:gridCol w="1199487"/>
                <a:gridCol w="10159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32 812,2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33 473,4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34 158,0</a:t>
                      </a:r>
                      <a:endParaRPr lang="ru-RU" sz="1400" dirty="0"/>
                    </a:p>
                  </a:txBody>
                  <a:tcPr/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9 912,2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r>
                        <a:rPr lang="ru-RU" sz="1400" baseline="0" dirty="0" smtClean="0"/>
                        <a:t> 260,0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10 260,0</a:t>
                      </a:r>
                      <a:endParaRPr lang="ru-RU" sz="1400" dirty="0"/>
                    </a:p>
                  </a:txBody>
                  <a:tcPr/>
                </a:tc>
              </a:tr>
              <a:tr h="3157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2 349,5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2 440,1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2 540,1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2 100,0</a:t>
                      </a:r>
                      <a:endParaRPr lang="ru-RU" sz="140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47 133,9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48 353,5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49 258,1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5486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5008" y="3573016"/>
          <a:ext cx="89289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Заволжского муниципального района </a:t>
            </a:r>
            <a:b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20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(тыс.руб.)</a:t>
            </a:r>
            <a:endParaRPr lang="ru-RU" sz="1600" b="1" dirty="0">
              <a:ln w="1905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836712"/>
          <a:ext cx="864096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224136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 неналогового дохода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4 266,5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4 233,3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3 865,0</a:t>
                      </a:r>
                      <a:endParaRPr lang="ru-RU" sz="1400" dirty="0"/>
                    </a:p>
                  </a:txBody>
                  <a:tcPr/>
                </a:tc>
              </a:tr>
              <a:tr h="2819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410,8</a:t>
                      </a:r>
                      <a:endParaRPr lang="ru-RU" sz="1400" dirty="0"/>
                    </a:p>
                  </a:txBody>
                  <a:tcPr/>
                </a:tc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9 211,5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9 316,7</a:t>
                      </a:r>
                    </a:p>
                  </a:txBody>
                  <a:tcPr/>
                </a:tc>
              </a:tr>
              <a:tr h="248384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21 236,1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5 692,3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5 692,3</a:t>
                      </a:r>
                      <a:endParaRPr lang="ru-RU" sz="1400" dirty="0"/>
                    </a:p>
                  </a:txBody>
                  <a:tcPr/>
                </a:tc>
              </a:tr>
              <a:tr h="303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676,4</a:t>
                      </a:r>
                      <a:endParaRPr lang="ru-RU" sz="1400" dirty="0"/>
                    </a:p>
                  </a:txBody>
                  <a:tcPr/>
                </a:tc>
              </a:tr>
              <a:tr h="303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35 791</a:t>
                      </a:r>
                      <a:r>
                        <a:rPr lang="ru-RU" sz="1400" dirty="0" smtClean="0"/>
                        <a:t>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20 332,5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19 961,2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бюджет Заволжского муниципального района</a:t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055639357"/>
              </p:ext>
            </p:extLst>
          </p:nvPr>
        </p:nvGraphicFramePr>
        <p:xfrm>
          <a:off x="179512" y="1844824"/>
          <a:ext cx="4464496" cy="3677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946448"/>
                <a:gridCol w="1008112"/>
                <a:gridCol w="9257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543 885,2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513 073,6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132 922,1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75 870,0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71 534,2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71 534,2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420 123,1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393 670,6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13 519,1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41 769,7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41 745,7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41 745,7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проекта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202</a:t>
            </a:r>
            <a:r>
              <a:rPr lang="en-US" sz="2000" b="1" i="1" dirty="0" smtClean="0"/>
              <a:t>2</a:t>
            </a:r>
            <a:r>
              <a:rPr lang="ru-RU" sz="2000" b="1" i="1" dirty="0" smtClean="0"/>
              <a:t> год и на плановый период 20</a:t>
            </a:r>
            <a:r>
              <a:rPr lang="en-US" sz="2000" b="1" i="1" dirty="0" smtClean="0"/>
              <a:t>23</a:t>
            </a:r>
            <a:r>
              <a:rPr lang="ru-RU" sz="2000" b="1" i="1" dirty="0" smtClean="0"/>
              <a:t> и 20</a:t>
            </a:r>
            <a:r>
              <a:rPr lang="en-US" sz="2000" b="1" i="1" dirty="0" smtClean="0"/>
              <a:t>24</a:t>
            </a:r>
            <a:r>
              <a:rPr lang="ru-RU" sz="2000" b="1" i="1" dirty="0" smtClean="0"/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62242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2019 по 2024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/>
              <a:t>Расходы бюджетов по основным функциям государства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дополнительное образование детей;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образование;</a:t>
            </a:r>
          </a:p>
          <a:p>
            <a:r>
              <a:rPr lang="ru-RU" dirty="0" smtClean="0"/>
              <a:t>♦ молодёжная политика;</a:t>
            </a:r>
          </a:p>
          <a:p>
            <a:r>
              <a:rPr lang="ru-RU" dirty="0" smtClean="0"/>
              <a:t>♦ прикладные научные исследования в области образования;</a:t>
            </a:r>
          </a:p>
          <a:p>
            <a:r>
              <a:rPr lang="ru-RU" dirty="0" smtClean="0"/>
              <a:t>♦ другие вопросы в области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37" y="116632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22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cs typeface="Times New Roman" pitchFamily="18" charset="0"/>
              </a:rPr>
              <a:t>3</a:t>
            </a:r>
            <a:r>
              <a:rPr lang="ru-RU" sz="2000" b="1" dirty="0" smtClean="0">
                <a:cs typeface="Times New Roman" pitchFamily="18" charset="0"/>
              </a:rPr>
              <a:t> и </a:t>
            </a:r>
            <a:r>
              <a:rPr lang="ru-RU" sz="2000" b="1" dirty="0" smtClean="0"/>
              <a:t>20</a:t>
            </a:r>
            <a:r>
              <a:rPr lang="en-US" sz="2000" b="1" dirty="0" smtClean="0">
                <a:cs typeface="Times New Roman" pitchFamily="18" charset="0"/>
              </a:rPr>
              <a:t>24</a:t>
            </a:r>
            <a:r>
              <a:rPr lang="ru-RU" sz="2000" b="1" dirty="0" smtClean="0"/>
              <a:t> годов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0359066"/>
              </p:ext>
            </p:extLst>
          </p:nvPr>
        </p:nvGraphicFramePr>
        <p:xfrm>
          <a:off x="0" y="980728"/>
          <a:ext cx="9144002" cy="52578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22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23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24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630 956,9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585 193,9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205 602,4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 smtClean="0"/>
                    </a:p>
                    <a:p>
                      <a:pPr algn="l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3 594,1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7 216,1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/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46 281,3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7,34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ru-RU" sz="1200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207,8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7,61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45 089,4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22,73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16 739,8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2,65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10 574,4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1,82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10 574,4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5,31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14</a:t>
                      </a:r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 545,6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2,31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r>
                        <a:rPr lang="ru-RU" sz="1200" baseline="0" dirty="0" smtClean="0">
                          <a:latin typeface="+mn-lt"/>
                        </a:rPr>
                        <a:t> 177,8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852,2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389</a:t>
                      </a:r>
                      <a:r>
                        <a:rPr lang="ru-RU" sz="1200" baseline="0" dirty="0" smtClean="0">
                          <a:latin typeface="+mn-lt"/>
                        </a:rPr>
                        <a:t> 083,2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61,67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380 219,9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65,38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82,4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155</a:t>
                      </a:r>
                      <a:r>
                        <a:rPr lang="ru-RU" sz="1200" baseline="0" dirty="0" smtClean="0">
                          <a:latin typeface="+mn-lt"/>
                        </a:rPr>
                        <a:t> 233,8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24,60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135</a:t>
                      </a:r>
                      <a:r>
                        <a:rPr lang="ru-RU" sz="1200" baseline="0" dirty="0" smtClean="0">
                          <a:latin typeface="+mn-lt"/>
                        </a:rPr>
                        <a:t> 574,0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23,31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133</a:t>
                      </a:r>
                      <a:r>
                        <a:rPr lang="ru-RU" sz="1200" baseline="0" dirty="0" smtClean="0">
                          <a:latin typeface="+mn-lt"/>
                        </a:rPr>
                        <a:t> 036,6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67,06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</a:t>
                      </a:r>
                      <a:r>
                        <a:rPr lang="ru-RU" sz="1200" baseline="0" dirty="0" smtClean="0">
                          <a:latin typeface="+mn-lt"/>
                        </a:rPr>
                        <a:t> 056,1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2 818,8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2 694,2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1,36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r>
                        <a:rPr lang="ru-RU" sz="1200" baseline="0" dirty="0" smtClean="0">
                          <a:latin typeface="+mn-lt"/>
                        </a:rPr>
                        <a:t> 294,4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0,84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r>
                        <a:rPr lang="ru-RU" sz="1200" baseline="0" dirty="0" smtClean="0">
                          <a:latin typeface="+mn-lt"/>
                        </a:rPr>
                        <a:t> 294,4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r>
                        <a:rPr lang="ru-RU" sz="1200" baseline="0" dirty="0" smtClean="0">
                          <a:latin typeface="+mn-lt"/>
                        </a:rPr>
                        <a:t> 294,4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2,67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372,7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372,7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372,7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47667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3093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4264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46 281,3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44 207,8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45</a:t>
                      </a:r>
                      <a:r>
                        <a:rPr lang="ru-RU" sz="1200" b="1" baseline="0" dirty="0" smtClean="0"/>
                        <a:t> 089,4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Федерации,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1 380,1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1 380,1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1 380,1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24 782,5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23 267,3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24 163,7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6 032,7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5 832,8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5 832,8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13 760,9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13 426,5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13 411,7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16 739,8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10 574,4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10 574,4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214,4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год и на плановый период 20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7946325"/>
              </p:ext>
            </p:extLst>
          </p:nvPr>
        </p:nvGraphicFramePr>
        <p:xfrm>
          <a:off x="285720" y="2071678"/>
          <a:ext cx="8712967" cy="448399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16 375,4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10 260,0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10 260,0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200" b="1" baseline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 545,6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2 177,9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852,2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14 449,0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2 057,3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38,2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389 083,2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380</a:t>
                      </a:r>
                      <a:r>
                        <a:rPr lang="ru-RU" sz="1200" b="1" baseline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 219,9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82,4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389 053,2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380 189,9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52,4 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155 233,8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135 574,0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133 036,6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73 744,4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66 082,7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66 082,7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42 637,9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30 862,8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30 427,3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24 598,6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22 853,2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21 301,3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 и оздоровление детей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13 509,9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15 032,3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15 032,3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77281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год и на плановый период 20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9597234"/>
              </p:ext>
            </p:extLst>
          </p:nvPr>
        </p:nvGraphicFramePr>
        <p:xfrm>
          <a:off x="357158" y="1785926"/>
          <a:ext cx="8568950" cy="449172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Подраз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3 056,1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2 818,8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2 694,2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3 056,1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2 818,8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2 694,2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5 294,4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5 294,4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5 294,4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1 644,3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1 644,3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1 644,3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3 509,0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3 509,0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3 509,0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630 956,9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581 599,9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198 386,3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</a:t>
            </a:r>
            <a:r>
              <a:rPr lang="en-US" altLang="ru-RU" sz="2000" b="1" dirty="0" smtClean="0"/>
              <a:t>2</a:t>
            </a:r>
            <a:r>
              <a:rPr lang="ru-RU" altLang="ru-RU" sz="2000" b="1" dirty="0" smtClean="0"/>
              <a:t> год и на плановый период 202</a:t>
            </a:r>
            <a:r>
              <a:rPr lang="en-US" altLang="ru-RU" sz="2000" b="1" dirty="0" smtClean="0"/>
              <a:t>3</a:t>
            </a:r>
            <a:r>
              <a:rPr lang="ru-RU" altLang="ru-RU" sz="2000" b="1" dirty="0" smtClean="0"/>
              <a:t> и 202</a:t>
            </a:r>
            <a:r>
              <a:rPr lang="en-US" altLang="ru-RU" sz="2000" b="1" dirty="0" smtClean="0"/>
              <a:t>4</a:t>
            </a:r>
            <a:r>
              <a:rPr lang="ru-RU" altLang="ru-RU" sz="2000" b="1" dirty="0" smtClean="0"/>
              <a:t>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</a:t>
            </a:r>
            <a:r>
              <a:rPr lang="ru-RU" altLang="ru-RU" dirty="0" smtClean="0">
                <a:cs typeface="Times New Roman" pitchFamily="18" charset="0"/>
              </a:rPr>
              <a:t>2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163 957,0 тыс.руб., 2023 год – 144 059,9 тыс.руб.,2024 год – 141 397,9 тыс.руб.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2564904"/>
            <a:ext cx="2654036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996952"/>
            <a:ext cx="4213702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3140968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221088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22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cs typeface="Times New Roman" pitchFamily="18" charset="0"/>
              </a:rPr>
              <a:t>3</a:t>
            </a:r>
            <a:r>
              <a:rPr lang="ru-RU" sz="2000" b="1" dirty="0" smtClean="0">
                <a:cs typeface="Times New Roman" pitchFamily="18" charset="0"/>
              </a:rPr>
              <a:t> и 202</a:t>
            </a:r>
            <a:r>
              <a:rPr lang="en-US" sz="2000" b="1" dirty="0" smtClean="0">
                <a:cs typeface="Times New Roman" pitchFamily="18" charset="0"/>
              </a:rPr>
              <a:t>4</a:t>
            </a:r>
            <a:r>
              <a:rPr lang="ru-RU" sz="2000" b="1" dirty="0" smtClean="0"/>
              <a:t> годов</a:t>
            </a:r>
          </a:p>
          <a:p>
            <a:pPr algn="ctr"/>
            <a:r>
              <a:rPr lang="ru-RU" sz="2000" b="1" dirty="0" smtClean="0"/>
              <a:t>в разрезе муниципальных программ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7903716"/>
              </p:ext>
            </p:extLst>
          </p:nvPr>
        </p:nvGraphicFramePr>
        <p:xfrm>
          <a:off x="179512" y="1196752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630 956,9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581</a:t>
                      </a:r>
                      <a:r>
                        <a:rPr lang="ru-RU" sz="1400" b="1" baseline="0" dirty="0" smtClean="0">
                          <a:latin typeface="+mn-lt"/>
                          <a:cs typeface="Times New Roman" pitchFamily="18" charset="0"/>
                        </a:rPr>
                        <a:t> 599,9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198</a:t>
                      </a:r>
                      <a:r>
                        <a:rPr lang="ru-RU" sz="1400" b="1" baseline="0" dirty="0" smtClean="0">
                          <a:latin typeface="+mn-lt"/>
                        </a:rPr>
                        <a:t> 386,3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628 948,0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579 714,9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196 553,7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5427468"/>
              </p:ext>
            </p:extLst>
          </p:nvPr>
        </p:nvGraphicFramePr>
        <p:xfrm>
          <a:off x="179512" y="2636912"/>
          <a:ext cx="8784977" cy="41671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148 043,5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128 410,0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125 872,6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</a:t>
                      </a:r>
                      <a:r>
                        <a:rPr kumimoji="0" lang="ru-RU" sz="1100" kern="1200" dirty="0" smtClean="0"/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73 661,8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66 000,1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65 450,1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2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45 569,1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35 445,4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35 009,9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17 777,8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929,7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14 377,8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10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10 291,8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10 291,8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10 291,8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6981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372,7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372,7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372,7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372,7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372,7</a:t>
                      </a: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372,7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b="1" dirty="0" smtClean="0"/>
              <a:t> на 20</a:t>
            </a:r>
            <a:r>
              <a:rPr lang="en-US" b="1" dirty="0" smtClean="0">
                <a:cs typeface="Times New Roman" pitchFamily="18" charset="0"/>
              </a:rPr>
              <a:t>22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cs typeface="Times New Roman" pitchFamily="18" charset="0"/>
              </a:rPr>
              <a:t>3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cs typeface="Times New Roman" pitchFamily="18" charset="0"/>
              </a:rPr>
              <a:t>4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(2)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6376" y="62068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2171981"/>
              </p:ext>
            </p:extLst>
          </p:nvPr>
        </p:nvGraphicFramePr>
        <p:xfrm>
          <a:off x="251520" y="980728"/>
          <a:ext cx="8748464" cy="5731646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95536"/>
                <a:gridCol w="5184576"/>
                <a:gridCol w="1008112"/>
                <a:gridCol w="1080120"/>
                <a:gridCol w="1080120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9 932,4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9 768,8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9 644,1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6 976,3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2 956,1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2 818,8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2 694,1</a:t>
                      </a:r>
                      <a:endParaRPr lang="ru-RU" sz="1400" b="0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2 901,3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2 901,3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2 901,3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</a:t>
                      </a:r>
                      <a:r>
                        <a:rPr lang="ru-RU" sz="1100" dirty="0" smtClean="0"/>
                        <a:t>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62380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</a:t>
                      </a:r>
                      <a:r>
                        <a:rPr kumimoji="0" lang="ru-RU" sz="12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r>
                        <a:rPr lang="ru-RU" sz="1100" dirty="0" smtClean="0"/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2 760,2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2 760,2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2 760,2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120,0</a:t>
                      </a:r>
                      <a:endParaRPr lang="ru-RU" sz="14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200,0</a:t>
                      </a:r>
                      <a:endParaRPr lang="ru-RU" sz="1400" b="0" dirty="0"/>
                    </a:p>
                  </a:txBody>
                  <a:tcPr/>
                </a:tc>
              </a:tr>
              <a:tr h="648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14 449,0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2 057,3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800,0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</a:t>
                      </a:r>
                      <a:r>
                        <a:rPr lang="ru-RU" sz="1100" dirty="0"/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14 449,0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2 057,3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800,0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"/>
            <a:ext cx="860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22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cs typeface="Times New Roman" pitchFamily="18" charset="0"/>
              </a:rPr>
              <a:t>3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cs typeface="Times New Roman" pitchFamily="18" charset="0"/>
              </a:rPr>
              <a:t>4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5486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4076332"/>
              </p:ext>
            </p:extLst>
          </p:nvPr>
        </p:nvGraphicFramePr>
        <p:xfrm>
          <a:off x="251520" y="1052736"/>
          <a:ext cx="8676456" cy="5697997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78079"/>
                <a:gridCol w="936104"/>
                <a:gridCol w="1080120"/>
                <a:gridCol w="936104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16 375,4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10 260,0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10 260,0</a:t>
                      </a:r>
                      <a:endParaRPr lang="ru-RU" sz="1400" b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16 375,4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</a:t>
                      </a:r>
                      <a:r>
                        <a:rPr lang="ru-RU" sz="1400" b="0" baseline="0" dirty="0" smtClean="0"/>
                        <a:t> 260,0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</a:t>
                      </a:r>
                      <a:r>
                        <a:rPr lang="ru-RU" sz="1400" b="0" baseline="0" dirty="0" smtClean="0"/>
                        <a:t> 260,0</a:t>
                      </a:r>
                      <a:endParaRPr lang="ru-RU" sz="14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5 134,6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5 059,5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5 059,5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4 534,6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4 459,5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4 459,5</a:t>
                      </a:r>
                      <a:endParaRPr lang="ru-RU" sz="1400" b="0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4159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40 221,8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39 062,8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40 025,7</a:t>
                      </a:r>
                      <a:endParaRPr lang="ru-RU" sz="1400" b="1" dirty="0"/>
                    </a:p>
                  </a:txBody>
                  <a:tcPr/>
                </a:tc>
              </a:tr>
              <a:tr h="33961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27 255,8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26 096,8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27 059,7</a:t>
                      </a:r>
                      <a:endParaRPr lang="ru-RU" sz="1400" b="0" dirty="0"/>
                    </a:p>
                  </a:txBody>
                  <a:tcPr/>
                </a:tc>
              </a:tr>
              <a:tr h="5094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10 906,0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10 906,0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</a:t>
                      </a:r>
                      <a:r>
                        <a:rPr lang="ru-RU" sz="1400" b="0" baseline="0" dirty="0" smtClean="0"/>
                        <a:t> 906,0</a:t>
                      </a:r>
                      <a:endParaRPr lang="ru-RU" sz="1400" b="0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2 060,0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486,4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117,2</a:t>
                      </a:r>
                      <a:endParaRPr lang="ru-RU" sz="14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486,4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162,0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117,2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22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cs typeface="Times New Roman" pitchFamily="18" charset="0"/>
              </a:rPr>
              <a:t>3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cs typeface="Times New Roman" pitchFamily="18" charset="0"/>
              </a:rPr>
              <a:t>4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(4)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9714209"/>
              </p:ext>
            </p:extLst>
          </p:nvPr>
        </p:nvGraphicFramePr>
        <p:xfrm>
          <a:off x="251520" y="1124744"/>
          <a:ext cx="8676455" cy="542544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33,9</a:t>
                      </a:r>
                    </a:p>
                  </a:txBody>
                  <a:tcPr/>
                </a:tc>
              </a:tr>
              <a:tr h="49003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33,9</a:t>
                      </a:r>
                      <a:endParaRPr lang="ru-RU" sz="1400" b="0" dirty="0"/>
                    </a:p>
                  </a:txBody>
                  <a:tcPr/>
                </a:tc>
              </a:tr>
              <a:tr h="2969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73,6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83,6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113,6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90,0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«Обеспечение мероприятий по построению и развитию АПК «Безопасный город»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23,6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23,6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/>
                </a:tc>
              </a:tr>
              <a:tr h="6236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1 255,2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765,6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729,2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</a:t>
                      </a:r>
                      <a:r>
                        <a:rPr kumimoji="0" lang="ru-RU" sz="1100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1 255,2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765,6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729,2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Охрана окружающей среды на территории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389 053,2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380 189,9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52,4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«Ликвидация наиболее опасных объектов накопленного вреда окружающей среде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389</a:t>
                      </a:r>
                      <a:r>
                        <a:rPr lang="ru-RU" sz="1400" b="0" baseline="0" dirty="0" smtClean="0"/>
                        <a:t> 053,2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380 189,9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52,4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Энергосбережение</a:t>
                      </a:r>
                      <a:r>
                        <a:rPr lang="ru-RU" sz="1400" b="1" baseline="0" dirty="0" smtClean="0"/>
                        <a:t> и повышение энергетической эффективности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243,5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267,5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251,5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«Энергосбережение</a:t>
                      </a:r>
                      <a:r>
                        <a:rPr lang="ru-RU" sz="1100" b="0" baseline="0" dirty="0" smtClean="0"/>
                        <a:t> в социальной сфере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237,5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237,5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237,5</a:t>
                      </a:r>
                      <a:endParaRPr lang="ru-RU" sz="1400" b="0" dirty="0"/>
                    </a:p>
                  </a:txBody>
                  <a:tcPr/>
                </a:tc>
              </a:tr>
              <a:tr h="38628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«Энергосбережение</a:t>
                      </a:r>
                      <a:r>
                        <a:rPr lang="ru-RU" sz="1100" b="0" baseline="0" dirty="0" smtClean="0"/>
                        <a:t> и повышение энергетической эффективности в муниципальном жилом фонде Заволжского муниципального района»</a:t>
                      </a:r>
                      <a:endParaRPr lang="ru-RU" sz="11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139664809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Заволжского муниципального района на 202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 (%)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1418234" y="1916832"/>
          <a:ext cx="7401384" cy="4111229"/>
        </p:xfrm>
        <a:graphic>
          <a:graphicData uri="http://schemas.openxmlformats.org/presentationml/2006/ole">
            <p:oleObj spid="_x0000_s2080" name="Диаграмма" r:id="rId3" imgW="8001000" imgH="443870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2 008,9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1 885,0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1 832,6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415762423"/>
              </p:ext>
            </p:extLst>
          </p:nvPr>
        </p:nvGraphicFramePr>
        <p:xfrm>
          <a:off x="0" y="184482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годов (продолжение)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1576242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36064584"/>
              </p:ext>
            </p:extLst>
          </p:nvPr>
        </p:nvGraphicFramePr>
        <p:xfrm>
          <a:off x="179512" y="1700808"/>
          <a:ext cx="8856982" cy="4109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/>
                        <a:t>На содержание автомобильных дорог местного значения вне границ населенных пунктов в границах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 содержание автомобильных дорог местного значения в границах населенных пунктов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639,8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622,6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396686"/>
              </p:ext>
            </p:extLst>
          </p:nvPr>
        </p:nvGraphicFramePr>
        <p:xfrm>
          <a:off x="179512" y="1916834"/>
          <a:ext cx="8784977" cy="36869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2 493,5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2 368,8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2 244,2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781,3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740,2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492,4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467,7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443,1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732,2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695,6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659,0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446,5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401,9</a:t>
                      </a: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На организацию библиотечного обслуживания населения межпоселенческими библиотеками, комплектование и обеспечение сохранности</a:t>
                      </a:r>
                      <a:r>
                        <a:rPr lang="ru-RU" sz="1400" baseline="0" dirty="0" smtClean="0">
                          <a:latin typeface="+mn-lt"/>
                        </a:rPr>
                        <a:t>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62880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15 482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384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098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15 046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121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925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14 553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836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717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14 193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637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556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13 949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0243245"/>
              </p:ext>
            </p:extLst>
          </p:nvPr>
        </p:nvGraphicFramePr>
        <p:xfrm>
          <a:off x="179512" y="2636912"/>
          <a:ext cx="8784976" cy="26722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расходы, связанные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12,6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221455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sz="2000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0298" y="857232"/>
          <a:ext cx="6517389" cy="58642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2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в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184,7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в с.Воздвиженье (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разработка проектной документации 2022</a:t>
                      </a:r>
                      <a:r>
                        <a:rPr lang="ru-RU" sz="1200" b="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г.) 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(строительство 2023 г.)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0,8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д.Порозово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разработка проектной документации 2022</a:t>
                      </a:r>
                      <a:r>
                        <a:rPr lang="ru-RU" sz="1200" b="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г.) 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(строительство 2023 г.)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18,5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Распределительные газопроводы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д.Кинино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д.Вершинино,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с.Бредихино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д.Платково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д.Зубцово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д.Болотниково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д.Комарово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545,6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по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с.Колшево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472,5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816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Распределительные газопроводы д.Антропово, д.Степаново,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с.Долматовский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(ул.Пушкина), д.Овсяницы,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д.Студенец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, д.Хохлома,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с.Жажлево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д.Воробьецово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, с.Никола-Мера,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д.Зуево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(разработка проектной документации 2022 г.)(с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 2023 г.)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14,0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500,0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8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котельная с сетью газоснабжения в с. Заречный 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12</a:t>
                      </a:r>
                      <a:r>
                        <a:rPr lang="ru-RU" sz="1100" b="0" baseline="0" dirty="0" smtClean="0">
                          <a:solidFill>
                            <a:schemeClr val="accent1"/>
                          </a:solidFill>
                        </a:rPr>
                        <a:t> 566,1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608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Распределительные газопроводы 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д.Пырешево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, д.Долматово,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д.Ананьино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, с.Мера,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д.Патракейка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разработка проектной документации 2022 г.) 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 2023 г.)</a:t>
                      </a:r>
                      <a:endParaRPr lang="ru-RU" sz="12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3,3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500,0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25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МУ КБО «Родник» в с.Воздвиженье (разработка проектной документации)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0,8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28992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Образование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Охрана окружающей среды Заволжского муниципального района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1357298"/>
          <a:ext cx="5962984" cy="24437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2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1298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естественно-научной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ru-RU" sz="1100" b="0" baseline="0" dirty="0" smtClean="0">
                          <a:solidFill>
                            <a:schemeClr val="accent1"/>
                          </a:solidFill>
                        </a:rPr>
                        <a:t>  568,9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 </a:t>
                      </a:r>
                      <a:r>
                        <a:rPr lang="ru-RU" sz="1100" b="0" baseline="0" dirty="0" smtClean="0">
                          <a:solidFill>
                            <a:schemeClr val="accent1"/>
                          </a:solidFill>
                        </a:rPr>
                        <a:t> 568,7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ru-RU" sz="1100" b="0" baseline="0" dirty="0" smtClean="0">
                          <a:solidFill>
                            <a:schemeClr val="accent1"/>
                          </a:solidFill>
                        </a:rPr>
                        <a:t>  568,7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Обеспечение образовательных организаций материально-технической базой для внедрения цифровой образовательной среды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3  169,1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4  691,5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4  691,5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85720" y="4643446"/>
          <a:ext cx="5962984" cy="12858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2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997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Ликвидация (рекультивация) объектов накопленного экологического вреда, представляющих угрозу реке Волге 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389</a:t>
                      </a:r>
                      <a:r>
                        <a:rPr lang="ru-RU" sz="1100" b="0" baseline="0" dirty="0" smtClean="0">
                          <a:solidFill>
                            <a:schemeClr val="accent1"/>
                          </a:solidFill>
                        </a:rPr>
                        <a:t> 053,2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380 189,9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52,4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2" name="AutoShape 2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Уайд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572008"/>
            <a:ext cx="26146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sun9-56.userapi.com/c854028/v854028496/187615/mO6enZt3Sg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357298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планируемых объемах муниципального долга Заволжского муниципального района 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                             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25594655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498553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003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</a:t>
            </a:r>
            <a:r>
              <a:rPr lang="ru-RU" sz="1700" dirty="0" smtClean="0">
                <a:solidFill>
                  <a:schemeClr val="bg1"/>
                </a:solidFill>
              </a:rPr>
              <a:t>2022/Актуальная версия </a:t>
            </a:r>
            <a:r>
              <a:rPr lang="ru-RU" sz="1700" dirty="0" smtClean="0">
                <a:solidFill>
                  <a:schemeClr val="bg1"/>
                </a:solidFill>
              </a:rPr>
              <a:t>бюджета </a:t>
            </a:r>
            <a:r>
              <a:rPr lang="ru-RU" sz="1700" dirty="0" smtClean="0">
                <a:solidFill>
                  <a:schemeClr val="bg1"/>
                </a:solidFill>
              </a:rPr>
              <a:t>2022-2024» размещен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муниципальный правовой акт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«О бюджете Заволжского муниципального района на 2022 год и на плановый период 2023 и 2024 годов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».</a:t>
            </a:r>
            <a:endParaRPr lang="ru-RU" sz="1700" kern="50" dirty="0" smtClean="0">
              <a:solidFill>
                <a:schemeClr val="bg1"/>
              </a:solidFill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</a:t>
            </a:r>
            <a:endParaRPr lang="ru-RU" sz="1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4357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/>
          </a:p>
          <a:p>
            <a:r>
              <a:rPr lang="ru-RU" sz="800" dirty="0" smtClean="0"/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/>
              <a:t>Контактная информация: </a:t>
            </a:r>
          </a:p>
          <a:p>
            <a:r>
              <a:rPr lang="ru-RU" sz="800" u="sng" dirty="0" smtClean="0"/>
              <a:t>Адрес: </a:t>
            </a:r>
            <a:r>
              <a:rPr lang="ru-RU" sz="800" dirty="0" smtClean="0"/>
              <a:t>Ивановская область, г.Заволжск, ул.Мира д.7, тел. 6-00-44</a:t>
            </a:r>
            <a:r>
              <a:rPr lang="en-US" sz="800" dirty="0" smtClean="0"/>
              <a:t> </a:t>
            </a:r>
          </a:p>
          <a:p>
            <a:r>
              <a:rPr lang="ru-RU" sz="800" u="sng" dirty="0" smtClean="0"/>
              <a:t>Адрес электронной почты: </a:t>
            </a:r>
            <a:r>
              <a:rPr lang="en-US" sz="800" dirty="0" err="1" smtClean="0"/>
              <a:t>zavfin@nxt</a:t>
            </a:r>
            <a:r>
              <a:rPr lang="ru-RU" sz="800" dirty="0" smtClean="0"/>
              <a:t>.</a:t>
            </a:r>
            <a:r>
              <a:rPr lang="en-US" sz="800" dirty="0" err="1" smtClean="0"/>
              <a:t>ru</a:t>
            </a:r>
            <a:endParaRPr lang="en-US" sz="800" dirty="0" smtClean="0"/>
          </a:p>
          <a:p>
            <a:r>
              <a:rPr lang="ru-RU" sz="800" u="sng" dirty="0" smtClean="0"/>
              <a:t>График работы:</a:t>
            </a:r>
            <a:r>
              <a:rPr lang="ru-RU" sz="800" dirty="0" smtClean="0"/>
              <a:t> </a:t>
            </a:r>
            <a:r>
              <a:rPr lang="ru-RU" sz="800" dirty="0" err="1" smtClean="0"/>
              <a:t>пн</a:t>
            </a:r>
            <a:r>
              <a:rPr lang="ru-RU" sz="800" dirty="0" smtClean="0"/>
              <a:t> – </a:t>
            </a:r>
            <a:r>
              <a:rPr lang="ru-RU" sz="800" dirty="0" err="1" smtClean="0"/>
              <a:t>чт</a:t>
            </a:r>
            <a:r>
              <a:rPr lang="ru-RU" sz="800" dirty="0" smtClean="0"/>
              <a:t> с 8.00 до 17.00, </a:t>
            </a:r>
            <a:r>
              <a:rPr lang="ru-RU" sz="800" dirty="0" err="1" smtClean="0"/>
              <a:t>пт</a:t>
            </a:r>
            <a:r>
              <a:rPr lang="ru-RU" sz="800" dirty="0" smtClean="0"/>
              <a:t> с 8.00 до 15.45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5336865"/>
              </p:ext>
            </p:extLst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1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r>
                        <a:rPr lang="en-US" sz="1600" dirty="0" smtClean="0"/>
                        <a:t>7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101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r>
                        <a:rPr lang="en-US" sz="1600" dirty="0" smtClean="0"/>
                        <a:t>8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404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182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0</a:t>
                      </a:r>
                      <a:r>
                        <a:rPr lang="en-US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457,447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478,168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501,785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527,075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109,048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194,600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212,384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5,100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0,297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1,342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1,353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1,353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405,052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409,103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412,375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416,498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3643526"/>
              </p:ext>
            </p:extLst>
          </p:nvPr>
        </p:nvGraphicFramePr>
        <p:xfrm>
          <a:off x="214282" y="1029896"/>
          <a:ext cx="8791881" cy="58281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</a:t>
                      </a:r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13,787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13,466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13,147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12,840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9,388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9,164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8,953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8,738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4,399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4,194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4,102</a:t>
                      </a:r>
                      <a:endParaRPr lang="ru-RU" sz="14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8,41</a:t>
                      </a:r>
                      <a:endParaRPr lang="ru-RU" sz="14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24,51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25,08</a:t>
                      </a:r>
                      <a:endParaRPr lang="ru-RU" sz="14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71,0</a:t>
                      </a:r>
                      <a:endParaRPr lang="ru-RU" sz="18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Малое и среднее предпринимательство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малых и средних предприятий – всего по состоянию на конец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тыс.ед.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</a:t>
                      </a:r>
                      <a:r>
                        <a:rPr lang="en-US" sz="1800" dirty="0" smtClean="0"/>
                        <a:t>292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</a:t>
                      </a:r>
                      <a:r>
                        <a:rPr lang="en-US" sz="1800" dirty="0" smtClean="0"/>
                        <a:t>97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</a:t>
                      </a:r>
                      <a:r>
                        <a:rPr lang="en-US" sz="1800" dirty="0" smtClean="0"/>
                        <a:t>97</a:t>
                      </a:r>
                      <a:endParaRPr lang="ru-RU" sz="18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</a:t>
                      </a:r>
                      <a:r>
                        <a:rPr lang="ru-RU" sz="1400" baseline="0" dirty="0" smtClean="0"/>
                        <a:t> численность работников, занятых на малых и средних предприятиях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r>
                        <a:rPr lang="en-US" sz="1800" dirty="0" smtClean="0"/>
                        <a:t>36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r>
                        <a:rPr lang="en-US" sz="1800" dirty="0" smtClean="0"/>
                        <a:t>4</a:t>
                      </a:r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r>
                        <a:rPr lang="en-US" sz="1800" dirty="0" smtClean="0"/>
                        <a:t>53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r>
                        <a:rPr lang="en-US" sz="1800" dirty="0" smtClean="0"/>
                        <a:t>53</a:t>
                      </a:r>
                      <a:endParaRPr lang="ru-RU" sz="18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малых и средних предприятий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405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052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409,103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412,375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416,498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3643526"/>
              </p:ext>
            </p:extLst>
          </p:nvPr>
        </p:nvGraphicFramePr>
        <p:xfrm>
          <a:off x="251520" y="1340768"/>
          <a:ext cx="8784975" cy="53395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2021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667,758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713,495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763,577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816,883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2,65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2,7</a:t>
                      </a:r>
                      <a:endParaRPr lang="ru-RU" sz="18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21779,46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22868,43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24011,85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25212,44</a:t>
                      </a: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13788,28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14618,98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15842,06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16505,3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30,5</a:t>
                      </a:r>
                      <a:endParaRPr lang="ru-RU" sz="18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1,315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10613</TotalTime>
  <Words>4977</Words>
  <Application>Microsoft Office PowerPoint</Application>
  <PresentationFormat>Экран (4:3)</PresentationFormat>
  <Paragraphs>1399</Paragraphs>
  <Slides>46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Поток</vt:lpstr>
      <vt:lpstr>Диаграмма</vt:lpstr>
      <vt:lpstr>Слайд 1</vt:lpstr>
      <vt:lpstr>Слайд 2</vt:lpstr>
      <vt:lpstr>Слайд 3</vt:lpstr>
      <vt:lpstr>Слайд 4</vt:lpstr>
      <vt:lpstr>Основные показатели социально-экономического развития  на 2022 год и на плановый период 2023 и 2024 годов 1. Экономические показатели </vt:lpstr>
      <vt:lpstr>Основные показатели социально-экономического развития  на 2022 год и на плановый период 2023 и 2024 годов  2.Показатели, характеризующие уровень жизни населения</vt:lpstr>
      <vt:lpstr>Основные показатели социально-экономического развития  на 2022 год и на плановый период 2023 и 2024 годов  2.Показатели, характеризующие уровень жизни населения  (продолжение)</vt:lpstr>
      <vt:lpstr>Слайд 8</vt:lpstr>
      <vt:lpstr>Слайд 9</vt:lpstr>
      <vt:lpstr>Слайд 10</vt:lpstr>
      <vt:lpstr>Основные характеристики бюджета Заволжского муниципального района на 2022 год и на плановый период 2023 и 2024 годов (тыс.руб.)</vt:lpstr>
      <vt:lpstr>Слайд 12</vt:lpstr>
      <vt:lpstr>Слайд 13</vt:lpstr>
      <vt:lpstr>Слайд 14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2022 год и на плановый период 2023 и 2024 годов (продолжение)</vt:lpstr>
      <vt:lpstr>Структура доходов бюджета Заволжского муниципального района  на 2022 год и на плановый период 2023 и 2024 годов </vt:lpstr>
      <vt:lpstr>Слайд 17</vt:lpstr>
      <vt:lpstr>Слайд 18</vt:lpstr>
      <vt:lpstr>Безвозмездные поступления в бюджет Заволжского муниципального района на 2022 год и на плановый период 2023 и 2024 годов </vt:lpstr>
      <vt:lpstr>Слайд 20</vt:lpstr>
      <vt:lpstr>Слайд 21</vt:lpstr>
      <vt:lpstr>Слайд 22</vt:lpstr>
      <vt:lpstr>Слайд 23</vt:lpstr>
      <vt:lpstr>Расходы бюджета Заволжского муниципального района в разрезе разделов и подразделов бюджетной классификации  на 2022 год и на плановый период 2023 и 2024 годов</vt:lpstr>
      <vt:lpstr>Расходы бюджета Заволжского муниципального района в разрезе разделов и подразделов бюджетной классификации  на 2022 год и на плановый период 2023 и 2024 годов (2)</vt:lpstr>
      <vt:lpstr>Расходы бюджета Заволжского муниципального района в разрезе разделов и подразделов бюджетной классификации  на 2022 год и на плановый период 2023 и 2024 годов (3)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Непрограммные направления деятельности  Заволжского муниципального района  на 2022 год и на плановый период 2023 и 2024 годов </vt:lpstr>
      <vt:lpstr>Непрограммные направления деятельности  Заволжского муниципального района  на 2022 год и на плановый период 2023 и 2024 годов (продолжение)</vt:lpstr>
      <vt:lpstr>Иные межбюджетные трансферты поселениям  Заволжского муниципального района  на 2022 год и на плановый период 2023 и 2024 годов </vt:lpstr>
      <vt:lpstr>Иные межбюджетные трансферты поселениям  Заволжского муниципального района  на 2022 год и на плановый период 2023 и 2024 годов (2)</vt:lpstr>
      <vt:lpstr>Иные межбюджетные трансферты поселениям  Заволжского муниципального района  на 2022 год и на плановый период 2023 и 2024 годов (3)</vt:lpstr>
      <vt:lpstr>Слайд 41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Социально значимые проекты, реализуемые в Заволжском муниципальном районе (тыс. руб.) </vt:lpstr>
      <vt:lpstr>Сведения о планируемых объемах муниципального долга Заволжского муниципального района на 2022 год и на плановый                               период 2023 и 2024 годов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1106</cp:revision>
  <cp:lastPrinted>2020-12-09T05:41:55Z</cp:lastPrinted>
  <dcterms:modified xsi:type="dcterms:W3CDTF">2022-04-25T07:29:31Z</dcterms:modified>
</cp:coreProperties>
</file>