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2"/>
  </p:notesMasterIdLst>
  <p:sldIdLst>
    <p:sldId id="341" r:id="rId2"/>
    <p:sldId id="257" r:id="rId3"/>
    <p:sldId id="342" r:id="rId4"/>
    <p:sldId id="362" r:id="rId5"/>
    <p:sldId id="418" r:id="rId6"/>
    <p:sldId id="405" r:id="rId7"/>
    <p:sldId id="406" r:id="rId8"/>
    <p:sldId id="407" r:id="rId9"/>
    <p:sldId id="385" r:id="rId10"/>
    <p:sldId id="387" r:id="rId11"/>
    <p:sldId id="388" r:id="rId12"/>
    <p:sldId id="347" r:id="rId13"/>
    <p:sldId id="389" r:id="rId14"/>
    <p:sldId id="390" r:id="rId15"/>
    <p:sldId id="419" r:id="rId16"/>
    <p:sldId id="393" r:id="rId17"/>
    <p:sldId id="396" r:id="rId18"/>
    <p:sldId id="420" r:id="rId19"/>
    <p:sldId id="421" r:id="rId20"/>
    <p:sldId id="394" r:id="rId21"/>
    <p:sldId id="410" r:id="rId22"/>
    <p:sldId id="267" r:id="rId23"/>
    <p:sldId id="269" r:id="rId24"/>
    <p:sldId id="332" r:id="rId25"/>
    <p:sldId id="359" r:id="rId26"/>
    <p:sldId id="360" r:id="rId27"/>
    <p:sldId id="361" r:id="rId28"/>
    <p:sldId id="340" r:id="rId29"/>
    <p:sldId id="374" r:id="rId30"/>
    <p:sldId id="330" r:id="rId31"/>
    <p:sldId id="334" r:id="rId32"/>
    <p:sldId id="335" r:id="rId33"/>
    <p:sldId id="395" r:id="rId34"/>
    <p:sldId id="412" r:id="rId35"/>
    <p:sldId id="416" r:id="rId36"/>
    <p:sldId id="346" r:id="rId37"/>
    <p:sldId id="413" r:id="rId38"/>
    <p:sldId id="382" r:id="rId39"/>
    <p:sldId id="399" r:id="rId40"/>
    <p:sldId id="377" r:id="rId41"/>
    <p:sldId id="397" r:id="rId42"/>
    <p:sldId id="402" r:id="rId43"/>
    <p:sldId id="322" r:id="rId44"/>
    <p:sldId id="411" r:id="rId45"/>
    <p:sldId id="403" r:id="rId46"/>
    <p:sldId id="414" r:id="rId47"/>
    <p:sldId id="415" r:id="rId48"/>
    <p:sldId id="404" r:id="rId49"/>
    <p:sldId id="365" r:id="rId50"/>
    <p:sldId id="282" r:id="rId5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10" autoAdjust="0"/>
    <p:restoredTop sz="92752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2017-20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dirty="0" smtClean="0">
                <a:latin typeface="+mn-lt"/>
                <a:cs typeface="Times New Roman" pitchFamily="18" charset="0"/>
              </a:rPr>
              <a:t>1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6522249332042033E-2"/>
          <c:y val="0.33225420487048901"/>
          <c:w val="0.73396779016999514"/>
          <c:h val="0.62906572472339672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202</a:t>
                    </a:r>
                    <a:r>
                      <a:rPr lang="en-US" dirty="0" smtClean="0">
                        <a:latin typeface="+mn-lt"/>
                        <a:cs typeface="Times New Roman" pitchFamily="18" charset="0"/>
                      </a:rPr>
                      <a:t>2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01.01.202</a:t>
                    </a:r>
                    <a:r>
                      <a:rPr lang="en-US" dirty="0" smtClean="0">
                        <a:latin typeface="+mn-lt"/>
                      </a:rPr>
                      <a:t>1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</a:t>
                    </a:r>
                    <a:r>
                      <a:rPr lang="en-US" dirty="0" smtClean="0">
                        <a:latin typeface="+mn-lt"/>
                        <a:cs typeface="Times New Roman" pitchFamily="18" charset="0"/>
                      </a:rPr>
                      <a:t>20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01.01.201</a:t>
                    </a:r>
                    <a:r>
                      <a:rPr lang="en-US" dirty="0" smtClean="0">
                        <a:latin typeface="+mn-lt"/>
                      </a:rPr>
                      <a:t>9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201</a:t>
                    </a:r>
                    <a:r>
                      <a:rPr lang="en-US" dirty="0" smtClean="0">
                        <a:latin typeface="+mn-lt"/>
                        <a:cs typeface="Times New Roman" pitchFamily="18" charset="0"/>
                      </a:rPr>
                      <a:t>8</a:t>
                    </a:r>
                    <a:endParaRPr lang="ru-RU" dirty="0" smtClean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13601</c:v>
                </c:pt>
                <c:pt idx="1">
                  <c:v>13949</c:v>
                </c:pt>
                <c:pt idx="2">
                  <c:v>14193</c:v>
                </c:pt>
                <c:pt idx="3">
                  <c:v>14553</c:v>
                </c:pt>
                <c:pt idx="4">
                  <c:v>15046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bubbleScale val="100"/>
        <c:axId val="90428928"/>
        <c:axId val="90430464"/>
      </c:bubbleChart>
      <c:valAx>
        <c:axId val="90428928"/>
        <c:scaling>
          <c:orientation val="minMax"/>
        </c:scaling>
        <c:axPos val="t"/>
        <c:numFmt formatCode="General" sourceLinked="1"/>
        <c:tickLblPos val="nextTo"/>
        <c:crossAx val="90430464"/>
        <c:crosses val="autoZero"/>
        <c:crossBetween val="midCat"/>
      </c:valAx>
      <c:valAx>
        <c:axId val="90430464"/>
        <c:scaling>
          <c:orientation val="maxMin"/>
        </c:scaling>
        <c:axPos val="l"/>
        <c:majorGridlines/>
        <c:numFmt formatCode="@" sourceLinked="0"/>
        <c:minorTickMark val="out"/>
        <c:tickLblPos val="nextTo"/>
        <c:crossAx val="90428928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189960629921538E-2"/>
          <c:y val="0.316994660525937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205934.6</c:v>
                </c:pt>
                <c:pt idx="1">
                  <c:v>120</c:v>
                </c:pt>
                <c:pt idx="2">
                  <c:v>11159.1</c:v>
                </c:pt>
                <c:pt idx="3">
                  <c:v>1557.4</c:v>
                </c:pt>
                <c:pt idx="4">
                  <c:v>475</c:v>
                </c:pt>
                <c:pt idx="5">
                  <c:v>32189</c:v>
                </c:pt>
                <c:pt idx="6">
                  <c:v>10107</c:v>
                </c:pt>
                <c:pt idx="7">
                  <c:v>44838.400000000001</c:v>
                </c:pt>
                <c:pt idx="8">
                  <c:v>2429.4</c:v>
                </c:pt>
                <c:pt idx="9">
                  <c:v>5714.9</c:v>
                </c:pt>
                <c:pt idx="10">
                  <c:v>21.9</c:v>
                </c:pt>
                <c:pt idx="11">
                  <c:v>525.1</c:v>
                </c:pt>
                <c:pt idx="12">
                  <c:v>1458</c:v>
                </c:pt>
                <c:pt idx="13">
                  <c:v>380249.9</c:v>
                </c:pt>
                <c:pt idx="14">
                  <c:v>378</c:v>
                </c:pt>
                <c:pt idx="15">
                  <c:v>52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12"/>
          <c:y val="2.4941112042545292E-2"/>
          <c:w val="0.50095177165354365"/>
          <c:h val="0.91092459984805252"/>
        </c:manualLayout>
      </c:layout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84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99.6</c:v>
                </c:pt>
                <c:pt idx="1">
                  <c:v>0.4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295"/>
          <c:y val="0.34026802858043825"/>
          <c:w val="0.34678510498687681"/>
          <c:h val="0.46376609108527861"/>
        </c:manualLayout>
      </c:layout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594"/>
          <c:w val="0.45851052517361202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spPr>
              <a:ln w="3175"/>
            </c:spPr>
          </c:dPt>
          <c:dPt>
            <c:idx val="6"/>
            <c:explosion val="26"/>
          </c:dPt>
          <c:cat>
            <c:strRef>
              <c:f>Лист1!$A$2:$A$9</c:f>
              <c:strCache>
                <c:ptCount val="8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Ремонт автомобильной дороги Патракейка-Доронжа - Ананьино - Мера  на участке Ананьино - Мера</c:v>
                </c:pt>
                <c:pt idx="3">
                  <c:v>Ремонт автомобильной дороги Копытово-Рыболовка-Вертлужное-Хмелево в Заволжском районе Ивановской области </c:v>
                </c:pt>
                <c:pt idx="4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5">
                  <c:v>Разработка проектной документации по объекту «Реконструкция автомобильной дороги Воздвиженье-Копытово-Милитино  на участке Воздвиженье-Копытово в Заволжском муниципальном районе Ивановской области»</c:v>
                </c:pt>
                <c:pt idx="6">
                  <c:v>Содержание автомобильных дорог местного значения вне границ населенных пунктов в границах Заволжского муниципального района (межбюджетные трансферты)</c:v>
                </c:pt>
                <c:pt idx="7">
                  <c:v>Содержание автомобильных дорог местного значения в границах населенных пунктов поселений Заволжского муниципального района (межбюджетные трансферты)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2288023</c:v>
                </c:pt>
                <c:pt idx="1">
                  <c:v>2400548.7400000002</c:v>
                </c:pt>
                <c:pt idx="2">
                  <c:v>138420.5</c:v>
                </c:pt>
                <c:pt idx="3">
                  <c:v>120902</c:v>
                </c:pt>
                <c:pt idx="4">
                  <c:v>144900</c:v>
                </c:pt>
                <c:pt idx="5">
                  <c:v>14235.76</c:v>
                </c:pt>
                <c:pt idx="6">
                  <c:v>2441054</c:v>
                </c:pt>
                <c:pt idx="7">
                  <c:v>2558946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51009960937500065"/>
          <c:y val="3.5336617405582992E-2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695832.35000000044</c:v>
                </c:pt>
                <c:pt idx="1">
                  <c:v>628859.6</c:v>
                </c:pt>
                <c:pt idx="2">
                  <c:v>271532.43000000028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699864.2</c:v>
                </c:pt>
                <c:pt idx="1">
                  <c:v>632544.48</c:v>
                </c:pt>
                <c:pt idx="2">
                  <c:v>275240.7800000002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-4031.8500000000022</c:v>
                </c:pt>
                <c:pt idx="1">
                  <c:v>-3684.88</c:v>
                </c:pt>
                <c:pt idx="2">
                  <c:v>-3708.34</c:v>
                </c:pt>
              </c:numCache>
            </c:numRef>
          </c:val>
        </c:ser>
        <c:shape val="cylinder"/>
        <c:axId val="142815232"/>
        <c:axId val="142816768"/>
        <c:axId val="0"/>
      </c:bar3DChart>
      <c:catAx>
        <c:axId val="142815232"/>
        <c:scaling>
          <c:orientation val="minMax"/>
        </c:scaling>
        <c:axPos val="b"/>
        <c:numFmt formatCode="General" sourceLinked="0"/>
        <c:tickLblPos val="nextTo"/>
        <c:crossAx val="142816768"/>
        <c:crosses val="autoZero"/>
        <c:auto val="1"/>
        <c:lblAlgn val="ctr"/>
        <c:lblOffset val="100"/>
      </c:catAx>
      <c:valAx>
        <c:axId val="142816768"/>
        <c:scaling>
          <c:orientation val="minMax"/>
        </c:scaling>
        <c:axPos val="l"/>
        <c:majorGridlines/>
        <c:numFmt formatCode="General" sourceLinked="1"/>
        <c:tickLblPos val="nextTo"/>
        <c:crossAx val="1428152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51591.880000000012</c:v>
                </c:pt>
                <c:pt idx="1">
                  <c:v>52825.9</c:v>
                </c:pt>
                <c:pt idx="2">
                  <c:v>53745.04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29045.18</c:v>
                </c:pt>
                <c:pt idx="1">
                  <c:v>20871.809999999907</c:v>
                </c:pt>
                <c:pt idx="2">
                  <c:v>20421.87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615195.28999999631</c:v>
                </c:pt>
                <c:pt idx="1">
                  <c:v>555161.89</c:v>
                </c:pt>
                <c:pt idx="2">
                  <c:v>197365.52</c:v>
                </c:pt>
              </c:numCache>
            </c:numRef>
          </c:val>
        </c:ser>
        <c:shape val="cylinder"/>
        <c:axId val="143822848"/>
        <c:axId val="143824384"/>
        <c:axId val="0"/>
      </c:bar3DChart>
      <c:catAx>
        <c:axId val="143822848"/>
        <c:scaling>
          <c:orientation val="minMax"/>
        </c:scaling>
        <c:axPos val="b"/>
        <c:numFmt formatCode="General" sourceLinked="0"/>
        <c:tickLblPos val="nextTo"/>
        <c:crossAx val="143824384"/>
        <c:crosses val="autoZero"/>
        <c:auto val="1"/>
        <c:lblAlgn val="ctr"/>
        <c:lblOffset val="100"/>
      </c:catAx>
      <c:valAx>
        <c:axId val="143824384"/>
        <c:scaling>
          <c:orientation val="minMax"/>
        </c:scaling>
        <c:axPos val="l"/>
        <c:majorGridlines/>
        <c:numFmt formatCode="General" sourceLinked="1"/>
        <c:tickLblPos val="nextTo"/>
        <c:crossAx val="14382284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693327660973533"/>
          <c:y val="4.511772593742918E-2"/>
          <c:w val="0.29807415255576841"/>
          <c:h val="0.7943432641851166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34111.46</c:v>
                </c:pt>
                <c:pt idx="1">
                  <c:v>34798.560000000005</c:v>
                </c:pt>
                <c:pt idx="2">
                  <c:v>33567.699999999997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10107.030000000002</c:v>
                </c:pt>
                <c:pt idx="1">
                  <c:v>10307.450000000001</c:v>
                </c:pt>
                <c:pt idx="2">
                  <c:v>10307.450000000001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3991.7919999999999</c:v>
                </c:pt>
                <c:pt idx="1">
                  <c:v>4218.2940000000008</c:v>
                </c:pt>
                <c:pt idx="2">
                  <c:v>4218.2940000000008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1380</c:v>
                </c:pt>
                <c:pt idx="1">
                  <c:v>1400</c:v>
                </c:pt>
                <c:pt idx="2">
                  <c:v>1450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2001.6</c:v>
                </c:pt>
                <c:pt idx="1">
                  <c:v>2101.6</c:v>
                </c:pt>
                <c:pt idx="2">
                  <c:v>2201.6</c:v>
                </c:pt>
              </c:numCache>
            </c:numRef>
          </c:val>
        </c:ser>
        <c:gapWidth val="75"/>
        <c:shape val="cylinder"/>
        <c:axId val="144034816"/>
        <c:axId val="144040704"/>
        <c:axId val="0"/>
      </c:bar3DChart>
      <c:catAx>
        <c:axId val="14403481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44040704"/>
        <c:crosses val="autoZero"/>
        <c:auto val="1"/>
        <c:lblAlgn val="ctr"/>
        <c:lblOffset val="100"/>
      </c:catAx>
      <c:valAx>
        <c:axId val="14404070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4034816"/>
        <c:crosses val="autoZero"/>
        <c:crossBetween val="between"/>
      </c:valAx>
    </c:plotArea>
    <c:legend>
      <c:legendPos val="b"/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098"/>
          <c:y val="0.10273083352495717"/>
          <c:w val="0.55400111369740168"/>
          <c:h val="0.74226765501507663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4012.1950000000002</c:v>
                </c:pt>
                <c:pt idx="1">
                  <c:v>3644.0529999999999</c:v>
                </c:pt>
                <c:pt idx="2">
                  <c:v>3119.9609999999998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1311</c:v>
                </c:pt>
                <c:pt idx="1">
                  <c:v>1345.45</c:v>
                </c:pt>
                <c:pt idx="2">
                  <c:v>1420.1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9315.0010000000002</c:v>
                </c:pt>
                <c:pt idx="1">
                  <c:v>9315.0010000000002</c:v>
                </c:pt>
                <c:pt idx="2">
                  <c:v>9315.0010000000002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14121.630000000006</c:v>
                </c:pt>
                <c:pt idx="1">
                  <c:v>6282.95</c:v>
                </c:pt>
                <c:pt idx="2">
                  <c:v>6282.95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285.35599999999999</c:v>
                </c:pt>
                <c:pt idx="1">
                  <c:v>284.35599999999999</c:v>
                </c:pt>
                <c:pt idx="2">
                  <c:v>283.85599999999999</c:v>
                </c:pt>
              </c:numCache>
            </c:numRef>
          </c:val>
        </c:ser>
        <c:gapWidth val="75"/>
        <c:shape val="cylinder"/>
        <c:axId val="144333824"/>
        <c:axId val="144356096"/>
        <c:axId val="0"/>
      </c:bar3DChart>
      <c:catAx>
        <c:axId val="144333824"/>
        <c:scaling>
          <c:orientation val="minMax"/>
        </c:scaling>
        <c:axPos val="l"/>
        <c:numFmt formatCode="General" sourceLinked="0"/>
        <c:majorTickMark val="none"/>
        <c:tickLblPos val="nextTo"/>
        <c:crossAx val="144356096"/>
        <c:crosses val="autoZero"/>
        <c:auto val="1"/>
        <c:lblAlgn val="ctr"/>
        <c:lblOffset val="100"/>
      </c:catAx>
      <c:valAx>
        <c:axId val="14435609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4333824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93587.8</c:v>
                </c:pt>
                <c:pt idx="1">
                  <c:v>86323.5</c:v>
                </c:pt>
                <c:pt idx="2">
                  <c:v>86323.5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416253</c:v>
                </c:pt>
                <c:pt idx="1">
                  <c:v>363484.3</c:v>
                </c:pt>
                <c:pt idx="2">
                  <c:v>7122.3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99465.7</c:v>
                </c:pt>
                <c:pt idx="1">
                  <c:v>99465.3</c:v>
                </c:pt>
                <c:pt idx="2">
                  <c:v>98030.9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5780.9</c:v>
                </c:pt>
                <c:pt idx="1">
                  <c:v>5780.9</c:v>
                </c:pt>
                <c:pt idx="2">
                  <c:v>5780.9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107.9</c:v>
                </c:pt>
                <c:pt idx="1">
                  <c:v>107.9</c:v>
                </c:pt>
                <c:pt idx="2">
                  <c:v>107.9</c:v>
                </c:pt>
              </c:numCache>
            </c:numRef>
          </c:val>
        </c:ser>
        <c:shape val="cylinder"/>
        <c:axId val="144466304"/>
        <c:axId val="144467840"/>
        <c:axId val="0"/>
      </c:bar3DChart>
      <c:catAx>
        <c:axId val="1444663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44467840"/>
        <c:crosses val="autoZero"/>
        <c:auto val="1"/>
        <c:lblAlgn val="ctr"/>
        <c:lblOffset val="100"/>
        <c:tickMarkSkip val="1"/>
      </c:catAx>
      <c:valAx>
        <c:axId val="144467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4446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2194632695132661E-3"/>
          <c:y val="1.7670499449014387E-2"/>
          <c:w val="0.99238788282782897"/>
          <c:h val="0.735531061120448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979,8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showVal val="1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r>
                      <a:rPr lang="ru-RU" baseline="0" dirty="0" smtClean="0"/>
                      <a:t> 925,4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68 686,0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</a:t>
                    </a:r>
                    <a:r>
                      <a:rPr lang="ru-RU" baseline="0" dirty="0" smtClean="0"/>
                      <a:t> 166,9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57979.8</c:v>
                </c:pt>
                <c:pt idx="1">
                  <c:v>82716.600000000006</c:v>
                </c:pt>
                <c:pt idx="2">
                  <c:v>82925.399999999994</c:v>
                </c:pt>
                <c:pt idx="3">
                  <c:v>68686</c:v>
                </c:pt>
                <c:pt idx="4">
                  <c:v>69219.3</c:v>
                </c:pt>
                <c:pt idx="5">
                  <c:v>74166.909999999989</c:v>
                </c:pt>
              </c:numCache>
            </c:numRef>
          </c:val>
        </c:ser>
        <c:axId val="144495360"/>
        <c:axId val="144496896"/>
      </c:barChart>
      <c:catAx>
        <c:axId val="144495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496896"/>
        <c:crosses val="autoZero"/>
        <c:auto val="1"/>
        <c:lblAlgn val="ctr"/>
        <c:lblOffset val="100"/>
      </c:catAx>
      <c:valAx>
        <c:axId val="144496896"/>
        <c:scaling>
          <c:orientation val="minMax"/>
        </c:scaling>
        <c:delete val="1"/>
        <c:axPos val="l"/>
        <c:numFmt formatCode="#,##0.0" sourceLinked="1"/>
        <c:tickLblPos val="none"/>
        <c:crossAx val="144495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53532.1</c:v>
                </c:pt>
                <c:pt idx="1">
                  <c:v>51651</c:v>
                </c:pt>
                <c:pt idx="2">
                  <c:v>52028.800000000003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125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10571.6</c:v>
                </c:pt>
                <c:pt idx="1">
                  <c:v>10772</c:v>
                </c:pt>
                <c:pt idx="2">
                  <c:v>10757.4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34217.1</c:v>
                </c:pt>
                <c:pt idx="1">
                  <c:v>2990.1</c:v>
                </c:pt>
                <c:pt idx="2">
                  <c:v>1945.8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380219.9</c:v>
                </c:pt>
                <c:pt idx="1">
                  <c:v>353739</c:v>
                </c:pt>
                <c:pt idx="2">
                  <c:v>78.7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206371</c:v>
                </c:pt>
                <c:pt idx="1">
                  <c:v>195632.2</c:v>
                </c:pt>
                <c:pt idx="2">
                  <c:v>188063.4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3168.4</c:v>
                </c:pt>
                <c:pt idx="1">
                  <c:v>3017.4</c:v>
                </c:pt>
                <c:pt idx="2">
                  <c:v>2866.4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3804.4</c:v>
                </c:pt>
                <c:pt idx="1">
                  <c:v>3804.4</c:v>
                </c:pt>
                <c:pt idx="2">
                  <c:v>2388.1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7804.7</c:v>
                </c:pt>
                <c:pt idx="1">
                  <c:v>6443.2</c:v>
                </c:pt>
                <c:pt idx="2">
                  <c:v>8496.7000000000007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50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gapWidth val="75"/>
        <c:shape val="box"/>
        <c:axId val="145177984"/>
        <c:axId val="145196160"/>
        <c:axId val="0"/>
      </c:bar3DChart>
      <c:catAx>
        <c:axId val="14517798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5196160"/>
        <c:crosses val="autoZero"/>
        <c:auto val="1"/>
        <c:lblAlgn val="ctr"/>
        <c:lblOffset val="100"/>
      </c:catAx>
      <c:valAx>
        <c:axId val="1451961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5177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2251"/>
          <c:w val="0.86424566298584904"/>
          <c:h val="0.5043418809505796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206371</c:v>
                </c:pt>
                <c:pt idx="1">
                  <c:v>195632.2</c:v>
                </c:pt>
                <c:pt idx="2">
                  <c:v>188063.4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Val val="1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53196931027E-2"/>
                  <c:y val="-1.722281829045273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294,4</a:t>
                    </a:r>
                    <a:endParaRPr lang="en-US" dirty="0"/>
                  </a:p>
                </c:rich>
              </c:tx>
              <c:spPr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3804.4</c:v>
                </c:pt>
                <c:pt idx="1">
                  <c:v>3804.4</c:v>
                </c:pt>
                <c:pt idx="2">
                  <c:v>2388.1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3168.5</c:v>
                </c:pt>
                <c:pt idx="1">
                  <c:v>3017.4</c:v>
                </c:pt>
                <c:pt idx="2">
                  <c:v>2866.4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dLbls>
            <c:dLbl>
              <c:idx val="0"/>
              <c:layout>
                <c:manualLayout>
                  <c:x val="7.0800733028575993E-2"/>
                  <c:y val="-2.773777829712540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7804.7</c:v>
                </c:pt>
                <c:pt idx="1">
                  <c:v>6443.2</c:v>
                </c:pt>
                <c:pt idx="2">
                  <c:v>8496.7000000000007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gapWidth val="126"/>
        <c:gapDepth val="141"/>
        <c:shape val="box"/>
        <c:axId val="145853440"/>
        <c:axId val="145957632"/>
        <c:axId val="0"/>
      </c:bar3DChart>
      <c:catAx>
        <c:axId val="145853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145957632"/>
        <c:crosses val="autoZero"/>
        <c:auto val="1"/>
        <c:lblAlgn val="ctr"/>
        <c:lblOffset val="100"/>
      </c:catAx>
      <c:valAx>
        <c:axId val="145957632"/>
        <c:scaling>
          <c:orientation val="minMax"/>
        </c:scaling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145853440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7023E-2"/>
        </c:manualLayout>
      </c:layout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36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в сумме 30,0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2023 год – 207,5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 тыс.руб.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4,0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3,5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в сумме 2023 год – 83,0 тыс.руб., 2024 год – 83,0 тыс.руб., 2025 год – 33,0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 в сумме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1 250,0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1 200,0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1 200,0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в сумме 2023 год – 300,0 тыс.руб., 2024 год – 300,0 тыс.руб., 2025 год – 300,0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3" custScaleY="106047" custLinFactY="20060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3" custScaleY="79481" custLinFactY="-100000" custLinFactNeighborY="-108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A73C0CCD-168F-4C63-B2FC-2028D920CB8D}" type="pres">
      <dgm:prSet presAssocID="{76D2E0F4-41A2-41C7-9585-3C8DE24A07E4}" presName="parentText" presStyleLbl="node1" presStyleIdx="2" presStyleCnt="3" custScaleY="66646" custLinFactY="-719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3E85F623-D8F3-4FA5-B6CA-DFF82E3D10BE}" srcId="{41F50B25-F77A-40C4-90F0-B8010EE13BDF}" destId="{76D2E0F4-41A2-41C7-9585-3C8DE24A07E4}" srcOrd="2" destOrd="0" parTransId="{371CC0D4-64DB-4211-A99F-318F2D7459F1}" sibTransId="{925D3EC2-2AF5-4FFD-94C8-3632E463C25A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42EFED16-A528-47B8-9513-D5780350807E}" type="presParOf" srcId="{9A775544-42D0-4EC6-A91A-F3F7CC9214FB}" destId="{A73C0CCD-168F-4C63-B2FC-2028D920CB8D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01.01.2024 г. – 4 031,8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5 г. – 7 716,7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11 425,1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</a:t>
          </a:r>
          <a:r>
            <a:rPr lang="en-US" sz="2000" dirty="0" smtClean="0">
              <a:solidFill>
                <a:schemeClr val="tx1"/>
              </a:solidFill>
            </a:rPr>
            <a:t>4</a:t>
          </a:r>
          <a:r>
            <a:rPr lang="ru-RU" sz="2000" dirty="0" smtClean="0">
              <a:solidFill>
                <a:schemeClr val="tx1"/>
              </a:solidFill>
            </a:rPr>
            <a:t>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</a:t>
          </a:r>
          <a:r>
            <a:rPr lang="en-US" sz="2000" dirty="0" smtClean="0">
              <a:solidFill>
                <a:schemeClr val="tx1"/>
              </a:solidFill>
            </a:rPr>
            <a:t>5</a:t>
          </a:r>
          <a:r>
            <a:rPr lang="ru-RU" sz="2000" dirty="0" smtClean="0">
              <a:solidFill>
                <a:schemeClr val="tx1"/>
              </a:solidFill>
            </a:rPr>
            <a:t>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</a:t>
          </a:r>
          <a:r>
            <a:rPr lang="en-US" sz="2000" dirty="0" smtClean="0">
              <a:solidFill>
                <a:schemeClr val="tx1"/>
              </a:solidFill>
            </a:rPr>
            <a:t>6</a:t>
          </a:r>
          <a:r>
            <a:rPr lang="ru-RU" sz="2000" dirty="0" smtClean="0">
              <a:solidFill>
                <a:schemeClr val="tx1"/>
              </a:solidFill>
            </a:rPr>
            <a:t>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1" y="463641"/>
        <a:ext cx="2097035" cy="1088941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250201" y="575687"/>
        <a:ext cx="788103" cy="788103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8352" y="432048"/>
        <a:ext cx="2017178" cy="1057662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234902" y="614060"/>
        <a:ext cx="788103" cy="788103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133340" y="420567"/>
        <a:ext cx="2073989" cy="11750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438073"/>
          <a:ext cx="8568952" cy="4224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в сумме 30,0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30,0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8073"/>
        <a:ext cx="8568952" cy="422485"/>
      </dsp:txXfrm>
    </dsp:sp>
    <dsp:sp modelId="{478908FC-81FD-468D-86B3-F26E33EA7E12}">
      <dsp:nvSpPr>
        <dsp:cNvPr id="0" name=""/>
        <dsp:cNvSpPr/>
      </dsp:nvSpPr>
      <dsp:spPr>
        <a:xfrm>
          <a:off x="0" y="1047758"/>
          <a:ext cx="8568952" cy="56807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2023 год – 207,5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47758"/>
        <a:ext cx="8568952" cy="568075"/>
      </dsp:txXfrm>
    </dsp:sp>
    <dsp:sp modelId="{F2366BD6-C1ED-43B5-999B-FE9E605D6AF1}">
      <dsp:nvSpPr>
        <dsp:cNvPr id="0" name=""/>
        <dsp:cNvSpPr/>
      </dsp:nvSpPr>
      <dsp:spPr>
        <a:xfrm>
          <a:off x="0" y="2677104"/>
          <a:ext cx="8568952" cy="79503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4,0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3,5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77104"/>
        <a:ext cx="8568952" cy="795032"/>
      </dsp:txXfrm>
    </dsp:sp>
    <dsp:sp modelId="{66AC313C-A2A4-4AE4-AB53-6959B6CBE489}">
      <dsp:nvSpPr>
        <dsp:cNvPr id="0" name=""/>
        <dsp:cNvSpPr/>
      </dsp:nvSpPr>
      <dsp:spPr>
        <a:xfrm>
          <a:off x="0" y="1872208"/>
          <a:ext cx="8568952" cy="56387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72208"/>
        <a:ext cx="8568952" cy="563877"/>
      </dsp:txXfrm>
    </dsp:sp>
    <dsp:sp modelId="{B4E62142-5CE7-4C75-9B53-0BB3EF4E885B}">
      <dsp:nvSpPr>
        <dsp:cNvPr id="0" name=""/>
        <dsp:cNvSpPr/>
      </dsp:nvSpPr>
      <dsp:spPr>
        <a:xfrm>
          <a:off x="0" y="3803621"/>
          <a:ext cx="8568952" cy="92212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 тыс.руб. ежегодно.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03621"/>
        <a:ext cx="8568952" cy="9221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3621444"/>
          <a:ext cx="8445623" cy="129037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в сумме 2023 год – 83,0 тыс.руб., 2024 год – 83,0 тыс.руб., 2025 год – 33,0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621444"/>
        <a:ext cx="8445623" cy="1290379"/>
      </dsp:txXfrm>
    </dsp:sp>
    <dsp:sp modelId="{E1E10539-523F-4386-A797-31025B989096}">
      <dsp:nvSpPr>
        <dsp:cNvPr id="0" name=""/>
        <dsp:cNvSpPr/>
      </dsp:nvSpPr>
      <dsp:spPr>
        <a:xfrm>
          <a:off x="0" y="792087"/>
          <a:ext cx="8445623" cy="96712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 в сумме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1 250,0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1 200,0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1 200,0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92087"/>
        <a:ext cx="8445623" cy="967124"/>
      </dsp:txXfrm>
    </dsp:sp>
    <dsp:sp modelId="{A73C0CCD-168F-4C63-B2FC-2028D920CB8D}">
      <dsp:nvSpPr>
        <dsp:cNvPr id="0" name=""/>
        <dsp:cNvSpPr/>
      </dsp:nvSpPr>
      <dsp:spPr>
        <a:xfrm>
          <a:off x="0" y="2304250"/>
          <a:ext cx="8445623" cy="81094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в сумме 2023 год – 300,0 тыс.руб., 2024 год – 300,0 тыс.руб., 2025 год – 300,0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04250"/>
        <a:ext cx="8445623" cy="8109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7" cy="6753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76894"/>
        <a:ext cx="4032447" cy="67539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7" cy="741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01.01.2024 г. – 4 031,8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833898"/>
        <a:ext cx="4032447" cy="74104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7" cy="99359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</a:t>
          </a:r>
          <a:r>
            <a:rPr lang="en-US" sz="2000" kern="1200" dirty="0" smtClean="0">
              <a:solidFill>
                <a:schemeClr val="tx1"/>
              </a:solidFill>
            </a:rPr>
            <a:t>2</a:t>
          </a:r>
          <a:r>
            <a:rPr lang="ru-RU" sz="2000" kern="1200" dirty="0" smtClean="0">
              <a:solidFill>
                <a:schemeClr val="tx1"/>
              </a:solidFill>
            </a:rPr>
            <a:t>5 г. – 7 716,7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718736"/>
        <a:ext cx="4032447" cy="993593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7" cy="1021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01.01.2026 г. – 11 425,1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2782774"/>
        <a:ext cx="4032447" cy="10219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78381"/>
        <a:ext cx="4248472" cy="64537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</a:t>
          </a:r>
          <a:r>
            <a:rPr lang="en-US" sz="2000" kern="1200" dirty="0" smtClean="0">
              <a:solidFill>
                <a:schemeClr val="tx1"/>
              </a:solidFill>
            </a:rPr>
            <a:t>4</a:t>
          </a:r>
          <a:r>
            <a:rPr lang="ru-RU" sz="2000" kern="1200" dirty="0" smtClean="0">
              <a:solidFill>
                <a:schemeClr val="tx1"/>
              </a:solidFill>
            </a:rPr>
            <a:t>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801741"/>
        <a:ext cx="4248472" cy="708107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</a:t>
          </a:r>
          <a:r>
            <a:rPr lang="en-US" sz="2000" kern="1200" dirty="0" smtClean="0">
              <a:solidFill>
                <a:schemeClr val="tx1"/>
              </a:solidFill>
            </a:rPr>
            <a:t>5</a:t>
          </a:r>
          <a:r>
            <a:rPr lang="ru-RU" sz="2000" kern="1200" dirty="0" smtClean="0">
              <a:solidFill>
                <a:schemeClr val="tx1"/>
              </a:solidFill>
            </a:rPr>
            <a:t>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647252"/>
        <a:ext cx="4248472" cy="949434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</a:t>
          </a:r>
          <a:r>
            <a:rPr lang="en-US" sz="2000" kern="1200" dirty="0" smtClean="0">
              <a:solidFill>
                <a:schemeClr val="tx1"/>
              </a:solidFill>
            </a:rPr>
            <a:t>6</a:t>
          </a:r>
          <a:r>
            <a:rPr lang="ru-RU" sz="2000" kern="1200" dirty="0" smtClean="0">
              <a:solidFill>
                <a:schemeClr val="tx1"/>
              </a:solidFill>
            </a:rPr>
            <a:t> г. – 0,0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2664000"/>
        <a:ext cx="4248472" cy="1109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5,8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0.20246</cdr:x>
      <cdr:y>0.18367</cdr:y>
    </cdr:from>
    <cdr:to>
      <cdr:x>0.32976</cdr:x>
      <cdr:y>0.26095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12104" y="660029"/>
          <a:ext cx="824978" cy="277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82 716,6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0.09829</cdr:y>
    </cdr:from>
    <cdr:to>
      <cdr:x>0.8</cdr:x>
      <cdr:y>0.1584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64496" y="353200"/>
          <a:ext cx="720080" cy="2160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69 219,3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31,6 %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33,2 %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smtClean="0"/>
            <a:t>75,6 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</a:t>
          </a:r>
          <a:r>
            <a:rPr lang="en-US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3</a:t>
          </a:r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2023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0,4%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99,6%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</a:t>
          </a:r>
          <a:r>
            <a:rPr lang="en-US" sz="2000" b="1" dirty="0" smtClean="0"/>
            <a:t>3</a:t>
          </a:r>
          <a:r>
            <a:rPr lang="ru-RU" sz="2000" b="1" dirty="0" smtClean="0"/>
            <a:t>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4919" tIns="47460" rIns="94919" bIns="474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190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3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19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98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8223" y="9377363"/>
            <a:ext cx="2922317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11" tIns="45458" rIns="90911" bIns="45458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58208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3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61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8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38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(тыс.руб.)</a:t>
            </a:r>
            <a:endParaRPr lang="ru-RU" sz="12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0298" y="3429000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9740830"/>
              </p:ext>
            </p:extLst>
          </p:nvPr>
        </p:nvGraphicFramePr>
        <p:xfrm>
          <a:off x="683568" y="1412617"/>
          <a:ext cx="7632849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695 832,</a:t>
                      </a:r>
                      <a:r>
                        <a:rPr lang="en-US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628 859,6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271 532,4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699 864,2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632 544,</a:t>
                      </a:r>
                      <a:r>
                        <a:rPr lang="en-US" sz="1400" b="1" dirty="0" smtClean="0">
                          <a:latin typeface="Constantia" panose="02030602050306030303" pitchFamily="18" charset="0"/>
                        </a:rPr>
                        <a:t>5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275 240,</a:t>
                      </a:r>
                      <a:r>
                        <a:rPr lang="en-US" sz="1400" b="1" dirty="0" smtClean="0">
                          <a:latin typeface="Constantia" panose="02030602050306030303" pitchFamily="18" charset="0"/>
                        </a:rPr>
                        <a:t>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-4 031,8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-3 684,</a:t>
                      </a:r>
                      <a:r>
                        <a:rPr lang="en-US" sz="1400" b="1" dirty="0" smtClean="0"/>
                        <a:t>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-3 708,</a:t>
                      </a:r>
                      <a:r>
                        <a:rPr lang="en-US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276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9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20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96752"/>
          <a:ext cx="9144001" cy="56612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70045"/>
                <a:gridCol w="1563252"/>
                <a:gridCol w="1637693"/>
                <a:gridCol w="1773011"/>
              </a:tblGrid>
              <a:tr h="91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457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61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городских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61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сельских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457687">
                <a:tc>
                  <a:txBody>
                    <a:bodyPr/>
                    <a:lstStyle/>
                    <a:p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 на доходы физических лиц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Налог,</a:t>
                      </a:r>
                      <a:r>
                        <a:rPr lang="ru-RU" sz="1000" baseline="0" dirty="0" smtClean="0"/>
                        <a:t> взимаемый с применением упрощённой системы налогообложения</a:t>
                      </a: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 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276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9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20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9512" y="1124742"/>
          <a:ext cx="8784976" cy="235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524"/>
                <a:gridCol w="1281720"/>
                <a:gridCol w="1204493"/>
                <a:gridCol w="1020239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</a:t>
                      </a:r>
                      <a:r>
                        <a:rPr lang="ru-RU" sz="1400" baseline="0" dirty="0" smtClean="0"/>
                        <a:t> 111,</a:t>
                      </a:r>
                      <a:r>
                        <a:rPr lang="en-US" sz="1400" baseline="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34 798,6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35 567,7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10 107,0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3 991,</a:t>
                      </a:r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1 450,0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2 201,6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52 825,9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3500438"/>
          <a:ext cx="8291512" cy="282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9512" y="1124742"/>
          <a:ext cx="8784976" cy="235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524"/>
                <a:gridCol w="1281720"/>
                <a:gridCol w="1204493"/>
                <a:gridCol w="1020239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</a:t>
                      </a:r>
                      <a:r>
                        <a:rPr lang="ru-RU" sz="1400" baseline="0" dirty="0" smtClean="0"/>
                        <a:t> 111,</a:t>
                      </a:r>
                      <a:r>
                        <a:rPr lang="en-US" sz="1400" baseline="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34 798,6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35 567,7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10 107,0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3 991,</a:t>
                      </a:r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1 450,0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2 201,6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52 825,9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908720"/>
          <a:ext cx="871296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588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 неналогового дохода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4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4 012,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3 644,</a:t>
                      </a:r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3 1</a:t>
                      </a:r>
                      <a:r>
                        <a:rPr lang="en-US" sz="1400" dirty="0" smtClean="0"/>
                        <a:t>20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1 311,0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1 345,4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1 420,1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9 315,0</a:t>
                      </a:r>
                    </a:p>
                  </a:txBody>
                  <a:tcPr/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14 121,6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6 282,9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6 282,9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285,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284,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283,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29 045,2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51520" y="3645024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проекта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</a:t>
            </a:r>
            <a:r>
              <a:rPr lang="en-US" sz="2000" b="1" i="1" dirty="0" smtClean="0">
                <a:solidFill>
                  <a:schemeClr val="bg1"/>
                </a:solidFill>
              </a:rPr>
              <a:t>3</a:t>
            </a:r>
            <a:r>
              <a:rPr lang="ru-RU" sz="2000" b="1" i="1" dirty="0" smtClean="0">
                <a:solidFill>
                  <a:schemeClr val="bg1"/>
                </a:solidFill>
              </a:rPr>
              <a:t>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24</a:t>
            </a:r>
            <a:r>
              <a:rPr lang="ru-RU" sz="2000" b="1" i="1" dirty="0" smtClean="0">
                <a:solidFill>
                  <a:schemeClr val="bg1"/>
                </a:solidFill>
              </a:rPr>
              <a:t> и 20</a:t>
            </a:r>
            <a:r>
              <a:rPr lang="en-US" sz="2000" b="1" i="1" dirty="0" smtClean="0">
                <a:solidFill>
                  <a:schemeClr val="bg1"/>
                </a:solidFill>
              </a:rPr>
              <a:t>25</a:t>
            </a:r>
            <a:r>
              <a:rPr lang="ru-RU" sz="2000" b="1" i="1" dirty="0" smtClean="0">
                <a:solidFill>
                  <a:schemeClr val="bg1"/>
                </a:solidFill>
              </a:rPr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055639357"/>
              </p:ext>
            </p:extLst>
          </p:nvPr>
        </p:nvGraphicFramePr>
        <p:xfrm>
          <a:off x="179512" y="1844824"/>
          <a:ext cx="4464496" cy="3677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946448"/>
                <a:gridCol w="1008112"/>
                <a:gridCol w="9257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615 195,3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555 161,9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197 365,5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93 587,8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86 323,5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86 323,5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416 253,0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363 484,3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7 122,3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99 465,7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99 465,3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98 030,9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5 780,9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5 780,9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5 780,9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62242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2020 по 2025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0359066"/>
              </p:ext>
            </p:extLst>
          </p:nvPr>
        </p:nvGraphicFramePr>
        <p:xfrm>
          <a:off x="-2" y="1484784"/>
          <a:ext cx="9144002" cy="48006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24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25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699</a:t>
                      </a:r>
                      <a:r>
                        <a:rPr lang="ru-RU" sz="1200" b="1" baseline="0" dirty="0" smtClean="0"/>
                        <a:t> 864,2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628 449,1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267 025,4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53 532,1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7,65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51 651,0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8,22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52</a:t>
                      </a:r>
                      <a:r>
                        <a:rPr lang="ru-RU" sz="1200" baseline="0" dirty="0" smtClean="0">
                          <a:latin typeface="+mn-lt"/>
                        </a:rPr>
                        <a:t> 028,8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19,49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125,0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10 571,6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1,51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10 772,0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1,71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10 757,5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4,03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34 217,1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4,89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2 990,1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1 945,8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0,73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380 219,9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54,33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353 738,9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56,29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78,7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206 376,0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29,49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195 632,2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31,13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188 063,4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70,43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3 163,4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3 017,4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2 866,4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3 804,4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0,54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3 804,4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2 388,1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7 804,7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1,11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6 443,1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1,02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8 496,7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3,18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908720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0607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53 532,1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51 651,0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52 028,9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1 465,7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1 465,7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1 468,4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29 206,9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28 586,9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28 999,0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7 384,6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7 334,6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7 334,6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15 170,9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13 960,3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13 926,9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10 571,6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10 772,0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10 757,5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7946325"/>
              </p:ext>
            </p:extLst>
          </p:nvPr>
        </p:nvGraphicFramePr>
        <p:xfrm>
          <a:off x="251520" y="1772816"/>
          <a:ext cx="8712967" cy="483994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10 107,1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10 307,5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10 307,5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34 217,1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2 990,1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1 945,8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2 059,5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1 799,5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1 855,2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32 067,0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1 100,0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380 219,9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353 738,9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78,7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380 189,9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353 708,9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48,7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206 376,0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195 632,2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188 063,4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78 303,1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77 433,8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72 216,8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101 450,5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92 859,2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91 377,1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13 110,7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11 832,5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11 012,8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13 423,7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13 423,7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13 423,7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34076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9597234"/>
              </p:ext>
            </p:extLst>
          </p:nvPr>
        </p:nvGraphicFramePr>
        <p:xfrm>
          <a:off x="357158" y="1785926"/>
          <a:ext cx="8568950" cy="499095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Подраз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3 163,4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3 017,4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2 866,4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3 163,4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3 017,4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2 866,4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3 804,4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3 804,4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2 388,0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1 498,1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1 498,1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1 498,1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2 165,2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2 165,2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748,8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7 804,7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6 443,1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8 496,7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7 684,7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6 323,1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8 376,7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699 864,2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628 449,1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267 025,4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</a:t>
            </a:r>
            <a:r>
              <a:rPr lang="en-US" altLang="ru-RU" sz="2000" b="1" dirty="0" smtClean="0"/>
              <a:t>3</a:t>
            </a:r>
            <a:r>
              <a:rPr lang="ru-RU" altLang="ru-RU" sz="2000" b="1" dirty="0" smtClean="0"/>
              <a:t> год и на плановый период 202</a:t>
            </a:r>
            <a:r>
              <a:rPr lang="en-US" altLang="ru-RU" sz="2000" b="1" dirty="0" smtClean="0"/>
              <a:t>4</a:t>
            </a:r>
            <a:r>
              <a:rPr lang="ru-RU" altLang="ru-RU" sz="2000" b="1" dirty="0" smtClean="0"/>
              <a:t> и 202</a:t>
            </a:r>
            <a:r>
              <a:rPr lang="en-US" altLang="ru-RU" sz="2000" b="1" dirty="0" smtClean="0"/>
              <a:t>5</a:t>
            </a:r>
            <a:r>
              <a:rPr lang="ru-RU" altLang="ru-RU" sz="2000" b="1" dirty="0" smtClean="0"/>
              <a:t>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23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221 148,5 тыс.руб., 202</a:t>
            </a:r>
            <a:r>
              <a:rPr lang="en-US" altLang="ru-RU" dirty="0" smtClean="0"/>
              <a:t>4</a:t>
            </a:r>
            <a:r>
              <a:rPr lang="ru-RU" altLang="ru-RU" dirty="0" smtClean="0"/>
              <a:t> год – 208 897,1 тыс.руб.,       202</a:t>
            </a:r>
            <a:r>
              <a:rPr lang="en-US" altLang="ru-RU" dirty="0" smtClean="0"/>
              <a:t>5</a:t>
            </a:r>
            <a:r>
              <a:rPr lang="ru-RU" altLang="ru-RU" dirty="0" smtClean="0"/>
              <a:t> год – 201 814,5 тыс.руб.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7903716"/>
              </p:ext>
            </p:extLst>
          </p:nvPr>
        </p:nvGraphicFramePr>
        <p:xfrm>
          <a:off x="179512" y="1412776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</a:t>
                      </a:r>
                      <a:r>
                        <a:rPr lang="en-US" sz="1400" dirty="0" smtClean="0">
                          <a:latin typeface="+mn-lt"/>
                        </a:rPr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699</a:t>
                      </a:r>
                      <a:r>
                        <a:rPr lang="ru-RU" sz="1400" b="1" baseline="0" dirty="0" smtClean="0">
                          <a:latin typeface="+mn-lt"/>
                          <a:cs typeface="Times New Roman" pitchFamily="18" charset="0"/>
                        </a:rPr>
                        <a:t> 864,2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628 449,1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267 025,4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697 210,3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626 053,1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264 683,0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5427468"/>
              </p:ext>
            </p:extLst>
          </p:nvPr>
        </p:nvGraphicFramePr>
        <p:xfrm>
          <a:off x="179512" y="2852936"/>
          <a:ext cx="8784977" cy="38883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205 934,6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194 424,9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188 959,7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/>
                        <a:t>Проектная часть «Региональный проект</a:t>
                      </a:r>
                      <a:r>
                        <a:rPr lang="ru-RU" sz="1100" b="1" i="1" baseline="0" dirty="0" smtClean="0"/>
                        <a:t> «Успех каждого ребенка»</a:t>
                      </a:r>
                      <a:endParaRPr lang="ru-RU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2 670,3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/>
                        <a:t>-Успех каждого ребенка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2 670,3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205 934,6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191 754,6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188 959,7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-Предоставление дошкольного образования в Заволжском муниципальном районе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294,1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77 424,8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72 207,8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39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/>
                        <a:t>Предоставление </a:t>
                      </a:r>
                      <a:r>
                        <a:rPr lang="ru-RU" sz="1100" dirty="0"/>
                        <a:t>общедоступного и бесплатного начального общего, основного </a:t>
                      </a:r>
                      <a:r>
                        <a:rPr lang="ru-RU" sz="1100" dirty="0" smtClean="0"/>
                        <a:t>общего, среднего </a:t>
                      </a:r>
                      <a:r>
                        <a:rPr lang="ru-RU" sz="1100" dirty="0"/>
                        <a:t>общего образования по основным общеобразовательным программам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101 436,2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90 174,6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91 362,9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Предоставление </a:t>
                      </a:r>
                      <a:r>
                        <a:rPr lang="ru-RU" sz="1100" dirty="0"/>
                        <a:t>дополнительного образования детям в Заволжском муниципальном районе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12 788,6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10 739,5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11 973,3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Организация  отдыха, оздоровления и занятости детей и подростков в Заволжском муниципальном районе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692,0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692,0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692,0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Обеспечение </a:t>
                      </a:r>
                      <a:r>
                        <a:rPr lang="ru-RU" sz="1100" dirty="0"/>
                        <a:t>деятельности органа управления образованием и образовательных учреждений Заволжского муниципального </a:t>
                      </a:r>
                      <a:r>
                        <a:rPr lang="ru-RU" sz="1100" dirty="0" smtClean="0"/>
                        <a:t>района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12 723,7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12 723,7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12 723,7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(2)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2171981"/>
              </p:ext>
            </p:extLst>
          </p:nvPr>
        </p:nvGraphicFramePr>
        <p:xfrm>
          <a:off x="251520" y="1484784"/>
          <a:ext cx="8748464" cy="4978355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95536"/>
                <a:gridCol w="5184576"/>
                <a:gridCol w="1008112"/>
                <a:gridCol w="1080120"/>
                <a:gridCol w="1080120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120,0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120,0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120,0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120,0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120,0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120,0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</a:tr>
              <a:tr h="40117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Массовый спорт и подготовка спортивного резерва </a:t>
                      </a:r>
                      <a:r>
                        <a:rPr lang="ru-RU" sz="1100" dirty="0"/>
                        <a:t>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11 159,1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10 417,4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10 266,4</a:t>
                      </a:r>
                      <a:endParaRPr lang="ru-RU" sz="1400" b="1" dirty="0"/>
                    </a:p>
                  </a:txBody>
                  <a:tcPr/>
                </a:tc>
              </a:tr>
              <a:tr h="24479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11 159,1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10 417,4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10 266,4</a:t>
                      </a:r>
                      <a:endParaRPr lang="ru-RU" sz="1400" b="1" i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Предоставление </a:t>
                      </a:r>
                      <a:r>
                        <a:rPr lang="ru-RU" sz="1100" dirty="0"/>
                        <a:t>дополнительного образования детям в сфере культуры и искусства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7 990,6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7 400,0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7 400,0</a:t>
                      </a:r>
                      <a:endParaRPr lang="ru-RU" sz="1400" b="0" dirty="0"/>
                    </a:p>
                  </a:txBody>
                  <a:tcPr/>
                </a:tc>
              </a:tr>
              <a:tr h="27429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3 163,5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3 017,4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2 866,4</a:t>
                      </a:r>
                      <a:endParaRPr lang="ru-RU" sz="1400" b="0" dirty="0"/>
                    </a:p>
                  </a:txBody>
                  <a:tcPr/>
                </a:tc>
              </a:tr>
              <a:tr h="33954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Реализация молодёжной политики в Заволжском муниципальном районе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1 557,4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1 557,4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141,1</a:t>
                      </a:r>
                      <a:endParaRPr lang="ru-RU" sz="1400" b="1" dirty="0"/>
                    </a:p>
                  </a:txBody>
                  <a:tcPr/>
                </a:tc>
              </a:tr>
              <a:tr h="22391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1 557,4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1 557,4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141,1</a:t>
                      </a:r>
                      <a:endParaRPr lang="ru-RU" sz="1400" b="1" i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47945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1 416,3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1 416,3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061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4076332"/>
              </p:ext>
            </p:extLst>
          </p:nvPr>
        </p:nvGraphicFramePr>
        <p:xfrm>
          <a:off x="251520" y="1556792"/>
          <a:ext cx="8676456" cy="4792141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78079"/>
                <a:gridCol w="936104"/>
                <a:gridCol w="1080120"/>
                <a:gridCol w="936104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475,0</a:t>
                      </a:r>
                      <a:endParaRPr lang="ru-RU" sz="1400" b="1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475,0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475,0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475,0</a:t>
                      </a:r>
                      <a:endParaRPr lang="ru-RU" sz="1400" b="1" i="1" dirty="0"/>
                    </a:p>
                  </a:txBody>
                  <a:tcPr/>
                </a:tc>
              </a:tr>
              <a:tr h="39447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Развитие субъектов малого и среднего предпринимательства в Заволжском муниципальном 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175,0</a:t>
                      </a:r>
                      <a:endParaRPr lang="ru-RU" sz="1400" b="0" dirty="0"/>
                    </a:p>
                  </a:txBody>
                  <a:tcPr/>
                </a:tc>
              </a:tr>
              <a:tr h="44567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Развитие </a:t>
                      </a:r>
                      <a:r>
                        <a:rPr lang="ru-RU" sz="1100" dirty="0"/>
                        <a:t>сельскохозяйственного производства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</a:t>
                      </a:r>
                      <a:r>
                        <a:rPr lang="ru-RU" sz="1400" b="1" dirty="0" smtClean="0"/>
                        <a:t>доступным и комфортным жильем </a:t>
                      </a:r>
                      <a:r>
                        <a:rPr lang="ru-RU" sz="1400" b="1" dirty="0"/>
                        <a:t>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32 189,0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32 189,0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1 100,0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25045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Развитие газификации </a:t>
                      </a:r>
                      <a:r>
                        <a:rPr lang="ru-RU" sz="1100" dirty="0"/>
                        <a:t>Заволжского муниципального </a:t>
                      </a:r>
                      <a:r>
                        <a:rPr lang="ru-RU" sz="1100" dirty="0" smtClean="0"/>
                        <a:t>района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31 689,0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Стимулирование развития жилищного строительства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Обеспечение услугами жилищно-коммунального хозяйства населения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34949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Предупреждение аварийных ситуаций на объектах ЖКХ, расположенных на территории сельских поселений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Заволжского муниципального района и развитие коммунальной инфраструктуры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378,0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(4)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196752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9714209"/>
              </p:ext>
            </p:extLst>
          </p:nvPr>
        </p:nvGraphicFramePr>
        <p:xfrm>
          <a:off x="251520" y="1844824"/>
          <a:ext cx="8676455" cy="4403928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Энергосбережение и повышение энергетической эффективности  Заволжского </a:t>
                      </a:r>
                      <a:r>
                        <a:rPr lang="ru-RU" sz="1400" b="1" dirty="0"/>
                        <a:t>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39,5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61,5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52,5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39,5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61,5</a:t>
                      </a:r>
                      <a:endParaRPr lang="ru-RU" sz="1400" b="1" i="1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энергетической</a:t>
                      </a:r>
                      <a:r>
                        <a:rPr lang="ru-RU" sz="1100" baseline="0" dirty="0" smtClean="0"/>
                        <a:t> эффективности деятельности муниципальных учреждений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25,5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энергетической</a:t>
                      </a:r>
                      <a:r>
                        <a:rPr lang="ru-RU" sz="1100" baseline="0" dirty="0" smtClean="0"/>
                        <a:t> эффективности в жилищном фонде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27,0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36,0</a:t>
                      </a:r>
                      <a:endParaRPr lang="ru-RU" sz="1400" b="0" dirty="0"/>
                    </a:p>
                  </a:txBody>
                  <a:tcPr/>
                </a:tc>
              </a:tr>
              <a:tr h="6145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Развитие транспортной системы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10 107,1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10 307,5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10 307,5</a:t>
                      </a:r>
                      <a:endParaRPr lang="ru-RU" sz="1400" b="1" dirty="0"/>
                    </a:p>
                  </a:txBody>
                  <a:tcPr/>
                </a:tc>
              </a:tr>
              <a:tr h="26250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10 107,1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10 307,5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10 307,5</a:t>
                      </a:r>
                      <a:endParaRPr lang="ru-RU" sz="1400" b="1" i="1" dirty="0"/>
                    </a:p>
                  </a:txBody>
                  <a:tcPr/>
                </a:tc>
              </a:tr>
              <a:tr h="3177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Дорожное хозяйство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10 107,1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10 307,5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10 307,5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 Ивановской области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485,5</a:t>
                      </a:r>
                      <a:endParaRPr lang="ru-RU" sz="14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525,1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500,1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485,5</a:t>
                      </a:r>
                      <a:endParaRPr lang="ru-RU" sz="1400" b="1" i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общественного порядка и профилактика правонарушений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466,1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426,5</a:t>
                      </a:r>
                      <a:endParaRPr lang="ru-RU" sz="14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Построение и развитие АПК «Безопасный город»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20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разрезе муниципальных программ (5)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052736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9714209"/>
              </p:ext>
            </p:extLst>
          </p:nvPr>
        </p:nvGraphicFramePr>
        <p:xfrm>
          <a:off x="251520" y="1556792"/>
          <a:ext cx="8676455" cy="48482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Управление муниципальными финансами в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5 714,9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5 964,9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5 964,9</a:t>
                      </a:r>
                      <a:endParaRPr lang="ru-RU" sz="14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5 714,9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5 964,9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5 964,9</a:t>
                      </a:r>
                      <a:endParaRPr lang="ru-RU" sz="1400" b="1" i="1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Организация бюджетного процесса в Заволжском муниципальном районе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5 664,9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5 664,9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5 664,9</a:t>
                      </a:r>
                      <a:endParaRPr lang="ru-RU" sz="1400" b="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Управление муниципальным долгом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Совершенствование местного самоуправления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44 838,4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44 372,2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44 326,4</a:t>
                      </a:r>
                      <a:endParaRPr lang="ru-RU" sz="1400" b="1" dirty="0"/>
                    </a:p>
                  </a:txBody>
                  <a:tcPr/>
                </a:tc>
              </a:tr>
              <a:tr h="243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44 838,4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44 372,2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44 326,4</a:t>
                      </a:r>
                      <a:endParaRPr lang="ru-RU" sz="1400" b="1" i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деятельности администрации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31 405,4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30 989,2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30 943,4</a:t>
                      </a:r>
                      <a:endParaRPr lang="ru-RU" sz="14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деятельности муниципального казённого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2 250,0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2 200,0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2 200,0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 Ивановской области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2 429,4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2 043,4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2 043,7</a:t>
                      </a:r>
                      <a:endParaRPr lang="ru-RU" sz="1400" b="1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2 429,4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2 043,4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2 043,7</a:t>
                      </a:r>
                      <a:endParaRPr lang="ru-RU" sz="1400" b="1" i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Управление муниципальным имуществом и земельными ресурсами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2 429 ,4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2 043,7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(6)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836712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9714209"/>
              </p:ext>
            </p:extLst>
          </p:nvPr>
        </p:nvGraphicFramePr>
        <p:xfrm>
          <a:off x="251520" y="1268760"/>
          <a:ext cx="8676455" cy="5478179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500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органах местного самоуправления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18,9</a:t>
                      </a:r>
                      <a:endParaRPr lang="ru-RU" sz="1400" b="1" dirty="0"/>
                    </a:p>
                  </a:txBody>
                  <a:tcPr/>
                </a:tc>
              </a:tr>
              <a:tr h="3578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 Специальная оценка условий труда в органах местного самоуправления Заволжского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5,0</a:t>
                      </a:r>
                      <a:endParaRPr lang="ru-RU" sz="1400" b="0" dirty="0"/>
                    </a:p>
                  </a:txBody>
                  <a:tcPr/>
                </a:tc>
              </a:tr>
              <a:tr h="3578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13,9</a:t>
                      </a:r>
                      <a:endParaRPr lang="ru-RU" sz="1400" b="0" dirty="0"/>
                    </a:p>
                  </a:txBody>
                  <a:tcPr/>
                </a:tc>
              </a:tr>
              <a:tr h="7156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1 458,0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1 403,7</a:t>
                      </a:r>
                      <a:endParaRPr lang="ru-RU" sz="1400" b="1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1 458,0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943,0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1 403,7</a:t>
                      </a:r>
                      <a:endParaRPr lang="ru-RU" sz="1400" b="1" i="1" dirty="0"/>
                    </a:p>
                  </a:txBody>
                  <a:tcPr/>
                </a:tc>
              </a:tr>
              <a:tr h="41275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1 233,0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943,0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1 178,7</a:t>
                      </a:r>
                      <a:endParaRPr lang="ru-RU" sz="1400" b="0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</a:t>
                      </a:r>
                      <a:r>
                        <a:rPr kumimoji="0" lang="ru-RU" sz="1100" kern="1200" dirty="0" smtClean="0"/>
                        <a:t>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225,0</a:t>
                      </a:r>
                      <a:endParaRPr lang="ru-RU" sz="1400" b="0" dirty="0"/>
                    </a:p>
                  </a:txBody>
                  <a:tcPr/>
                </a:tc>
              </a:tr>
              <a:tr h="500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Охрана окружающей среды</a:t>
                      </a:r>
                      <a:r>
                        <a:rPr lang="ru-RU" sz="1400" b="1" baseline="0" dirty="0" smtClean="0"/>
                        <a:t> на территории </a:t>
                      </a:r>
                      <a:r>
                        <a:rPr lang="ru-RU" sz="1400" b="1" dirty="0" smtClean="0"/>
                        <a:t>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380 249,9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353 768,9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108,7</a:t>
                      </a:r>
                      <a:endParaRPr lang="ru-RU" sz="1400" b="1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/>
                        <a:t>Проектная часть «Региональный проект</a:t>
                      </a:r>
                      <a:r>
                        <a:rPr lang="ru-RU" sz="1100" b="1" i="1" baseline="0" dirty="0" smtClean="0"/>
                        <a:t> «Оздоровление Волги»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380 189,9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353 708,9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 Ликвидация наиболее опасных объектов накопленного вреда окружающей среде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380 189,9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353 708,9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smtClean="0"/>
                        <a:t>108,7</a:t>
                      </a:r>
                      <a:endParaRPr lang="ru-RU" sz="1400" b="1" i="1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- </a:t>
                      </a:r>
                      <a:r>
                        <a:rPr lang="ru-RU" sz="1100" b="0" dirty="0" smtClean="0"/>
                        <a:t>Ликвидация накопленного вреда окружающей среде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48,7</a:t>
                      </a:r>
                      <a:endParaRPr lang="ru-RU" sz="1400" b="0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Использование и охрана земель на территории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139664809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139664809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3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и 202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5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 2 653,9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 2 396,0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 2 342,4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415762423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15762423"/>
              </p:ext>
            </p:extLst>
          </p:nvPr>
        </p:nvGraphicFramePr>
        <p:xfrm>
          <a:off x="323528" y="1412776"/>
          <a:ext cx="8445624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15 046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121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925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14 553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836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717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14 193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637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556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13 949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</a:rPr>
                        <a:t>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en-US" sz="1600" dirty="0" smtClean="0">
                          <a:latin typeface="+mn-lt"/>
                        </a:rPr>
                        <a:t>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36064584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2 441,1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sng" dirty="0" smtClean="0"/>
                        <a:t>2 441,1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sng" dirty="0" smtClean="0"/>
                        <a:t>2 441,1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1 107,4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308,2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2 558,9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2 558,9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2 558,9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841,0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283,1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874,0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560,8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396686"/>
              </p:ext>
            </p:extLst>
          </p:nvPr>
        </p:nvGraphicFramePr>
        <p:xfrm>
          <a:off x="179512" y="2348880"/>
          <a:ext cx="8784977" cy="36869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5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i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643,1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2 511,0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2 378,8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87</a:t>
                      </a:r>
                      <a:r>
                        <a:rPr lang="en-US" sz="1400" dirty="0" smtClean="0">
                          <a:latin typeface="+mn-lt"/>
                        </a:rPr>
                        <a:t>1</a:t>
                      </a:r>
                      <a:r>
                        <a:rPr lang="ru-RU" sz="1400" dirty="0" smtClean="0">
                          <a:latin typeface="+mn-lt"/>
                        </a:rPr>
                        <a:t>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828,2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784,6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495,8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469,7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776,1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737,4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698,5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449,6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426,0</a:t>
                      </a: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 </a:t>
                      </a:r>
                      <a:r>
                        <a:rPr kumimoji="0"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межпоселенческими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библиотеками, комплектование и обеспечение сохранности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0243245"/>
              </p:ext>
            </p:extLst>
          </p:nvPr>
        </p:nvGraphicFramePr>
        <p:xfrm>
          <a:off x="179512" y="2780928"/>
          <a:ext cx="8784976" cy="26722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5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Расходы, связанные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latin typeface="+mn-lt"/>
                          <a:cs typeface="Times New Roman" pitchFamily="18" charset="0"/>
                        </a:rPr>
                        <a:t>13,7</a:t>
                      </a:r>
                      <a:endParaRPr lang="ru-RU" sz="1400" b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b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b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221455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648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83768" y="1628800"/>
          <a:ext cx="6517389" cy="41268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(корректировка) проектной документации и газификация населенных пунктов, объектов социальной инфраструктуры Ивановской области (Строительство распределительных газопроводов д. Коротиха,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Кинино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Вершинино, с.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Бредихино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Платково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Зубцово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Болотниково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Комарово в Заволжском районе Ивановской области)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29 483,2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«Распределительный газопровод д.Порозово Заволжского района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184,7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«Распределительный газопровод д.Порозово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19,5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строительства: «Газовая блочно-модульная котельная в с.Воздвиженье Заволжского района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59,3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83768" y="1772816"/>
          <a:ext cx="6517389" cy="39439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«Строительство распределительных  газопроводов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д.Пырешево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д.Долматово,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с.Мера,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д.Патракейка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Заволжском районе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34,5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«Строительство распределительных газопроводов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д.Рыболовка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д.Хмелево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17,7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 на объект капитального строительства «Строительство газовой блочно-модульной котельной 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с.Колшево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15,7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«Строительство газовой блочно-модульной котельной МУ КБО «Родник» в с.Воздвиженье Заволжского 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7,8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Скачать картинки Газификация дома, стоковые фото Газификация дома в хорошем  качестве |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232248" cy="3888432"/>
          </a:xfrm>
          <a:prstGeom prst="rect">
            <a:avLst/>
          </a:prstGeom>
          <a:noFill/>
        </p:spPr>
      </p:pic>
      <p:sp>
        <p:nvSpPr>
          <p:cNvPr id="2056" name="AutoShape 8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Продолжается газификация населенных пунктов Самарской области» в блоге  «Энергетика и ТЭК» - Сделано у на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6"/>
            <a:ext cx="2304256" cy="395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6309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endParaRPr lang="ru-RU" sz="20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55776" y="2132856"/>
          <a:ext cx="6337877" cy="30295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29280"/>
                <a:gridCol w="764174"/>
                <a:gridCol w="764174"/>
                <a:gridCol w="7802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объекта капитального строительства «Распределительный газопровод д.Порозово Заволжского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объекта капитального строительства «Газовая блочно-модульная котельная в с.Воздвиженье Заволжского района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распределительных  газопроводов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д.Пырешево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д.Долматово,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с.Мера,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д.Патракейка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в Заволжском районе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газовой блочно-модульной котельной МУ КБО «Родник» в с.Воздвиженье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Газификация села Диринг - тепло и уют в дом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2232247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Социально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28992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Образование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Охрана окружающей среды Заволжского муниципального района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340768"/>
          <a:ext cx="5962984" cy="15864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1298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2 670,3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1520" y="4005064"/>
          <a:ext cx="5962984" cy="26574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997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Ликвидация (рекультивация) объектов накопленного экологического вреда, представляющих угрозу реке Волге (Ликвидация 4-х объектов размещения химических отходов, расположенных на территории г. Заволжска Ивановской области)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380 189,9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353 708,9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7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 разработку проектов работ по ликвидации накопленного вреда окружающей среде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48,7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AutoShape 2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Уайд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26146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sun9-56.userapi.com/c854028/v854028496/187615/mO6enZt3Sg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25594655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498553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2023 год и на плановый период 2024 и 2025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</a:t>
            </a:r>
            <a:r>
              <a:rPr lang="en-US" sz="1700" dirty="0" smtClean="0">
                <a:solidFill>
                  <a:schemeClr val="bg1"/>
                </a:solidFill>
              </a:rPr>
              <a:t>3</a:t>
            </a:r>
            <a:r>
              <a:rPr lang="ru-RU" sz="1700" dirty="0" smtClean="0">
                <a:solidFill>
                  <a:schemeClr val="bg1"/>
                </a:solidFill>
              </a:rPr>
              <a:t>/Проект бюджета 202</a:t>
            </a:r>
            <a:r>
              <a:rPr lang="en-US" sz="1700" dirty="0" smtClean="0">
                <a:solidFill>
                  <a:schemeClr val="bg1"/>
                </a:solidFill>
              </a:rPr>
              <a:t>3</a:t>
            </a:r>
            <a:r>
              <a:rPr lang="ru-RU" sz="1700" dirty="0" smtClean="0">
                <a:solidFill>
                  <a:schemeClr val="bg1"/>
                </a:solidFill>
              </a:rPr>
              <a:t>-202</a:t>
            </a:r>
            <a:r>
              <a:rPr lang="en-US" sz="1700" dirty="0" smtClean="0">
                <a:solidFill>
                  <a:schemeClr val="bg1"/>
                </a:solidFill>
              </a:rPr>
              <a:t>5</a:t>
            </a:r>
            <a:r>
              <a:rPr lang="ru-RU" sz="1700" dirty="0" smtClean="0">
                <a:solidFill>
                  <a:schemeClr val="bg1"/>
                </a:solidFill>
              </a:rPr>
              <a:t>» размещен проект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 бюджете Заволжского муниципального района на 202</a:t>
            </a:r>
            <a:r>
              <a:rPr lang="en-US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3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год и на плановый период 202</a:t>
            </a:r>
            <a:r>
              <a:rPr lang="en-US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4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и 202</a:t>
            </a:r>
            <a:r>
              <a:rPr lang="en-US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5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годов», а также аналитические материалы к нему.</a:t>
            </a: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Обсуждение гражданами проекта </a:t>
            </a:r>
            <a:r>
              <a:rPr lang="ru-RU" sz="17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о бюджете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700" dirty="0" smtClean="0">
                <a:solidFill>
                  <a:prstClr val="black"/>
                </a:solidFill>
              </a:rPr>
              <a:t>администрации Заволжского муниципального района Ивановской области в разделе «Анонсы».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8.00 до 17.00,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8.00 до 15.45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5336865"/>
              </p:ext>
            </p:extLst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smtClean="0"/>
                        <a:t>5</a:t>
                      </a:r>
                      <a:r>
                        <a:rPr lang="ru-RU" sz="1600" smtClean="0"/>
                        <a:t> </a:t>
                      </a:r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32,980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34,430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36,160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38,130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633,320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698,616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735,014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768,948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319,413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72,686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0,300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1,269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1,236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1,265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384,799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373,409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369,675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377,438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3643526"/>
              </p:ext>
            </p:extLst>
          </p:nvPr>
        </p:nvGraphicFramePr>
        <p:xfrm>
          <a:off x="214282" y="1029896"/>
          <a:ext cx="8791881" cy="5645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13,452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13,164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12,881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12,606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9,120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8,925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8,733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8,547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4,239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4,059</a:t>
                      </a:r>
                      <a:endParaRPr lang="ru-RU" sz="14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8,57</a:t>
                      </a:r>
                      <a:endParaRPr lang="ru-RU" sz="14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26,18</a:t>
                      </a:r>
                      <a:endParaRPr lang="ru-RU" sz="14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71,0</a:t>
                      </a:r>
                      <a:endParaRPr lang="ru-RU" sz="18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Малое и среднее предпринимательство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малых и средних предприятий – всего по состоянию на конец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тыс.ед.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0,292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0,297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0,300</a:t>
                      </a:r>
                      <a:endParaRPr lang="ru-RU" sz="1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</a:t>
                      </a:r>
                      <a:r>
                        <a:rPr lang="ru-RU" sz="1400" baseline="0" dirty="0" smtClean="0"/>
                        <a:t> численность работников, занятых на малых и средних предприятиях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1,269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1,236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1,231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1,265</a:t>
                      </a:r>
                      <a:endParaRPr lang="ru-RU" sz="1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малых и средних предприятий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384,799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373,409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369,675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377,438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3643526"/>
              </p:ext>
            </p:extLst>
          </p:nvPr>
        </p:nvGraphicFramePr>
        <p:xfrm>
          <a:off x="251520" y="1340768"/>
          <a:ext cx="8784975" cy="509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595,766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592,750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605,855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632,112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2,397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2,373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2,364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2,411</a:t>
                      </a:r>
                      <a:endParaRPr lang="ru-RU" sz="18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20712,22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20815,78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21356,99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21848,21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13215,50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13753,23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14655,54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15408,20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37,7</a:t>
                      </a:r>
                      <a:endParaRPr lang="ru-RU" sz="18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2,003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11980</TotalTime>
  <Words>5664</Words>
  <Application>Microsoft Office PowerPoint</Application>
  <PresentationFormat>Экран (4:3)</PresentationFormat>
  <Paragraphs>1656</Paragraphs>
  <Slides>50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Поток</vt:lpstr>
      <vt:lpstr>Слайд 1</vt:lpstr>
      <vt:lpstr>Слайд 2</vt:lpstr>
      <vt:lpstr>Слайд 3</vt:lpstr>
      <vt:lpstr>Слайд 4</vt:lpstr>
      <vt:lpstr>Основные направления бюджетной и налоговой политики Заволжского муниципального района на 2023 год и на плановый период 2024 и 2025 годов </vt:lpstr>
      <vt:lpstr>Основные показатели социально-экономического развития  на 2023 год и на плановый период 2024 и 2025 годов 1. Экономические показатели </vt:lpstr>
      <vt:lpstr>Основные показатели социально-экономического развития  на 2023 год и на плановый период 2024 и 2025 годов  2.Показатели, характеризующие уровень жизни населения</vt:lpstr>
      <vt:lpstr>Основные показатели социально-экономического развития  на 2023 год и на плановый период 2024 и 2025 годов  2.Показатели, характеризующие уровень жизни населения  (продолжение)</vt:lpstr>
      <vt:lpstr>Слайд 9</vt:lpstr>
      <vt:lpstr>Слайд 10</vt:lpstr>
      <vt:lpstr>Слайд 11</vt:lpstr>
      <vt:lpstr>Основные характеристики бюджета Заволжского муниципального района на 2023 год и на плановый период 2024 и 2025 годов                                                                                                                                                                                                            (тыс.руб.)</vt:lpstr>
      <vt:lpstr>Слайд 13</vt:lpstr>
      <vt:lpstr>Слайд 14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2023 год и на плановый период 2024 и 2025 годов 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2023 год и на плановый период 2024 и 2025 годов (продолжение)</vt:lpstr>
      <vt:lpstr>Структура доходов бюджета Заволжского муниципального района  на 2023 год и на плановый период 2024 и 2025 годов </vt:lpstr>
      <vt:lpstr>Структура налоговых доходов бюджета Заволжского муниципального района  на 2023 год и на плановый период 2024 и 2025 годов </vt:lpstr>
      <vt:lpstr>Структура неналоговых доходов бюджета Заволжского муниципального района  на 2023 год и на плановый период 2024 и 2025 годов </vt:lpstr>
      <vt:lpstr>Безвозмездные поступления в бюджет Заволжского муниципального района  на 2023 год и на плановый период 2024 и 2025 годов </vt:lpstr>
      <vt:lpstr>Слайд 21</vt:lpstr>
      <vt:lpstr>Слайд 22</vt:lpstr>
      <vt:lpstr>Слайд 23</vt:lpstr>
      <vt:lpstr>Слайд 24</vt:lpstr>
      <vt:lpstr>Расходы бюджета Заволжского муниципального района в разрезе разделов и подразделов бюджетной классификации  на 2023 год и на плановый период 2024 и 2025 годов</vt:lpstr>
      <vt:lpstr>Расходы бюджета Заволжского муниципального района в разрезе разделов и подразделов бюджетной классификации  на 2023 год и на плановый период 2024 и 2025 годов (2)</vt:lpstr>
      <vt:lpstr>Расходы бюджета Заволжского муниципального района в разрезе разделов и подразделов бюджетной классификации  на 2023 год и на плановый период 2024 и 2025 годов (3)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 Непрограммные направления деятельности  Заволжского муниципального района  на 2023 год и на плановый период 2024 и 2025 годов </vt:lpstr>
      <vt:lpstr>Непрограммные направления деятельности  Заволжского муниципального района  на 2023год и на плановый период 2024 и 2025 годов (продолжение)</vt:lpstr>
      <vt:lpstr>Иные межбюджетные трансферты поселениям  Заволжского муниципального района  на 2023 год и на плановый период 2024 и 2025 годов </vt:lpstr>
      <vt:lpstr>Иные межбюджетные трансферты поселениям  Заволжского муниципального района  на 2023 год и на плановый период 2024 и 2025 годов (2)</vt:lpstr>
      <vt:lpstr>Иные межбюджетные трансферты поселениям  Заволжского муниципального района  на 2023 год и на плановый период 2024 и 2025 годов (3)</vt:lpstr>
      <vt:lpstr>Слайд 43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Общественно значимые проекты, реализуемые в Заволжском муниципальном районе (тыс. руб.) </vt:lpstr>
      <vt:lpstr> </vt:lpstr>
      <vt:lpstr>Социально значимые проекты, реализуемые в Заволжском муниципальном районе (тыс. руб.) 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1256</cp:revision>
  <cp:lastPrinted>2020-12-09T05:41:55Z</cp:lastPrinted>
  <dcterms:modified xsi:type="dcterms:W3CDTF">2022-11-17T12:38:42Z</dcterms:modified>
</cp:coreProperties>
</file>