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52"/>
  </p:notesMasterIdLst>
  <p:sldIdLst>
    <p:sldId id="341" r:id="rId2"/>
    <p:sldId id="257" r:id="rId3"/>
    <p:sldId id="342" r:id="rId4"/>
    <p:sldId id="362" r:id="rId5"/>
    <p:sldId id="418" r:id="rId6"/>
    <p:sldId id="405" r:id="rId7"/>
    <p:sldId id="406" r:id="rId8"/>
    <p:sldId id="407" r:id="rId9"/>
    <p:sldId id="385" r:id="rId10"/>
    <p:sldId id="387" r:id="rId11"/>
    <p:sldId id="388" r:id="rId12"/>
    <p:sldId id="347" r:id="rId13"/>
    <p:sldId id="389" r:id="rId14"/>
    <p:sldId id="390" r:id="rId15"/>
    <p:sldId id="419" r:id="rId16"/>
    <p:sldId id="393" r:id="rId17"/>
    <p:sldId id="396" r:id="rId18"/>
    <p:sldId id="420" r:id="rId19"/>
    <p:sldId id="421" r:id="rId20"/>
    <p:sldId id="394" r:id="rId21"/>
    <p:sldId id="410" r:id="rId22"/>
    <p:sldId id="267" r:id="rId23"/>
    <p:sldId id="269" r:id="rId24"/>
    <p:sldId id="332" r:id="rId25"/>
    <p:sldId id="359" r:id="rId26"/>
    <p:sldId id="360" r:id="rId27"/>
    <p:sldId id="361" r:id="rId28"/>
    <p:sldId id="340" r:id="rId29"/>
    <p:sldId id="374" r:id="rId30"/>
    <p:sldId id="330" r:id="rId31"/>
    <p:sldId id="334" r:id="rId32"/>
    <p:sldId id="335" r:id="rId33"/>
    <p:sldId id="395" r:id="rId34"/>
    <p:sldId id="412" r:id="rId35"/>
    <p:sldId id="416" r:id="rId36"/>
    <p:sldId id="346" r:id="rId37"/>
    <p:sldId id="413" r:id="rId38"/>
    <p:sldId id="382" r:id="rId39"/>
    <p:sldId id="399" r:id="rId40"/>
    <p:sldId id="377" r:id="rId41"/>
    <p:sldId id="397" r:id="rId42"/>
    <p:sldId id="402" r:id="rId43"/>
    <p:sldId id="322" r:id="rId44"/>
    <p:sldId id="411" r:id="rId45"/>
    <p:sldId id="403" r:id="rId46"/>
    <p:sldId id="414" r:id="rId47"/>
    <p:sldId id="415" r:id="rId48"/>
    <p:sldId id="404" r:id="rId49"/>
    <p:sldId id="365" r:id="rId50"/>
    <p:sldId id="282" r:id="rId51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8E1"/>
    <a:srgbClr val="EFE5EB"/>
    <a:srgbClr val="D1E0E7"/>
    <a:srgbClr val="A8E6F2"/>
    <a:srgbClr val="AEE0EC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0" autoAdjust="0"/>
    <p:restoredTop sz="92752" autoAdjust="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sz="2000" b="1" dirty="0" smtClean="0"/>
              <a:t>Динамика численности населения Заволжского</a:t>
            </a:r>
            <a:r>
              <a:rPr lang="ru-RU" sz="2000" b="1" baseline="0" dirty="0" smtClean="0"/>
              <a:t> муниципального района </a:t>
            </a:r>
            <a:r>
              <a:rPr lang="ru-RU" sz="2000" b="1" baseline="0" dirty="0" smtClean="0">
                <a:latin typeface="+mn-lt"/>
              </a:rPr>
              <a:t>2017-20</a:t>
            </a:r>
            <a:r>
              <a:rPr lang="en-US" sz="2000" b="1" baseline="0" dirty="0" smtClean="0">
                <a:latin typeface="+mn-lt"/>
                <a:cs typeface="Times New Roman" pitchFamily="18" charset="0"/>
              </a:rPr>
              <a:t>2</a:t>
            </a:r>
            <a:r>
              <a:rPr lang="ru-RU" sz="2000" b="1" baseline="0" dirty="0" smtClean="0">
                <a:latin typeface="+mn-lt"/>
                <a:cs typeface="Times New Roman" pitchFamily="18" charset="0"/>
              </a:rPr>
              <a:t>1 </a:t>
            </a:r>
            <a:r>
              <a:rPr lang="ru-RU" sz="2000" b="1" baseline="0" dirty="0" smtClean="0"/>
              <a:t>гг.</a:t>
            </a:r>
            <a:endParaRPr lang="ru-RU" sz="2000" b="1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6522249332042033E-2"/>
          <c:y val="0.33225420487048901"/>
          <c:w val="0.73396779016999514"/>
          <c:h val="0.62906572472339672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+mn-lt"/>
                      </a:rPr>
                      <a:t>на 01.01.</a:t>
                    </a:r>
                    <a:r>
                      <a:rPr lang="ru-RU" dirty="0" smtClean="0">
                        <a:latin typeface="+mn-lt"/>
                        <a:cs typeface="Times New Roman" pitchFamily="18" charset="0"/>
                      </a:rPr>
                      <a:t>202</a:t>
                    </a:r>
                    <a:r>
                      <a:rPr lang="en-US" dirty="0" smtClean="0">
                        <a:latin typeface="+mn-lt"/>
                        <a:cs typeface="Times New Roman" pitchFamily="18" charset="0"/>
                      </a:rPr>
                      <a:t>2</a:t>
                    </a:r>
                    <a:endParaRPr lang="ru-RU" dirty="0">
                      <a:latin typeface="+mn-lt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+mn-lt"/>
                      </a:rPr>
                      <a:t>на 01.01.202</a:t>
                    </a:r>
                    <a:r>
                      <a:rPr lang="en-US" dirty="0" smtClean="0">
                        <a:latin typeface="+mn-lt"/>
                      </a:rPr>
                      <a:t>1</a:t>
                    </a:r>
                    <a:endParaRPr lang="ru-RU" dirty="0">
                      <a:latin typeface="+mn-lt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+mn-lt"/>
                      </a:rPr>
                      <a:t>на 01.01.</a:t>
                    </a:r>
                    <a:r>
                      <a:rPr lang="ru-RU" dirty="0" smtClean="0">
                        <a:latin typeface="+mn-lt"/>
                        <a:cs typeface="Times New Roman" pitchFamily="18" charset="0"/>
                      </a:rPr>
                      <a:t>20</a:t>
                    </a:r>
                    <a:r>
                      <a:rPr lang="en-US" dirty="0" smtClean="0">
                        <a:latin typeface="+mn-lt"/>
                        <a:cs typeface="Times New Roman" pitchFamily="18" charset="0"/>
                      </a:rPr>
                      <a:t>20</a:t>
                    </a:r>
                    <a:endParaRPr lang="ru-RU" dirty="0">
                      <a:latin typeface="+mn-lt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+mn-lt"/>
                      </a:rPr>
                      <a:t>на 01.01.201</a:t>
                    </a:r>
                    <a:r>
                      <a:rPr lang="en-US" dirty="0" smtClean="0">
                        <a:latin typeface="+mn-lt"/>
                      </a:rPr>
                      <a:t>9</a:t>
                    </a:r>
                    <a:endParaRPr lang="ru-RU" dirty="0">
                      <a:latin typeface="+mn-lt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+mn-lt"/>
                      </a:rPr>
                      <a:t>на 01.01.</a:t>
                    </a:r>
                    <a:r>
                      <a:rPr lang="ru-RU" dirty="0" smtClean="0">
                        <a:latin typeface="+mn-lt"/>
                        <a:cs typeface="Times New Roman" pitchFamily="18" charset="0"/>
                      </a:rPr>
                      <a:t>201</a:t>
                    </a:r>
                    <a:r>
                      <a:rPr lang="en-US" dirty="0" smtClean="0">
                        <a:latin typeface="+mn-lt"/>
                        <a:cs typeface="Times New Roman" pitchFamily="18" charset="0"/>
                      </a:rPr>
                      <a:t>8</a:t>
                    </a:r>
                    <a:endParaRPr lang="ru-RU" dirty="0" smtClean="0">
                      <a:latin typeface="+mn-lt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13601</c:v>
                </c:pt>
                <c:pt idx="1">
                  <c:v>13949</c:v>
                </c:pt>
                <c:pt idx="2">
                  <c:v>14193</c:v>
                </c:pt>
                <c:pt idx="3">
                  <c:v>14553</c:v>
                </c:pt>
                <c:pt idx="4">
                  <c:v>15046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21472512"/>
        <c:axId val="121474048"/>
      </c:bubbleChart>
      <c:valAx>
        <c:axId val="121472512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121474048"/>
        <c:crosses val="autoZero"/>
        <c:crossBetween val="midCat"/>
      </c:valAx>
      <c:valAx>
        <c:axId val="121474048"/>
        <c:scaling>
          <c:orientation val="maxMin"/>
        </c:scaling>
        <c:delete val="0"/>
        <c:axPos val="l"/>
        <c:majorGridlines/>
        <c:numFmt formatCode="@" sourceLinked="0"/>
        <c:majorTickMark val="out"/>
        <c:minorTickMark val="out"/>
        <c:tickLblPos val="nextTo"/>
        <c:crossAx val="12147251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89960629921538E-2"/>
          <c:y val="0.316994660525937"/>
          <c:w val="0.45833333333333326"/>
          <c:h val="0.61111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Лист1!$A$2:$A$17</c:f>
              <c:strCache>
                <c:ptCount val="16"/>
                <c:pt idx="0">
                  <c:v>Программа "Развитие образования в Заволжском муниципальном районе"</c:v>
                </c:pt>
                <c:pt idx="1">
                  <c:v>Программа "Развитие физической культуры и спорта в Заволжском муниципальном районе"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</c:v>
                </c:pt>
                <c:pt idx="3">
                  <c:v>Программа "Социальная поддержка граждан Заволжского муниципального района"</c:v>
                </c:pt>
                <c:pt idx="4">
                  <c:v>Программа "Экономическое развитие Заволжского муниципального района"</c:v>
                </c:pt>
                <c:pt idx="5">
                  <c:v>Программа "Обеспечение доступным и комфортным жильём населения Заволжского муниципального района"</c:v>
                </c:pt>
                <c:pt idx="6">
                  <c:v>Программа "Развитие транспортной системы Заволжского муниципального района</c:v>
                </c:pt>
                <c:pt idx="7">
                  <c:v>Программа "Совершенствование местного самоуправления Заволжского муниципального района"</c:v>
                </c:pt>
                <c:pt idx="8">
                  <c:v>Программа "Управление муниципальным имуществом Заволжского муниципального района Ивановской области"</c:v>
                </c:pt>
                <c:pt idx="9">
                  <c:v>Программа "Управление муниципальными финансами в Заволжском муниципальном районе"</c:v>
                </c:pt>
                <c:pt idx="10">
                  <c:v>Программа "Улучшение условий и охраны труда в органах местного самоуправления Заволжского муниципального района"</c:v>
                </c:pt>
                <c:pt idx="11">
                  <c:v>Программа "Безопасность Заволжского муниципального района"</c:v>
                </c:pt>
                <c:pt idx="12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</c:v>
                </c:pt>
                <c:pt idx="13">
                  <c:v>Программа "Охрана окружающей среды на территории Заволжского муниципального района"</c:v>
                </c:pt>
                <c:pt idx="14">
                  <c:v>Программа "Обеспечение услугами жилищно-коммунального хозяйства населения Заволжского муниципального района"
</c:v>
                </c:pt>
                <c:pt idx="15">
                  <c:v>Программа "Энергосбережение и повышение энергетической эффективности Заволжского муниципального района"
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205934.6</c:v>
                </c:pt>
                <c:pt idx="1">
                  <c:v>120</c:v>
                </c:pt>
                <c:pt idx="2">
                  <c:v>11159.1</c:v>
                </c:pt>
                <c:pt idx="3">
                  <c:v>1557.4</c:v>
                </c:pt>
                <c:pt idx="4">
                  <c:v>475</c:v>
                </c:pt>
                <c:pt idx="5">
                  <c:v>32189</c:v>
                </c:pt>
                <c:pt idx="6">
                  <c:v>10107</c:v>
                </c:pt>
                <c:pt idx="7">
                  <c:v>44838.400000000001</c:v>
                </c:pt>
                <c:pt idx="8">
                  <c:v>2429.4</c:v>
                </c:pt>
                <c:pt idx="9">
                  <c:v>5714.9</c:v>
                </c:pt>
                <c:pt idx="10">
                  <c:v>21.9</c:v>
                </c:pt>
                <c:pt idx="11">
                  <c:v>525.1</c:v>
                </c:pt>
                <c:pt idx="12">
                  <c:v>1458</c:v>
                </c:pt>
                <c:pt idx="13">
                  <c:v>380249.9</c:v>
                </c:pt>
                <c:pt idx="14">
                  <c:v>378</c:v>
                </c:pt>
                <c:pt idx="15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904822834645912"/>
          <c:y val="2.4941112042545292E-2"/>
          <c:w val="0.50095177165354365"/>
          <c:h val="0.91092459984805252"/>
        </c:manualLayout>
      </c:layout>
      <c:overlay val="0"/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23293963254648E-2"/>
          <c:y val="0.29032590654910484"/>
          <c:w val="0.45833333333333326"/>
          <c:h val="0.61111111111111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Программный бюджет </c:v>
                </c:pt>
                <c:pt idx="1">
                  <c:v>Непрограммный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kern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1500" baseline="0"/>
            </a:pPr>
            <a:endParaRPr lang="ru-RU"/>
          </a:p>
        </c:txPr>
      </c:legendEntry>
      <c:layout>
        <c:manualLayout>
          <c:xMode val="edge"/>
          <c:yMode val="edge"/>
          <c:x val="0.60877045056868295"/>
          <c:y val="0.34026802858043825"/>
          <c:w val="0.34678510498687681"/>
          <c:h val="0.46376609108527861"/>
        </c:manualLayout>
      </c:layout>
      <c:overlay val="0"/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60850694444442E-2"/>
          <c:y val="0.29805186097427594"/>
          <c:w val="0.45851052517361202"/>
          <c:h val="0.578220169677065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4"/>
          <c:dPt>
            <c:idx val="1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4"/>
            <c:bubble3D val="0"/>
            <c:spPr>
              <a:ln w="3175"/>
            </c:spPr>
          </c:dPt>
          <c:dPt>
            <c:idx val="6"/>
            <c:bubble3D val="0"/>
            <c:explosion val="26"/>
          </c:dPt>
          <c:cat>
            <c:strRef>
              <c:f>Лист1!$A$2:$A$9</c:f>
              <c:strCache>
                <c:ptCount val="8"/>
                <c:pt idx="0">
                  <c:v>Капитальный ремонт и ремонт автомобильных  дорог местного значения вне границ населенных пунктов в границах Заволжского муниципального района</c:v>
                </c:pt>
                <c:pt idx="1">
                  <c:v>Капитальный ремонт и ремонт автомобильных дорог местного значения в границах населенных пунктов поселений Заволжского муниципального района </c:v>
                </c:pt>
                <c:pt idx="2">
                  <c:v>Ремонт автомобильной дороги Патракейка-Доронжа - Ананьино - Мера  на участке Ананьино - Мера</c:v>
                </c:pt>
                <c:pt idx="3">
                  <c:v>Ремонт автомобильной дороги Копытово-Рыболовка-Вертлужное-Хмелево в Заволжском районе Ивановской области </c:v>
                </c:pt>
                <c:pt idx="4">
                  <c:v>Оформление прав собственности на автомобильные дороги местного значения Заволжского муниципального района и земельные участки под ними </c:v>
                </c:pt>
                <c:pt idx="5">
                  <c:v>Разработка проектной документации по объекту «Реконструкция автомобильной дороги Воздвиженье-Копытово-Милитино  на участке Воздвиженье-Копытово в Заволжском муниципальном районе Ивановской области»</c:v>
                </c:pt>
                <c:pt idx="6">
                  <c:v>Содержание автомобильных дорог местного значения вне границ населенных пунктов в границах Заволжского муниципального района (межбюджетные трансферты)</c:v>
                </c:pt>
                <c:pt idx="7">
                  <c:v>Содержание автомобильных дорог местного значения в границах населенных пунктов поселений Заволжского муниципального района (межбюджетные трансферты)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2288023</c:v>
                </c:pt>
                <c:pt idx="1">
                  <c:v>2400548.7400000002</c:v>
                </c:pt>
                <c:pt idx="2">
                  <c:v>138420.5</c:v>
                </c:pt>
                <c:pt idx="3">
                  <c:v>120902</c:v>
                </c:pt>
                <c:pt idx="4">
                  <c:v>144900</c:v>
                </c:pt>
                <c:pt idx="5">
                  <c:v>14235.76</c:v>
                </c:pt>
                <c:pt idx="6">
                  <c:v>2441054</c:v>
                </c:pt>
                <c:pt idx="7">
                  <c:v>2558946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>
        <c:manualLayout>
          <c:xMode val="edge"/>
          <c:yMode val="edge"/>
          <c:x val="0.51009960937500065"/>
          <c:y val="3.5336617405582992E-2"/>
          <c:w val="0.46954079861111109"/>
          <c:h val="0.88312151067323563"/>
        </c:manualLayout>
      </c:layout>
      <c:overlay val="1"/>
      <c:spPr>
        <a:ln w="3175"/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695832.35000000044</c:v>
                </c:pt>
                <c:pt idx="1">
                  <c:v>628859.6</c:v>
                </c:pt>
                <c:pt idx="2">
                  <c:v>271532.43000000028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699864.2</c:v>
                </c:pt>
                <c:pt idx="1">
                  <c:v>632544.48</c:v>
                </c:pt>
                <c:pt idx="2">
                  <c:v>275240.7800000002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-4031.8500000000022</c:v>
                </c:pt>
                <c:pt idx="1">
                  <c:v>-3684.88</c:v>
                </c:pt>
                <c:pt idx="2">
                  <c:v>-3708.34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8195456"/>
        <c:axId val="238196992"/>
        <c:axId val="0"/>
      </c:bar3DChart>
      <c:catAx>
        <c:axId val="238195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8196992"/>
        <c:crosses val="autoZero"/>
        <c:auto val="1"/>
        <c:lblAlgn val="ctr"/>
        <c:lblOffset val="100"/>
        <c:noMultiLvlLbl val="0"/>
      </c:catAx>
      <c:valAx>
        <c:axId val="238196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8195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51591.880000000012</c:v>
                </c:pt>
                <c:pt idx="1">
                  <c:v>52825.9</c:v>
                </c:pt>
                <c:pt idx="2">
                  <c:v>53745.04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29045.18</c:v>
                </c:pt>
                <c:pt idx="1">
                  <c:v>20871.809999999907</c:v>
                </c:pt>
                <c:pt idx="2">
                  <c:v>20421.87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615195.28999999631</c:v>
                </c:pt>
                <c:pt idx="1">
                  <c:v>555161.89</c:v>
                </c:pt>
                <c:pt idx="2">
                  <c:v>197365.52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9083520"/>
        <c:axId val="239085056"/>
        <c:axId val="0"/>
      </c:bar3DChart>
      <c:catAx>
        <c:axId val="239083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9085056"/>
        <c:crosses val="autoZero"/>
        <c:auto val="1"/>
        <c:lblAlgn val="ctr"/>
        <c:lblOffset val="100"/>
        <c:noMultiLvlLbl val="0"/>
      </c:catAx>
      <c:valAx>
        <c:axId val="239085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90835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93327660973533"/>
          <c:y val="4.511772593742918E-2"/>
          <c:w val="0.29807415255576841"/>
          <c:h val="0.794343264185116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34111.46</c:v>
                </c:pt>
                <c:pt idx="1">
                  <c:v>34798.560000000005</c:v>
                </c:pt>
                <c:pt idx="2">
                  <c:v>33567.699999999997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10107.030000000002</c:v>
                </c:pt>
                <c:pt idx="1">
                  <c:v>10307.450000000001</c:v>
                </c:pt>
                <c:pt idx="2">
                  <c:v>10307.450000000001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3991.7919999999999</c:v>
                </c:pt>
                <c:pt idx="1">
                  <c:v>4218.2940000000008</c:v>
                </c:pt>
                <c:pt idx="2">
                  <c:v>4218.2940000000008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добычу полезных ископаемых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1380</c:v>
                </c:pt>
                <c:pt idx="1">
                  <c:v>1400</c:v>
                </c:pt>
                <c:pt idx="2">
                  <c:v>1450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2001.6</c:v>
                </c:pt>
                <c:pt idx="1">
                  <c:v>2101.6</c:v>
                </c:pt>
                <c:pt idx="2">
                  <c:v>2201.6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39628672"/>
        <c:axId val="239630208"/>
        <c:axId val="0"/>
      </c:bar3DChart>
      <c:catAx>
        <c:axId val="2396286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39630208"/>
        <c:crosses val="autoZero"/>
        <c:auto val="1"/>
        <c:lblAlgn val="ctr"/>
        <c:lblOffset val="100"/>
        <c:noMultiLvlLbl val="0"/>
      </c:catAx>
      <c:valAx>
        <c:axId val="23963020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3962867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44599888630261098"/>
          <c:y val="0.10273083352495717"/>
          <c:w val="0.55400111369740168"/>
          <c:h val="0.74226765501507663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4012.1950000000002</c:v>
                </c:pt>
                <c:pt idx="1">
                  <c:v>3644.0529999999999</c:v>
                </c:pt>
                <c:pt idx="2">
                  <c:v>3119.9609999999998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1311</c:v>
                </c:pt>
                <c:pt idx="1">
                  <c:v>1345.45</c:v>
                </c:pt>
                <c:pt idx="2">
                  <c:v>1420.1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9315.0010000000002</c:v>
                </c:pt>
                <c:pt idx="1">
                  <c:v>9315.0010000000002</c:v>
                </c:pt>
                <c:pt idx="2">
                  <c:v>9315.0010000000002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14121.630000000006</c:v>
                </c:pt>
                <c:pt idx="1">
                  <c:v>6282.95</c:v>
                </c:pt>
                <c:pt idx="2">
                  <c:v>6282.95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285.35599999999999</c:v>
                </c:pt>
                <c:pt idx="1">
                  <c:v>284.35599999999999</c:v>
                </c:pt>
                <c:pt idx="2">
                  <c:v>283.85599999999999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39687168"/>
        <c:axId val="239688704"/>
        <c:axId val="0"/>
      </c:bar3DChart>
      <c:catAx>
        <c:axId val="2396871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39688704"/>
        <c:crosses val="autoZero"/>
        <c:auto val="1"/>
        <c:lblAlgn val="ctr"/>
        <c:lblOffset val="100"/>
        <c:noMultiLvlLbl val="0"/>
      </c:catAx>
      <c:valAx>
        <c:axId val="23968870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39687168"/>
        <c:crosses val="autoZero"/>
        <c:crossBetween val="between"/>
      </c:valAx>
      <c:spPr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93587.8</c:v>
                </c:pt>
                <c:pt idx="1">
                  <c:v>86323.5</c:v>
                </c:pt>
                <c:pt idx="2">
                  <c:v>86323.5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416253</c:v>
                </c:pt>
                <c:pt idx="1">
                  <c:v>363484.3</c:v>
                </c:pt>
                <c:pt idx="2">
                  <c:v>7122.3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99465.7</c:v>
                </c:pt>
                <c:pt idx="1">
                  <c:v>99465.3</c:v>
                </c:pt>
                <c:pt idx="2">
                  <c:v>98030.9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5780.9</c:v>
                </c:pt>
                <c:pt idx="1">
                  <c:v>5780.9</c:v>
                </c:pt>
                <c:pt idx="2">
                  <c:v>5780.9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107.9</c:v>
                </c:pt>
                <c:pt idx="1">
                  <c:v>107.9</c:v>
                </c:pt>
                <c:pt idx="2">
                  <c:v>107.9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9407104"/>
        <c:axId val="239408640"/>
        <c:axId val="0"/>
      </c:bar3DChart>
      <c:catAx>
        <c:axId val="239407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39408640"/>
        <c:crosses val="autoZero"/>
        <c:auto val="1"/>
        <c:lblAlgn val="ctr"/>
        <c:lblOffset val="100"/>
        <c:tickMarkSkip val="1"/>
        <c:noMultiLvlLbl val="0"/>
      </c:catAx>
      <c:valAx>
        <c:axId val="239408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39407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36477987421358"/>
          <c:y val="3.1364816725191993E-2"/>
          <c:w val="0.34276729559748431"/>
          <c:h val="0.94007617826305689"/>
        </c:manualLayout>
      </c:layout>
      <c:overlay val="0"/>
      <c:txPr>
        <a:bodyPr/>
        <a:lstStyle/>
        <a:p>
          <a:pPr>
            <a:defRPr sz="1200" kern="50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94632695132661E-3"/>
          <c:y val="1.7670499449014387E-2"/>
          <c:w val="0.99238788282782897"/>
          <c:h val="0.73553106112044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(тыс. руб.)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5</a:t>
                    </a:r>
                    <a:r>
                      <a:rPr lang="ru-RU" dirty="0" smtClean="0"/>
                      <a:t>7</a:t>
                    </a:r>
                    <a:r>
                      <a:rPr lang="ru-RU" baseline="0" dirty="0" smtClean="0"/>
                      <a:t> 979,8</a:t>
                    </a:r>
                    <a:endParaRPr lang="en-US" dirty="0" smtClean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82</a:t>
                    </a:r>
                    <a:r>
                      <a:rPr lang="ru-RU" baseline="0" dirty="0" smtClean="0"/>
                      <a:t> 925,4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baseline="0" dirty="0" smtClean="0"/>
                      <a:t>68 686,0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8789764100285174E-3"/>
                  <c:y val="-3.59937331226240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74</a:t>
                    </a:r>
                    <a:r>
                      <a:rPr lang="ru-RU" baseline="0" dirty="0" smtClean="0"/>
                      <a:t> 166,9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57979.8</c:v>
                </c:pt>
                <c:pt idx="1">
                  <c:v>82716.600000000006</c:v>
                </c:pt>
                <c:pt idx="2">
                  <c:v>82925.399999999994</c:v>
                </c:pt>
                <c:pt idx="3">
                  <c:v>68686</c:v>
                </c:pt>
                <c:pt idx="4">
                  <c:v>69219.3</c:v>
                </c:pt>
                <c:pt idx="5">
                  <c:v>74166.909999999989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434368"/>
        <c:axId val="239436160"/>
      </c:barChart>
      <c:catAx>
        <c:axId val="23943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9436160"/>
        <c:crosses val="autoZero"/>
        <c:auto val="1"/>
        <c:lblAlgn val="ctr"/>
        <c:lblOffset val="100"/>
        <c:noMultiLvlLbl val="0"/>
      </c:catAx>
      <c:valAx>
        <c:axId val="23943616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39434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046954852790951E-2"/>
          <c:y val="0.81277242745475664"/>
          <c:w val="0.4144711446377794"/>
          <c:h val="0.17441569476964044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202</a:t>
            </a:r>
            <a:r>
              <a:rPr lang="en-US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и на плановый период 202</a:t>
            </a:r>
            <a:r>
              <a:rPr lang="en-US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202</a:t>
            </a:r>
            <a:r>
              <a:rPr lang="en-US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годов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53532.1</c:v>
                </c:pt>
                <c:pt idx="1">
                  <c:v>51651</c:v>
                </c:pt>
                <c:pt idx="2">
                  <c:v>52028.800000000003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125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10571.6</c:v>
                </c:pt>
                <c:pt idx="1">
                  <c:v>10772</c:v>
                </c:pt>
                <c:pt idx="2">
                  <c:v>10757.4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34217.1</c:v>
                </c:pt>
                <c:pt idx="1">
                  <c:v>2990.1</c:v>
                </c:pt>
                <c:pt idx="2">
                  <c:v>1945.8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380219.9</c:v>
                </c:pt>
                <c:pt idx="1">
                  <c:v>353739</c:v>
                </c:pt>
                <c:pt idx="2">
                  <c:v>78.7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206371</c:v>
                </c:pt>
                <c:pt idx="1">
                  <c:v>195632.2</c:v>
                </c:pt>
                <c:pt idx="2">
                  <c:v>188063.4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3168.4</c:v>
                </c:pt>
                <c:pt idx="1">
                  <c:v>3017.4</c:v>
                </c:pt>
                <c:pt idx="2">
                  <c:v>2866.4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3804.4</c:v>
                </c:pt>
                <c:pt idx="1">
                  <c:v>3804.4</c:v>
                </c:pt>
                <c:pt idx="2">
                  <c:v>2388.1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7804.7</c:v>
                </c:pt>
                <c:pt idx="1">
                  <c:v>6443.2</c:v>
                </c:pt>
                <c:pt idx="2">
                  <c:v>8496.7000000000007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50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40365952"/>
        <c:axId val="240367488"/>
        <c:axId val="0"/>
      </c:bar3DChart>
      <c:catAx>
        <c:axId val="240365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40367488"/>
        <c:crosses val="autoZero"/>
        <c:auto val="1"/>
        <c:lblAlgn val="ctr"/>
        <c:lblOffset val="100"/>
        <c:noMultiLvlLbl val="0"/>
      </c:catAx>
      <c:valAx>
        <c:axId val="2403674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40365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9.2197709520544194E-2"/>
          <c:y val="0.33491656392022251"/>
          <c:w val="0.86424566298584904"/>
          <c:h val="0.5043418809505796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flip="none" rotWithShape="1">
              <a:gsLst>
                <a:gs pos="0">
                  <a:srgbClr val="FF9966">
                    <a:shade val="30000"/>
                    <a:satMod val="115000"/>
                  </a:srgbClr>
                </a:gs>
                <a:gs pos="50000">
                  <a:srgbClr val="FF9966">
                    <a:shade val="67500"/>
                    <a:satMod val="115000"/>
                  </a:srgbClr>
                </a:gs>
                <a:gs pos="100000">
                  <a:srgbClr val="FF9966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206371</c:v>
                </c:pt>
                <c:pt idx="1">
                  <c:v>195632.2</c:v>
                </c:pt>
                <c:pt idx="2">
                  <c:v>188063.4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86-4C54-AA66-D11C7AC044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8.2629112868529128E-2"/>
                  <c:y val="-2.2396707860296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122070348427511E-2"/>
                  <c:y val="-1.3997942412685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611253196931027E-2"/>
                  <c:y val="-1.7222818290452732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5</a:t>
                    </a:r>
                    <a:r>
                      <a:rPr lang="ru-RU" baseline="0" dirty="0" smtClean="0"/>
                      <a:t> 294,4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3804.4</c:v>
                </c:pt>
                <c:pt idx="1">
                  <c:v>3804.4</c:v>
                </c:pt>
                <c:pt idx="2">
                  <c:v>2388.1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86-4C54-AA66-D11C7AC044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 </c:v>
                </c:pt>
              </c:strCache>
            </c:strRef>
          </c:tx>
          <c:spPr>
            <a:solidFill>
              <a:srgbClr val="9E5EF4"/>
            </a:solidFill>
          </c:spPr>
          <c:invertIfNegative val="0"/>
          <c:dLbls>
            <c:dLbl>
              <c:idx val="2"/>
              <c:layout>
                <c:manualLayout>
                  <c:x val="2.0460358056266052E-3"/>
                  <c:y val="-5.7409394301507514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3168.5</c:v>
                </c:pt>
                <c:pt idx="1">
                  <c:v>3017.4</c:v>
                </c:pt>
                <c:pt idx="2">
                  <c:v>2866.4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86-4C54-AA66-D11C7AC0446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  <a:ln w="0"/>
          </c:spPr>
          <c:invertIfNegative val="0"/>
          <c:dLbls>
            <c:dLbl>
              <c:idx val="0"/>
              <c:layout>
                <c:manualLayout>
                  <c:x val="7.0800733028575993E-2"/>
                  <c:y val="-2.7737778297125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583120204603581E-2"/>
                  <c:y val="-1.841621042396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729004801099014E-2"/>
                  <c:y val="-2.4854457708915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9946399822412533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9946399822412533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8690" cap="rnd" cmpd="sng">
                <a:miter lim="800000"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7804.7</c:v>
                </c:pt>
                <c:pt idx="1">
                  <c:v>6443.2</c:v>
                </c:pt>
                <c:pt idx="2">
                  <c:v>8496.7000000000007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86-4C54-AA66-D11C7AC04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gapDepth val="141"/>
        <c:shape val="box"/>
        <c:axId val="239901696"/>
        <c:axId val="240386816"/>
        <c:axId val="0"/>
      </c:bar3DChart>
      <c:catAx>
        <c:axId val="23990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  <c:crossAx val="240386816"/>
        <c:crosses val="autoZero"/>
        <c:auto val="1"/>
        <c:lblAlgn val="ctr"/>
        <c:lblOffset val="100"/>
        <c:noMultiLvlLbl val="0"/>
      </c:catAx>
      <c:valAx>
        <c:axId val="240386816"/>
        <c:scaling>
          <c:orientation val="minMax"/>
        </c:scaling>
        <c:delete val="0"/>
        <c:axPos val="l"/>
        <c:majorGridlines>
          <c:spPr>
            <a:effectLst>
              <a:outerShdw blurRad="50800" dist="546100" dir="5400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ajorTickMark val="out"/>
        <c:minorTickMark val="in"/>
        <c:tickLblPos val="nextTo"/>
        <c:txPr>
          <a:bodyPr/>
          <a:lstStyle/>
          <a:p>
            <a:pPr>
              <a:defRPr sz="759">
                <a:solidFill>
                  <a:schemeClr val="bg1"/>
                </a:solidFill>
              </a:defRPr>
            </a:pPr>
            <a:endParaRPr lang="ru-RU"/>
          </a:p>
        </c:txPr>
        <c:crossAx val="239901696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6159935893530644"/>
          <c:y val="0.8893203635232575"/>
          <c:w val="0.71424356743890094"/>
          <c:h val="5.4615782933577023E-2"/>
        </c:manualLayout>
      </c:layout>
      <c:overlay val="0"/>
      <c:txPr>
        <a:bodyPr/>
        <a:lstStyle/>
        <a:p>
          <a:pPr>
            <a:defRPr sz="1098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36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NeighborX="55253" custLinFactNeighborY="-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76C2048E-32E4-406C-884D-6D46D7A0CC89}" type="presOf" srcId="{FEA73179-04A7-4795-AF97-EAF1F3F2AA68}" destId="{4B955819-9EB5-4C61-BE5E-7CE7027DF3F0}" srcOrd="0" destOrd="0" presId="urn:microsoft.com/office/officeart/2005/8/layout/equation1"/>
    <dgm:cxn modelId="{B9DC41B6-161C-4949-AC2F-9FA46D918FA2}" type="presOf" srcId="{65EBFEF0-9C89-4A4C-BA89-C4D7B4B700F7}" destId="{7FAC88BC-C8FF-402F-AB2A-11AC4BBF48B7}" srcOrd="0" destOrd="0" presId="urn:microsoft.com/office/officeart/2005/8/layout/equation1"/>
    <dgm:cxn modelId="{02481809-ABD2-4A5D-A619-D979537D516B}" type="presOf" srcId="{D36948F7-83BC-4220-85A0-DE21D57BD41D}" destId="{1816D16A-814C-4C22-A6CC-12105B3989BB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DEDDBD8D-5B25-401A-A04D-69F736386082}" type="presOf" srcId="{ADB1419B-AC29-439A-9A52-52A4D8AD4433}" destId="{A84245DF-C8CC-47D2-83AC-15EF153255E0}" srcOrd="0" destOrd="0" presId="urn:microsoft.com/office/officeart/2005/8/layout/equation1"/>
    <dgm:cxn modelId="{963F1932-9EE7-4D10-976F-4E9F138D8A2F}" type="presOf" srcId="{6CD1DB72-7F8F-4E2A-A00A-E83DF7CE947F}" destId="{22696057-B287-4EFB-96CD-3F248CB196C8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D9644F75-332C-4E7E-8F24-06EC3A64CC18}" type="presOf" srcId="{4E7CB679-5A70-4D19-B9FE-B35165ACC3D3}" destId="{32775538-2AC3-4373-B014-5A44732CBC7F}" srcOrd="0" destOrd="0" presId="urn:microsoft.com/office/officeart/2005/8/layout/equation1"/>
    <dgm:cxn modelId="{44D0C802-34E5-47EF-84F6-1A82A6DA54AE}" type="presParOf" srcId="{22696057-B287-4EFB-96CD-3F248CB196C8}" destId="{7FAC88BC-C8FF-402F-AB2A-11AC4BBF48B7}" srcOrd="0" destOrd="0" presId="urn:microsoft.com/office/officeart/2005/8/layout/equation1"/>
    <dgm:cxn modelId="{7DB00F67-3BFB-45B0-A8C8-28FDB68F0E4C}" type="presParOf" srcId="{22696057-B287-4EFB-96CD-3F248CB196C8}" destId="{2E3F7D03-16FC-4BE4-943C-EE4202A7666A}" srcOrd="1" destOrd="0" presId="urn:microsoft.com/office/officeart/2005/8/layout/equation1"/>
    <dgm:cxn modelId="{E71DC70B-3F54-48EB-BA61-F43882CDB96C}" type="presParOf" srcId="{22696057-B287-4EFB-96CD-3F248CB196C8}" destId="{1816D16A-814C-4C22-A6CC-12105B3989BB}" srcOrd="2" destOrd="0" presId="urn:microsoft.com/office/officeart/2005/8/layout/equation1"/>
    <dgm:cxn modelId="{345F2753-10D2-451B-AB6D-D186C6750819}" type="presParOf" srcId="{22696057-B287-4EFB-96CD-3F248CB196C8}" destId="{5A3AD51A-CA0C-4D60-85EB-AFC0F3AEFCE4}" srcOrd="3" destOrd="0" presId="urn:microsoft.com/office/officeart/2005/8/layout/equation1"/>
    <dgm:cxn modelId="{41C89AD5-329C-4648-B60E-267EF0131580}" type="presParOf" srcId="{22696057-B287-4EFB-96CD-3F248CB196C8}" destId="{32775538-2AC3-4373-B014-5A44732CBC7F}" srcOrd="4" destOrd="0" presId="urn:microsoft.com/office/officeart/2005/8/layout/equation1"/>
    <dgm:cxn modelId="{D43C5ECF-0DF0-4DA2-B661-76BF75D387CE}" type="presParOf" srcId="{22696057-B287-4EFB-96CD-3F248CB196C8}" destId="{EDA2439C-BAC0-499A-8F57-8D66EBFA7D82}" srcOrd="5" destOrd="0" presId="urn:microsoft.com/office/officeart/2005/8/layout/equation1"/>
    <dgm:cxn modelId="{4F64EEB7-C113-4858-8245-CDDAD0A9445F}" type="presParOf" srcId="{22696057-B287-4EFB-96CD-3F248CB196C8}" destId="{4B955819-9EB5-4C61-BE5E-7CE7027DF3F0}" srcOrd="6" destOrd="0" presId="urn:microsoft.com/office/officeart/2005/8/layout/equation1"/>
    <dgm:cxn modelId="{EA4575FD-05E6-42A6-A93C-50CA0B46D1C2}" type="presParOf" srcId="{22696057-B287-4EFB-96CD-3F248CB196C8}" destId="{EE572389-320D-4E27-B728-8E274B326BA1}" srcOrd="7" destOrd="0" presId="urn:microsoft.com/office/officeart/2005/8/layout/equation1"/>
    <dgm:cxn modelId="{5707E822-F22B-4B93-883B-8C11B657FB7D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D94F8E-468F-4C52-84EE-3E4C0847720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Природоохранные мероприятия на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в сумме 30,0 тыс.руб.,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30,0 тыс.руб.,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30,0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76C65F-D330-4676-AC55-4DBFD4603596}" type="par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98C0BD-6C3B-446B-8898-3143562BEAFA}" type="sib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AA2C42-754F-4401-B1E2-352E153296E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Ремонт муниципального жилищного фонда в сумме 2023 год – 207,5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96A2B4-EEDE-4350-BE29-590D8C415358}" type="par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0A747E-1448-4A75-B5DB-0E849BE3EA72}" type="sib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D40640-D9A5-4DC2-8D41-1B338889FB25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мест захоронения (погребения) в сумме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30,6 тыс.руб.,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30,6 тыс.руб.,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30,6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7D9CD2-4398-43DE-AA5D-388617E5BE9E}" type="par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F05E46-6F6B-4888-9629-CA211ABA5816}" type="sib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884DD8-DCA0-4216-81B5-055C3E9A1F9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в сумме 748,8 тыс.руб. ежегодно.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EEB3E7-CF76-44CD-83F5-6E08CB597541}" type="par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6906F-7A0B-4F77-8348-47EE11E6628F}" type="sib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433E6B-1C49-4884-9315-C7C885CBBA7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в сумме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4,0 тыс.руб.,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3,5 тыс.руб.,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0,0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AFAA60-6EE8-4626-9EFD-CA8BEEA193A5}" type="sib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5EE16F-8C59-4BBC-A492-0AB013C5864D}" type="par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BBD73D-E38C-4270-B61F-431D850A98F9}" type="pres">
      <dgm:prSet presAssocID="{A6D94F8E-468F-4C52-84EE-3E4C08477209}" presName="parentText" presStyleLbl="node1" presStyleIdx="0" presStyleCnt="5" custScaleX="100000" custScaleY="34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5C61D-13ED-4B3F-B58C-39B8CB295081}" type="pres">
      <dgm:prSet presAssocID="{A498C0BD-6C3B-446B-8898-3143562BEAFA}" presName="spacer" presStyleCnt="0"/>
      <dgm:spPr/>
    </dgm:pt>
    <dgm:pt modelId="{478908FC-81FD-468D-86B3-F26E33EA7E12}" type="pres">
      <dgm:prSet presAssocID="{5CAA2C42-754F-4401-B1E2-352E153296E2}" presName="parentText" presStyleLbl="node1" presStyleIdx="1" presStyleCnt="5" custScaleY="466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5A5B0-7685-47BC-A303-8331908A1A5E}" type="pres">
      <dgm:prSet presAssocID="{4D0A747E-1448-4A75-B5DB-0E849BE3EA72}" presName="spacer" presStyleCnt="0"/>
      <dgm:spPr/>
    </dgm:pt>
    <dgm:pt modelId="{F2366BD6-C1ED-43B5-999B-FE9E605D6AF1}" type="pres">
      <dgm:prSet presAssocID="{CB433E6B-1C49-4884-9315-C7C885CBBA71}" presName="parentText" presStyleLbl="node1" presStyleIdx="2" presStyleCnt="5" custScaleY="65338" custLinFactY="5644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E0A01-E5A6-4936-AABE-354E00DD628D}" type="pres">
      <dgm:prSet presAssocID="{F9AFAA60-6EE8-4626-9EFD-CA8BEEA193A5}" presName="spacer" presStyleCnt="0"/>
      <dgm:spPr/>
    </dgm:pt>
    <dgm:pt modelId="{66AC313C-A2A4-4AE4-AB53-6959B6CBE489}" type="pres">
      <dgm:prSet presAssocID="{03D40640-D9A5-4DC2-8D41-1B338889FB25}" presName="parentText" presStyleLbl="node1" presStyleIdx="3" presStyleCnt="5" custScaleY="46341" custLinFactY="-59653" custLinFactNeighborX="-8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B5676-8D1E-476A-9A7C-91AA16BEF990}" type="pres">
      <dgm:prSet presAssocID="{8CF05E46-6F6B-4888-9629-CA211ABA5816}" presName="spacer" presStyleCnt="0"/>
      <dgm:spPr/>
    </dgm:pt>
    <dgm:pt modelId="{B4E62142-5CE7-4C75-9B53-0BB3EF4E885B}" type="pres">
      <dgm:prSet presAssocID="{EF884DD8-DCA0-4216-81B5-055C3E9A1F9C}" presName="parentText" presStyleLbl="node1" presStyleIdx="4" presStyleCnt="5" custScaleY="75783" custLinFactY="65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6374DF-1F72-4C21-B1E6-8A567D6AFDE5}" type="presOf" srcId="{5CAA2C42-754F-4401-B1E2-352E153296E2}" destId="{478908FC-81FD-468D-86B3-F26E33EA7E12}" srcOrd="0" destOrd="0" presId="urn:microsoft.com/office/officeart/2005/8/layout/vList2"/>
    <dgm:cxn modelId="{1E425D36-8B84-4A40-AAA2-D51AC20B5130}" srcId="{41F50B25-F77A-40C4-90F0-B8010EE13BDF}" destId="{CB433E6B-1C49-4884-9315-C7C885CBBA71}" srcOrd="2" destOrd="0" parTransId="{1F5EE16F-8C59-4BBC-A492-0AB013C5864D}" sibTransId="{F9AFAA60-6EE8-4626-9EFD-CA8BEEA193A5}"/>
    <dgm:cxn modelId="{7548B72A-1D7F-4158-9133-607D24FC3CAD}" srcId="{41F50B25-F77A-40C4-90F0-B8010EE13BDF}" destId="{5CAA2C42-754F-4401-B1E2-352E153296E2}" srcOrd="1" destOrd="0" parTransId="{5B96A2B4-EEDE-4350-BE29-590D8C415358}" sibTransId="{4D0A747E-1448-4A75-B5DB-0E849BE3EA72}"/>
    <dgm:cxn modelId="{AABB2405-7AD1-4728-8008-C6A837704E39}" srcId="{41F50B25-F77A-40C4-90F0-B8010EE13BDF}" destId="{A6D94F8E-468F-4C52-84EE-3E4C08477209}" srcOrd="0" destOrd="0" parTransId="{7076C65F-D330-4676-AC55-4DBFD4603596}" sibTransId="{A498C0BD-6C3B-446B-8898-3143562BEAFA}"/>
    <dgm:cxn modelId="{3771DDCB-088A-45FE-BD1D-E10D6418E3E1}" srcId="{41F50B25-F77A-40C4-90F0-B8010EE13BDF}" destId="{03D40640-D9A5-4DC2-8D41-1B338889FB25}" srcOrd="3" destOrd="0" parTransId="{287D9CD2-4398-43DE-AA5D-388617E5BE9E}" sibTransId="{8CF05E46-6F6B-4888-9629-CA211ABA5816}"/>
    <dgm:cxn modelId="{8DD88298-17AD-4DA6-8854-3EF779AC0B7D}" type="presOf" srcId="{A6D94F8E-468F-4C52-84EE-3E4C08477209}" destId="{99BBD73D-E38C-4270-B61F-431D850A98F9}" srcOrd="0" destOrd="0" presId="urn:microsoft.com/office/officeart/2005/8/layout/vList2"/>
    <dgm:cxn modelId="{F15BD7CB-21F5-48F6-9C45-B117AEE8259E}" type="presOf" srcId="{EF884DD8-DCA0-4216-81B5-055C3E9A1F9C}" destId="{B4E62142-5CE7-4C75-9B53-0BB3EF4E885B}" srcOrd="0" destOrd="0" presId="urn:microsoft.com/office/officeart/2005/8/layout/vList2"/>
    <dgm:cxn modelId="{A50ABFE1-E96E-4C4D-BF30-19D61B20EA98}" type="presOf" srcId="{CB433E6B-1C49-4884-9315-C7C885CBBA71}" destId="{F2366BD6-C1ED-43B5-999B-FE9E605D6AF1}" srcOrd="0" destOrd="0" presId="urn:microsoft.com/office/officeart/2005/8/layout/vList2"/>
    <dgm:cxn modelId="{D3FA1DF8-AC73-4920-BCC7-553FA2354F92}" srcId="{41F50B25-F77A-40C4-90F0-B8010EE13BDF}" destId="{EF884DD8-DCA0-4216-81B5-055C3E9A1F9C}" srcOrd="4" destOrd="0" parTransId="{A7EEB3E7-CF76-44CD-83F5-6E08CB597541}" sibTransId="{ECC6906F-7A0B-4F77-8348-47EE11E6628F}"/>
    <dgm:cxn modelId="{5DA0958F-0B72-4DD1-9456-69EBA361A2A3}" type="presOf" srcId="{03D40640-D9A5-4DC2-8D41-1B338889FB25}" destId="{66AC313C-A2A4-4AE4-AB53-6959B6CBE489}" srcOrd="0" destOrd="0" presId="urn:microsoft.com/office/officeart/2005/8/layout/vList2"/>
    <dgm:cxn modelId="{8AB91811-EC86-40E6-AE9D-1A94B123A0FB}" type="presOf" srcId="{41F50B25-F77A-40C4-90F0-B8010EE13BDF}" destId="{9A775544-42D0-4EC6-A91A-F3F7CC9214FB}" srcOrd="0" destOrd="0" presId="urn:microsoft.com/office/officeart/2005/8/layout/vList2"/>
    <dgm:cxn modelId="{CF845E60-CD08-456F-AE3E-BF6B37A43E3C}" type="presParOf" srcId="{9A775544-42D0-4EC6-A91A-F3F7CC9214FB}" destId="{99BBD73D-E38C-4270-B61F-431D850A98F9}" srcOrd="0" destOrd="0" presId="urn:microsoft.com/office/officeart/2005/8/layout/vList2"/>
    <dgm:cxn modelId="{208F59CB-4610-44A9-A6D6-3A852EBC7426}" type="presParOf" srcId="{9A775544-42D0-4EC6-A91A-F3F7CC9214FB}" destId="{47A5C61D-13ED-4B3F-B58C-39B8CB295081}" srcOrd="1" destOrd="0" presId="urn:microsoft.com/office/officeart/2005/8/layout/vList2"/>
    <dgm:cxn modelId="{F5C6E9B8-7A8E-46ED-A688-6CCBF0FFD3EB}" type="presParOf" srcId="{9A775544-42D0-4EC6-A91A-F3F7CC9214FB}" destId="{478908FC-81FD-468D-86B3-F26E33EA7E12}" srcOrd="2" destOrd="0" presId="urn:microsoft.com/office/officeart/2005/8/layout/vList2"/>
    <dgm:cxn modelId="{2CF7EC27-7D00-4186-8D3E-85B3F8EE6D6F}" type="presParOf" srcId="{9A775544-42D0-4EC6-A91A-F3F7CC9214FB}" destId="{87A5A5B0-7685-47BC-A303-8331908A1A5E}" srcOrd="3" destOrd="0" presId="urn:microsoft.com/office/officeart/2005/8/layout/vList2"/>
    <dgm:cxn modelId="{DCCE9563-9BAA-4706-B585-D001C0B79E71}" type="presParOf" srcId="{9A775544-42D0-4EC6-A91A-F3F7CC9214FB}" destId="{F2366BD6-C1ED-43B5-999B-FE9E605D6AF1}" srcOrd="4" destOrd="0" presId="urn:microsoft.com/office/officeart/2005/8/layout/vList2"/>
    <dgm:cxn modelId="{610023D8-E137-4792-9A9B-FC2AA66B7930}" type="presParOf" srcId="{9A775544-42D0-4EC6-A91A-F3F7CC9214FB}" destId="{BA8E0A01-E5A6-4936-AABE-354E00DD628D}" srcOrd="5" destOrd="0" presId="urn:microsoft.com/office/officeart/2005/8/layout/vList2"/>
    <dgm:cxn modelId="{6C38E3F4-623C-4B14-B14F-4393FD6A914E}" type="presParOf" srcId="{9A775544-42D0-4EC6-A91A-F3F7CC9214FB}" destId="{66AC313C-A2A4-4AE4-AB53-6959B6CBE489}" srcOrd="6" destOrd="0" presId="urn:microsoft.com/office/officeart/2005/8/layout/vList2"/>
    <dgm:cxn modelId="{412A96BC-5E52-44F3-B267-B629C841B716}" type="presParOf" srcId="{9A775544-42D0-4EC6-A91A-F3F7CC9214FB}" destId="{DAFB5676-8D1E-476A-9A7C-91AA16BEF990}" srcOrd="7" destOrd="0" presId="urn:microsoft.com/office/officeart/2005/8/layout/vList2"/>
    <dgm:cxn modelId="{C09AA341-CBDB-47FC-9557-981BF0D15F7C}" type="presParOf" srcId="{9A775544-42D0-4EC6-A91A-F3F7CC9214FB}" destId="{B4E62142-5CE7-4C75-9B53-0BB3EF4E885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4AA420-333E-456E-8990-D757B38C243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профессионального образования и дополнительного профессионального образования лиц, замещающих муниципальные должности, профессионального развития муниципальных служащих Заволжского муниципального района в сумме 2023 год – 83,0 тыс.руб., 2024 год – 83,0 тыс.руб., 2025 год – 33,0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AAB9BB-3C4D-4EB3-813F-872847F21692}" type="par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6459F9-BF0E-4C74-B968-DFF07B7EF381}" type="sib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713DFF-E038-479D-A9F6-A691360E8E8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Зарезервированные средства на создание Контрольно-счетной палаты Заволжского муниципального района  в сумме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1 250,0 тыс.руб.,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1 200,0 тыс.руб.,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1 200,0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D2E0F4-41A2-41C7-9585-3C8DE24A07E4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и расходование средств резервного фонда администрации Заволжского муниципального района Ивановской области в сумме 2023 год – 300,0 тыс.руб., 2024 год – 300,0 тыс.руб., 2025 год – 300,0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1CC0D4-64DB-4211-A99F-318F2D7459F1}" type="parTrans" cxnId="{3E85F623-D8F3-4FA5-B6CA-DFF82E3D10BE}">
      <dgm:prSet/>
      <dgm:spPr/>
      <dgm:t>
        <a:bodyPr/>
        <a:lstStyle/>
        <a:p>
          <a:endParaRPr lang="ru-RU"/>
        </a:p>
      </dgm:t>
    </dgm:pt>
    <dgm:pt modelId="{925D3EC2-2AF5-4FFD-94C8-3632E463C25A}" type="sibTrans" cxnId="{3E85F623-D8F3-4FA5-B6CA-DFF82E3D10BE}">
      <dgm:prSet/>
      <dgm:spPr/>
      <dgm:t>
        <a:bodyPr/>
        <a:lstStyle/>
        <a:p>
          <a:endParaRPr lang="ru-RU"/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7075B-8D38-48C3-A62E-C09EDBECDD70}" type="pres">
      <dgm:prSet presAssocID="{B44AA420-333E-456E-8990-D757B38C243B}" presName="parentText" presStyleLbl="node1" presStyleIdx="0" presStyleCnt="3" custScaleY="106047" custLinFactY="200608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63DEE-A1B8-426C-8722-F502F7E550CA}" type="pres">
      <dgm:prSet presAssocID="{2D6459F9-BF0E-4C74-B968-DFF07B7EF381}" presName="spacer" presStyleCnt="0"/>
      <dgm:spPr/>
    </dgm:pt>
    <dgm:pt modelId="{E1E10539-523F-4386-A797-31025B989096}" type="pres">
      <dgm:prSet presAssocID="{CA713DFF-E038-479D-A9F6-A691360E8E81}" presName="parentText" presStyleLbl="node1" presStyleIdx="1" presStyleCnt="3" custScaleY="79481" custLinFactY="-100000" custLinFactNeighborY="-1085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FBEB-A287-4A1A-97B4-5BEC13EFA873}" type="pres">
      <dgm:prSet presAssocID="{5E884FEC-6D00-4F7B-9966-E307E06B5CBD}" presName="spacer" presStyleCnt="0"/>
      <dgm:spPr/>
    </dgm:pt>
    <dgm:pt modelId="{A73C0CCD-168F-4C63-B2FC-2028D920CB8D}" type="pres">
      <dgm:prSet presAssocID="{76D2E0F4-41A2-41C7-9585-3C8DE24A07E4}" presName="parentText" presStyleLbl="node1" presStyleIdx="2" presStyleCnt="3" custScaleY="66646" custLinFactY="-7190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85F623-D8F3-4FA5-B6CA-DFF82E3D10BE}" srcId="{41F50B25-F77A-40C4-90F0-B8010EE13BDF}" destId="{76D2E0F4-41A2-41C7-9585-3C8DE24A07E4}" srcOrd="2" destOrd="0" parTransId="{371CC0D4-64DB-4211-A99F-318F2D7459F1}" sibTransId="{925D3EC2-2AF5-4FFD-94C8-3632E463C25A}"/>
    <dgm:cxn modelId="{01D7E8EE-D482-4FB6-8295-0546DF4EF3EC}" type="presOf" srcId="{CA713DFF-E038-479D-A9F6-A691360E8E81}" destId="{E1E10539-523F-4386-A797-31025B989096}" srcOrd="0" destOrd="0" presId="urn:microsoft.com/office/officeart/2005/8/layout/vList2"/>
    <dgm:cxn modelId="{E7EBDF35-1C1C-425F-B2FC-493D2D467CAF}" type="presOf" srcId="{76D2E0F4-41A2-41C7-9585-3C8DE24A07E4}" destId="{A73C0CCD-168F-4C63-B2FC-2028D920CB8D}" srcOrd="0" destOrd="0" presId="urn:microsoft.com/office/officeart/2005/8/layout/vList2"/>
    <dgm:cxn modelId="{DE3CDA75-09B0-43E5-A7B4-ACE92D5E07E6}" srcId="{41F50B25-F77A-40C4-90F0-B8010EE13BDF}" destId="{CA713DFF-E038-479D-A9F6-A691360E8E81}" srcOrd="1" destOrd="0" parTransId="{D0B64D1B-CEFE-465D-ADCF-DB987412CB93}" sibTransId="{5E884FEC-6D00-4F7B-9966-E307E06B5CBD}"/>
    <dgm:cxn modelId="{F1844BBB-81A3-4E32-AB60-809D29AEEFD1}" srcId="{41F50B25-F77A-40C4-90F0-B8010EE13BDF}" destId="{B44AA420-333E-456E-8990-D757B38C243B}" srcOrd="0" destOrd="0" parTransId="{86AAB9BB-3C4D-4EB3-813F-872847F21692}" sibTransId="{2D6459F9-BF0E-4C74-B968-DFF07B7EF381}"/>
    <dgm:cxn modelId="{493B43CD-7EF1-43D0-8350-82ECF31552A9}" type="presOf" srcId="{41F50B25-F77A-40C4-90F0-B8010EE13BDF}" destId="{9A775544-42D0-4EC6-A91A-F3F7CC9214FB}" srcOrd="0" destOrd="0" presId="urn:microsoft.com/office/officeart/2005/8/layout/vList2"/>
    <dgm:cxn modelId="{FBBCD09E-37FC-4ED2-A9D0-99E54F77D0CA}" type="presOf" srcId="{B44AA420-333E-456E-8990-D757B38C243B}" destId="{97A7075B-8D38-48C3-A62E-C09EDBECDD70}" srcOrd="0" destOrd="0" presId="urn:microsoft.com/office/officeart/2005/8/layout/vList2"/>
    <dgm:cxn modelId="{29C2FC9A-E829-4837-B106-13D5A4829200}" type="presParOf" srcId="{9A775544-42D0-4EC6-A91A-F3F7CC9214FB}" destId="{97A7075B-8D38-48C3-A62E-C09EDBECDD70}" srcOrd="0" destOrd="0" presId="urn:microsoft.com/office/officeart/2005/8/layout/vList2"/>
    <dgm:cxn modelId="{F19B002B-9929-46A2-B105-82B3E43DB961}" type="presParOf" srcId="{9A775544-42D0-4EC6-A91A-F3F7CC9214FB}" destId="{25E63DEE-A1B8-426C-8722-F502F7E550CA}" srcOrd="1" destOrd="0" presId="urn:microsoft.com/office/officeart/2005/8/layout/vList2"/>
    <dgm:cxn modelId="{8F5683FE-1185-494E-A1BA-0F1E8DC538D1}" type="presParOf" srcId="{9A775544-42D0-4EC6-A91A-F3F7CC9214FB}" destId="{E1E10539-523F-4386-A797-31025B989096}" srcOrd="2" destOrd="0" presId="urn:microsoft.com/office/officeart/2005/8/layout/vList2"/>
    <dgm:cxn modelId="{94A12F3B-7FE9-440C-BD15-0D846AC97A9D}" type="presParOf" srcId="{9A775544-42D0-4EC6-A91A-F3F7CC9214FB}" destId="{93E0FBEB-A287-4A1A-97B4-5BEC13EFA873}" srcOrd="3" destOrd="0" presId="urn:microsoft.com/office/officeart/2005/8/layout/vList2"/>
    <dgm:cxn modelId="{42EFED16-A528-47B8-9513-D5780350807E}" type="presParOf" srcId="{9A775544-42D0-4EC6-A91A-F3F7CC9214FB}" destId="{A73C0CCD-168F-4C63-B2FC-2028D920CB8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01.01.2024 г. – 4 031,8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9634431-613D-40EC-952A-8D677988B09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</a:t>
          </a:r>
          <a:r>
            <a:rPr lang="en-US" sz="2000" dirty="0" smtClean="0">
              <a:solidFill>
                <a:schemeClr val="tx1"/>
              </a:solidFill>
            </a:rPr>
            <a:t>2</a:t>
          </a:r>
          <a:r>
            <a:rPr lang="ru-RU" sz="2000" dirty="0" smtClean="0">
              <a:solidFill>
                <a:schemeClr val="tx1"/>
              </a:solidFill>
            </a:rPr>
            <a:t>5 г. – 7 716,7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D2543C-B3DE-4C0F-A9DC-08D9BF03533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01.01.2026 г. – 11 425,1 тыс.руб. 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EFB00B-194B-440C-A205-9CCF377C37C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Верхний предел муниципального долга утверждён:                                              </a:t>
          </a:r>
          <a:endParaRPr lang="ru-RU" sz="1800" dirty="0">
            <a:solidFill>
              <a:schemeClr val="tx1"/>
            </a:solidFill>
          </a:endParaRPr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21320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E65335-CC45-4910-B5CA-46482EFB94BE}" type="presOf" srcId="{00D2543C-B3DE-4C0F-A9DC-08D9BF03533E}" destId="{D9A83859-E3EC-4AA4-B1EA-80497EA4ACF4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F65FEDFA-5323-441C-8CCA-93FB3471E723}" type="presOf" srcId="{A9634431-613D-40EC-952A-8D677988B09B}" destId="{50FAB715-4697-4C11-90CD-C7742FA7B2C8}" srcOrd="0" destOrd="0" presId="urn:microsoft.com/office/officeart/2005/8/layout/vList2"/>
    <dgm:cxn modelId="{B7D19349-083D-4EC0-8985-4E7410DDD257}" type="presOf" srcId="{1E56FEE4-251D-4E02-A376-6296746B21D3}" destId="{06F32273-520A-4B37-A993-9EAE2A44A658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03325318-1409-4FEB-8F74-AEEB276151C5}" type="presOf" srcId="{11E5E219-01C4-406A-B681-A59F72858CD9}" destId="{491C17F6-3306-414B-94D8-38F5848A4435}" srcOrd="0" destOrd="0" presId="urn:microsoft.com/office/officeart/2005/8/layout/vList2"/>
    <dgm:cxn modelId="{560DDCB5-8837-41C0-936F-74003CD46FE9}" type="presOf" srcId="{40EFB00B-194B-440C-A205-9CCF377C37C8}" destId="{C51723FF-DB2E-4CA8-81EF-EFDC0BE5F28B}" srcOrd="0" destOrd="0" presId="urn:microsoft.com/office/officeart/2005/8/layout/vList2"/>
    <dgm:cxn modelId="{52906030-11D8-48F5-B5A2-C0061B9CE734}" type="presParOf" srcId="{06F32273-520A-4B37-A993-9EAE2A44A658}" destId="{C51723FF-DB2E-4CA8-81EF-EFDC0BE5F28B}" srcOrd="0" destOrd="0" presId="urn:microsoft.com/office/officeart/2005/8/layout/vList2"/>
    <dgm:cxn modelId="{F970C92D-EB2A-41CB-8AE2-B5C38432A6C1}" type="presParOf" srcId="{06F32273-520A-4B37-A993-9EAE2A44A658}" destId="{C5AD5D6C-9360-4314-B620-0A7F8BB83D54}" srcOrd="1" destOrd="0" presId="urn:microsoft.com/office/officeart/2005/8/layout/vList2"/>
    <dgm:cxn modelId="{5AB9EF52-7591-4007-BFED-74DFB5C17719}" type="presParOf" srcId="{06F32273-520A-4B37-A993-9EAE2A44A658}" destId="{491C17F6-3306-414B-94D8-38F5848A4435}" srcOrd="2" destOrd="0" presId="urn:microsoft.com/office/officeart/2005/8/layout/vList2"/>
    <dgm:cxn modelId="{2EB98911-D252-4A7B-A77E-F2A94A4692D7}" type="presParOf" srcId="{06F32273-520A-4B37-A993-9EAE2A44A658}" destId="{ECE56851-CB7D-4377-8D8A-263B09559842}" srcOrd="3" destOrd="0" presId="urn:microsoft.com/office/officeart/2005/8/layout/vList2"/>
    <dgm:cxn modelId="{2967A483-D5AE-4972-828C-FBCFD3F4AF7B}" type="presParOf" srcId="{06F32273-520A-4B37-A993-9EAE2A44A658}" destId="{50FAB715-4697-4C11-90CD-C7742FA7B2C8}" srcOrd="4" destOrd="0" presId="urn:microsoft.com/office/officeart/2005/8/layout/vList2"/>
    <dgm:cxn modelId="{8AAEB845-7FDB-4446-A17D-73F1A90CD8BF}" type="presParOf" srcId="{06F32273-520A-4B37-A993-9EAE2A44A658}" destId="{FB6E522F-AA0C-42D0-8B3F-1DC92D7ECD6F}" srcOrd="5" destOrd="0" presId="urn:microsoft.com/office/officeart/2005/8/layout/vList2"/>
    <dgm:cxn modelId="{37E3701E-92CE-4F94-B948-2867C473A4C4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</a:t>
          </a:r>
          <a:r>
            <a:rPr lang="en-US" sz="2000" dirty="0" smtClean="0">
              <a:solidFill>
                <a:schemeClr val="tx1"/>
              </a:solidFill>
            </a:rPr>
            <a:t>4</a:t>
          </a:r>
          <a:r>
            <a:rPr lang="ru-RU" sz="2000" dirty="0" smtClean="0">
              <a:solidFill>
                <a:schemeClr val="tx1"/>
              </a:solidFill>
            </a:rPr>
            <a:t> г. – 0,0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</a:t>
          </a:r>
          <a:r>
            <a:rPr lang="en-US" sz="2000" dirty="0" smtClean="0">
              <a:solidFill>
                <a:schemeClr val="tx1"/>
              </a:solidFill>
            </a:rPr>
            <a:t>5</a:t>
          </a:r>
          <a:r>
            <a:rPr lang="ru-RU" sz="2000" dirty="0" smtClean="0">
              <a:solidFill>
                <a:schemeClr val="tx1"/>
              </a:solidFill>
            </a:rPr>
            <a:t> г. – 0,0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</a:t>
          </a:r>
          <a:r>
            <a:rPr lang="en-US" sz="2000" dirty="0" smtClean="0">
              <a:solidFill>
                <a:schemeClr val="tx1"/>
              </a:solidFill>
            </a:rPr>
            <a:t>6</a:t>
          </a:r>
          <a:r>
            <a:rPr lang="ru-RU" sz="2000" dirty="0" smtClean="0">
              <a:solidFill>
                <a:schemeClr val="tx1"/>
              </a:solidFill>
            </a:rPr>
            <a:t> г. – 0,0 тыс.руб. 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Верхний предел муниципального долга по муниципальным гарантиям:                                              </a:t>
          </a:r>
          <a:endParaRPr lang="ru-RU" sz="1800" dirty="0">
            <a:solidFill>
              <a:schemeClr val="tx1"/>
            </a:solidFill>
          </a:endParaRPr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/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/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37778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005453-3755-4125-BD33-4D84901BF811}" type="presOf" srcId="{A9634431-613D-40EC-952A-8D677988B09B}" destId="{50FAB715-4697-4C11-90CD-C7742FA7B2C8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2D40FEE3-9759-4100-8AC5-D57689A2B95A}" type="presOf" srcId="{1E56FEE4-251D-4E02-A376-6296746B21D3}" destId="{06F32273-520A-4B37-A993-9EAE2A44A658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F3F275FB-28A4-4AA4-8718-470B2366CBA5}" type="presOf" srcId="{00D2543C-B3DE-4C0F-A9DC-08D9BF03533E}" destId="{D9A83859-E3EC-4AA4-B1EA-80497EA4ACF4}" srcOrd="0" destOrd="0" presId="urn:microsoft.com/office/officeart/2005/8/layout/vList2"/>
    <dgm:cxn modelId="{44FE61DD-8BC2-4CA6-9788-0651C917A1F0}" type="presOf" srcId="{11E5E219-01C4-406A-B681-A59F72858CD9}" destId="{491C17F6-3306-414B-94D8-38F5848A4435}" srcOrd="0" destOrd="0" presId="urn:microsoft.com/office/officeart/2005/8/layout/vList2"/>
    <dgm:cxn modelId="{2E950CC4-E47A-4A58-81F1-1003D98483F5}" type="presOf" srcId="{40EFB00B-194B-440C-A205-9CCF377C37C8}" destId="{C51723FF-DB2E-4CA8-81EF-EFDC0BE5F28B}" srcOrd="0" destOrd="0" presId="urn:microsoft.com/office/officeart/2005/8/layout/vList2"/>
    <dgm:cxn modelId="{F85B6B80-B794-4AD8-9CAA-9EA3FF209627}" type="presParOf" srcId="{06F32273-520A-4B37-A993-9EAE2A44A658}" destId="{C51723FF-DB2E-4CA8-81EF-EFDC0BE5F28B}" srcOrd="0" destOrd="0" presId="urn:microsoft.com/office/officeart/2005/8/layout/vList2"/>
    <dgm:cxn modelId="{00059D58-FF09-4B93-85F0-1DEE1FD1127C}" type="presParOf" srcId="{06F32273-520A-4B37-A993-9EAE2A44A658}" destId="{C5AD5D6C-9360-4314-B620-0A7F8BB83D54}" srcOrd="1" destOrd="0" presId="urn:microsoft.com/office/officeart/2005/8/layout/vList2"/>
    <dgm:cxn modelId="{9BB538DB-C7FF-445E-82D8-1E28B1BA563C}" type="presParOf" srcId="{06F32273-520A-4B37-A993-9EAE2A44A658}" destId="{491C17F6-3306-414B-94D8-38F5848A4435}" srcOrd="2" destOrd="0" presId="urn:microsoft.com/office/officeart/2005/8/layout/vList2"/>
    <dgm:cxn modelId="{70F06C38-D5A0-4BEC-A3A0-89F5191118F2}" type="presParOf" srcId="{06F32273-520A-4B37-A993-9EAE2A44A658}" destId="{ECE56851-CB7D-4377-8D8A-263B09559842}" srcOrd="3" destOrd="0" presId="urn:microsoft.com/office/officeart/2005/8/layout/vList2"/>
    <dgm:cxn modelId="{F4AA6D98-B740-4528-B111-E5A9302734A1}" type="presParOf" srcId="{06F32273-520A-4B37-A993-9EAE2A44A658}" destId="{50FAB715-4697-4C11-90CD-C7742FA7B2C8}" srcOrd="4" destOrd="0" presId="urn:microsoft.com/office/officeart/2005/8/layout/vList2"/>
    <dgm:cxn modelId="{78B87C99-39A1-4DDD-841A-28C61E2AAB6A}" type="presParOf" srcId="{06F32273-520A-4B37-A993-9EAE2A44A658}" destId="{FB6E522F-AA0C-42D0-8B3F-1DC92D7ECD6F}" srcOrd="5" destOrd="0" presId="urn:microsoft.com/office/officeart/2005/8/layout/vList2"/>
    <dgm:cxn modelId="{AA28980E-299C-4D2F-B4BC-50A327E4AE6E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581" y="463641"/>
          <a:ext cx="2097035" cy="108894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8685" y="623113"/>
        <a:ext cx="1482827" cy="769997"/>
      </dsp:txXfrm>
    </dsp:sp>
    <dsp:sp modelId="{1816D16A-814C-4C22-A6CC-12105B3989BB}">
      <dsp:nvSpPr>
        <dsp:cNvPr id="0" name=""/>
        <dsp:cNvSpPr/>
      </dsp:nvSpPr>
      <dsp:spPr>
        <a:xfrm>
          <a:off x="2250201" y="575687"/>
          <a:ext cx="788103" cy="788103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354664" y="877058"/>
        <a:ext cx="579177" cy="185361"/>
      </dsp:txXfrm>
    </dsp:sp>
    <dsp:sp modelId="{32775538-2AC3-4373-B014-5A44732CBC7F}">
      <dsp:nvSpPr>
        <dsp:cNvPr id="0" name=""/>
        <dsp:cNvSpPr/>
      </dsp:nvSpPr>
      <dsp:spPr>
        <a:xfrm>
          <a:off x="3168352" y="432048"/>
          <a:ext cx="2017178" cy="1057662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63761" y="586939"/>
        <a:ext cx="1426360" cy="747880"/>
      </dsp:txXfrm>
    </dsp:sp>
    <dsp:sp modelId="{4B955819-9EB5-4C61-BE5E-7CE7027DF3F0}">
      <dsp:nvSpPr>
        <dsp:cNvPr id="0" name=""/>
        <dsp:cNvSpPr/>
      </dsp:nvSpPr>
      <dsp:spPr>
        <a:xfrm>
          <a:off x="5234902" y="614060"/>
          <a:ext cx="788103" cy="788103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5339365" y="776409"/>
        <a:ext cx="579177" cy="463405"/>
      </dsp:txXfrm>
    </dsp:sp>
    <dsp:sp modelId="{A84245DF-C8CC-47D2-83AC-15EF153255E0}">
      <dsp:nvSpPr>
        <dsp:cNvPr id="0" name=""/>
        <dsp:cNvSpPr/>
      </dsp:nvSpPr>
      <dsp:spPr>
        <a:xfrm>
          <a:off x="6133340" y="420567"/>
          <a:ext cx="2073989" cy="1175089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6437069" y="592655"/>
        <a:ext cx="1466531" cy="830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723FF-DB2E-4CA8-81EF-EFDC0BE5F28B}">
      <dsp:nvSpPr>
        <dsp:cNvPr id="0" name=""/>
        <dsp:cNvSpPr/>
      </dsp:nvSpPr>
      <dsp:spPr>
        <a:xfrm>
          <a:off x="0" y="76894"/>
          <a:ext cx="4032447" cy="67539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Верхний предел муниципального долга утверждён:                                             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2970" y="109864"/>
        <a:ext cx="3966507" cy="609454"/>
      </dsp:txXfrm>
    </dsp:sp>
    <dsp:sp modelId="{491C17F6-3306-414B-94D8-38F5848A4435}">
      <dsp:nvSpPr>
        <dsp:cNvPr id="0" name=""/>
        <dsp:cNvSpPr/>
      </dsp:nvSpPr>
      <dsp:spPr>
        <a:xfrm>
          <a:off x="0" y="833898"/>
          <a:ext cx="4032447" cy="74104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01.01.2024 г. – 4 031,8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6175" y="870073"/>
        <a:ext cx="3960097" cy="668692"/>
      </dsp:txXfrm>
    </dsp:sp>
    <dsp:sp modelId="{50FAB715-4697-4C11-90CD-C7742FA7B2C8}">
      <dsp:nvSpPr>
        <dsp:cNvPr id="0" name=""/>
        <dsp:cNvSpPr/>
      </dsp:nvSpPr>
      <dsp:spPr>
        <a:xfrm>
          <a:off x="0" y="1718736"/>
          <a:ext cx="4032447" cy="99359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</a:t>
          </a:r>
          <a:r>
            <a:rPr lang="en-US" sz="2000" kern="1200" dirty="0" smtClean="0">
              <a:solidFill>
                <a:schemeClr val="tx1"/>
              </a:solidFill>
            </a:rPr>
            <a:t>2</a:t>
          </a:r>
          <a:r>
            <a:rPr lang="ru-RU" sz="2000" kern="1200" dirty="0" smtClean="0">
              <a:solidFill>
                <a:schemeClr val="tx1"/>
              </a:solidFill>
            </a:rPr>
            <a:t>5 г. – 7 716,7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8503" y="1767239"/>
        <a:ext cx="3935441" cy="896587"/>
      </dsp:txXfrm>
    </dsp:sp>
    <dsp:sp modelId="{D9A83859-E3EC-4AA4-B1EA-80497EA4ACF4}">
      <dsp:nvSpPr>
        <dsp:cNvPr id="0" name=""/>
        <dsp:cNvSpPr/>
      </dsp:nvSpPr>
      <dsp:spPr>
        <a:xfrm>
          <a:off x="0" y="2782774"/>
          <a:ext cx="4032447" cy="102199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01.01.2026 г. – 11 425,1 тыс.руб. 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9890" y="2832664"/>
        <a:ext cx="3932667" cy="9222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723FF-DB2E-4CA8-81EF-EFDC0BE5F28B}">
      <dsp:nvSpPr>
        <dsp:cNvPr id="0" name=""/>
        <dsp:cNvSpPr/>
      </dsp:nvSpPr>
      <dsp:spPr>
        <a:xfrm>
          <a:off x="0" y="78381"/>
          <a:ext cx="4248472" cy="64537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Верхний предел муниципального долга по муниципальным гарантиям:                                             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1505" y="109886"/>
        <a:ext cx="4185462" cy="582366"/>
      </dsp:txXfrm>
    </dsp:sp>
    <dsp:sp modelId="{491C17F6-3306-414B-94D8-38F5848A4435}">
      <dsp:nvSpPr>
        <dsp:cNvPr id="0" name=""/>
        <dsp:cNvSpPr/>
      </dsp:nvSpPr>
      <dsp:spPr>
        <a:xfrm>
          <a:off x="0" y="801741"/>
          <a:ext cx="4248472" cy="70810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</a:t>
          </a:r>
          <a:r>
            <a:rPr lang="en-US" sz="2000" kern="1200" dirty="0" smtClean="0">
              <a:solidFill>
                <a:schemeClr val="tx1"/>
              </a:solidFill>
            </a:rPr>
            <a:t>4</a:t>
          </a:r>
          <a:r>
            <a:rPr lang="ru-RU" sz="2000" kern="1200" dirty="0" smtClean="0">
              <a:solidFill>
                <a:schemeClr val="tx1"/>
              </a:solidFill>
            </a:rPr>
            <a:t> г. – 0,0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4567" y="836308"/>
        <a:ext cx="4179338" cy="638973"/>
      </dsp:txXfrm>
    </dsp:sp>
    <dsp:sp modelId="{50FAB715-4697-4C11-90CD-C7742FA7B2C8}">
      <dsp:nvSpPr>
        <dsp:cNvPr id="0" name=""/>
        <dsp:cNvSpPr/>
      </dsp:nvSpPr>
      <dsp:spPr>
        <a:xfrm>
          <a:off x="0" y="1647252"/>
          <a:ext cx="4248472" cy="94943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</a:t>
          </a:r>
          <a:r>
            <a:rPr lang="en-US" sz="2000" kern="1200" dirty="0" smtClean="0">
              <a:solidFill>
                <a:schemeClr val="tx1"/>
              </a:solidFill>
            </a:rPr>
            <a:t>5</a:t>
          </a:r>
          <a:r>
            <a:rPr lang="ru-RU" sz="2000" kern="1200" dirty="0" smtClean="0">
              <a:solidFill>
                <a:schemeClr val="tx1"/>
              </a:solidFill>
            </a:rPr>
            <a:t> г. – 0,0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6348" y="1693600"/>
        <a:ext cx="4155776" cy="856738"/>
      </dsp:txXfrm>
    </dsp:sp>
    <dsp:sp modelId="{D9A83859-E3EC-4AA4-B1EA-80497EA4ACF4}">
      <dsp:nvSpPr>
        <dsp:cNvPr id="0" name=""/>
        <dsp:cNvSpPr/>
      </dsp:nvSpPr>
      <dsp:spPr>
        <a:xfrm>
          <a:off x="0" y="2664000"/>
          <a:ext cx="4248472" cy="110905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</a:t>
          </a:r>
          <a:r>
            <a:rPr lang="en-US" sz="2000" kern="1200" dirty="0" smtClean="0">
              <a:solidFill>
                <a:schemeClr val="tx1"/>
              </a:solidFill>
            </a:rPr>
            <a:t>6</a:t>
          </a:r>
          <a:r>
            <a:rPr lang="ru-RU" sz="2000" kern="1200" dirty="0" smtClean="0">
              <a:solidFill>
                <a:schemeClr val="tx1"/>
              </a:solidFill>
            </a:rPr>
            <a:t> г. – 0,0 тыс.руб. 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4140" y="2718140"/>
        <a:ext cx="4140192" cy="1000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0.07682</cdr:x>
      <cdr:y>0.60194</cdr:y>
    </cdr:from>
    <cdr:to>
      <cdr:x>0.16865</cdr:x>
      <cdr:y>0.67906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4991" y="1715022"/>
          <a:ext cx="436289" cy="21973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3,7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0.23423</cdr:x>
      <cdr:y>0.56988</cdr:y>
    </cdr:from>
    <cdr:to>
      <cdr:x>0.32341</cdr:x>
      <cdr:y>0.64598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12866" y="1623669"/>
          <a:ext cx="423704" cy="216817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0.39405</cdr:x>
      <cdr:y>0.47393</cdr:y>
    </cdr:from>
    <cdr:to>
      <cdr:x>0.48661</cdr:x>
      <cdr:y>0.55333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872157" y="1350293"/>
          <a:ext cx="439769" cy="22624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5,8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0.55714</cdr:x>
      <cdr:y>0.55334</cdr:y>
    </cdr:from>
    <cdr:to>
      <cdr:x>0.64484</cdr:x>
      <cdr:y>0.63709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647057" y="1576537"/>
          <a:ext cx="416655" cy="23862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5,9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0.71731</cdr:x>
      <cdr:y>0.52444</cdr:y>
    </cdr:from>
    <cdr:to>
      <cdr:x>0.80556</cdr:x>
      <cdr:y>0.61289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408013" y="1494209"/>
          <a:ext cx="419269" cy="25200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4,9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0.88063</cdr:x>
      <cdr:y>0.49709</cdr:y>
    </cdr:from>
    <cdr:to>
      <cdr:x>0.96627</cdr:x>
      <cdr:y>0.58814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183971" y="1416279"/>
          <a:ext cx="406883" cy="259413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5,9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0.50546</cdr:x>
      <cdr:y>0.84884</cdr:y>
    </cdr:from>
    <cdr:to>
      <cdr:x>1</cdr:x>
      <cdr:y>0.96588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01481" y="2418466"/>
          <a:ext cx="2349629" cy="333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расчете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1 жителя (тыс. руб.)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0.20246</cdr:x>
      <cdr:y>0.18367</cdr:y>
    </cdr:from>
    <cdr:to>
      <cdr:x>0.32976</cdr:x>
      <cdr:y>0.26095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312104" y="660029"/>
          <a:ext cx="824978" cy="277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82 716,6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0.08986</cdr:x>
      <cdr:y>0.22263</cdr:y>
    </cdr:from>
    <cdr:to>
      <cdr:x>0.24802</cdr:x>
      <cdr:y>0.29857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26915" y="634307"/>
          <a:ext cx="751436" cy="2163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0.68889</cdr:x>
      <cdr:y>0.09829</cdr:y>
    </cdr:from>
    <cdr:to>
      <cdr:x>0.8</cdr:x>
      <cdr:y>0.1584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464496" y="353200"/>
          <a:ext cx="720080" cy="21602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69 219,3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7.28233E-6</cdr:x>
      <cdr:y>0</cdr:y>
    </cdr:from>
    <cdr:to>
      <cdr:x>0.99613</cdr:x>
      <cdr:y>0.23019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" y="-546"/>
          <a:ext cx="6839298" cy="113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0.2811</cdr:x>
      <cdr:y>0.25398</cdr:y>
    </cdr:from>
    <cdr:to>
      <cdr:x>0.38454</cdr:x>
      <cdr:y>0.3123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76264" y="1152128"/>
          <a:ext cx="874423" cy="264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31,6 %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0.51109</cdr:x>
      <cdr:y>0.25398</cdr:y>
    </cdr:from>
    <cdr:to>
      <cdr:x>0.58394</cdr:x>
      <cdr:y>0.34783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1152128"/>
          <a:ext cx="615833" cy="42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33,2 %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-539552" y="-83671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0.60042</cdr:x>
      <cdr:y>0.24925</cdr:y>
    </cdr:from>
    <cdr:to>
      <cdr:x>0.74438</cdr:x>
      <cdr:y>0.3346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28890" y="1224136"/>
          <a:ext cx="988313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0.5797</cdr:x>
      <cdr:y>0.20588</cdr:y>
    </cdr:from>
    <cdr:to>
      <cdr:x>0.69152</cdr:x>
      <cdr:y>0.29098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984874" y="1008112"/>
          <a:ext cx="769382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0.64732</cdr:x>
      <cdr:y>0.31753</cdr:y>
    </cdr:from>
    <cdr:to>
      <cdr:x>0.75654</cdr:x>
      <cdr:y>0.40338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400600" y="1872208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0.72405</cdr:x>
      <cdr:y>0.25398</cdr:y>
    </cdr:from>
    <cdr:to>
      <cdr:x>0.81819</cdr:x>
      <cdr:y>0.37103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120680" y="1152128"/>
          <a:ext cx="795806" cy="531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smtClean="0"/>
            <a:t>75,6 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0.78758</cdr:x>
      <cdr:y>0.15873</cdr:y>
    </cdr:from>
    <cdr:to>
      <cdr:x>1</cdr:x>
      <cdr:y>0.25388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696744" y="720080"/>
          <a:ext cx="1795679" cy="431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(тыс.руб.)</a:t>
          </a:r>
          <a:endParaRPr lang="ru-RU" dirty="0"/>
        </a:p>
      </cdr:txBody>
    </cdr:sp>
  </cdr:relSizeAnchor>
  <cdr:relSizeAnchor xmlns:cdr="http://schemas.openxmlformats.org/drawingml/2006/chartDrawing">
    <cdr:from>
      <cdr:x>0.30665</cdr:x>
      <cdr:y>0.15873</cdr:y>
    </cdr:from>
    <cdr:to>
      <cdr:x>0.7781</cdr:x>
      <cdr:y>0.21706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592288" y="720080"/>
          <a:ext cx="3985373" cy="264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i="1" u="sng" dirty="0" smtClean="0"/>
            <a:t>Доля в общем объеме расходов местного бюджета</a:t>
          </a:r>
          <a:endParaRPr lang="ru-RU" sz="1200" b="1" i="1" u="sng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0.04484</cdr:x>
      <cdr:y>0.0404</cdr:y>
    </cdr:from>
    <cdr:to>
      <cdr:x>0.43859</cdr:x>
      <cdr:y>0.26922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10017" y="288003"/>
          <a:ext cx="3600450" cy="1631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Бюджет</a:t>
          </a:r>
        </a:p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на 202</a:t>
          </a:r>
          <a:r>
            <a:rPr lang="en-US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3</a:t>
          </a:r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 год в разрезе муниципальных программ </a:t>
          </a:r>
          <a:endParaRPr lang="ru-RU" sz="200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0.04326</cdr:x>
      <cdr:y>0.06687</cdr:y>
    </cdr:from>
    <cdr:to>
      <cdr:x>0.97091</cdr:x>
      <cdr:y>0.16617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95536" y="476672"/>
          <a:ext cx="8482463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Доля программных расходов в общем объёме расходов бюджета Заволжского муниципального района на 2023 год (%)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0.22438</cdr:x>
      <cdr:y>0.33959</cdr:y>
    </cdr:from>
    <cdr:to>
      <cdr:x>0.30313</cdr:x>
      <cdr:y>0.4002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1720" y="2420888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0,4%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0.437</cdr:x>
      <cdr:y>0.57192</cdr:y>
    </cdr:from>
    <cdr:to>
      <cdr:x>0.537</cdr:x>
      <cdr:y>0.70018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995936" y="40770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99,6%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0.28738</cdr:x>
      <cdr:y>0.38</cdr:y>
    </cdr:from>
    <cdr:to>
      <cdr:x>0.31888</cdr:x>
      <cdr:y>0.4204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2627784" y="2708920"/>
          <a:ext cx="288032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0.02729</cdr:x>
      <cdr:y>0.09132</cdr:y>
    </cdr:from>
    <cdr:to>
      <cdr:x>0.50391</cdr:x>
      <cdr:y>0.27853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504" y="667367"/>
          <a:ext cx="4392503" cy="13681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Дорожный фонд </a:t>
          </a:r>
        </a:p>
        <a:p xmlns:a="http://schemas.openxmlformats.org/drawingml/2006/main">
          <a:pPr algn="ctr"/>
          <a:r>
            <a:rPr lang="ru-RU" sz="2000" b="1" dirty="0" smtClean="0"/>
            <a:t>Заволжского муниципального </a:t>
          </a:r>
        </a:p>
        <a:p xmlns:a="http://schemas.openxmlformats.org/drawingml/2006/main">
          <a:pPr algn="ctr"/>
          <a:r>
            <a:rPr lang="ru-RU" sz="2000" b="1" dirty="0" smtClean="0"/>
            <a:t>района</a:t>
          </a:r>
        </a:p>
        <a:p xmlns:a="http://schemas.openxmlformats.org/drawingml/2006/main">
          <a:pPr algn="ctr"/>
          <a:r>
            <a:rPr lang="ru-RU" sz="2000" b="1" dirty="0" smtClean="0"/>
            <a:t> на 202</a:t>
          </a:r>
          <a:r>
            <a:rPr lang="en-US" sz="2000" b="1" dirty="0" smtClean="0"/>
            <a:t>3</a:t>
          </a:r>
          <a:r>
            <a:rPr lang="ru-RU" sz="2000" b="1" dirty="0" smtClean="0"/>
            <a:t> год </a:t>
          </a:r>
          <a:endParaRPr lang="ru-RU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19" tIns="47460" rIns="94919" bIns="4746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7"/>
            <a:ext cx="5393690" cy="4442698"/>
          </a:xfrm>
          <a:prstGeom prst="rect">
            <a:avLst/>
          </a:prstGeom>
        </p:spPr>
        <p:txBody>
          <a:bodyPr vert="horz" lIns="94919" tIns="47460" rIns="94919" bIns="4746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4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5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9190">
              <a:defRPr/>
            </a:pPr>
            <a:r>
              <a:rPr lang="ru-RU" sz="1300" b="1" dirty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0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54782-7AEC-45C5-8BC7-83D0B30612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9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3E64-DDA5-4ABB-8B4A-8B1F591567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981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18223" y="9377363"/>
            <a:ext cx="2922317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11" tIns="45458" rIns="90911" bIns="45458" anchor="b"/>
          <a:lstStyle/>
          <a:p>
            <a:pPr algn="r">
              <a:defRPr/>
            </a:pPr>
            <a:fld id="{14F67B4C-EF25-44DF-96CB-6B894C5AA132}" type="slidenum">
              <a:rPr lang="ru-RU" sz="1200"/>
              <a:pPr algn="r">
                <a:defRPr/>
              </a:pPr>
              <a:t>11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82083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B9F17-ADDC-4F69-A621-F3092DBEDB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68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43A07-2B41-40DA-A157-D2728E6657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18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1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8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БЮДЖЕТ ДЛЯ ГРАЖДАН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7301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Совета Заволжского муниципального района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бюджете Заволжского муниципального района на 202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 и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плановый период 20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202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годов»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Заволжск 20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39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39552" y="404664"/>
          <a:ext cx="820891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Минус 32"/>
          <p:cNvSpPr/>
          <p:nvPr/>
        </p:nvSpPr>
        <p:spPr>
          <a:xfrm>
            <a:off x="7235825" y="2420938"/>
            <a:ext cx="674688" cy="622300"/>
          </a:xfrm>
          <a:prstGeom prst="mathMinu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34"/>
          <p:cNvSpPr txBox="1">
            <a:spLocks noChangeArrowheads="1"/>
          </p:cNvSpPr>
          <p:nvPr/>
        </p:nvSpPr>
        <p:spPr bwMode="auto">
          <a:xfrm>
            <a:off x="6300788" y="3213100"/>
            <a:ext cx="251936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если расходная часть бюджета превышает доходную, то бюджет формируется с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ДЕФИЦИТОМ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люс 35"/>
          <p:cNvSpPr/>
          <p:nvPr/>
        </p:nvSpPr>
        <p:spPr>
          <a:xfrm>
            <a:off x="1258888" y="2492375"/>
            <a:ext cx="674687" cy="620713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36"/>
          <p:cNvSpPr txBox="1">
            <a:spLocks noChangeArrowheads="1"/>
          </p:cNvSpPr>
          <p:nvPr/>
        </p:nvSpPr>
        <p:spPr bwMode="auto">
          <a:xfrm>
            <a:off x="539750" y="3284538"/>
            <a:ext cx="22320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превышение доходов над расходами образует положительный остаток бюджета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ПРОФИЦИТ</a:t>
            </a:r>
          </a:p>
          <a:p>
            <a:pPr eaLnBrk="0" hangingPunct="0">
              <a:spcBef>
                <a:spcPct val="50000"/>
              </a:spcBef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14" descr="b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2997200"/>
            <a:ext cx="28797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21"/>
          <p:cNvSpPr txBox="1">
            <a:spLocks noChangeArrowheads="1"/>
          </p:cNvSpPr>
          <p:nvPr/>
        </p:nvSpPr>
        <p:spPr bwMode="auto">
          <a:xfrm>
            <a:off x="539750" y="5805488"/>
            <a:ext cx="8280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                 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50" y="985837"/>
            <a:ext cx="9144000" cy="60483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1773238"/>
            <a:ext cx="7920037" cy="854075"/>
          </a:xfrm>
          <a:prstGeom prst="rect">
            <a:avLst/>
          </a:prstGeom>
          <a:solidFill>
            <a:srgbClr val="C0F517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Бюджетный процесс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это регламентированная законом деятельность </a:t>
            </a:r>
          </a:p>
          <a:p>
            <a:pPr indent="-400050" algn="ctr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органов государственной власти и местного самоуправления по составлению, рассмотрению, утверждению и исполнению бюджетов соответствующих уровней.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4875" y="3929063"/>
            <a:ext cx="4000500" cy="854075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449263"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Проект местного бюджета составляется и утверждается сроком на три года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57434" flipV="1">
            <a:off x="611188" y="2937153"/>
            <a:ext cx="7850187" cy="369332"/>
          </a:xfrm>
          <a:prstGeom prst="rect">
            <a:avLst/>
          </a:prstGeom>
          <a:solidFill>
            <a:srgbClr val="A26A7E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b="1" dirty="0">
                <a:latin typeface="Times New Roman" pitchFamily="18" charset="0"/>
                <a:cs typeface="+mn-cs"/>
              </a:rPr>
              <a:t>Стадии формирования бюджета называются бюджетным процессом</a:t>
            </a:r>
          </a:p>
        </p:txBody>
      </p:sp>
      <p:sp>
        <p:nvSpPr>
          <p:cNvPr id="13" name="Блок-схема: альтернативный процесс 12"/>
          <p:cNvSpPr>
            <a:spLocks noChangeArrowheads="1"/>
          </p:cNvSpPr>
          <p:nvPr/>
        </p:nvSpPr>
        <p:spPr bwMode="auto">
          <a:xfrm>
            <a:off x="1476375" y="3573463"/>
            <a:ext cx="2071688" cy="857250"/>
          </a:xfrm>
          <a:prstGeom prst="flowChartAlternateProcess">
            <a:avLst/>
          </a:prstGeom>
          <a:solidFill>
            <a:srgbClr val="C0F517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составление 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Блок-схема: альтернативный процесс 14"/>
          <p:cNvSpPr>
            <a:spLocks noChangeArrowheads="1"/>
          </p:cNvSpPr>
          <p:nvPr/>
        </p:nvSpPr>
        <p:spPr bwMode="auto">
          <a:xfrm>
            <a:off x="1476375" y="4508500"/>
            <a:ext cx="2071688" cy="863600"/>
          </a:xfrm>
          <a:prstGeom prst="flowChartAlternateProcess">
            <a:avLst/>
          </a:prstGeom>
          <a:solidFill>
            <a:schemeClr val="bg2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рассмотрение и утверждение бюджета</a:t>
            </a:r>
          </a:p>
        </p:txBody>
      </p:sp>
      <p:sp>
        <p:nvSpPr>
          <p:cNvPr id="18" name="Блок-схема: альтернативный процесс 17"/>
          <p:cNvSpPr>
            <a:spLocks noChangeArrowheads="1"/>
          </p:cNvSpPr>
          <p:nvPr/>
        </p:nvSpPr>
        <p:spPr bwMode="auto">
          <a:xfrm>
            <a:off x="1476375" y="5516563"/>
            <a:ext cx="2087563" cy="857250"/>
          </a:xfrm>
          <a:prstGeom prst="flowChartAlternateProcess">
            <a:avLst/>
          </a:prstGeom>
          <a:solidFill>
            <a:srgbClr val="FF9999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исполнение бюджета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 rot="-5400000">
            <a:off x="69850" y="4764088"/>
            <a:ext cx="2087563" cy="427037"/>
            <a:chOff x="1570810" y="2071678"/>
            <a:chExt cx="5645984" cy="21510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1570810" y="2071678"/>
              <a:ext cx="5645984" cy="159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343437" y="2176433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054797" y="2176686"/>
              <a:ext cx="214309" cy="4292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6972247" y="2178832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82" name="Прямоугольник 4"/>
          <p:cNvSpPr>
            <a:spLocks noChangeArrowheads="1"/>
          </p:cNvSpPr>
          <p:nvPr/>
        </p:nvSpPr>
        <p:spPr bwMode="auto">
          <a:xfrm>
            <a:off x="971550" y="188913"/>
            <a:ext cx="7929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Стадии формирования бюджета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45918"/>
            <a:ext cx="8229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характеристики бюджета Заволжского муниципального района 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годов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(тыс.руб.)</a:t>
            </a:r>
            <a:endParaRPr lang="ru-RU" sz="1200" b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0298" y="3429000"/>
          <a:ext cx="61926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740830"/>
              </p:ext>
            </p:extLst>
          </p:nvPr>
        </p:nvGraphicFramePr>
        <p:xfrm>
          <a:off x="683568" y="1412617"/>
          <a:ext cx="7632849" cy="12276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0917"/>
                <a:gridCol w="3043963"/>
                <a:gridCol w="1168293"/>
                <a:gridCol w="1090407"/>
                <a:gridCol w="1869269"/>
              </a:tblGrid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695 832,</a:t>
                      </a:r>
                      <a:r>
                        <a:rPr lang="en-US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628 859,6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271 532,4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699 864,2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632 544,</a:t>
                      </a:r>
                      <a:r>
                        <a:rPr lang="en-US" sz="1400" b="1" dirty="0" smtClean="0">
                          <a:latin typeface="Constantia" panose="02030602050306030303" pitchFamily="18" charset="0"/>
                        </a:rPr>
                        <a:t>5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275 240,</a:t>
                      </a:r>
                      <a:r>
                        <a:rPr lang="en-US" sz="1400" b="1" dirty="0" smtClean="0">
                          <a:latin typeface="Constantia" panose="02030602050306030303" pitchFamily="18" charset="0"/>
                        </a:rPr>
                        <a:t>8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046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-4 031,8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-3 684,</a:t>
                      </a:r>
                      <a:r>
                        <a:rPr lang="en-US" sz="1400" b="1" dirty="0" smtClean="0"/>
                        <a:t>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-3 708,</a:t>
                      </a:r>
                      <a:r>
                        <a:rPr lang="en-US" sz="1400" b="1" dirty="0" smtClean="0"/>
                        <a:t>4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1043607" y="188640"/>
            <a:ext cx="7957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Доходы бюджета</a:t>
            </a:r>
            <a:endParaRPr lang="ru-RU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836712"/>
            <a:ext cx="81121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Доходы бюджета муниципального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района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образуются за счет налоговых и неналоговых доходов, а также за счет безвозмездных поступлений</a:t>
            </a:r>
          </a:p>
        </p:txBody>
      </p:sp>
      <p:sp>
        <p:nvSpPr>
          <p:cNvPr id="8201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2736850" cy="406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    Доходы  бюджета</a:t>
            </a:r>
          </a:p>
        </p:txBody>
      </p:sp>
      <p:sp>
        <p:nvSpPr>
          <p:cNvPr id="8202" name="AutoShape 60"/>
          <p:cNvSpPr>
            <a:spLocks noChangeArrowheads="1"/>
          </p:cNvSpPr>
          <p:nvPr/>
        </p:nvSpPr>
        <p:spPr bwMode="auto">
          <a:xfrm>
            <a:off x="4211638" y="2852738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3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4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5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0379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Налоговые доходы – поступления в бюджет от уплаты налогов, установленных Налоговым кодексом РФ: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 Налог на доходы физических лиц;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Акцизы;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 smtClean="0">
                <a:latin typeface="Times New Roman" pitchFamily="18" charset="0"/>
              </a:rPr>
              <a:t>Налоги на совокупный доход;</a:t>
            </a:r>
            <a:endParaRPr lang="ru-RU" sz="1600" b="1" dirty="0">
              <a:latin typeface="Times New Roman" pitchFamily="18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Иные налоги.</a:t>
            </a:r>
          </a:p>
        </p:txBody>
      </p:sp>
      <p:sp>
        <p:nvSpPr>
          <p:cNvPr id="8206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951162" cy="2581275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Неналоговые доходы – поступления  доходов от использования государственного (муниципального) имущества, платных услуг, оказываемых казенными учреждениями, штрафных санкций за нарушение законодательства, иных неналоговых платежей</a:t>
            </a:r>
          </a:p>
        </p:txBody>
      </p:sp>
      <p:sp>
        <p:nvSpPr>
          <p:cNvPr id="8207" name="Text Box 65"/>
          <p:cNvSpPr txBox="1">
            <a:spLocks noChangeArrowheads="1"/>
          </p:cNvSpPr>
          <p:nvPr/>
        </p:nvSpPr>
        <p:spPr bwMode="auto">
          <a:xfrm>
            <a:off x="6227763" y="3933825"/>
            <a:ext cx="2665412" cy="2516188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Безвозмездные поступления – поступление доходов в виде финансовой помощи, полученной от бюджетов других уровней бюджетной системы РФ (межбюджетные трансферты)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Межбюджетные трансферты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28" y="836712"/>
            <a:ext cx="8572500" cy="831850"/>
          </a:xfrm>
          <a:prstGeom prst="rect">
            <a:avLst/>
          </a:prstGeom>
          <a:gradFill rotWithShape="1">
            <a:gsLst>
              <a:gs pos="0">
                <a:srgbClr val="B2F591"/>
              </a:gs>
              <a:gs pos="50000">
                <a:srgbClr val="CEF7BD"/>
              </a:gs>
              <a:gs pos="100000">
                <a:srgbClr val="E7FADF"/>
              </a:gs>
            </a:gsLst>
            <a:lin ang="5400000" scaled="1"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9224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3022600" cy="681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9225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6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7" name="AutoShape 60"/>
          <p:cNvSpPr>
            <a:spLocks noChangeArrowheads="1"/>
          </p:cNvSpPr>
          <p:nvPr/>
        </p:nvSpPr>
        <p:spPr bwMode="auto">
          <a:xfrm>
            <a:off x="4211638" y="3141663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8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16101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</a:t>
            </a:r>
            <a:r>
              <a:rPr lang="ru-RU" sz="1400" b="1" dirty="0" smtClean="0">
                <a:latin typeface="Times New Roman" pitchFamily="18" charset="0"/>
              </a:rPr>
              <a:t>использования</a:t>
            </a:r>
          </a:p>
          <a:p>
            <a:pPr algn="ctr" eaLnBrk="0" hangingPunct="0"/>
            <a:endParaRPr lang="ru-RU" sz="12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4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8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9229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879725" cy="2640013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6156325" y="3933825"/>
            <a:ext cx="2808288" cy="2629951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</a:t>
            </a:r>
            <a:r>
              <a:rPr lang="ru-RU" sz="1400" b="1" dirty="0" err="1">
                <a:latin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400" b="1" dirty="0" smtClean="0">
                <a:latin typeface="Times New Roman" pitchFamily="18" charset="0"/>
              </a:rPr>
              <a:t>значения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600" b="1" dirty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400" b="1" dirty="0" smtClean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-26803"/>
            <a:ext cx="82296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Нормативы зачислений налоговых и неналоговых доходов в бюджет  Заволжского муниципального района </a:t>
            </a:r>
            <a:endParaRPr lang="ru-RU" sz="20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 бюджеты поселений Заволжского муниципального района 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858312" cy="52760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9116"/>
                <a:gridCol w="1512168"/>
                <a:gridCol w="1584176"/>
                <a:gridCol w="169285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</a:t>
                      </a:r>
                      <a:r>
                        <a:rPr lang="ru-RU" sz="1000" dirty="0" smtClean="0"/>
                        <a:t>района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Земельный </a:t>
                      </a:r>
                      <a:r>
                        <a:rPr lang="ru-RU" sz="1000" dirty="0" smtClean="0"/>
                        <a:t>налог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добычу общераспространённых полезных ископаемых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225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совершение нотариальных действий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выдачу разрешения на установку рекламных конструкций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291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10</a:t>
                      </a:r>
                      <a:r>
                        <a:rPr lang="ru-RU" sz="1000" dirty="0" smtClean="0"/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от сдачи в аренду имущества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204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Плата за негативное воздействие на окружающую среду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Доходы от продажи земельных участков, государственная собственность на которые не </a:t>
                      </a:r>
                      <a:r>
                        <a:rPr lang="ru-RU" sz="1000" dirty="0" smtClean="0"/>
                        <a:t>разграничена, расположенных в границах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Доходы от продажи земельных участков, государственная собственность на которые не разграничена, расположенных в границах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196752"/>
          <a:ext cx="9144001" cy="56612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70045"/>
                <a:gridCol w="1563252"/>
                <a:gridCol w="1637693"/>
                <a:gridCol w="1773011"/>
              </a:tblGrid>
              <a:tr h="915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доходы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4</a:t>
                      </a:r>
                      <a:r>
                        <a:rPr lang="ru-RU" sz="1000" dirty="0" smtClean="0"/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05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городских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05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сельских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457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доходы физических лиц,</a:t>
                      </a:r>
                      <a:r>
                        <a:rPr lang="ru-RU" sz="1000" baseline="0" dirty="0" smtClean="0"/>
                        <a:t> уплачиваемый иностранными гражданами в виде фиксированного авансового платежа при осуществлении ими на территории РФ трудовой деятельности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610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aseline="0" dirty="0" smtClean="0"/>
                        <a:t>Налог на доходы физических лиц, взимаемый на территориях городских поселений, в части суммы налога, превышающей 650 тысяч рублей, относящейся к части налоговой базы, превышающей 5 миллионов рублей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610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aseline="0" dirty="0" smtClean="0"/>
                        <a:t>Налог на доходы физических лиц, взимаемый на территориях сельских поселений, в части суммы налога, превышающей 650 тысяч рублей, относящейся к части налоговой базы, превышающей 5 миллионов рублей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457687">
                <a:tc>
                  <a:txBody>
                    <a:bodyPr/>
                    <a:lstStyle/>
                    <a:p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 на доходы физических лиц в части суммы налога, превышающей 650 тысяч рублей, относящейся к части налоговой базы, превышающей 5 миллионов рублей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Акцизы на нефтепродукты (бензин</a:t>
                      </a:r>
                      <a:r>
                        <a:rPr lang="ru-RU" sz="1000" dirty="0" smtClean="0"/>
                        <a:t>)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05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Налог,</a:t>
                      </a:r>
                      <a:r>
                        <a:rPr lang="ru-RU" sz="1000" baseline="0" dirty="0" smtClean="0"/>
                        <a:t> взимаемый с применением упрощённой системы налогообложения</a:t>
                      </a:r>
                      <a:endParaRPr lang="ru-RU" sz="1000" dirty="0" smtClean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Единый сельскохозяйственный </a:t>
                      </a:r>
                      <a:r>
                        <a:rPr lang="ru-RU" sz="1000" dirty="0" smtClean="0"/>
                        <a:t>налог 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30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05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городских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305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сельских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70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305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Налог, взимаемый с применением патентной системы налогообложения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</a:rPr>
                        <a:t>100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имущество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-26803"/>
            <a:ext cx="82296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Нормативы зачислений налоговых и неналоговых доходов в бюджет  Заволжского муниципального района </a:t>
            </a:r>
            <a:endParaRPr lang="ru-RU" sz="20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 бюджеты поселений Заволжского муниципального района 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 (продолжение)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858312" cy="52760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9116"/>
                <a:gridCol w="1512168"/>
                <a:gridCol w="1584176"/>
                <a:gridCol w="169285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</a:t>
                      </a:r>
                      <a:r>
                        <a:rPr lang="ru-RU" sz="1000" dirty="0" smtClean="0"/>
                        <a:t>района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Земельный </a:t>
                      </a:r>
                      <a:r>
                        <a:rPr lang="ru-RU" sz="1000" dirty="0" smtClean="0"/>
                        <a:t>налог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добычу общераспространённых полезных ископаемых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225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совершение нотариальных действий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выдачу разрешения на установку рекламных конструкций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291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10</a:t>
                      </a:r>
                      <a:r>
                        <a:rPr lang="ru-RU" sz="1000" dirty="0" smtClean="0"/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от сдачи в аренду имущества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204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Плата за негативное воздействие на окружающую среду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Доходы от продажи земельных участков, государственная собственность на которые не </a:t>
                      </a:r>
                      <a:r>
                        <a:rPr lang="ru-RU" sz="1000" dirty="0" smtClean="0"/>
                        <a:t>разграничена, расположенных в границах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Доходы от продажи земельных участков, государственная собственность на которые не разграничена, расположенных в границах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доходов бюджета 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940968"/>
          <a:ext cx="8424936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539552" y="1124744"/>
          <a:ext cx="80648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660399"/>
                <a:gridCol w="1788121"/>
                <a:gridCol w="21712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2025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51 591,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52 825,9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53 745,0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29 045,</a:t>
                      </a:r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20 871,8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20 421,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615 195,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555 161,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197 365,5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695 832,</a:t>
                      </a:r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628 859,6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271 532,4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налоговых доходов бюджета 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539552" y="1124744"/>
          <a:ext cx="80648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660399"/>
                <a:gridCol w="1788121"/>
                <a:gridCol w="21712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2025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51 591,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52 825,9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53 745,0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29 045,</a:t>
                      </a:r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20 871,8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20 421,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615 195,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555 161,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197 365,5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695 832,</a:t>
                      </a:r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628 859,6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271 532,4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179512" y="1124742"/>
          <a:ext cx="8784976" cy="2354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8524"/>
                <a:gridCol w="1281720"/>
                <a:gridCol w="1204493"/>
                <a:gridCol w="1020239"/>
              </a:tblGrid>
              <a:tr h="3950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налогового дохода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</a:t>
                      </a:r>
                      <a:r>
                        <a:rPr lang="ru-RU" sz="1400" baseline="0" dirty="0" smtClean="0"/>
                        <a:t> 111,</a:t>
                      </a:r>
                      <a:r>
                        <a:rPr lang="en-US" sz="1400" baseline="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34 798,6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35 567,7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Акцизы на нефтепродукты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10 107,0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10 307,4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10 307,4</a:t>
                      </a:r>
                      <a:endParaRPr lang="ru-RU" sz="1400" dirty="0"/>
                    </a:p>
                  </a:txBody>
                  <a:tcPr/>
                </a:tc>
              </a:tr>
              <a:tr h="336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совокупный доход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3 991,</a:t>
                      </a:r>
                      <a:r>
                        <a:rPr lang="en-US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4 218,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4 218,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добычу полезных ископаемых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1 380,0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1 400,0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1 450,0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Государственная пошлина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2 001,6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2 101,6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2 201,6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51 591,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52 825,9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53 745,0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288" y="3500438"/>
          <a:ext cx="8291512" cy="282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неналоговых доходов бюджета 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539552" y="1124744"/>
          <a:ext cx="80648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660399"/>
                <a:gridCol w="1788121"/>
                <a:gridCol w="21712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2025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51 591,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52 825,9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53 745,0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29 045,</a:t>
                      </a:r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20 871,8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20 421,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615 195,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555 161,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197 365,5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695 832,</a:t>
                      </a:r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628 859,6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271 532,4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179512" y="1124742"/>
          <a:ext cx="8784976" cy="2354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8524"/>
                <a:gridCol w="1281720"/>
                <a:gridCol w="1204493"/>
                <a:gridCol w="1020239"/>
              </a:tblGrid>
              <a:tr h="3950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налогового дохода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</a:t>
                      </a:r>
                      <a:r>
                        <a:rPr lang="ru-RU" sz="1400" baseline="0" dirty="0" smtClean="0"/>
                        <a:t> 111,</a:t>
                      </a:r>
                      <a:r>
                        <a:rPr lang="en-US" sz="1400" baseline="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34 798,6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35 567,7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Акцизы на нефтепродукты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10 107,0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10 307,4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10 307,4</a:t>
                      </a:r>
                      <a:endParaRPr lang="ru-RU" sz="1400" dirty="0"/>
                    </a:p>
                  </a:txBody>
                  <a:tcPr/>
                </a:tc>
              </a:tr>
              <a:tr h="336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совокупный доход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3 991,</a:t>
                      </a:r>
                      <a:r>
                        <a:rPr lang="en-US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4 218,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4 218,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добычу полезных ископаемых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1 380,0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1 400,0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1 450,0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Государственная пошлина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2 001,6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2 101,6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2 201,6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51 591,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52 825,9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53 745,0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908720"/>
          <a:ext cx="8712968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173"/>
                <a:gridCol w="1234337"/>
                <a:gridCol w="1161729"/>
                <a:gridCol w="1161729"/>
              </a:tblGrid>
              <a:tr h="588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Наименование неналогового дохода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</a:t>
                      </a:r>
                      <a:r>
                        <a:rPr lang="en-US" dirty="0" smtClean="0"/>
                        <a:t>3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</a:t>
                      </a:r>
                      <a:r>
                        <a:rPr lang="en-US" dirty="0" smtClean="0"/>
                        <a:t>4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</a:t>
                      </a:r>
                      <a:r>
                        <a:rPr lang="en-US" dirty="0" smtClean="0"/>
                        <a:t>5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4767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4 012,</a:t>
                      </a:r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3 644,</a:t>
                      </a:r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3 1</a:t>
                      </a:r>
                      <a:r>
                        <a:rPr lang="en-US" sz="1400" dirty="0" smtClean="0"/>
                        <a:t>20</a:t>
                      </a:r>
                      <a:r>
                        <a:rPr lang="ru-RU" sz="1400" dirty="0" smtClean="0"/>
                        <a:t>,</a:t>
                      </a:r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Платежи при пользовании природными ресурсами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1 311,0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1 345,4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1 420,1</a:t>
                      </a:r>
                      <a:endParaRPr lang="ru-RU" sz="1400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оказания платных услуг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9 315,0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9 315,0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9 315,0</a:t>
                      </a:r>
                    </a:p>
                  </a:txBody>
                  <a:tcPr/>
                </a:tc>
              </a:tr>
              <a:tr h="476769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14 121,6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6 282,9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6 282,9</a:t>
                      </a:r>
                      <a:endParaRPr lang="ru-RU" sz="1400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Штрафы, санкции, возмещение ущерба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285,</a:t>
                      </a:r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284,</a:t>
                      </a:r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283,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29 045,2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20 871,8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20 421,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251520" y="3645024"/>
          <a:ext cx="87129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Вы держите в руках «Бюджет для граждан», который познакомит Вас с основными положениями проекта бюджета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Заволжского муниципального района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на 202</a:t>
            </a:r>
            <a:r>
              <a:rPr lang="en-US" sz="2000" b="1" i="1" dirty="0" smtClean="0">
                <a:solidFill>
                  <a:schemeClr val="bg1"/>
                </a:solidFill>
              </a:rPr>
              <a:t>3</a:t>
            </a:r>
            <a:r>
              <a:rPr lang="ru-RU" sz="2000" b="1" i="1" dirty="0" smtClean="0">
                <a:solidFill>
                  <a:schemeClr val="bg1"/>
                </a:solidFill>
              </a:rPr>
              <a:t> год и на плановый период 20</a:t>
            </a:r>
            <a:r>
              <a:rPr lang="en-US" sz="2000" b="1" i="1" dirty="0" smtClean="0">
                <a:solidFill>
                  <a:schemeClr val="bg1"/>
                </a:solidFill>
              </a:rPr>
              <a:t>24</a:t>
            </a:r>
            <a:r>
              <a:rPr lang="ru-RU" sz="2000" b="1" i="1" dirty="0" smtClean="0">
                <a:solidFill>
                  <a:schemeClr val="bg1"/>
                </a:solidFill>
              </a:rPr>
              <a:t> и 20</a:t>
            </a:r>
            <a:r>
              <a:rPr lang="en-US" sz="2000" b="1" i="1" dirty="0" smtClean="0">
                <a:solidFill>
                  <a:schemeClr val="bg1"/>
                </a:solidFill>
              </a:rPr>
              <a:t>25</a:t>
            </a:r>
            <a:r>
              <a:rPr lang="ru-RU" sz="2000" b="1" i="1" dirty="0" smtClean="0">
                <a:solidFill>
                  <a:schemeClr val="bg1"/>
                </a:solidFill>
              </a:rPr>
              <a:t> годов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bg1"/>
                </a:solidFill>
              </a:rPr>
              <a:t>Уважаемые жители Заволжского района!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19256" cy="85010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Безвозмездные поступления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в бюджет Заволжского муниципального района </a:t>
            </a:r>
            <a:b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</a:t>
            </a:r>
            <a:r>
              <a:rPr lang="en-US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3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год и на плановый период 202</a:t>
            </a:r>
            <a:r>
              <a:rPr lang="en-US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4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и 202</a:t>
            </a:r>
            <a:r>
              <a:rPr lang="en-US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5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годов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5639357"/>
              </p:ext>
            </p:extLst>
          </p:nvPr>
        </p:nvGraphicFramePr>
        <p:xfrm>
          <a:off x="179512" y="1844824"/>
          <a:ext cx="4464496" cy="36779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84176"/>
                <a:gridCol w="946448"/>
                <a:gridCol w="1008112"/>
                <a:gridCol w="9257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год, 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615 195,3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555 161,9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197 365,5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93 587,8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86 323,5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86 323,5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416 253,0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363 484,3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7 122,3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99 465,7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99 465,3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98 030,9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Иные межбюджетные трансферты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5 780,9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5 780,9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5 780,9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107,9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107,9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107,9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932040" y="16288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2242"/>
              </p:ext>
            </p:extLst>
          </p:nvPr>
        </p:nvGraphicFramePr>
        <p:xfrm>
          <a:off x="1259632" y="2571744"/>
          <a:ext cx="6480720" cy="359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33265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Динамика бюджетной обеспеченности на одного жителя Заволжского муниципального района  налоговыми и неналоговыми доходами с 2020 по 2025 гг.</a:t>
            </a:r>
            <a:endParaRPr lang="ru-RU" sz="20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39017"/>
            <a:ext cx="3024336" cy="9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 бюджета – выплачиваемые из бюджета денежные средства. 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Расходное обязательство – обязанность выплатить денежные средства из соответствующего бюджета.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den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1542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30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-41549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бюджетов по основным функциям государства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16468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Например, в составе раздела «Образование», в том числе, выделяются: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дошкольное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общее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дополнительное образование детей;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среднее профессиональное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профессиональная подготовка, переподготовка и повышение квалификации;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высшее образование;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молодёжная политика;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прикладные научные исследования в области образования;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другие вопросы в области образования.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310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23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и </a:t>
            </a:r>
            <a:r>
              <a:rPr lang="ru-RU" sz="2000" b="1" dirty="0" smtClean="0">
                <a:solidFill>
                  <a:schemeClr val="bg1"/>
                </a:solidFill>
              </a:rPr>
              <a:t>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25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359066"/>
              </p:ext>
            </p:extLst>
          </p:nvPr>
        </p:nvGraphicFramePr>
        <p:xfrm>
          <a:off x="-2" y="1484784"/>
          <a:ext cx="9144002" cy="480066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27584"/>
                <a:gridCol w="3384376"/>
                <a:gridCol w="936105"/>
                <a:gridCol w="648072"/>
                <a:gridCol w="1008112"/>
                <a:gridCol w="648072"/>
                <a:gridCol w="1008112"/>
                <a:gridCol w="683569"/>
              </a:tblGrid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23</a:t>
                      </a:r>
                      <a:r>
                        <a:rPr lang="ru-RU" sz="1400" baseline="0" dirty="0" smtClean="0">
                          <a:latin typeface="+mn-lt"/>
                        </a:rPr>
                        <a:t>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24</a:t>
                      </a:r>
                      <a:r>
                        <a:rPr lang="ru-RU" sz="1400" dirty="0" smtClean="0">
                          <a:latin typeface="+mn-lt"/>
                        </a:rPr>
                        <a:t>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25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699</a:t>
                      </a:r>
                      <a:r>
                        <a:rPr lang="ru-RU" sz="1200" b="1" baseline="0" dirty="0" smtClean="0"/>
                        <a:t> 864,2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628 449,1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/>
                        <a:t>100,0</a:t>
                      </a:r>
                      <a:endParaRPr lang="ru-RU" sz="1200" b="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267 025,4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/>
                        <a:t>100,0</a:t>
                      </a:r>
                      <a:endParaRPr lang="ru-RU" sz="1200" b="0" i="1" u="sng" dirty="0"/>
                    </a:p>
                  </a:txBody>
                  <a:tcPr/>
                </a:tc>
              </a:tr>
              <a:tr h="389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53 532,1</a:t>
                      </a:r>
                      <a:endParaRPr lang="ru-RU" sz="12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7,65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51 651,0</a:t>
                      </a:r>
                      <a:endParaRPr lang="ru-RU" sz="12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8,22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52</a:t>
                      </a:r>
                      <a:r>
                        <a:rPr lang="ru-RU" sz="1200" baseline="0" dirty="0" smtClean="0">
                          <a:latin typeface="+mn-lt"/>
                        </a:rPr>
                        <a:t> 028,8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19,49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01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125,0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10 571,6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1,51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10 772,0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1,71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10 757,5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4,03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1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34 217,1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4,89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2 990,1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0,47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1 945,8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0,73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380 219,9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54,33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353 738,9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56,29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78,7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206 376,0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29,49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195 632,2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31,13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188 063,4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70,43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3 163,4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3 017,4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0,48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2 866,4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1,07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3 804,4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0,54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3 804,4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0,61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2 388,1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0,89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2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7 804,7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1,11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6 443,1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1,02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8 496,7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3,18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00392" y="908720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856984" cy="506071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48072"/>
                <a:gridCol w="936104"/>
                <a:gridCol w="4680520"/>
                <a:gridCol w="936104"/>
                <a:gridCol w="864096"/>
                <a:gridCol w="792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4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5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ОБЩЕГОСУДАРСТВЕННЫЕ ВОПРОСЫ</a:t>
                      </a:r>
                      <a:endParaRPr lang="ru-RU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53 532,1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51 651,0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52 028,9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/>
                        <a:t> Федерации и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1 465,7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1 465,7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1 468,4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01</a:t>
                      </a:r>
                      <a:endParaRPr lang="ru-RU" sz="1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29 206,9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28 586,9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28 999,0</a:t>
                      </a:r>
                      <a:endParaRPr lang="ru-RU" sz="1200" dirty="0"/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Судебная система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7 384,6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7 334,6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7 334,6</a:t>
                      </a:r>
                      <a:endParaRPr lang="ru-RU" sz="1200" dirty="0"/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  <a:tr h="2731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15 170,9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13 960,3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13 926,9</a:t>
                      </a:r>
                      <a:endParaRPr lang="ru-RU" sz="1200" dirty="0"/>
                    </a:p>
                  </a:txBody>
                  <a:tcPr/>
                </a:tc>
              </a:tr>
              <a:tr h="4412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125,0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2468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10 571,6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10 772,0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10 757,5</a:t>
                      </a:r>
                      <a:endParaRPr lang="ru-RU" sz="1200" b="1" dirty="0"/>
                    </a:p>
                  </a:txBody>
                  <a:tcPr/>
                </a:tc>
              </a:tr>
              <a:tr h="2502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Сельское хозяйство и рыболовство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  <a:tr h="2639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Транспорт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годов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(2)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946325"/>
              </p:ext>
            </p:extLst>
          </p:nvPr>
        </p:nvGraphicFramePr>
        <p:xfrm>
          <a:off x="251520" y="1772816"/>
          <a:ext cx="8712967" cy="483994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80120"/>
                <a:gridCol w="3816424"/>
                <a:gridCol w="1080120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Раздел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Подраздел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Дорожное хозяйство 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10 107,1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10 307,5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10 307,5</a:t>
                      </a:r>
                      <a:endParaRPr lang="ru-RU" sz="12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ЖИЛИЩНО-КОММУНАЛЬНОЕ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34 217,1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2 990,1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1 945,8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Жилищное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2 059,5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1 799,5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1 855,2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32 067,0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1 100,0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Благоустройство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90,6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90,6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90,6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ОКРУЖАЮЩЕЙ СРЕДЫ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380 219,9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353 738,9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78,7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Сбор, удаление отходов и очистка сточных вод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Охрана объектов растительного и животного мира и среды их обитания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380 189,9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353 708,9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48,7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4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206 376,0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195 632,2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188 063,4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9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Дошкольное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78 303,1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77 433,8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72 216,8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Общее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101 450,5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92 859,2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91 377,1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Дополнительное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13 110,7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11 832,5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11 012,8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6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Профессиональная подготовка, переподготовка и повышение квалификации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83,0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83,0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33,0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Молодежная политика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5,0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Другие вопросы в области образования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13 423,7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13 423,7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13 423,7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340768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годов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597234"/>
              </p:ext>
            </p:extLst>
          </p:nvPr>
        </p:nvGraphicFramePr>
        <p:xfrm>
          <a:off x="357158" y="1785926"/>
          <a:ext cx="8568950" cy="499095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936104"/>
                <a:gridCol w="4080057"/>
                <a:gridCol w="944236"/>
                <a:gridCol w="944237"/>
                <a:gridCol w="944236"/>
              </a:tblGrid>
              <a:tr h="5071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Подраз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КУЛЬТУРА, КИНЕМАТОГРАФИЯ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3 163,4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3 017,4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2 866,4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3 163,4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3 017,4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2 866,4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СОЦИАЛЬНАЯ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3 804,4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3 804,4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2 388,0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Пенсионное обеспечение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1 498,1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1 498,1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1 498,1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семьи и детства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2 165,2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2 165,2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748,8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Другие вопросы в области социальной политики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 И СПОРТ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7 804,7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6 443,1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8 496,7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Спорт высших достижений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7 684,7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6 323,1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8 376,7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ОБСЛУЖИВАНИЕ ГОСУДАСТВЕННОГО И МУНИЦИПАЛЬНОГО ДОЛГА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/>
                        <a:t>01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/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ВСЕГО </a:t>
                      </a:r>
                      <a:r>
                        <a:rPr lang="ru-RU" sz="1200" b="1" dirty="0" smtClean="0"/>
                        <a:t> (без условно утвержденных расходов)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699 864,2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628 449,1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267 025,4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1412776"/>
            <a:ext cx="91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95287225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323528" y="2996952"/>
          <a:ext cx="8568952" cy="345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88641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altLang="ru-RU" sz="2000" b="1" dirty="0" smtClean="0"/>
              <a:t>на социальную сферу </a:t>
            </a:r>
          </a:p>
          <a:p>
            <a:pPr algn="ctr"/>
            <a:r>
              <a:rPr lang="ru-RU" altLang="ru-RU" sz="2000" b="1" dirty="0" smtClean="0"/>
              <a:t>на 202</a:t>
            </a:r>
            <a:r>
              <a:rPr lang="en-US" altLang="ru-RU" sz="2000" b="1" dirty="0" smtClean="0"/>
              <a:t>3</a:t>
            </a:r>
            <a:r>
              <a:rPr lang="ru-RU" altLang="ru-RU" sz="2000" b="1" dirty="0" smtClean="0"/>
              <a:t> год и на плановый период 202</a:t>
            </a:r>
            <a:r>
              <a:rPr lang="en-US" altLang="ru-RU" sz="2000" b="1" dirty="0" smtClean="0"/>
              <a:t>4</a:t>
            </a:r>
            <a:r>
              <a:rPr lang="ru-RU" altLang="ru-RU" sz="2000" b="1" dirty="0" smtClean="0"/>
              <a:t> и 202</a:t>
            </a:r>
            <a:r>
              <a:rPr lang="en-US" altLang="ru-RU" sz="2000" b="1" dirty="0" smtClean="0"/>
              <a:t>5</a:t>
            </a:r>
            <a:r>
              <a:rPr lang="ru-RU" altLang="ru-RU" sz="2000" b="1" dirty="0" smtClean="0"/>
              <a:t> годов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altLang="ru-RU" dirty="0" smtClean="0"/>
              <a:t>Бюджетная политика в социальной сфере ориентирована на сохранение приоритетности в финансовом обеспечении обширного спектра задач  в области  образования, социальной политики, культуры, физической культуры и спорта.</a:t>
            </a:r>
            <a:endParaRPr lang="ru-RU" dirty="0" smtClean="0"/>
          </a:p>
          <a:p>
            <a:pPr indent="450000" algn="just"/>
            <a:r>
              <a:rPr lang="ru-RU" altLang="ru-RU" dirty="0" smtClean="0"/>
              <a:t>Расходы: 20</a:t>
            </a:r>
            <a:r>
              <a:rPr lang="en-US" altLang="ru-RU" dirty="0" smtClean="0">
                <a:cs typeface="Times New Roman" pitchFamily="18" charset="0"/>
              </a:rPr>
              <a:t>23</a:t>
            </a:r>
            <a:r>
              <a:rPr lang="en-US" altLang="ru-RU" dirty="0" smtClean="0"/>
              <a:t> </a:t>
            </a:r>
            <a:r>
              <a:rPr lang="ru-RU" altLang="ru-RU" dirty="0" smtClean="0"/>
              <a:t>год – 221 148,5 тыс.руб., 202</a:t>
            </a:r>
            <a:r>
              <a:rPr lang="en-US" altLang="ru-RU" dirty="0" smtClean="0"/>
              <a:t>4</a:t>
            </a:r>
            <a:r>
              <a:rPr lang="ru-RU" altLang="ru-RU" dirty="0" smtClean="0"/>
              <a:t> год – 208 897,1 тыс.руб.,       202</a:t>
            </a:r>
            <a:r>
              <a:rPr lang="en-US" altLang="ru-RU" dirty="0" smtClean="0"/>
              <a:t>5</a:t>
            </a:r>
            <a:r>
              <a:rPr lang="ru-RU" altLang="ru-RU" dirty="0" smtClean="0"/>
              <a:t> год – 201 814,5 тыс.руб.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км</a:t>
            </a:r>
            <a:r>
              <a:rPr lang="ru-RU" sz="2800" b="1" spc="50" baseline="3000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800" b="1" spc="50" dirty="0">
              <a:ln w="3810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23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и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разрезе муниципальных программ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903716"/>
              </p:ext>
            </p:extLst>
          </p:nvPr>
        </p:nvGraphicFramePr>
        <p:xfrm>
          <a:off x="179512" y="1412776"/>
          <a:ext cx="8786874" cy="1219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88632"/>
                <a:gridCol w="1008112"/>
                <a:gridCol w="1080120"/>
                <a:gridCol w="1010010"/>
              </a:tblGrid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202</a:t>
                      </a:r>
                      <a:r>
                        <a:rPr lang="en-US" sz="1400" dirty="0" smtClean="0">
                          <a:latin typeface="+mn-lt"/>
                        </a:rPr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 бюджета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699</a:t>
                      </a:r>
                      <a:r>
                        <a:rPr lang="ru-RU" sz="1400" b="1" baseline="0" dirty="0" smtClean="0">
                          <a:latin typeface="+mn-lt"/>
                          <a:cs typeface="Times New Roman" pitchFamily="18" charset="0"/>
                        </a:rPr>
                        <a:t> 864,2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628 449,1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267 025,4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697 210,3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626 053,1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264 683,0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28083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427468"/>
              </p:ext>
            </p:extLst>
          </p:nvPr>
        </p:nvGraphicFramePr>
        <p:xfrm>
          <a:off x="179512" y="2852936"/>
          <a:ext cx="8784977" cy="388839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8535"/>
                <a:gridCol w="5224106"/>
                <a:gridCol w="1044112"/>
                <a:gridCol w="1044112"/>
                <a:gridCol w="1044112"/>
              </a:tblGrid>
              <a:tr h="2211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/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205 934,6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194 424,9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188 959,7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/>
                        <a:t>Проектная часть «Региональный проект</a:t>
                      </a:r>
                      <a:r>
                        <a:rPr lang="ru-RU" sz="1100" b="1" i="1" baseline="0" dirty="0" smtClean="0"/>
                        <a:t> «Успех каждого ребенка»</a:t>
                      </a:r>
                      <a:endParaRPr lang="ru-RU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+mn-lt"/>
                          <a:ea typeface="Times New Roman"/>
                          <a:cs typeface="Times New Roman"/>
                        </a:rPr>
                        <a:t>2 670,3</a:t>
                      </a:r>
                      <a:endParaRPr lang="ru-RU" sz="14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baseline="0" dirty="0" smtClean="0"/>
                        <a:t>-Успех каждого ребенка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2 670,3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+mn-lt"/>
                          <a:ea typeface="Times New Roman"/>
                          <a:cs typeface="Times New Roman"/>
                        </a:rPr>
                        <a:t>205 934,6</a:t>
                      </a:r>
                      <a:endParaRPr lang="ru-RU" sz="14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+mn-lt"/>
                          <a:ea typeface="Times New Roman"/>
                          <a:cs typeface="Times New Roman"/>
                        </a:rPr>
                        <a:t>191 754,6</a:t>
                      </a:r>
                      <a:endParaRPr lang="ru-RU" sz="14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+mn-lt"/>
                          <a:ea typeface="Times New Roman"/>
                          <a:cs typeface="Times New Roman"/>
                        </a:rPr>
                        <a:t>188 959,7</a:t>
                      </a:r>
                      <a:endParaRPr lang="ru-RU" sz="14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-Предоставление дошкольного образования в Заволжском муниципальном районе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78</a:t>
                      </a:r>
                      <a:r>
                        <a:rPr lang="ru-RU" sz="14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294,1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77 424,8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72 207,8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039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/>
                        <a:t>Предоставление </a:t>
                      </a:r>
                      <a:r>
                        <a:rPr lang="ru-RU" sz="1100" dirty="0"/>
                        <a:t>общедоступного и бесплатного начального общего, основного </a:t>
                      </a:r>
                      <a:r>
                        <a:rPr lang="ru-RU" sz="1100" dirty="0" smtClean="0"/>
                        <a:t>общего, среднего </a:t>
                      </a:r>
                      <a:r>
                        <a:rPr lang="ru-RU" sz="1100" dirty="0"/>
                        <a:t>общего образования по основным общеобразовательным программам в Заволжском муниципальном </a:t>
                      </a:r>
                      <a:r>
                        <a:rPr lang="ru-RU" sz="1100" dirty="0" smtClean="0"/>
                        <a:t>районе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101 436,2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90 174,6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91 362,9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Предоставление </a:t>
                      </a:r>
                      <a:r>
                        <a:rPr lang="ru-RU" sz="1100" dirty="0"/>
                        <a:t>дополнительного образования детям в Заволжском муниципальном районе 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12 788,6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10 739,5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11 973,3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- Организация  отдыха, оздоровления и занятости детей и подростков в Заволжском муниципальном районе 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692,0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692,0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692,0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Обеспечение </a:t>
                      </a:r>
                      <a:r>
                        <a:rPr lang="ru-RU" sz="1100" dirty="0"/>
                        <a:t>деятельности органа управления образованием и образовательных учреждений Заволжского муниципального </a:t>
                      </a:r>
                      <a:r>
                        <a:rPr lang="ru-RU" sz="1100" dirty="0" smtClean="0"/>
                        <a:t>района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12 723,7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12 723,7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12 723,7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980728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23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и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разрезе муниципальных программ (2)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980728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71981"/>
              </p:ext>
            </p:extLst>
          </p:nvPr>
        </p:nvGraphicFramePr>
        <p:xfrm>
          <a:off x="251520" y="1484784"/>
          <a:ext cx="8748464" cy="4978355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395536"/>
                <a:gridCol w="5184576"/>
                <a:gridCol w="1008112"/>
                <a:gridCol w="1080120"/>
                <a:gridCol w="1080120"/>
              </a:tblGrid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физической культуры и спорта в Заволжском муниципальном районе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120,0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120,0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120,0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</a:tr>
              <a:tr h="20192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i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+mn-lt"/>
                        </a:rPr>
                        <a:t>120,0</a:t>
                      </a:r>
                      <a:endParaRPr lang="ru-RU" sz="1400" b="1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+mn-lt"/>
                        </a:rPr>
                        <a:t>120,0</a:t>
                      </a:r>
                      <a:endParaRPr lang="ru-RU" sz="1400" b="1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+mn-lt"/>
                        </a:rPr>
                        <a:t>120,0</a:t>
                      </a:r>
                      <a:endParaRPr lang="ru-RU" sz="1400" b="1" i="1" dirty="0">
                        <a:latin typeface="+mn-lt"/>
                      </a:endParaRPr>
                    </a:p>
                  </a:txBody>
                  <a:tcPr/>
                </a:tc>
              </a:tr>
              <a:tr h="401176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Массовый спорт и подготовка спортивного резерва </a:t>
                      </a:r>
                      <a:r>
                        <a:rPr lang="ru-RU" sz="1100" dirty="0"/>
                        <a:t>в Заволжском муниципальном </a:t>
                      </a:r>
                      <a:r>
                        <a:rPr lang="ru-RU" sz="1100" dirty="0" smtClean="0"/>
                        <a:t>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120,0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120,0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120,0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11 159,1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10 417,4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10 266,4</a:t>
                      </a:r>
                      <a:endParaRPr lang="ru-RU" sz="1400" b="1" dirty="0"/>
                    </a:p>
                  </a:txBody>
                  <a:tcPr/>
                </a:tc>
              </a:tr>
              <a:tr h="24479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i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11 159,1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10 417,4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10 266,4</a:t>
                      </a:r>
                      <a:endParaRPr lang="ru-RU" sz="1400" b="1" i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Предоставление </a:t>
                      </a:r>
                      <a:r>
                        <a:rPr lang="ru-RU" sz="1100" dirty="0"/>
                        <a:t>дополнительного образования детям в сфере культуры и искусства в Заволжском муниципальном </a:t>
                      </a:r>
                      <a:r>
                        <a:rPr lang="ru-RU" sz="1100" dirty="0" smtClean="0"/>
                        <a:t>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7 990,6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7 400,0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7 400,0</a:t>
                      </a:r>
                      <a:endParaRPr lang="ru-RU" sz="1400" b="0" dirty="0"/>
                    </a:p>
                  </a:txBody>
                  <a:tcPr/>
                </a:tc>
              </a:tr>
              <a:tr h="27429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Библиотечное</a:t>
                      </a:r>
                      <a:r>
                        <a:rPr lang="ru-RU" sz="1100" baseline="0" dirty="0" smtClean="0"/>
                        <a:t> дело</a:t>
                      </a:r>
                      <a:r>
                        <a:rPr lang="ru-RU" sz="1100" dirty="0" smtClean="0"/>
                        <a:t> в Заволжском муниципальном районе 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3 163,5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3 017,4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2 866,4</a:t>
                      </a:r>
                      <a:endParaRPr lang="ru-RU" sz="1400" b="0" dirty="0"/>
                    </a:p>
                  </a:txBody>
                  <a:tcPr/>
                </a:tc>
              </a:tr>
              <a:tr h="33954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Реализация молодёжной политики в Заволжском муниципальном районе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/>
                </a:tc>
              </a:tr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1 557,4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1 557,4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141,1</a:t>
                      </a:r>
                      <a:endParaRPr lang="ru-RU" sz="1400" b="1" dirty="0"/>
                    </a:p>
                  </a:txBody>
                  <a:tcPr/>
                </a:tc>
              </a:tr>
              <a:tr h="22391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1 557,4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1 557,4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141,1</a:t>
                      </a:r>
                      <a:endParaRPr lang="ru-RU" sz="1400" b="1" i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Повышение качества жизни граждан пожилого возраста в Заволжском </a:t>
                      </a:r>
                      <a:r>
                        <a:rPr lang="ru-RU" sz="1100" dirty="0"/>
                        <a:t>муниципальном </a:t>
                      </a:r>
                      <a:r>
                        <a:rPr lang="ru-RU" sz="1100" dirty="0" smtClean="0"/>
                        <a:t>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</a:tr>
              <a:tr h="47945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</a:t>
                      </a:r>
                      <a:r>
                        <a:rPr kumimoji="0" lang="ru-RU" sz="1100" kern="1200" dirty="0" smtClean="0"/>
                        <a:t>Профилактика социального сиротства, развитие семейных форм устройства детей-сирот и детей, оставшихся без попечения родителей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1 416,3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1 416,3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061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23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и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разрезе муниципальных программ (3)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980728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076332"/>
              </p:ext>
            </p:extLst>
          </p:nvPr>
        </p:nvGraphicFramePr>
        <p:xfrm>
          <a:off x="251520" y="1556792"/>
          <a:ext cx="8676456" cy="4792141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78079"/>
                <a:gridCol w="936104"/>
                <a:gridCol w="1080120"/>
                <a:gridCol w="936104"/>
              </a:tblGrid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475,0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475,0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475,0</a:t>
                      </a:r>
                      <a:endParaRPr lang="ru-RU" sz="1400" b="1" dirty="0"/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475,0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475,0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475,0</a:t>
                      </a:r>
                      <a:endParaRPr lang="ru-RU" sz="1400" b="1" i="1" dirty="0"/>
                    </a:p>
                  </a:txBody>
                  <a:tcPr/>
                </a:tc>
              </a:tr>
              <a:tr h="394475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Развитие субъектов малого и среднего предпринимательства в Заволжском муниципальном 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175,0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175,0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175,0</a:t>
                      </a:r>
                      <a:endParaRPr lang="ru-RU" sz="1400" b="0" dirty="0"/>
                    </a:p>
                  </a:txBody>
                  <a:tcPr/>
                </a:tc>
              </a:tr>
              <a:tr h="44567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Развитие </a:t>
                      </a:r>
                      <a:r>
                        <a:rPr lang="ru-RU" sz="1100" dirty="0"/>
                        <a:t>сельскохозяйственного производства в Заволжском муниципальном </a:t>
                      </a:r>
                      <a:r>
                        <a:rPr lang="ru-RU" sz="1100" dirty="0" smtClean="0"/>
                        <a:t>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</a:tr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Обеспечение </a:t>
                      </a:r>
                      <a:r>
                        <a:rPr lang="ru-RU" sz="1400" b="1" dirty="0" smtClean="0"/>
                        <a:t>доступным и комфортным жильем </a:t>
                      </a:r>
                      <a:r>
                        <a:rPr lang="ru-RU" sz="1400" b="1" dirty="0"/>
                        <a:t>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32 189,0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1 100,0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32 189,0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1 100,0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0,0</a:t>
                      </a:r>
                      <a:endParaRPr lang="ru-RU" sz="1400" b="1" i="1" dirty="0"/>
                    </a:p>
                  </a:txBody>
                  <a:tcPr/>
                </a:tc>
              </a:tr>
              <a:tr h="25045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Развитие газификации </a:t>
                      </a:r>
                      <a:r>
                        <a:rPr lang="ru-RU" sz="1100" dirty="0"/>
                        <a:t>Заволжского муниципального </a:t>
                      </a:r>
                      <a:r>
                        <a:rPr lang="ru-RU" sz="1100" dirty="0" smtClean="0"/>
                        <a:t>района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31 689,0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1 100,0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Стимулирование развития жилищного строительства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</a:tr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Обеспечение услугами жилищно-коммунального хозяйства населения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/>
                </a:tc>
              </a:tr>
              <a:tr h="349499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378,0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0,0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0,0</a:t>
                      </a:r>
                      <a:endParaRPr lang="ru-RU" sz="1400" b="1" i="1" dirty="0"/>
                    </a:p>
                  </a:txBody>
                  <a:tcPr/>
                </a:tc>
              </a:tr>
              <a:tr h="60204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Предупреждение аварийных ситуаций на объектах ЖКХ, расположенных на территории сельских поселений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Заволжского муниципального района и развитие коммунальной инфраструктуры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378,0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23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и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разрезе муниципальных программ (4)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1196752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714209"/>
              </p:ext>
            </p:extLst>
          </p:nvPr>
        </p:nvGraphicFramePr>
        <p:xfrm>
          <a:off x="251520" y="1844824"/>
          <a:ext cx="8676455" cy="4403928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06070"/>
                <a:gridCol w="1008112"/>
                <a:gridCol w="1080120"/>
                <a:gridCol w="936104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08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Энергосбережение и повышение энергетической эффективности  Заволжского </a:t>
                      </a:r>
                      <a:r>
                        <a:rPr lang="ru-RU" sz="1400" b="1" dirty="0"/>
                        <a:t>муниципального района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52,5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39,5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61,5</a:t>
                      </a:r>
                      <a:endParaRPr lang="ru-RU" sz="140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52,5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39,5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61,5</a:t>
                      </a:r>
                      <a:endParaRPr lang="ru-RU" sz="1400" b="1" i="1" dirty="0"/>
                    </a:p>
                  </a:txBody>
                  <a:tcPr/>
                </a:tc>
              </a:tr>
              <a:tr h="34327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Повышение энергетической</a:t>
                      </a:r>
                      <a:r>
                        <a:rPr lang="ru-RU" sz="1100" baseline="0" dirty="0" smtClean="0"/>
                        <a:t> эффективности деятельности муниципальных учреждений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25,5</a:t>
                      </a:r>
                      <a:endParaRPr lang="ru-RU" sz="14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Повышение энергетической</a:t>
                      </a:r>
                      <a:r>
                        <a:rPr lang="ru-RU" sz="1100" baseline="0" dirty="0" smtClean="0"/>
                        <a:t> эффективности в жилищном фонде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27,0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36,0</a:t>
                      </a:r>
                      <a:endParaRPr lang="ru-RU" sz="1400" b="0" dirty="0"/>
                    </a:p>
                  </a:txBody>
                  <a:tcPr/>
                </a:tc>
              </a:tr>
              <a:tr h="61453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Развитие транспортной системы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10 107,1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10 307,5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10 307,5</a:t>
                      </a:r>
                      <a:endParaRPr lang="ru-RU" sz="1400" b="1" dirty="0"/>
                    </a:p>
                  </a:txBody>
                  <a:tcPr/>
                </a:tc>
              </a:tr>
              <a:tr h="26250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10 107,1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10 307,5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10 307,5</a:t>
                      </a:r>
                      <a:endParaRPr lang="ru-RU" sz="1400" b="1" i="1" dirty="0"/>
                    </a:p>
                  </a:txBody>
                  <a:tcPr/>
                </a:tc>
              </a:tr>
              <a:tr h="31774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Дорожное хозяйство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10 107,1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10 307,5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10 307,5</a:t>
                      </a:r>
                      <a:endParaRPr lang="ru-RU" sz="1400" b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Безопасность Заволжского муниципального района Ивановской области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525,1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500,1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485,5</a:t>
                      </a:r>
                      <a:endParaRPr lang="ru-RU" sz="14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525,1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500,1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485,5</a:t>
                      </a:r>
                      <a:endParaRPr lang="ru-RU" sz="1400" b="1" i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Обеспечение общественного порядка и профилактика правонарушений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466,1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426,5</a:t>
                      </a:r>
                      <a:endParaRPr lang="ru-RU" sz="14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Построение и развитие АПК «Безопасный город»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59,0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59,0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59,0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20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23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 год и на плановый период 202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 и 202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разрезе муниципальных программ (5)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1052736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714209"/>
              </p:ext>
            </p:extLst>
          </p:nvPr>
        </p:nvGraphicFramePr>
        <p:xfrm>
          <a:off x="251520" y="1556792"/>
          <a:ext cx="8676455" cy="4848200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06070"/>
                <a:gridCol w="1008112"/>
                <a:gridCol w="1080120"/>
                <a:gridCol w="936104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Управление муниципальными финансами в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5 714,9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5 964,9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5 964,9</a:t>
                      </a:r>
                      <a:endParaRPr lang="ru-RU" sz="14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5 714,9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5 964,9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5 964,9</a:t>
                      </a:r>
                      <a:endParaRPr lang="ru-RU" sz="1400" b="1" i="1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Организация бюджетного процесса в Заволжском муниципальном районе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5 664,9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5 664,9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5 664,9</a:t>
                      </a:r>
                      <a:endParaRPr lang="ru-RU" sz="1400" b="0" dirty="0"/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Управление муниципальным долгом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Совершенствование местного самоуправления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44 838,4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44 372,2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44 326,4</a:t>
                      </a:r>
                      <a:endParaRPr lang="ru-RU" sz="1400" b="1" dirty="0"/>
                    </a:p>
                  </a:txBody>
                  <a:tcPr/>
                </a:tc>
              </a:tr>
              <a:tr h="24305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44 838,4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44 372,2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44 326,4</a:t>
                      </a:r>
                      <a:endParaRPr lang="ru-RU" sz="1400" b="1" i="1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Обеспечение деятельности администрации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31 405,4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30 989,2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30 943,4</a:t>
                      </a:r>
                      <a:endParaRPr lang="ru-RU" sz="1400" b="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Обеспечение деятельности муниципального казённого учреждения «Управление по материально-техническому обеспечению деятельности</a:t>
                      </a:r>
                      <a:r>
                        <a:rPr lang="ru-RU" sz="1100" baseline="0" dirty="0" smtClean="0"/>
                        <a:t> органов местного самоуправления </a:t>
                      </a:r>
                      <a:r>
                        <a:rPr lang="ru-RU" sz="1100" dirty="0" smtClean="0"/>
                        <a:t>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11 183,0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11 183,0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11 183,0</a:t>
                      </a:r>
                      <a:endParaRPr lang="ru-RU" sz="14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2 250,0 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2 200,0 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2 200,0</a:t>
                      </a:r>
                      <a:endParaRPr lang="ru-RU" sz="1400" b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Управление муниципальным имуществом</a:t>
                      </a:r>
                      <a:r>
                        <a:rPr kumimoji="0" lang="ru-RU" sz="1400" b="1" kern="1200" baseline="0" dirty="0" smtClean="0"/>
                        <a:t> Заволжского муниципального района Ивановской области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2 429,4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2 043,4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2 043,7</a:t>
                      </a:r>
                      <a:endParaRPr lang="ru-RU" sz="1400" b="1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2 429,4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2 043,4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2 043,7</a:t>
                      </a:r>
                      <a:endParaRPr lang="ru-RU" sz="1400" b="1" i="1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Управление муниципальным имуществом и земельными ресурсами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2 429 ,4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2 043,4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2 043,7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23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и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разрезе муниципальных программ (6)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836712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714209"/>
              </p:ext>
            </p:extLst>
          </p:nvPr>
        </p:nvGraphicFramePr>
        <p:xfrm>
          <a:off x="251520" y="1268760"/>
          <a:ext cx="8676455" cy="5478179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06070"/>
                <a:gridCol w="1008112"/>
                <a:gridCol w="1080120"/>
                <a:gridCol w="936104"/>
              </a:tblGrid>
              <a:tr h="500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Улучшение условий и охраны труда в</a:t>
                      </a:r>
                      <a:r>
                        <a:rPr kumimoji="0" lang="ru-RU" sz="1400" b="1" kern="1200" baseline="0" dirty="0" smtClean="0"/>
                        <a:t> органах местного самоуправления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18,9</a:t>
                      </a:r>
                      <a:endParaRPr lang="ru-RU" sz="1400" b="1" dirty="0"/>
                    </a:p>
                  </a:txBody>
                  <a:tcPr/>
                </a:tc>
              </a:tr>
              <a:tr h="35784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dirty="0" smtClean="0"/>
                        <a:t> Специальная оценка условий труда в органах местного самоуправления Заволжского муниципального района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5,0</a:t>
                      </a:r>
                      <a:endParaRPr lang="ru-RU" sz="1400" b="0" dirty="0"/>
                    </a:p>
                  </a:txBody>
                  <a:tcPr/>
                </a:tc>
              </a:tr>
              <a:tr h="35784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Совершенствование системы непрерывной подготовки работников по охране труда на основе современных технологий обучения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16,9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13,9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13,9</a:t>
                      </a:r>
                      <a:endParaRPr lang="ru-RU" sz="1400" b="0" dirty="0"/>
                    </a:p>
                  </a:txBody>
                  <a:tcPr/>
                </a:tc>
              </a:tr>
              <a:tr h="7156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/>
                        <a:t>Поддержка и 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400" b="1" i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1 458,0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943,0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1 403,7</a:t>
                      </a:r>
                      <a:endParaRPr lang="ru-RU" sz="1400" b="1" dirty="0"/>
                    </a:p>
                  </a:txBody>
                  <a:tcPr/>
                </a:tc>
              </a:tr>
              <a:tr h="30294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1 458,0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943,0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1 403,7</a:t>
                      </a:r>
                      <a:endParaRPr lang="ru-RU" sz="1400" b="1" i="1" dirty="0"/>
                    </a:p>
                  </a:txBody>
                  <a:tcPr/>
                </a:tc>
              </a:tr>
              <a:tr h="41275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</a:t>
                      </a:r>
                      <a:r>
                        <a:rPr kumimoji="0" lang="ru-RU" sz="1100" kern="1200" dirty="0" smtClean="0"/>
                        <a:t>Поддержка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1 233,0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943,0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1 178,7</a:t>
                      </a:r>
                      <a:endParaRPr lang="ru-RU" sz="1400" b="0" dirty="0"/>
                    </a:p>
                  </a:txBody>
                  <a:tcPr/>
                </a:tc>
              </a:tr>
              <a:tr h="42941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Р</a:t>
                      </a:r>
                      <a:r>
                        <a:rPr kumimoji="0" lang="ru-RU" sz="1100" kern="1200" dirty="0" smtClean="0"/>
                        <a:t>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225,0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225,0</a:t>
                      </a:r>
                      <a:endParaRPr lang="ru-RU" sz="1400" b="0" dirty="0"/>
                    </a:p>
                  </a:txBody>
                  <a:tcPr/>
                </a:tc>
              </a:tr>
              <a:tr h="500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Охрана окружающей среды</a:t>
                      </a:r>
                      <a:r>
                        <a:rPr lang="ru-RU" sz="1400" b="1" baseline="0" dirty="0" smtClean="0"/>
                        <a:t> на территории </a:t>
                      </a:r>
                      <a:r>
                        <a:rPr lang="ru-RU" sz="1400" b="1" dirty="0" smtClean="0"/>
                        <a:t>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380 249,9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353 768,9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108,7</a:t>
                      </a:r>
                      <a:endParaRPr lang="ru-RU" sz="1400" b="1" dirty="0"/>
                    </a:p>
                  </a:txBody>
                  <a:tcPr/>
                </a:tc>
              </a:tr>
              <a:tr h="30294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/>
                        <a:t>Проектная часть «Региональный проект</a:t>
                      </a:r>
                      <a:r>
                        <a:rPr lang="ru-RU" sz="1100" b="1" i="1" baseline="0" dirty="0" smtClean="0"/>
                        <a:t> «Оздоровление Волги»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380 189,9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353 708,9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0,0</a:t>
                      </a:r>
                      <a:endParaRPr lang="ru-RU" sz="1400" b="1" i="1" dirty="0"/>
                    </a:p>
                  </a:txBody>
                  <a:tcPr/>
                </a:tc>
              </a:tr>
              <a:tr h="42941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 Ликвидация наиболее опасных объектов накопленного вреда окружающей среде Заволжского муниципального района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380 189,9</a:t>
                      </a:r>
                      <a:endParaRPr lang="ru-RU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353 708,9</a:t>
                      </a:r>
                      <a:endParaRPr lang="ru-RU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0,0</a:t>
                      </a:r>
                      <a:endParaRPr lang="ru-RU" sz="1400" b="0" i="0" dirty="0"/>
                    </a:p>
                  </a:txBody>
                  <a:tcPr/>
                </a:tc>
              </a:tr>
              <a:tr h="30294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60,0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60,0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smtClean="0"/>
                        <a:t>108,7</a:t>
                      </a:r>
                      <a:endParaRPr lang="ru-RU" sz="1400" b="1" i="1" dirty="0"/>
                    </a:p>
                  </a:txBody>
                  <a:tcPr/>
                </a:tc>
              </a:tr>
              <a:tr h="42941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- </a:t>
                      </a:r>
                      <a:r>
                        <a:rPr lang="ru-RU" sz="1100" b="0" dirty="0" smtClean="0"/>
                        <a:t>Ликвидация накопленного вреда окружающей среде Заволжского муниципального района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48,7</a:t>
                      </a:r>
                      <a:endParaRPr lang="ru-RU" sz="1400" b="0" dirty="0"/>
                    </a:p>
                  </a:txBody>
                  <a:tcPr/>
                </a:tc>
              </a:tr>
              <a:tr h="42941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Использование и охрана земель на территории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60,0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39664809"/>
              </p:ext>
            </p:extLst>
          </p:nvPr>
        </p:nvGraphicFramePr>
        <p:xfrm>
          <a:off x="0" y="0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39664809"/>
              </p:ext>
            </p:extLst>
          </p:nvPr>
        </p:nvGraphicFramePr>
        <p:xfrm>
          <a:off x="0" y="0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112474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</a:t>
            </a:r>
            <a:r>
              <a:rPr lang="en-US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3</a:t>
            </a: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год и на плановый период 202</a:t>
            </a:r>
            <a:r>
              <a:rPr lang="en-US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4</a:t>
            </a: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и 202</a:t>
            </a:r>
            <a:r>
              <a:rPr lang="en-US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5</a:t>
            </a: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годов</a:t>
            </a:r>
            <a: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8640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на: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 2 653,9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 2 396,0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 2 342,4 тыс.руб.       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15762423"/>
              </p:ext>
            </p:extLst>
          </p:nvPr>
        </p:nvGraphicFramePr>
        <p:xfrm>
          <a:off x="251520" y="1844824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годов (продолжение)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762423"/>
              </p:ext>
            </p:extLst>
          </p:nvPr>
        </p:nvGraphicFramePr>
        <p:xfrm>
          <a:off x="323528" y="1412776"/>
          <a:ext cx="8445624" cy="491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0"/>
          <a:ext cx="9036496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01.01.201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15 046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10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  <a:cs typeface="Times New Roman" pitchFamily="18" charset="0"/>
                        </a:rPr>
                        <a:t>121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5 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925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01.01.2019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14 553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10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836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  <a:cs typeface="Times New Roman" pitchFamily="18" charset="0"/>
                        </a:rPr>
                        <a:t>717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14 193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  <a:cs typeface="Times New Roman" pitchFamily="18" charset="0"/>
                        </a:rPr>
                        <a:t>637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556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13 949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484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465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22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13 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601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</a:rPr>
                        <a:t>238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</a:t>
                      </a:r>
                      <a:r>
                        <a:rPr lang="en-US" sz="1600" dirty="0" smtClean="0">
                          <a:latin typeface="+mn-lt"/>
                        </a:rPr>
                        <a:t>363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064584"/>
              </p:ext>
            </p:extLst>
          </p:nvPr>
        </p:nvGraphicFramePr>
        <p:xfrm>
          <a:off x="179512" y="1700808"/>
          <a:ext cx="8856982" cy="4536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832647"/>
                <a:gridCol w="1008112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baseline="0" dirty="0" smtClean="0"/>
                        <a:t>Содержание автомобильных дорог местного значения вне границ населенных пунктов в границах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2 441,1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sng" dirty="0" smtClean="0"/>
                        <a:t>2 441,1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sng" dirty="0" smtClean="0"/>
                        <a:t>2 441,1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1 107,4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1 107,4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1 107,4</a:t>
                      </a:r>
                      <a:endParaRPr lang="ru-RU" sz="1400" dirty="0"/>
                    </a:p>
                  </a:txBody>
                  <a:tcPr/>
                </a:tc>
              </a:tr>
              <a:tr h="2414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308,2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308,2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308,2</a:t>
                      </a:r>
                      <a:endParaRPr lang="ru-RU" sz="1400" dirty="0"/>
                    </a:p>
                  </a:txBody>
                  <a:tcPr/>
                </a:tc>
              </a:tr>
              <a:tr h="1831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566,5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566,5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566,5</a:t>
                      </a:r>
                      <a:endParaRPr lang="ru-RU" sz="1400" dirty="0"/>
                    </a:p>
                  </a:txBody>
                  <a:tcPr/>
                </a:tc>
              </a:tr>
              <a:tr h="268848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459,0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Содержание автомобильных дорог местного значения в границах населенных пунктов поселений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2 558,9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2 558,9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2 558,9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841,0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283,1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874,0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874,0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874,0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560,8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560,8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560,8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1357298"/>
            <a:ext cx="103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96686"/>
              </p:ext>
            </p:extLst>
          </p:nvPr>
        </p:nvGraphicFramePr>
        <p:xfrm>
          <a:off x="179512" y="2348880"/>
          <a:ext cx="8784977" cy="368698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2"/>
                <a:gridCol w="1071339"/>
                <a:gridCol w="1071339"/>
                <a:gridCol w="1071337"/>
              </a:tblGrid>
              <a:tr h="4340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3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4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5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библиотечного обслуживания населения, комплектование и обеспечение сохранности библиотечных фондов библиотек поселения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i="1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643,1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2 511,0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2 378,8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7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87</a:t>
                      </a:r>
                      <a:r>
                        <a:rPr lang="en-US" sz="1400" dirty="0" smtClean="0">
                          <a:latin typeface="+mn-lt"/>
                        </a:rPr>
                        <a:t>1</a:t>
                      </a:r>
                      <a:r>
                        <a:rPr lang="ru-RU" sz="1400" dirty="0" smtClean="0">
                          <a:latin typeface="+mn-lt"/>
                        </a:rPr>
                        <a:t>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828,2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784,6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521,9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495,8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469,7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776,1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737,4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698,5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91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473,3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449,6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426,0</a:t>
                      </a:r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библиотечного обслуживания населения </a:t>
                      </a:r>
                      <a:r>
                        <a:rPr kumimoji="0"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межпоселенческими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библиотеками, комплектование и обеспечение сохранности их библиотечных фондов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+mn-lt"/>
                          <a:cs typeface="Times New Roman" pitchFamily="18" charset="0"/>
                        </a:rPr>
                        <a:t>487,6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+mn-lt"/>
                          <a:cs typeface="Times New Roman" pitchFamily="18" charset="0"/>
                        </a:rPr>
                        <a:t>487,6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+mn-lt"/>
                          <a:cs typeface="Times New Roman" pitchFamily="18" charset="0"/>
                        </a:rPr>
                        <a:t>487,6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1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Заволжское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городское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487,6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487,6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487,6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177281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243245"/>
              </p:ext>
            </p:extLst>
          </p:nvPr>
        </p:nvGraphicFramePr>
        <p:xfrm>
          <a:off x="179512" y="2780928"/>
          <a:ext cx="8784976" cy="267224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1"/>
                <a:gridCol w="1071339"/>
                <a:gridCol w="1071339"/>
                <a:gridCol w="1071337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3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4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5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</a:tr>
              <a:tr h="990506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Расходы, связанные с поэтапным доведением средней заработной платы работникам культуры муниципальных учреждений культуры Ивановской области до средней заработной платы в Ивановской области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latin typeface="+mn-lt"/>
                          <a:cs typeface="Times New Roman" pitchFamily="18" charset="0"/>
                        </a:rPr>
                        <a:t>13,7</a:t>
                      </a:r>
                      <a:endParaRPr lang="ru-RU" sz="1400" b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b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b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3,8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3,3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4,4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221455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Дорожный фонд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Дорожный фонд 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68052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Дорожный фонд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46653"/>
          <a:ext cx="9216000" cy="73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6489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Общественно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36712"/>
            <a:ext cx="9396536" cy="63093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r>
              <a:rPr lang="ru-RU" sz="1600" b="1" dirty="0" smtClean="0"/>
              <a:t>            Газификация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483768" y="1628800"/>
          <a:ext cx="6517389" cy="412685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43404"/>
                <a:gridCol w="785818"/>
                <a:gridCol w="785818"/>
                <a:gridCol w="802349"/>
              </a:tblGrid>
              <a:tr h="2863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</a:tr>
              <a:tr h="3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Разработка (корректировка) проектной документации и газификация населенных пунктов, объектов социальной инфраструктуры Ивановской области (Строительство распределительных газопроводов д. Коротиха, д.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Кинино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 Вершинино, с.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Бредихино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Платково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Зубцово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Болотниково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 Комарово в Заволжском районе Ивановской области)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29 483,2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1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Разработка проектной документации на объект капитального строительства «Распределительный газопровод д.Порозово Заволжского района Ивановской области»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184,7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Разработка проектной документации на объект капитального строительства «Распределительный газопровод д.Порозово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19,5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Разработка проектной документации на объект капитального строительства: «Газовая блочно-модульная котельная в с.Воздвиженье Заволжского района Ивановской области»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59,3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 descr="C:\Users\fin4\Desktop\Мои документы\2020\БДГ\poputnyi_gazc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22322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4" cy="115212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Общественно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48680"/>
            <a:ext cx="9396536" cy="6309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      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            Газификация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483768" y="1772816"/>
          <a:ext cx="6517389" cy="394397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43404"/>
                <a:gridCol w="785818"/>
                <a:gridCol w="785818"/>
                <a:gridCol w="802349"/>
              </a:tblGrid>
              <a:tr h="2863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</a:tr>
              <a:tr h="3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Разработка проектной документации на объект капитального строительства «Строительство распределительных  газопроводов 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д.Пырешево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д.Долматово,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д.Ананьино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с.Мера,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д.Патракейка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в Заволжском районе Ивановской области»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34,5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1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Разработка проектной документации на объект капитального строительства «Строительство распределительных газопроводов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д.Рыболовка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д.Хмелево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области»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17,7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Разработка проектной документации  на объект капитального строительства «Строительство газовой блочно-модульной котельной в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с.Колшево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области»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15,7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Разработка проектной документации на объект капитального строительства «Строительство газовой блочно-модульной котельной МУ КБО «Родник» в с.Воздвиженье Заволжского  района Ивановской области»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7,8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 descr="C:\Users\fin4\Desktop\Мои документы\2020\БДГ\poputnyi_gazc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22322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Скачать картинки Газификация дом, стоковые фото Газификация дом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Скачать картинки Газификация дом, стоковые фото Газификация дом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Скачать картинки Газификация дома, стоковые фото Газификация дома в хорошем  качестве | Deposit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2232248" cy="3888432"/>
          </a:xfrm>
          <a:prstGeom prst="rect">
            <a:avLst/>
          </a:prstGeom>
          <a:noFill/>
        </p:spPr>
      </p:pic>
      <p:sp>
        <p:nvSpPr>
          <p:cNvPr id="2056" name="AutoShape 8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Продолжается газификация населенных пунктов Самарской области» в блоге  «Энергетика и ТЭК» - Сделано у на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772816"/>
            <a:ext cx="2304256" cy="3954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48680"/>
            <a:ext cx="9396536" cy="6309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cs typeface="Times New Roman" pitchFamily="18" charset="0"/>
              </a:rPr>
              <a:t>Общественно значимые проекты, реализуемые в Заволжском муниципальном районе (тыс. руб.)</a:t>
            </a:r>
            <a:endParaRPr lang="ru-RU" sz="20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            Газификация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55776" y="2132856"/>
          <a:ext cx="6337877" cy="302957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29280"/>
                <a:gridCol w="764174"/>
                <a:gridCol w="764174"/>
                <a:gridCol w="780249"/>
              </a:tblGrid>
              <a:tr h="2863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</a:tr>
              <a:tr h="3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Строительство объекта капитального строительства «Распределительный газопровод д.Порозово Заволжского района Ивановской области»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200,0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1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Строительство объекта капитального строительства «Газовая блочно-модульная котельная в с.Воздвиженье Заволжского района Ивановской области»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200,0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Строительство распределительных  газопроводов 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д.Пырешево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д.Долматово,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д.Ананьино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с.Мера,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д.Патракейка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в Заволжском районе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500,0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Строительство газовой блочно-модульной котельной МУ КБО «Родник» в с.Воздвиженье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200,0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 descr="C:\Users\fin4\Desktop\Мои документы\2020\БДГ\poputnyi_gazc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22322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Газификация села Диринг - тепло и уют в дом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2232247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Социально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620688"/>
            <a:ext cx="8928992" cy="6237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</a:t>
            </a:r>
          </a:p>
          <a:p>
            <a:pPr>
              <a:buNone/>
            </a:pPr>
            <a:r>
              <a:rPr lang="ru-RU" sz="1600" b="1" dirty="0" smtClean="0"/>
              <a:t>Образование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Охрана окружающей среды Заволжского муниципального района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528" y="1340768"/>
          <a:ext cx="5962984" cy="15864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76902"/>
                <a:gridCol w="928694"/>
                <a:gridCol w="928694"/>
                <a:gridCol w="92869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</a:tr>
              <a:tr h="1298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Создание в общеобразовательных организациях, расположенных в сельской местности и малых городах, условий для занятий физической культурой и спортом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2 670,3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251520" y="4005064"/>
          <a:ext cx="5962984" cy="265748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76902"/>
                <a:gridCol w="928694"/>
                <a:gridCol w="928694"/>
                <a:gridCol w="92869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</a:tr>
              <a:tr h="997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Ликвидация (рекультивация) объектов накопленного экологического вреда, представляющих угрозу реке Волге (Ликвидация 4-х объектов размещения химических отходов, расположенных на территории г. Заволжска Ивановской области)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380 189,9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353 708,9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97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 разработку проектов работ по ликвидации накопленного вреда окружающей среде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48,7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562" name="AutoShape 2" descr="C:\Users\%D0%92%D0%BB%D0%B0%D0%B4%D0%B5%D0%BB%D0%B5%D1%86\Desktop\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64" name="AutoShape 4" descr="C:\Users\%D0%92%D0%BB%D0%B0%D0%B4%D0%B5%D0%BB%D0%B5%D1%86\Desktop\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" name="Рисунок 32" descr="Уайд — стоковое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77072"/>
            <a:ext cx="261461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s://sun9-56.userapi.com/c854028/v854028496/187615/mO6enZt3Sg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836712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Сведения о верхнем пределе муниципального долга Заволжского муниципального района на 1 января года, следующего за очередным финансовым годом и каждым годом планового периода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594655"/>
              </p:ext>
            </p:extLst>
          </p:nvPr>
        </p:nvGraphicFramePr>
        <p:xfrm>
          <a:off x="395536" y="2204864"/>
          <a:ext cx="4032448" cy="38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8553"/>
              </p:ext>
            </p:extLst>
          </p:nvPr>
        </p:nvGraphicFramePr>
        <p:xfrm>
          <a:off x="4572000" y="2204864"/>
          <a:ext cx="42484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Основные направления бюджетной и налоговой политики Заволжского муниципального района на 2023 год и на плановый период 2024 и 2025 годов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Создание условий социально-экономического развития Заволжского муниципального района в целях обеспечения реализации приоритетных для района задач и дальнейшего роста уровня жизни населения Заволжского муниципального района, сохранение стабильности и устойчивости бюджета Заволжского муниципального района.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Определение направлений расходования средств бюджета с учетом их приоритетности с применением всестороннего анализа на предмет необходимости и эффективности.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sz="1600" dirty="0" smtClean="0"/>
              <a:t>Достижение национальных целей развития, определенных Президентом Российской Федерации.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Повышению эффективности межбюджетных отношений с Ивановской областью.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Снижению долговой нагрузки на бюджет Заволжского муниципального района и повышение инвестиционной привлекательности.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Совершенствование муниципального контроля в финансово-бюджетной сфере.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42852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420888"/>
            <a:ext cx="91440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sz="1700" dirty="0" smtClean="0">
                <a:solidFill>
                  <a:schemeClr val="bg1"/>
                </a:solidFill>
              </a:rPr>
              <a:t>На официальном сайте администрации Заволжского муниципального района Ивановской области в сети Интернет</a:t>
            </a:r>
            <a:r>
              <a:rPr lang="ru-RU" sz="1700" dirty="0" smtClean="0">
                <a:solidFill>
                  <a:schemeClr val="bg1"/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</a:rPr>
              <a:t> </a:t>
            </a:r>
            <a:r>
              <a:rPr lang="en-US" sz="1700" dirty="0" smtClean="0">
                <a:solidFill>
                  <a:schemeClr val="bg1"/>
                </a:solidFill>
              </a:rPr>
              <a:t>(</a:t>
            </a:r>
            <a:r>
              <a:rPr lang="ru-RU" sz="1700" u="sng" kern="50" dirty="0" smtClean="0">
                <a:solidFill>
                  <a:schemeClr val="bg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http://zavrayadm.ru</a:t>
            </a:r>
            <a:r>
              <a:rPr lang="en-US" sz="1700" u="sng" kern="50" dirty="0" smtClean="0">
                <a:solidFill>
                  <a:schemeClr val="bg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)</a:t>
            </a:r>
            <a:r>
              <a:rPr lang="ru-RU" sz="1700" dirty="0" smtClean="0">
                <a:solidFill>
                  <a:schemeClr val="bg1"/>
                </a:solidFill>
              </a:rPr>
              <a:t> в разделе «Финансы/Бюджет/Бюджет 202</a:t>
            </a:r>
            <a:r>
              <a:rPr lang="en-US" sz="1700" dirty="0" smtClean="0">
                <a:solidFill>
                  <a:schemeClr val="bg1"/>
                </a:solidFill>
              </a:rPr>
              <a:t>3</a:t>
            </a:r>
            <a:r>
              <a:rPr lang="ru-RU" sz="1700" dirty="0" smtClean="0">
                <a:solidFill>
                  <a:schemeClr val="bg1"/>
                </a:solidFill>
              </a:rPr>
              <a:t>/Актуальная версия бюджета» </a:t>
            </a:r>
            <a:r>
              <a:rPr lang="ru-RU" sz="1700" dirty="0" smtClean="0">
                <a:solidFill>
                  <a:schemeClr val="bg1"/>
                </a:solidFill>
              </a:rPr>
              <a:t>размещен 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муниципальный правовой акт 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«О бюджете Заволжского муниципального района на 202</a:t>
            </a:r>
            <a:r>
              <a:rPr lang="en-US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3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 год и на плановый период 202</a:t>
            </a:r>
            <a:r>
              <a:rPr lang="en-US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4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 и 202</a:t>
            </a:r>
            <a:r>
              <a:rPr lang="en-US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5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 годов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».</a:t>
            </a:r>
            <a:endParaRPr lang="ru-RU" sz="1700" kern="50" dirty="0" smtClean="0">
              <a:solidFill>
                <a:schemeClr val="bg1"/>
              </a:solidFill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algn="just"/>
            <a:endParaRPr lang="ru-RU" sz="1700" kern="50" dirty="0" smtClean="0">
              <a:cs typeface="Mangal" panose="02040503050203030202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643579"/>
            <a:ext cx="8820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dirty="0" smtClean="0">
              <a:solidFill>
                <a:schemeClr val="bg1"/>
              </a:solidFill>
            </a:endParaRPr>
          </a:p>
          <a:p>
            <a:r>
              <a:rPr lang="ru-RU" sz="800" dirty="0" smtClean="0">
                <a:solidFill>
                  <a:schemeClr val="bg1"/>
                </a:solidFill>
              </a:rPr>
              <a:t>Финансовый отдел администрации Заволжского муниципального района Ивановской области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Контактная информация: </a:t>
            </a:r>
          </a:p>
          <a:p>
            <a:r>
              <a:rPr lang="ru-RU" sz="800" u="sng" dirty="0" smtClean="0">
                <a:solidFill>
                  <a:schemeClr val="bg1"/>
                </a:solidFill>
              </a:rPr>
              <a:t>Адрес: </a:t>
            </a:r>
            <a:r>
              <a:rPr lang="ru-RU" sz="800" dirty="0" smtClean="0">
                <a:solidFill>
                  <a:schemeClr val="bg1"/>
                </a:solidFill>
              </a:rPr>
              <a:t>Ивановская область, г.Заволжск, ул.Мира д.7, тел. 6-00-44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800" u="sng" dirty="0" smtClean="0">
                <a:solidFill>
                  <a:schemeClr val="bg1"/>
                </a:solidFill>
              </a:rPr>
              <a:t>Адрес электронной почты: </a:t>
            </a:r>
            <a:r>
              <a:rPr lang="en-US" sz="800" dirty="0" err="1" smtClean="0">
                <a:solidFill>
                  <a:schemeClr val="bg1"/>
                </a:solidFill>
              </a:rPr>
              <a:t>zavfin@nxt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err="1" smtClean="0">
                <a:solidFill>
                  <a:schemeClr val="bg1"/>
                </a:solidFill>
              </a:rPr>
              <a:t>ru</a:t>
            </a:r>
            <a:endParaRPr lang="en-US" sz="800" dirty="0" smtClean="0">
              <a:solidFill>
                <a:schemeClr val="bg1"/>
              </a:solidFill>
            </a:endParaRPr>
          </a:p>
          <a:p>
            <a:r>
              <a:rPr lang="ru-RU" sz="800" u="sng" dirty="0" smtClean="0">
                <a:solidFill>
                  <a:schemeClr val="bg1"/>
                </a:solidFill>
              </a:rPr>
              <a:t>График работы:</a:t>
            </a:r>
            <a:r>
              <a:rPr lang="ru-RU" sz="800" dirty="0" smtClean="0">
                <a:solidFill>
                  <a:schemeClr val="bg1"/>
                </a:solidFill>
              </a:rPr>
              <a:t> </a:t>
            </a:r>
            <a:r>
              <a:rPr lang="ru-RU" sz="800" dirty="0" err="1" smtClean="0">
                <a:solidFill>
                  <a:schemeClr val="bg1"/>
                </a:solidFill>
              </a:rPr>
              <a:t>пн</a:t>
            </a:r>
            <a:r>
              <a:rPr lang="ru-RU" sz="800" dirty="0" smtClean="0">
                <a:solidFill>
                  <a:schemeClr val="bg1"/>
                </a:solidFill>
              </a:rPr>
              <a:t> – </a:t>
            </a:r>
            <a:r>
              <a:rPr lang="ru-RU" sz="800" dirty="0" err="1" smtClean="0">
                <a:solidFill>
                  <a:schemeClr val="bg1"/>
                </a:solidFill>
              </a:rPr>
              <a:t>чт</a:t>
            </a:r>
            <a:r>
              <a:rPr lang="ru-RU" sz="800" dirty="0" smtClean="0">
                <a:solidFill>
                  <a:schemeClr val="bg1"/>
                </a:solidFill>
              </a:rPr>
              <a:t> с 8.00 до 17.00, </a:t>
            </a:r>
            <a:r>
              <a:rPr lang="ru-RU" sz="800" dirty="0" err="1" smtClean="0">
                <a:solidFill>
                  <a:schemeClr val="bg1"/>
                </a:solidFill>
              </a:rPr>
              <a:t>пт</a:t>
            </a:r>
            <a:r>
              <a:rPr lang="ru-RU" sz="800" dirty="0" smtClean="0">
                <a:solidFill>
                  <a:schemeClr val="bg1"/>
                </a:solidFill>
              </a:rPr>
              <a:t> с 8.00 до 15.45 </a:t>
            </a:r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1. Экономические показатели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336865"/>
              </p:ext>
            </p:extLst>
          </p:nvPr>
        </p:nvGraphicFramePr>
        <p:xfrm>
          <a:off x="251521" y="1293260"/>
          <a:ext cx="8496942" cy="509819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3691"/>
                <a:gridCol w="1486847"/>
                <a:gridCol w="1058844"/>
                <a:gridCol w="1016728"/>
                <a:gridCol w="944105"/>
                <a:gridCol w="1016727"/>
              </a:tblGrid>
              <a:tr h="3853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Ед.измере</a:t>
                      </a:r>
                      <a:endParaRPr lang="ru-RU" sz="1600" smtClean="0"/>
                    </a:p>
                    <a:p>
                      <a:pPr algn="ctr"/>
                      <a:r>
                        <a:rPr lang="ru-RU" sz="1600" smtClean="0"/>
                        <a:t>ния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Оценка </a:t>
                      </a:r>
                    </a:p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2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Прогноз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3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4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smtClean="0"/>
                        <a:t>5</a:t>
                      </a:r>
                      <a:r>
                        <a:rPr lang="ru-RU" sz="1600" smtClean="0"/>
                        <a:t> </a:t>
                      </a:r>
                      <a:r>
                        <a:rPr lang="ru-RU" sz="1600" dirty="0" smtClean="0"/>
                        <a:t>год</a:t>
                      </a:r>
                      <a:endParaRPr lang="ru-RU" sz="1600" dirty="0"/>
                    </a:p>
                  </a:txBody>
                  <a:tcPr/>
                </a:tc>
              </a:tr>
              <a:tr h="789205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Объем продукции сельского хозяйства в хозяйствах всех категорий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32,980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34,430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36,160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38,130</a:t>
                      </a:r>
                      <a:endParaRPr lang="ru-RU" sz="1600" dirty="0"/>
                    </a:p>
                  </a:txBody>
                  <a:tcPr/>
                </a:tc>
              </a:tr>
              <a:tr h="567918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Оборот розничной торговли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633,320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698,616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735,014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768,948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Инвестиции в основной капитал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319,413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72,686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1,700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2,300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тыс.единиц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0,292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0,297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0,300</a:t>
                      </a:r>
                      <a:endParaRPr lang="ru-RU" sz="1600" dirty="0"/>
                    </a:p>
                  </a:txBody>
                  <a:tcPr/>
                </a:tc>
              </a:tr>
              <a:tr h="963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Среднесписочная численность работников, занятых на предприятиях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тыс.человек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1,269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1,236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1,231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1,265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Оборот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384,799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373,409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369,675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377,438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712968" cy="12687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годов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2.Показатели, характеризующие уровень жизни населения</a:t>
            </a:r>
            <a:endParaRPr lang="ru-RU" sz="20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643526"/>
              </p:ext>
            </p:extLst>
          </p:nvPr>
        </p:nvGraphicFramePr>
        <p:xfrm>
          <a:off x="214282" y="1029896"/>
          <a:ext cx="8791881" cy="56452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56385"/>
                <a:gridCol w="1152128"/>
                <a:gridCol w="1199699"/>
                <a:gridCol w="943834"/>
                <a:gridCol w="1047318"/>
                <a:gridCol w="992517"/>
              </a:tblGrid>
              <a:tr h="3489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23819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Демография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934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13,452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13,164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12,881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12,606</a:t>
                      </a:r>
                      <a:endParaRPr lang="ru-RU" sz="1400" dirty="0"/>
                    </a:p>
                  </a:txBody>
                  <a:tcPr/>
                </a:tc>
              </a:tr>
              <a:tr h="2598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городского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9,120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8,925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8,733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8,547</a:t>
                      </a:r>
                      <a:endParaRPr lang="ru-RU" sz="1400" dirty="0"/>
                    </a:p>
                  </a:txBody>
                  <a:tcPr/>
                </a:tc>
              </a:tr>
              <a:tr h="1821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сельского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4,332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4,239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4,148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4,059</a:t>
                      </a:r>
                      <a:endParaRPr lang="ru-RU" sz="1400" dirty="0"/>
                    </a:p>
                  </a:txBody>
                  <a:tcPr/>
                </a:tc>
              </a:tr>
              <a:tr h="5009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рождаемости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7,43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7,75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8,57</a:t>
                      </a:r>
                      <a:endParaRPr lang="ru-RU" sz="1400" dirty="0"/>
                    </a:p>
                  </a:txBody>
                  <a:tcPr/>
                </a:tc>
              </a:tr>
              <a:tr h="5405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смертности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25,87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25,83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25,93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26,18</a:t>
                      </a:r>
                      <a:endParaRPr lang="ru-RU" sz="1400" dirty="0"/>
                    </a:p>
                  </a:txBody>
                  <a:tcPr/>
                </a:tc>
              </a:tr>
              <a:tr h="4805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Ожидаемая</a:t>
                      </a:r>
                      <a:r>
                        <a:rPr lang="ru-RU" sz="1400" baseline="0" dirty="0" smtClean="0"/>
                        <a:t> продолжительность жизни при рождении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70,1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70,1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70,1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71,0</a:t>
                      </a:r>
                      <a:endParaRPr lang="ru-RU" sz="1800" dirty="0"/>
                    </a:p>
                  </a:txBody>
                  <a:tcPr/>
                </a:tc>
              </a:tr>
              <a:tr h="32241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Малое и среднее предпринимательство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14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малых и средних предприятий – всего по состоянию на конец года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тыс.ед.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0,300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0,292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0,297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0,300</a:t>
                      </a:r>
                      <a:endParaRPr lang="ru-RU" sz="18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</a:t>
                      </a:r>
                      <a:r>
                        <a:rPr lang="ru-RU" sz="1400" baseline="0" dirty="0" smtClean="0"/>
                        <a:t> численность работников, занятых на малых и средних предприятиях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1,269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1,236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1,231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1,265</a:t>
                      </a:r>
                      <a:endParaRPr lang="ru-RU" sz="18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малых и средних предприятий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384,799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373,409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369,675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377,438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годов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2.Показатели, характеризующие уровень жизни населения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(продолжение)</a:t>
            </a:r>
            <a:endParaRPr lang="ru-RU" sz="20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12875"/>
          <a:ext cx="864095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918108"/>
                <a:gridCol w="1610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на 201</a:t>
                      </a:r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Лица в трудоспособном возрасте не занятые</a:t>
                      </a:r>
                      <a:r>
                        <a:rPr lang="ru-RU" baseline="0" dirty="0" smtClean="0"/>
                        <a:t> трудовой деятельностью и учёбой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безработных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Фонд начисленной заработной платы всех работников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712,826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Среднесписочная численность работников организаций –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заработная 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18 563,17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Денежные доходы в расчёте на душу населения в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13 032,21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643526"/>
              </p:ext>
            </p:extLst>
          </p:nvPr>
        </p:nvGraphicFramePr>
        <p:xfrm>
          <a:off x="251520" y="1340768"/>
          <a:ext cx="8784975" cy="50956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4665"/>
                <a:gridCol w="942798"/>
                <a:gridCol w="1886186"/>
                <a:gridCol w="943093"/>
                <a:gridCol w="1046495"/>
                <a:gridCol w="991738"/>
              </a:tblGrid>
              <a:tr h="3553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5444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Фонд начисленной заработной платы всех работников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595,766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592,750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605,855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632,112</a:t>
                      </a:r>
                      <a:endParaRPr lang="ru-RU" sz="14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 численность работников организаций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2,397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2,373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2,364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2,411</a:t>
                      </a:r>
                      <a:endParaRPr lang="ru-RU" sz="18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Средняя заработная плата номинальная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20712,22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20815,78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21356,99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21848,21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22877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Денежные доходы населения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2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Денежные доходы в расчете на душу населения в месяц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13215,50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13753,23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14655,54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15408,20</a:t>
                      </a:r>
                      <a:endParaRPr lang="ru-RU" sz="14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 с денежными</a:t>
                      </a:r>
                      <a:r>
                        <a:rPr lang="ru-RU" sz="1400" baseline="0" dirty="0" smtClean="0"/>
                        <a:t> доходами ниже прожиточного минимума в % ко всему населению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37,7</a:t>
                      </a:r>
                      <a:endParaRPr lang="ru-RU" sz="1800" dirty="0"/>
                    </a:p>
                  </a:txBody>
                  <a:tcPr/>
                </a:tc>
              </a:tr>
              <a:tr h="18912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Развитие социальной сферы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75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Ввод в эксплуатацию жилых домов за счет всех источников финансирования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тыс.кв.м.</a:t>
                      </a:r>
                      <a:r>
                        <a:rPr lang="ru-RU" sz="1400" baseline="0" dirty="0" smtClean="0"/>
                        <a:t> общей площади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2,003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1,587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1,221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1,315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Что такое бюджет</a:t>
            </a:r>
            <a:r>
              <a:rPr lang="en-US" sz="2000" b="1" dirty="0" smtClean="0">
                <a:solidFill>
                  <a:srgbClr val="002060"/>
                </a:solidFill>
                <a:cs typeface="Times New Roman" pitchFamily="18" charset="0"/>
              </a:rPr>
              <a:t>?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123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323528" y="764704"/>
            <a:ext cx="10080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0"/>
          <p:cNvSpPr txBox="1">
            <a:spLocks noChangeArrowheads="1"/>
          </p:cNvSpPr>
          <p:nvPr/>
        </p:nvSpPr>
        <p:spPr bwMode="auto">
          <a:xfrm>
            <a:off x="467544" y="2420888"/>
            <a:ext cx="2448694" cy="28623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-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от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5868144" y="2492896"/>
            <a:ext cx="3024336" cy="313932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ЖКХ, культура и другие) капитальное строительство и другие) </a:t>
            </a:r>
          </a:p>
        </p:txBody>
      </p:sp>
      <p:sp>
        <p:nvSpPr>
          <p:cNvPr id="5126" name="TextBox 22"/>
          <p:cNvSpPr txBox="1">
            <a:spLocks noChangeArrowheads="1"/>
          </p:cNvSpPr>
          <p:nvPr/>
        </p:nvSpPr>
        <p:spPr bwMode="auto">
          <a:xfrm flipV="1">
            <a:off x="1763688" y="692696"/>
            <a:ext cx="7129487" cy="17543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pPr algn="just"/>
            <a:endParaRPr lang="ru-RU" b="1" dirty="0">
              <a:solidFill>
                <a:srgbClr val="FB05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/>
            <a:endParaRPr lang="ru-RU" b="1" dirty="0">
              <a:solidFill>
                <a:srgbClr val="4709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8501063" y="214313"/>
            <a:ext cx="428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</a:endParaRPr>
          </a:p>
        </p:txBody>
      </p:sp>
      <p:pic>
        <p:nvPicPr>
          <p:cNvPr id="5130" name="Picture 15" descr="289654bc05747496ce06717c2d8a64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20888"/>
            <a:ext cx="27352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11986</TotalTime>
  <Words>5602</Words>
  <Application>Microsoft Office PowerPoint</Application>
  <PresentationFormat>Экран (4:3)</PresentationFormat>
  <Paragraphs>1648</Paragraphs>
  <Slides>50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Заволжского муниципального района на 2023 год и на плановый период 2024 и 2025 годов </vt:lpstr>
      <vt:lpstr>Основные показатели социально-экономического развития  на 2023 год и на плановый период 2024 и 2025 годов 1. Экономические показатели </vt:lpstr>
      <vt:lpstr>Основные показатели социально-экономического развития  на 2023 год и на плановый период 2024 и 2025 годов  2.Показатели, характеризующие уровень жизни населения</vt:lpstr>
      <vt:lpstr>Основные показатели социально-экономического развития  на 2023 год и на плановый период 2024 и 2025 годов  2.Показатели, характеризующие уровень жизни населения  (продолжение)</vt:lpstr>
      <vt:lpstr>Презентация PowerPoint</vt:lpstr>
      <vt:lpstr>Презентация PowerPoint</vt:lpstr>
      <vt:lpstr>Презентация PowerPoint</vt:lpstr>
      <vt:lpstr>Основные характеристики бюджета Заволжского муниципального района на 2023 год и на плановый период 2024 и 2025 годов                                                                                                                                                                                                            (тыс.руб.)</vt:lpstr>
      <vt:lpstr>Презентация PowerPoint</vt:lpstr>
      <vt:lpstr>Презентация PowerPoint</vt:lpstr>
      <vt:lpstr>Нормативы зачислений налоговых и неналоговых доходов в бюджет  Заволжского муниципального района  и бюджеты поселений Заволжского муниципального района на 2023 год и на плановый период 2024 и 2025 годов </vt:lpstr>
      <vt:lpstr>Нормативы зачислений налоговых и неналоговых доходов в бюджет  Заволжского муниципального района  и бюджеты поселений Заволжского муниципального района на 2023 год и на плановый период 2024 и 2025 годов (продолжение)</vt:lpstr>
      <vt:lpstr>Структура доходов бюджета Заволжского муниципального района  на 2023 год и на плановый период 2024 и 2025 годов </vt:lpstr>
      <vt:lpstr>Структура налоговых доходов бюджета Заволжского муниципального района  на 2023 год и на плановый период 2024 и 2025 годов </vt:lpstr>
      <vt:lpstr>Структура неналоговых доходов бюджета Заволжского муниципального района  на 2023 год и на плановый период 2024 и 2025 годов </vt:lpstr>
      <vt:lpstr>Безвозмездные поступления в бюджет Заволжского муниципального района  на 2023 год и на плановый период 2024 и 2025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Заволжского муниципального района в разрезе разделов и подразделов бюджетной классификации  на 2023 год и на плановый период 2024 и 2025 годов</vt:lpstr>
      <vt:lpstr>Расходы бюджета Заволжского муниципального района в разрезе разделов и подразделов бюджетной классификации  на 2023 год и на плановый период 2024 и 2025 годов (2)</vt:lpstr>
      <vt:lpstr>Расходы бюджета Заволжского муниципального района в разрезе разделов и подразделов бюджетной классификации  на 2023 год и на плановый период 2024 и 2025 годов (3)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Непрограммные направления деятельности  Заволжского муниципального района  на 2023 год и на плановый период 2024 и 2025 годов </vt:lpstr>
      <vt:lpstr>Непрограммные направления деятельности  Заволжского муниципального района  на 2023год и на плановый период 2024 и 2025 годов (продолжение)</vt:lpstr>
      <vt:lpstr>Иные межбюджетные трансферты поселениям  Заволжского муниципального района  на 2023 год и на плановый период 2024 и 2025 годов </vt:lpstr>
      <vt:lpstr>Иные межбюджетные трансферты поселениям  Заволжского муниципального района  на 2023 год и на плановый период 2024 и 2025 годов (2)</vt:lpstr>
      <vt:lpstr>Иные межбюджетные трансферты поселениям  Заволжского муниципального района  на 2023 год и на плановый период 2024 и 2025 годов (3)</vt:lpstr>
      <vt:lpstr>Презентация PowerPoint</vt:lpstr>
      <vt:lpstr>Дорожный фонд  Заволжского муниципального района  на 2020 год</vt:lpstr>
      <vt:lpstr>Общественно значимые проекты, реализуемые в Заволжском муниципальном районе (тыс. руб.) </vt:lpstr>
      <vt:lpstr>Общественно значимые проекты, реализуемые в Заволжском муниципальном районе (тыс. руб.) </vt:lpstr>
      <vt:lpstr> </vt:lpstr>
      <vt:lpstr>Социально значимые проекты, реализуемые в Заволжском муниципальном районе (тыс. руб.) </vt:lpstr>
      <vt:lpstr>Сведения о верхнем пределе муниципального долга Заволжского муниципального района на 1 января года, следующего за очередным финансовым годом и каждым годом планового периода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Владелец</cp:lastModifiedBy>
  <cp:revision>1259</cp:revision>
  <cp:lastPrinted>2020-12-09T05:41:55Z</cp:lastPrinted>
  <dcterms:modified xsi:type="dcterms:W3CDTF">2022-12-29T07:23:02Z</dcterms:modified>
</cp:coreProperties>
</file>