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341" r:id="rId2"/>
    <p:sldId id="342" r:id="rId3"/>
    <p:sldId id="362" r:id="rId4"/>
    <p:sldId id="257" r:id="rId5"/>
    <p:sldId id="258" r:id="rId6"/>
    <p:sldId id="375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34" r:id="rId18"/>
    <p:sldId id="335" r:id="rId19"/>
    <p:sldId id="372" r:id="rId20"/>
    <p:sldId id="348" r:id="rId21"/>
    <p:sldId id="370" r:id="rId22"/>
    <p:sldId id="376" r:id="rId23"/>
    <p:sldId id="368" r:id="rId24"/>
    <p:sldId id="369" r:id="rId25"/>
    <p:sldId id="282" r:id="rId2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</a:t>
            </a:r>
            <a:endParaRPr lang="en-US" sz="2000" dirty="0" smtClean="0"/>
          </a:p>
          <a:p>
            <a:pPr>
              <a:defRPr/>
            </a:pPr>
            <a:r>
              <a:rPr lang="ru-RU" sz="2000" dirty="0" smtClean="0"/>
              <a:t>Заволжского</a:t>
            </a:r>
            <a:r>
              <a:rPr lang="ru-RU" sz="2000" baseline="0" dirty="0" smtClean="0"/>
              <a:t> муниципального района</a:t>
            </a:r>
            <a:endParaRPr lang="ru-RU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746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81730181006881E-3"/>
                  <c:y val="3.01659523256551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63460362013792E-3"/>
                  <c:y val="2.011063488377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</a:t>
                    </a:r>
                    <a:r>
                      <a:rPr lang="en-US" dirty="0" smtClean="0"/>
                      <a:t>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34070899225134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</a:t>
                    </a:r>
                    <a:r>
                      <a:rPr lang="en-US" dirty="0" smtClean="0"/>
                      <a:t>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126920724027922E-3"/>
                  <c:y val="2.3462407364398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en-US" dirty="0" smtClean="0"/>
                      <a:t>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en-US" dirty="0" smtClean="0"/>
                      <a:t>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13601</c:v>
                </c:pt>
                <c:pt idx="1">
                  <c:v>13949</c:v>
                </c:pt>
                <c:pt idx="2">
                  <c:v>14193</c:v>
                </c:pt>
                <c:pt idx="3">
                  <c:v>14553</c:v>
                </c:pt>
                <c:pt idx="4">
                  <c:v>15046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991-4C9F-9D0A-0EF234C6E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8331904"/>
        <c:axId val="58333440"/>
      </c:bubbleChart>
      <c:valAx>
        <c:axId val="5833190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58333440"/>
        <c:crosses val="autoZero"/>
        <c:crossBetween val="midCat"/>
      </c:valAx>
      <c:valAx>
        <c:axId val="58333440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583319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2022 год</c:v>
                </c:pt>
                <c:pt idx="1">
                  <c:v>Исполнено за 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787072.08</c:v>
                </c:pt>
                <c:pt idx="1">
                  <c:v>767695.91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E-40E2-9457-08641051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2022 год</c:v>
                </c:pt>
                <c:pt idx="1">
                  <c:v>Исполнено за 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796154.15</c:v>
                </c:pt>
                <c:pt idx="1">
                  <c:v>756169.25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E-40E2-9457-08641051EF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 (+)                                                      Дефицит (-)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2022 год</c:v>
                </c:pt>
                <c:pt idx="1">
                  <c:v>Исполнено за 2022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-9082.07</c:v>
                </c:pt>
                <c:pt idx="1">
                  <c:v>11526.66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0E2-9457-08641051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051008"/>
        <c:axId val="57052544"/>
        <c:axId val="0"/>
      </c:bar3DChart>
      <c:catAx>
        <c:axId val="5705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052544"/>
        <c:crosses val="autoZero"/>
        <c:auto val="1"/>
        <c:lblAlgn val="ctr"/>
        <c:lblOffset val="100"/>
        <c:noMultiLvlLbl val="0"/>
      </c:catAx>
      <c:valAx>
        <c:axId val="570525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705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уточнённый план</c:v>
                </c:pt>
                <c:pt idx="1">
                  <c:v>2022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55307.57</c:v>
                </c:pt>
                <c:pt idx="1">
                  <c:v>59804.09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E80-B43C-90C115BF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уточнённый план</c:v>
                </c:pt>
                <c:pt idx="1">
                  <c:v>2022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28327.47</c:v>
                </c:pt>
                <c:pt idx="1">
                  <c:v>20163.259999999951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5-4E80-B43C-90C115BF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уточнённый план</c:v>
                </c:pt>
                <c:pt idx="1">
                  <c:v>2022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703437.03</c:v>
                </c:pt>
                <c:pt idx="1">
                  <c:v>687728.56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5-4E80-B43C-90C115BF5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516224"/>
        <c:axId val="166517760"/>
        <c:axId val="0"/>
      </c:bar3DChart>
      <c:catAx>
        <c:axId val="16651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517760"/>
        <c:crosses val="autoZero"/>
        <c:auto val="1"/>
        <c:lblAlgn val="ctr"/>
        <c:lblOffset val="100"/>
        <c:noMultiLvlLbl val="0"/>
      </c:catAx>
      <c:valAx>
        <c:axId val="16651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516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2022 год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1900</c:v>
                </c:pt>
                <c:pt idx="1">
                  <c:v>1831.49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E-4DE9-A361-5BFE3B074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1350</c:v>
                </c:pt>
                <c:pt idx="1">
                  <c:v>3187.4900000000002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E-4DE9-A361-5BFE3B074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1000</c:v>
                </c:pt>
                <c:pt idx="1">
                  <c:v>1055.55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5E-4DE9-A361-5BFE3B074B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</c:v>
                </c:pt>
                <c:pt idx="1">
                  <c:v>19.260000000000002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5E-4DE9-A361-5BFE3B074B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</c:v>
                </c:pt>
                <c:pt idx="1">
                  <c:v>7.44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E-4DE9-A361-5BFE3B074B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3464.88</c:v>
                </c:pt>
                <c:pt idx="1">
                  <c:v>3448.29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5E-4DE9-A361-5BFE3B074B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9915.69</c:v>
                </c:pt>
                <c:pt idx="1">
                  <c:v>11442.1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E-4DE9-A361-5BFE3B074BD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                           уточнённый план</c:v>
                </c:pt>
                <c:pt idx="1">
                  <c:v>2022 год                                                                   исполнено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37655</c:v>
                </c:pt>
                <c:pt idx="1">
                  <c:v>38862.480000000003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11456"/>
        <c:axId val="117821440"/>
        <c:axId val="0"/>
      </c:bar3DChart>
      <c:catAx>
        <c:axId val="117811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7821440"/>
        <c:crosses val="autoZero"/>
        <c:auto val="1"/>
        <c:lblAlgn val="ctr"/>
        <c:lblOffset val="100"/>
        <c:noMultiLvlLbl val="0"/>
      </c:catAx>
      <c:valAx>
        <c:axId val="117821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8114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4675348448704"/>
          <c:y val="0.13807449763905488"/>
          <c:w val="0.33738794806937644"/>
          <c:h val="0.818799092409736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</a:rPr>
              <a:t>Структура неналоговых доходов бюджета </a:t>
            </a:r>
          </a:p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</a:rPr>
              <a:t>Заволжского муниципального района за 2022 год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уточнённый план</c:v>
                </c:pt>
                <c:pt idx="1">
                  <c:v>2022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4315.4000000000005</c:v>
                </c:pt>
                <c:pt idx="1">
                  <c:v>4382.38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6-499A-8789-6BA4CA4262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уточнённый план</c:v>
                </c:pt>
                <c:pt idx="1">
                  <c:v>2022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1236.29</c:v>
                </c:pt>
                <c:pt idx="1">
                  <c:v>1209.07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6-499A-8789-6BA4CA4262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уточнённый план</c:v>
                </c:pt>
                <c:pt idx="1">
                  <c:v>2022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9220.6400000000049</c:v>
                </c:pt>
                <c:pt idx="1">
                  <c:v>8844.9499999999753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6-499A-8789-6BA4CA4262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уточнённый план</c:v>
                </c:pt>
                <c:pt idx="1">
                  <c:v>2022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12736.38</c:v>
                </c:pt>
                <c:pt idx="1">
                  <c:v>5267.28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6-499A-8789-6BA4CA4262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уточнённый план</c:v>
                </c:pt>
                <c:pt idx="1">
                  <c:v>2022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868.57</c:v>
                </c:pt>
                <c:pt idx="1">
                  <c:v>471.61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6-499A-8789-6BA4CA4262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            уточнённый план</c:v>
                </c:pt>
                <c:pt idx="1">
                  <c:v>2022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-49.81</c:v>
                </c:pt>
                <c:pt idx="1">
                  <c:v>-12.03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6-499A-8789-6BA4CA42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4101248"/>
        <c:axId val="134107136"/>
        <c:axId val="0"/>
      </c:bar3DChart>
      <c:catAx>
        <c:axId val="1341012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34107136"/>
        <c:crosses val="autoZero"/>
        <c:auto val="1"/>
        <c:lblAlgn val="ctr"/>
        <c:lblOffset val="100"/>
        <c:noMultiLvlLbl val="0"/>
      </c:catAx>
      <c:valAx>
        <c:axId val="1341071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4101248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2022 году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95406824147239E-2"/>
          <c:y val="0.11841187129971248"/>
          <c:w val="0.91000459317585303"/>
          <c:h val="0.38772145356847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59686.7</c:v>
                </c:pt>
                <c:pt idx="1">
                  <c:v>54790.560000000005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E-4065-ACE1-91D1BEBE4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5.64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E-4065-ACE1-91D1BEBE4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16246.03</c:v>
                </c:pt>
                <c:pt idx="1">
                  <c:v>14499.4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E-4065-ACE1-91D1BEBE4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41660.58</c:v>
                </c:pt>
                <c:pt idx="1">
                  <c:v>31652.17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BE-4065-ACE1-91D1BEBE4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389275.92000000022</c:v>
                </c:pt>
                <c:pt idx="1">
                  <c:v>389053.23000000021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BE-4065-ACE1-91D1BEBE4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280025.09999999998</c:v>
                </c:pt>
                <c:pt idx="1">
                  <c:v>257450.52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E-4065-ACE1-91D1BEBE4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4416.84</c:v>
                </c:pt>
                <c:pt idx="1">
                  <c:v>4251.6500000000024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BE-4065-ACE1-91D1BEBE4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4623.45</c:v>
                </c:pt>
                <c:pt idx="1">
                  <c:v>4357.87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BE-4065-ACE1-91D1BEBE4B5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                                                уточнённый план</c:v>
                </c:pt>
                <c:pt idx="1">
                  <c:v>2022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169.53</c:v>
                </c:pt>
                <c:pt idx="1">
                  <c:v>108.2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BE-4065-ACE1-91D1BEBE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51542400"/>
        <c:axId val="151556480"/>
        <c:axId val="0"/>
      </c:bar3DChart>
      <c:catAx>
        <c:axId val="15154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556480"/>
        <c:crosses val="autoZero"/>
        <c:auto val="1"/>
        <c:lblAlgn val="ctr"/>
        <c:lblOffset val="100"/>
        <c:noMultiLvlLbl val="0"/>
      </c:catAx>
      <c:valAx>
        <c:axId val="151556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1542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015824584426995"/>
          <c:y val="0.60567944073072533"/>
          <c:w val="0.6396833989501316"/>
          <c:h val="0.3924366686405501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8154E-2"/>
          <c:y val="0.20555555555555555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 </c:v>
                </c:pt>
                <c:pt idx="1">
                  <c:v>Программа "Развитие физической культуры и спорта в Заволжском муниципальном районе" 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 </c:v>
                </c:pt>
                <c:pt idx="4">
                  <c:v>Программа "Экономическое развитие Заволжского муниципального района" 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района" 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 </c:v>
                </c:pt>
                <c:pt idx="8">
                  <c:v>Программа "Совершенствование местного самоуправления Заволжского муниципального района"</c:v>
                </c:pt>
                <c:pt idx="9">
                  <c:v>Программа "Управление муниципальным имуществом Заволжского муниципального района" </c:v>
                </c:pt>
                <c:pt idx="10">
                  <c:v>Программа "Улучшение условий и охраны труда в Заволжском муниципальном районе" </c:v>
                </c:pt>
                <c:pt idx="11">
                  <c:v>Программа "Безопасность Заволжского муниципального района" 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 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245262.6</c:v>
                </c:pt>
                <c:pt idx="1">
                  <c:v>108.2</c:v>
                </c:pt>
                <c:pt idx="2">
                  <c:v>16179.3</c:v>
                </c:pt>
                <c:pt idx="3">
                  <c:v>1669.4</c:v>
                </c:pt>
                <c:pt idx="4">
                  <c:v>454.2</c:v>
                </c:pt>
                <c:pt idx="5">
                  <c:v>30410.7</c:v>
                </c:pt>
                <c:pt idx="6">
                  <c:v>13783.4</c:v>
                </c:pt>
                <c:pt idx="7">
                  <c:v>4191.8</c:v>
                </c:pt>
                <c:pt idx="8">
                  <c:v>43753.4</c:v>
                </c:pt>
                <c:pt idx="9">
                  <c:v>1550.5</c:v>
                </c:pt>
                <c:pt idx="10">
                  <c:v>12.3</c:v>
                </c:pt>
                <c:pt idx="11">
                  <c:v>5.6</c:v>
                </c:pt>
                <c:pt idx="12">
                  <c:v>1463.3</c:v>
                </c:pt>
                <c:pt idx="13">
                  <c:v>389053.2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F-4E90-8A23-FB066EF8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138888888888964"/>
          <c:y val="7.0866141732284108E-5"/>
          <c:w val="0.39722222222222514"/>
          <c:h val="0.9998581219014244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0600462834284E-3"/>
          <c:y val="0.15397006008994171"/>
          <c:w val="0.45653027456660189"/>
          <c:h val="0.622731834144038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2"/>
              <c:layout>
                <c:manualLayout>
                  <c:x val="-4.324890638670166E-2"/>
                  <c:y val="9.9467090761976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309164479440074E-2"/>
                  <c:y val="9.3656041697391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Предоставление иных межбюджетных трансфертов сельским поселениям на содержание автомобильных дорог местного значения в границах населённых пунктов поселения - 15,8%</c:v>
                </c:pt>
                <c:pt idx="1">
                  <c:v>Предоставление иных межбюджетных трансфертов сельским поселениям  на содержание автомобильных дорог местного значения вне границ населённых пунктов поселения - 14,7%</c:v>
                </c:pt>
                <c:pt idx="2">
                  <c:v>Капитальный ремонт и ремонт автомобильных дорог местного значения между населёнными пунктами муниципального образования "Заволжский муниципальный район" - 1,9%</c:v>
                </c:pt>
                <c:pt idx="3">
                  <c:v>Капитальный ремонт и ремонт автомобильных дорог местного значения внутри населённых пунктов муниципального образования "Заволжский муниципальный район" - 36,5%</c:v>
                </c:pt>
                <c:pt idx="4">
                  <c:v>Содержание автомобильной дороги по ул. Веселова с. Есиплево Заволжского района Ивановской области- 12,2%</c:v>
                </c:pt>
                <c:pt idx="5">
                  <c:v>Ремонт дороги по ул. Нагорная с. Есиплево - 6,6%</c:v>
                </c:pt>
                <c:pt idx="6">
                  <c:v>Ремонт ул. Цветочная с. Колшево Заволжского района Ивановской области - 11,9%</c:v>
                </c:pt>
                <c:pt idx="7">
                  <c:v>Проверка сметной стоимости объектов  - 0,3%</c:v>
                </c:pt>
                <c:pt idx="8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 - 0,1%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2175.16</c:v>
                </c:pt>
                <c:pt idx="1">
                  <c:v>2024.01</c:v>
                </c:pt>
                <c:pt idx="2">
                  <c:v>264.58999999999992</c:v>
                </c:pt>
                <c:pt idx="3">
                  <c:v>5034.6600000000008</c:v>
                </c:pt>
                <c:pt idx="4">
                  <c:v>1682.74</c:v>
                </c:pt>
                <c:pt idx="5">
                  <c:v>903.45999999999992</c:v>
                </c:pt>
                <c:pt idx="6">
                  <c:v>1644.21</c:v>
                </c:pt>
                <c:pt idx="7">
                  <c:v>44.7</c:v>
                </c:pt>
                <c:pt idx="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77-49CE-9E5A-CBB1D799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87858383118722"/>
          <c:y val="0"/>
          <c:w val="0.53121416168812774"/>
          <c:h val="0.8720000506601824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01.01.2022  – 0,0 </a:t>
          </a:r>
          <a:r>
            <a:rPr lang="ru-RU" sz="2400" dirty="0" err="1" smtClean="0">
              <a:solidFill>
                <a:schemeClr val="tx1"/>
              </a:solidFill>
            </a:rPr>
            <a:t>тыс.руб</a:t>
          </a:r>
          <a:r>
            <a:rPr lang="ru-RU" sz="2400" dirty="0" smtClean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01.01.2023 – 0,0 </a:t>
          </a:r>
          <a:r>
            <a:rPr lang="ru-RU" sz="2400" dirty="0" err="1" smtClean="0">
              <a:solidFill>
                <a:schemeClr val="tx1"/>
              </a:solidFill>
            </a:rPr>
            <a:t>тыс.руб</a:t>
          </a:r>
          <a:r>
            <a:rPr lang="ru-RU" sz="2400" dirty="0" smtClean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F5FB4-A360-4ECE-8AE1-A1266ED78702}">
      <dsp:nvSpPr>
        <dsp:cNvPr id="0" name=""/>
        <dsp:cNvSpPr/>
      </dsp:nvSpPr>
      <dsp:spPr>
        <a:xfrm>
          <a:off x="0" y="802393"/>
          <a:ext cx="8229599" cy="835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01.01.2022  – 0,0 </a:t>
          </a:r>
          <a:r>
            <a:rPr lang="ru-RU" sz="2400" kern="1200" dirty="0" err="1" smtClean="0">
              <a:solidFill>
                <a:schemeClr val="tx1"/>
              </a:solidFill>
            </a:rPr>
            <a:t>тыс.руб</a:t>
          </a:r>
          <a:r>
            <a:rPr lang="ru-RU" sz="2400" kern="1200" dirty="0" smtClean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0804" y="843197"/>
        <a:ext cx="8147991" cy="754272"/>
      </dsp:txXfrm>
    </dsp:sp>
    <dsp:sp modelId="{E97C06F8-70F9-40D9-ACE8-324F0BDAA708}">
      <dsp:nvSpPr>
        <dsp:cNvPr id="0" name=""/>
        <dsp:cNvSpPr/>
      </dsp:nvSpPr>
      <dsp:spPr>
        <a:xfrm>
          <a:off x="0" y="2146563"/>
          <a:ext cx="8229599" cy="810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01.01.2023 – 0,0 </a:t>
          </a:r>
          <a:r>
            <a:rPr lang="ru-RU" sz="2400" kern="1200" dirty="0" err="1" smtClean="0">
              <a:solidFill>
                <a:schemeClr val="tx1"/>
              </a:solidFill>
            </a:rPr>
            <a:t>тыс.руб</a:t>
          </a:r>
          <a:r>
            <a:rPr lang="ru-RU" sz="2400" kern="1200" dirty="0" smtClean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9572" y="2186135"/>
        <a:ext cx="8150455" cy="73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0.01814</cdr:x>
      <cdr:y>0.03392</cdr:y>
    </cdr:from>
    <cdr:to>
      <cdr:x>0.57726</cdr:x>
      <cdr:y>0.2269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5901" y="232646"/>
          <a:ext cx="5112568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Структура расходной части бюджета</a:t>
          </a:r>
        </a:p>
        <a:p xmlns:a="http://schemas.openxmlformats.org/drawingml/2006/main">
          <a:pPr algn="ctr"/>
          <a:r>
            <a:rPr lang="ru-RU" sz="2000" b="1" dirty="0" smtClean="0"/>
            <a:t> 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/>
            <a:t>за 2022 год в разрезе муниципальных программ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4" tIns="47462" rIns="94924" bIns="474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4924" tIns="47462" rIns="94924" bIns="474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235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2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источники формирования налоговых и неналоговых доходов бюджета Заволжского муниципального района за 202</a:t>
            </a:r>
            <a:r>
              <a:rPr lang="ru-RU" sz="2000" b="1" dirty="0">
                <a:cs typeface="Times New Roman" pitchFamily="18" charset="0"/>
              </a:rPr>
              <a:t>2</a:t>
            </a:r>
            <a:r>
              <a:rPr lang="ru-RU" sz="2000" b="1" dirty="0" smtClean="0"/>
              <a:t> год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40998"/>
              </p:ext>
            </p:extLst>
          </p:nvPr>
        </p:nvGraphicFramePr>
        <p:xfrm>
          <a:off x="107504" y="685065"/>
          <a:ext cx="8928991" cy="617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0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939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Уточнённый план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к общему объёму налоговых и неналоговых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доходов</a:t>
                      </a:r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Исполнено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к общему объёму налоговых и неналоговых доходов</a:t>
                      </a:r>
                      <a:endParaRPr lang="ru-RU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83 635,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79 967,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55 307,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59 804,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79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37 655,0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38 862,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9 915,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11 442,1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5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упрощенной 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3 464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3 448,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1 005,5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1 350,0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3 187,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1 831,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28 327,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20 163,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92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4 315,4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4 382,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70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1 236,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1 209,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016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9 220,6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8 844,9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12 736,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5 267,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868,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5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-12,0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332656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893619"/>
              </p:ext>
            </p:extLst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7353713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Безвозмездные поступления в бюджет </a:t>
            </a:r>
          </a:p>
          <a:p>
            <a:pPr algn="ctr"/>
            <a:r>
              <a:rPr lang="ru-RU" sz="2000" b="1" dirty="0" smtClean="0"/>
              <a:t>Заволжского муниципального района в 202</a:t>
            </a:r>
            <a:r>
              <a:rPr lang="ru-RU" sz="2000" b="1" dirty="0">
                <a:cs typeface="Times New Roman" pitchFamily="18" charset="0"/>
              </a:rPr>
              <a:t>2</a:t>
            </a:r>
            <a:r>
              <a:rPr lang="ru-RU" sz="2000" b="1" dirty="0" smtClean="0"/>
              <a:t> году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30468"/>
              </p:ext>
            </p:extLst>
          </p:nvPr>
        </p:nvGraphicFramePr>
        <p:xfrm>
          <a:off x="251521" y="1857362"/>
          <a:ext cx="8748464" cy="431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8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14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Дотации</a:t>
                      </a:r>
                      <a:endParaRPr lang="ru-RU" sz="1400" b="0" i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134 869,0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Субвенции</a:t>
                      </a:r>
                      <a:endParaRPr lang="ru-RU" sz="1400" b="0" i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775,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Субсидии</a:t>
                      </a:r>
                      <a:endParaRPr lang="ru-RU" sz="1400" b="0" i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442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194,3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Иные межбюджетные трансферты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12 085,1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Прочие безвозмездные</a:t>
                      </a:r>
                      <a:r>
                        <a:rPr lang="ru-RU" sz="1400" b="0" i="0" baseline="0" dirty="0" smtClean="0"/>
                        <a:t> поступления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1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Доходы</a:t>
                      </a:r>
                      <a:r>
                        <a:rPr lang="ru-RU" sz="1400" b="0" i="0" baseline="0" dirty="0" smtClean="0"/>
                        <a:t> от возврата прочих остатков прошлых лет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687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728,5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218" y="404664"/>
            <a:ext cx="6874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в 202</a:t>
            </a:r>
            <a:r>
              <a:rPr lang="ru-RU" sz="2000" b="1" dirty="0">
                <a:cs typeface="Times New Roman" pitchFamily="18" charset="0"/>
              </a:rPr>
              <a:t>2</a:t>
            </a:r>
            <a:r>
              <a:rPr lang="ru-RU" sz="2000" b="1" dirty="0" smtClean="0"/>
              <a:t> году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48861"/>
              </p:ext>
            </p:extLst>
          </p:nvPr>
        </p:nvGraphicFramePr>
        <p:xfrm>
          <a:off x="323528" y="1484784"/>
          <a:ext cx="8501120" cy="5167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796 154,1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756 169,2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95,0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59 686,7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54 790,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16 246,0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14 499,4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41 660,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31 652,</a:t>
                      </a:r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389 275,9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389 053,2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280 025,1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257 450,5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4 416,8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4 251,6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4 623,5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4 357,</a:t>
                      </a:r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98054862"/>
              </p:ext>
            </p:extLst>
          </p:nvPr>
        </p:nvGraphicFramePr>
        <p:xfrm>
          <a:off x="107504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бюджета Заволжского муниципального района в 202</a:t>
            </a:r>
            <a:r>
              <a:rPr lang="ru-RU" sz="2000" b="1" dirty="0"/>
              <a:t>2</a:t>
            </a:r>
            <a:r>
              <a:rPr lang="ru-RU" sz="2000" b="1" dirty="0" smtClean="0"/>
              <a:t> году в разрезе муниципальных программ. (1)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93016"/>
              </p:ext>
            </p:extLst>
          </p:nvPr>
        </p:nvGraphicFramePr>
        <p:xfrm>
          <a:off x="251520" y="1340768"/>
          <a:ext cx="8786874" cy="10001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5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796 154,1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747 898,1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76850"/>
              </p:ext>
            </p:extLst>
          </p:nvPr>
        </p:nvGraphicFramePr>
        <p:xfrm>
          <a:off x="251520" y="2492896"/>
          <a:ext cx="8786873" cy="41078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8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3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245 262,6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97 981,0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0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122 102,3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93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13 952,5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67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0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10 597,4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6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16 179,3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0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067,7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4 111,5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бюджета Заволжского муниципального района в 202</a:t>
            </a:r>
            <a:r>
              <a:rPr lang="ru-RU" sz="2000" b="1" dirty="0"/>
              <a:t>2</a:t>
            </a:r>
            <a:r>
              <a:rPr lang="ru-RU" sz="2000" b="1" dirty="0" smtClean="0"/>
              <a:t> году 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392" y="105273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40139"/>
              </p:ext>
            </p:extLst>
          </p:nvPr>
        </p:nvGraphicFramePr>
        <p:xfrm>
          <a:off x="251520" y="1628800"/>
          <a:ext cx="8784976" cy="4934509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29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21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«Профилактика социального сиротства, развитие семейных форм устройства детей-сирот и детей, оставшихся без попечения родителей»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1 528,3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6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204,2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0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49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30 410,7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26 872,4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543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- Подпрограмма «Стимулирование развития жилищного строительства на территории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- Подпрограмма «Предоставление субсидий юридическим лицам (за исключением государственных (муниципальных)</a:t>
                      </a:r>
                      <a:r>
                        <a:rPr lang="ru-RU" sz="11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учреждений), индивидуальным предпринимателям, физическим лицам, предоставляющим услуги в сфере жилищно-коммунального хозяйства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- Подпрограмма «Предупреждение аварийных ситуаций на объектах ЖКХ,</a:t>
                      </a:r>
                      <a:r>
                        <a:rPr lang="ru-RU" sz="11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расположенных на территории сельских поселений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 и развитие коммунальной инфраструктуры»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2 357,9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27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13 783,4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«Капитальный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ремонт, ремонт и содержание 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автомобильных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 общего пользования местного значения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13 783,4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бюджета Заволжского муниципального района в 202</a:t>
            </a:r>
            <a:r>
              <a:rPr lang="ru-RU" sz="2000" b="1" dirty="0"/>
              <a:t>2</a:t>
            </a:r>
            <a:r>
              <a:rPr lang="ru-RU" sz="2000" b="1" dirty="0" smtClean="0"/>
              <a:t> году в разрезе муниципальных программ </a:t>
            </a:r>
            <a:r>
              <a:rPr lang="en-US" sz="2000" b="1" dirty="0" smtClean="0"/>
              <a:t>(</a:t>
            </a:r>
            <a:r>
              <a:rPr lang="en-US" sz="2000" b="1" dirty="0" smtClean="0">
                <a:cs typeface="Times New Roman" pitchFamily="18" charset="0"/>
              </a:rPr>
              <a:t>3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105273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58093"/>
              </p:ext>
            </p:extLst>
          </p:nvPr>
        </p:nvGraphicFramePr>
        <p:xfrm>
          <a:off x="251519" y="1556792"/>
          <a:ext cx="8784977" cy="4901468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9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4 191,8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4 191,8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43 753,4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28 062,9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2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12 565,7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28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3 124,8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1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1 550,5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52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Заволжского муниципального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9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Подпрограмма «Профилактика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и правонарушений на территории Заволжского муниципального района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70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1 463,3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1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Охрана окружающей среды на территории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389 053,2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01515643"/>
              </p:ext>
            </p:extLst>
          </p:nvPr>
        </p:nvGraphicFramePr>
        <p:xfrm>
          <a:off x="13612" y="2800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2800"/>
            <a:ext cx="7813532" cy="56878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62792" y="0"/>
            <a:ext cx="6879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/>
              <a:t>Заволжский муниципальный район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2687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</a:rPr>
              <a:t>Численность населения </a:t>
            </a:r>
            <a:r>
              <a:rPr lang="en-US" sz="2800" b="1" spc="50" dirty="0" smtClean="0">
                <a:ln w="38100"/>
              </a:rPr>
              <a:t>1</a:t>
            </a:r>
            <a:r>
              <a:rPr lang="ru-RU" sz="2800" b="1" spc="50" dirty="0" smtClean="0">
                <a:ln w="38100"/>
              </a:rPr>
              <a:t>3,</a:t>
            </a:r>
            <a:r>
              <a:rPr lang="en-US" sz="2800" b="1" spc="50" dirty="0" smtClean="0">
                <a:ln w="38100"/>
              </a:rPr>
              <a:t>601</a:t>
            </a:r>
            <a:r>
              <a:rPr lang="ru-RU" sz="2800" b="1" spc="50" dirty="0" smtClean="0">
                <a:ln w="38100"/>
              </a:rPr>
              <a:t> тыс. чел., </a:t>
            </a:r>
          </a:p>
          <a:p>
            <a:r>
              <a:rPr lang="ru-RU" sz="2800" b="1" spc="50" dirty="0" smtClean="0">
                <a:ln w="38100"/>
              </a:rPr>
              <a:t>в том числе городское </a:t>
            </a:r>
            <a:r>
              <a:rPr lang="en-US" sz="2800" b="1" spc="50" dirty="0" smtClean="0">
                <a:ln w="38100"/>
              </a:rPr>
              <a:t>9</a:t>
            </a:r>
            <a:r>
              <a:rPr lang="ru-RU" sz="2800" b="1" spc="50" dirty="0" smtClean="0">
                <a:ln w="38100"/>
              </a:rPr>
              <a:t>,</a:t>
            </a:r>
            <a:r>
              <a:rPr lang="en-US" sz="2800" b="1" spc="50" dirty="0" smtClean="0">
                <a:ln w="38100"/>
              </a:rPr>
              <a:t>238</a:t>
            </a:r>
            <a:r>
              <a:rPr lang="ru-RU" sz="2800" b="1" spc="50" dirty="0" smtClean="0">
                <a:ln w="38100"/>
              </a:rPr>
              <a:t> тыс. чел., </a:t>
            </a:r>
          </a:p>
          <a:p>
            <a:r>
              <a:rPr lang="ru-RU" sz="2800" b="1" spc="50" dirty="0" smtClean="0">
                <a:ln w="38100"/>
              </a:rPr>
              <a:t>сельское – </a:t>
            </a:r>
            <a:r>
              <a:rPr lang="en-US" sz="2800" b="1" spc="50" dirty="0" smtClean="0">
                <a:ln w="38100"/>
              </a:rPr>
              <a:t>4</a:t>
            </a:r>
            <a:r>
              <a:rPr lang="ru-RU" sz="2800" b="1" spc="50" dirty="0" smtClean="0">
                <a:ln w="38100"/>
              </a:rPr>
              <a:t>,</a:t>
            </a:r>
            <a:r>
              <a:rPr lang="en-US" sz="2800" b="1" spc="50" dirty="0" smtClean="0">
                <a:ln w="38100"/>
              </a:rPr>
              <a:t>363</a:t>
            </a:r>
            <a:r>
              <a:rPr lang="ru-RU" sz="2800" b="1" spc="50" dirty="0" smtClean="0">
                <a:ln w="38100"/>
              </a:rPr>
              <a:t> тыс. чел</a:t>
            </a:r>
            <a:r>
              <a:rPr lang="en-US" sz="2800" b="1" spc="50" dirty="0" smtClean="0">
                <a:ln w="38100"/>
              </a:rPr>
              <a:t>. </a:t>
            </a:r>
            <a:r>
              <a:rPr lang="ru-RU" sz="2800" b="1" spc="50" dirty="0" smtClean="0">
                <a:ln w="38100"/>
              </a:rPr>
              <a:t>(</a:t>
            </a:r>
            <a:r>
              <a:rPr lang="ru-RU" sz="2400" b="1" spc="50" dirty="0" smtClean="0">
                <a:ln w="38100"/>
              </a:rPr>
              <a:t>по состоянию на 01.01.20</a:t>
            </a:r>
            <a:r>
              <a:rPr lang="en-US" sz="2400" b="1" spc="50" dirty="0" smtClean="0">
                <a:ln w="38100"/>
              </a:rPr>
              <a:t>22</a:t>
            </a:r>
            <a:r>
              <a:rPr lang="ru-RU" sz="2400" b="1" spc="50" dirty="0" smtClean="0">
                <a:ln w="38100"/>
              </a:rPr>
              <a:t>г.)</a:t>
            </a:r>
            <a:endParaRPr lang="ru-RU" sz="2400" b="1" spc="50" dirty="0">
              <a:ln w="3810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в 202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году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97908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80526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Ликвидация (рекультивация) объектов накопленного  экологического вреда, представляющих угрозу реке Волге  (в рамках реализации национального проекта «Экология» регионального проекта «Оздоровление Волги») – 389 053,2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57301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pPr algn="just"/>
            <a:r>
              <a:rPr lang="ru-RU" sz="1600" dirty="0" smtClean="0"/>
              <a:t>Строительство газовой котельной с сетью газоснабжения в с.Заречный Заволжского района Ивановской области – 6 907,2 тыс.руб.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97162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ecologia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589240"/>
            <a:ext cx="1728192" cy="10296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479715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Строительство распределительных газопроводов в </a:t>
            </a:r>
            <a:r>
              <a:rPr lang="ru-RU" sz="1600" dirty="0" err="1" smtClean="0"/>
              <a:t>д.Коротиха</a:t>
            </a:r>
            <a:r>
              <a:rPr lang="ru-RU" sz="1600" dirty="0" smtClean="0"/>
              <a:t>, </a:t>
            </a:r>
            <a:r>
              <a:rPr lang="ru-RU" sz="1600" dirty="0" err="1" smtClean="0"/>
              <a:t>д.Кинино</a:t>
            </a:r>
            <a:r>
              <a:rPr lang="ru-RU" sz="1600" dirty="0" smtClean="0"/>
              <a:t>, д.Вершинино, </a:t>
            </a:r>
            <a:r>
              <a:rPr lang="ru-RU" sz="1600" dirty="0" err="1" smtClean="0"/>
              <a:t>д.Зубцово</a:t>
            </a:r>
            <a:r>
              <a:rPr lang="ru-RU" sz="1600" dirty="0" smtClean="0"/>
              <a:t>, </a:t>
            </a:r>
            <a:r>
              <a:rPr lang="ru-RU" sz="1600" dirty="0" err="1" smtClean="0"/>
              <a:t>д.Болотниково</a:t>
            </a:r>
            <a:r>
              <a:rPr lang="ru-RU" sz="1600" dirty="0" smtClean="0"/>
              <a:t>, д.Комарово, в Заволжском районе Ивановской области – 17 229,7 тыс.руб.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437112"/>
            <a:ext cx="1800200" cy="12707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3528" y="2276872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 smtClean="0"/>
              <a:t>     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организациях» - 7 108,6 тыс.руб.</a:t>
            </a:r>
          </a:p>
        </p:txBody>
      </p:sp>
      <p:pic>
        <p:nvPicPr>
          <p:cNvPr id="4" name="Picture 2" descr="https://r1.nubex.ru/s3030-6af/a6c8944d7e_fit-in~160x160__f29440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52736"/>
            <a:ext cx="1884040" cy="1217291"/>
          </a:xfrm>
          <a:prstGeom prst="rect">
            <a:avLst/>
          </a:prstGeom>
          <a:noFill/>
        </p:spPr>
      </p:pic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76872"/>
            <a:ext cx="1669330" cy="1224136"/>
          </a:xfrm>
          <a:prstGeom prst="rect">
            <a:avLst/>
          </a:prstGeom>
          <a:noFill/>
        </p:spPr>
      </p:pic>
      <p:pic>
        <p:nvPicPr>
          <p:cNvPr id="11" name="Picture 2" descr="Строительство блочно-модульной котельной п. Октябрьский НСО - Прометей™ -  котельное оборудование для отоплен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284984"/>
            <a:ext cx="1800200" cy="129614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771800" y="1196752"/>
            <a:ext cx="619268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Благоустройство </a:t>
            </a:r>
            <a:r>
              <a:rPr lang="ru-RU" sz="1600" dirty="0">
                <a:solidFill>
                  <a:srgbClr val="000000"/>
                </a:solidFill>
              </a:rPr>
              <a:t>территорий  муниципальных </a:t>
            </a:r>
            <a:r>
              <a:rPr lang="ru-RU" sz="1600" dirty="0" smtClean="0">
                <a:solidFill>
                  <a:srgbClr val="000000"/>
                </a:solidFill>
              </a:rPr>
              <a:t>дошкольных образовательных </a:t>
            </a:r>
            <a:r>
              <a:rPr lang="ru-RU" sz="1600" dirty="0">
                <a:solidFill>
                  <a:srgbClr val="000000"/>
                </a:solidFill>
              </a:rPr>
              <a:t>организаций </a:t>
            </a:r>
            <a:r>
              <a:rPr lang="ru-RU" sz="1600" dirty="0" smtClean="0">
                <a:solidFill>
                  <a:srgbClr val="000000"/>
                </a:solidFill>
              </a:rPr>
              <a:t>– </a:t>
            </a:r>
            <a:r>
              <a:rPr lang="ru-RU" sz="1600" dirty="0">
                <a:solidFill>
                  <a:srgbClr val="000000"/>
                </a:solidFill>
              </a:rPr>
              <a:t>5 </a:t>
            </a:r>
            <a:r>
              <a:rPr lang="ru-RU" sz="1600" dirty="0" smtClean="0">
                <a:solidFill>
                  <a:srgbClr val="000000"/>
                </a:solidFill>
              </a:rPr>
              <a:t>837,9 тыс.руб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>
              <a:ea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+mn-lt"/>
              </a:rPr>
              <a:t>Указов</a:t>
            </a:r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Президента Российской Федерации </a:t>
            </a:r>
            <a:endParaRPr lang="ru-RU" sz="2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11732"/>
              </p:ext>
            </p:extLst>
          </p:nvPr>
        </p:nvGraphicFramePr>
        <p:xfrm>
          <a:off x="611560" y="2492896"/>
          <a:ext cx="8033546" cy="28023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5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7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</a:t>
                      </a:r>
                      <a:r>
                        <a:rPr lang="ru-RU" sz="1600" smtClean="0"/>
                        <a:t>за 2022 </a:t>
                      </a:r>
                      <a:r>
                        <a:rPr lang="ru-RU" sz="1600" dirty="0" smtClean="0"/>
                        <a:t>г. (руб.)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26 416,61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33 443,49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r>
                        <a:rPr lang="ru-RU" sz="1400" baseline="0" dirty="0" smtClean="0"/>
                        <a:t> 120,78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24 714,61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384436"/>
              </p:ext>
            </p:extLst>
          </p:nvPr>
        </p:nvGraphicFramePr>
        <p:xfrm>
          <a:off x="179512" y="2060848"/>
          <a:ext cx="8712968" cy="415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отдельных категорий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работников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Начисленная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заработная плата за 2022 год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, 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Педагогические работники</a:t>
                      </a:r>
                      <a:r>
                        <a:rPr lang="ru-RU" sz="1600" baseline="0" dirty="0" smtClean="0"/>
                        <a:t> муниципальных учреждений дополнительного образования детей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26 461,61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Педагогические работники</a:t>
                      </a:r>
                      <a:r>
                        <a:rPr lang="ru-RU" sz="1600" baseline="0" dirty="0" smtClean="0"/>
                        <a:t> муниципальных образовательных учреждений общего образования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33 443,49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Педагогические работники</a:t>
                      </a:r>
                      <a:r>
                        <a:rPr lang="ru-RU" sz="1600" baseline="0" dirty="0" smtClean="0"/>
                        <a:t> муниципальных дошкольных образовательных учреждений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29 120,78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Работники учреждений</a:t>
                      </a:r>
                      <a:r>
                        <a:rPr lang="ru-RU" sz="1600" baseline="0" dirty="0" smtClean="0"/>
                        <a:t> культуры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24 714,61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087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социальную поддержку семьи и детей 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384436"/>
              </p:ext>
            </p:extLst>
          </p:nvPr>
        </p:nvGraphicFramePr>
        <p:xfrm>
          <a:off x="179512" y="2060848"/>
          <a:ext cx="8712968" cy="365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3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</a:t>
                      </a:r>
                      <a:r>
                        <a:rPr lang="ru-RU" sz="1600" baseline="0" dirty="0" smtClean="0"/>
                        <a:t> 523,1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7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отдыха детей и молодежи</a:t>
                      </a:r>
                      <a:endParaRPr lang="en-US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629,4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жилых помещений детям-сиротам</a:t>
                      </a:r>
                      <a:r>
                        <a:rPr lang="ru-RU" sz="1600" baseline="0" dirty="0" smtClean="0"/>
                        <a:t> и детям, оставшимся без попечения родителей</a:t>
                      </a:r>
                      <a:endParaRPr lang="en-US" sz="1600" baseline="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1 528,3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компенсации части родительской</a:t>
                      </a:r>
                      <a:r>
                        <a:rPr lang="ru-RU" sz="1600" baseline="0" dirty="0" smtClean="0"/>
                        <a:t> платы за присмотр и уход за детьми в дошкольных учреждениях</a:t>
                      </a:r>
                      <a:endParaRPr lang="en-US" sz="1600" baseline="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1 141,2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34646"/>
              </p:ext>
            </p:extLst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Муниципальный внутренний долг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Заволжского муниципального района</a:t>
            </a:r>
            <a:endParaRPr kumimoji="0" lang="ru-RU" sz="2000" b="1" i="0" u="none" strike="noStrike" kern="1200" cap="none" spc="0" normalizeH="0" baseline="0" noProof="0" dirty="0">
              <a:ln w="11430"/>
              <a:solidFill>
                <a:schemeClr val="tx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340768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200" dirty="0" smtClean="0"/>
              <a:t>(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http</a:t>
            </a:r>
            <a:r>
              <a:rPr lang="ru-RU" sz="1200" u="sng" kern="50" dirty="0">
                <a:ea typeface="Calibri" panose="020F0502020204030204" pitchFamily="34" charset="0"/>
                <a:cs typeface="Mangal" panose="02040503050203030202" pitchFamily="18" charset="0"/>
              </a:rPr>
              <a:t>://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zavrayadm.ru</a:t>
            </a:r>
            <a:r>
              <a:rPr lang="en-US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200" dirty="0"/>
              <a:t> </a:t>
            </a:r>
            <a:r>
              <a:rPr lang="ru-RU" sz="1200" dirty="0" smtClean="0"/>
              <a:t>в разделе «Финансы/Бюджет/Бюджет 202</a:t>
            </a:r>
            <a:r>
              <a:rPr lang="en-US" sz="1200" dirty="0" smtClean="0"/>
              <a:t>2</a:t>
            </a:r>
            <a:r>
              <a:rPr lang="ru-RU" sz="1200" dirty="0" smtClean="0"/>
              <a:t>/Исполнение бюджета 2022-2024» размещен проект </a:t>
            </a:r>
            <a:r>
              <a:rPr lang="ru-RU" sz="1200" kern="50" dirty="0"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«Об исполнении бюджета Заволжского муниципального района за </a:t>
            </a:r>
            <a:r>
              <a:rPr lang="ru-RU" sz="1200" kern="50" dirty="0" smtClean="0">
                <a:ea typeface="Lucida Sans Unicode" panose="020B0602030504020204" pitchFamily="34" charset="0"/>
                <a:cs typeface="Mangal" panose="02040503050203030202" pitchFamily="18" charset="0"/>
              </a:rPr>
              <a:t>2022 год», а также аналитические материалы к нему.</a:t>
            </a:r>
          </a:p>
          <a:p>
            <a:pPr algn="just"/>
            <a:endParaRPr lang="ru-RU" sz="1200" kern="50" dirty="0">
              <a:cs typeface="Mangal" panose="02040503050203030202" pitchFamily="18" charset="0"/>
            </a:endParaRPr>
          </a:p>
          <a:p>
            <a:pPr algn="just"/>
            <a:r>
              <a:rPr lang="ru-RU" sz="1200" dirty="0" smtClean="0"/>
              <a:t>Обсуждение гражданами проекта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kern="50" dirty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</a:t>
            </a:r>
            <a:r>
              <a:rPr lang="ru-RU" sz="12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акта об исполнении бюджета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200" dirty="0">
                <a:solidFill>
                  <a:prstClr val="black"/>
                </a:solidFill>
              </a:rPr>
              <a:t>администрации Заволжского муниципального района Ивановской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в разделе «Анонсы».</a:t>
            </a:r>
            <a:endParaRPr lang="ru-RU" sz="1200" dirty="0" smtClean="0"/>
          </a:p>
          <a:p>
            <a:pPr algn="ctr"/>
            <a:endParaRPr lang="ru-RU" dirty="0" smtClean="0"/>
          </a:p>
          <a:p>
            <a:pPr algn="ctr"/>
            <a:endParaRPr lang="ru-RU" sz="1200" u="sng" kern="5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/>
              <a:t>Контактная информация: </a:t>
            </a:r>
          </a:p>
          <a:p>
            <a:r>
              <a:rPr lang="ru-RU" sz="800" u="sng" dirty="0" smtClean="0"/>
              <a:t>Адрес: </a:t>
            </a:r>
            <a:r>
              <a:rPr lang="ru-RU" sz="800" dirty="0" smtClean="0"/>
              <a:t>Ивановская область, </a:t>
            </a:r>
            <a:r>
              <a:rPr lang="ru-RU" sz="800" dirty="0" err="1" smtClean="0"/>
              <a:t>г.Заволжск</a:t>
            </a:r>
            <a:r>
              <a:rPr lang="ru-RU" sz="800" dirty="0" smtClean="0"/>
              <a:t>, </a:t>
            </a:r>
            <a:r>
              <a:rPr lang="ru-RU" sz="800" dirty="0" err="1" smtClean="0"/>
              <a:t>ул.Мира</a:t>
            </a:r>
            <a:r>
              <a:rPr lang="ru-RU" sz="800" dirty="0" smtClean="0"/>
              <a:t> д.7, тел. 6-00-44</a:t>
            </a:r>
            <a:r>
              <a:rPr lang="en-US" sz="800" dirty="0" smtClean="0"/>
              <a:t> </a:t>
            </a:r>
          </a:p>
          <a:p>
            <a:r>
              <a:rPr lang="ru-RU" sz="800" u="sng" dirty="0" smtClean="0"/>
              <a:t>Адрес электронной почты: </a:t>
            </a:r>
            <a:r>
              <a:rPr lang="en-US" sz="800" dirty="0" err="1" smtClean="0"/>
              <a:t>zavfin@nxt</a:t>
            </a:r>
            <a:r>
              <a:rPr lang="ru-RU" sz="800" dirty="0" smtClean="0"/>
              <a:t>.</a:t>
            </a:r>
            <a:r>
              <a:rPr lang="en-US" sz="800" dirty="0" err="1" smtClean="0"/>
              <a:t>ru</a:t>
            </a:r>
            <a:endParaRPr lang="en-US" sz="800" dirty="0" smtClean="0"/>
          </a:p>
          <a:p>
            <a:r>
              <a:rPr lang="ru-RU" sz="800" u="sng" dirty="0" smtClean="0"/>
              <a:t>График работы:</a:t>
            </a:r>
            <a:r>
              <a:rPr lang="ru-RU" sz="800" dirty="0" smtClean="0"/>
              <a:t> </a:t>
            </a:r>
            <a:r>
              <a:rPr lang="ru-RU" sz="800" dirty="0" err="1" smtClean="0"/>
              <a:t>пн</a:t>
            </a:r>
            <a:r>
              <a:rPr lang="ru-RU" sz="800" dirty="0" smtClean="0"/>
              <a:t> – </a:t>
            </a:r>
            <a:r>
              <a:rPr lang="ru-RU" sz="800" dirty="0" err="1" smtClean="0"/>
              <a:t>чт</a:t>
            </a:r>
            <a:r>
              <a:rPr lang="ru-RU" sz="800" dirty="0" smtClean="0"/>
              <a:t> с 8.00 до 17.00, </a:t>
            </a:r>
            <a:r>
              <a:rPr lang="ru-RU" sz="800" dirty="0" err="1" smtClean="0"/>
              <a:t>пт</a:t>
            </a:r>
            <a:r>
              <a:rPr lang="ru-RU" sz="800" dirty="0" smtClean="0"/>
              <a:t> с 8.00 до 15.45 </a:t>
            </a:r>
            <a:endParaRPr lang="ru-RU" sz="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25212" y="226528"/>
            <a:ext cx="5486400" cy="5222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Узнай больше!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3340"/>
            <a:ext cx="2592288" cy="238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459"/>
            <a:ext cx="2016224" cy="180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57854291"/>
              </p:ext>
            </p:extLst>
          </p:nvPr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295348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4 925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14 193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9 637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4 556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13 949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9 484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anose="02040602050305030304" pitchFamily="18" charset="0"/>
                        </a:rPr>
                        <a:t>4 465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 </a:t>
                      </a:r>
                      <a:r>
                        <a:rPr lang="en-US" sz="1600" dirty="0" smtClean="0"/>
                        <a:t>601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</a:t>
                      </a:r>
                      <a:r>
                        <a:rPr lang="en-US" sz="1600" dirty="0" smtClean="0"/>
                        <a:t>238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 Antiqua" panose="02040602050305030304" pitchFamily="18" charset="0"/>
                        </a:rPr>
                        <a:t>4 </a:t>
                      </a:r>
                      <a:r>
                        <a:rPr lang="en-US" sz="1600" dirty="0" smtClean="0">
                          <a:latin typeface="Book Antiqua" panose="02040602050305030304" pitchFamily="18" charset="0"/>
                        </a:rPr>
                        <a:t>363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dirty="0" smtClean="0"/>
              <a:t>с основными положениями исполнения бюджета Заволжского муниципального района за 202</a:t>
            </a:r>
            <a:r>
              <a:rPr lang="ru-RU" sz="2000" b="1" dirty="0"/>
              <a:t>2</a:t>
            </a:r>
            <a:r>
              <a:rPr lang="ru-RU" sz="2000" b="1" dirty="0" smtClean="0"/>
              <a:t>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Уважаемые жители Заволжского района!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just"/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pPr algn="just"/>
            <a:r>
              <a:rPr lang="ru-RU" sz="2000" dirty="0" smtClean="0"/>
              <a:t>♦ доступность иных сведений о бюджетах; </a:t>
            </a:r>
          </a:p>
          <a:p>
            <a:pPr algn="just"/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pPr algn="just"/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характеристики бюджетов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26017"/>
            <a:ext cx="8280000" cy="55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49219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характеристики исполнения бюджета Заволжского муниципального района за 2022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37924"/>
              </p:ext>
            </p:extLst>
          </p:nvPr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787 072,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767 695,9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55 307,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59 804,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28 327,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20 163,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703 437,0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687 728,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796 154,1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756 169,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- 9 082,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11 526,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Доходы, расходы и дефицит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за 2022 год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037692"/>
              </p:ext>
            </p:extLst>
          </p:nvPr>
        </p:nvGraphicFramePr>
        <p:xfrm>
          <a:off x="467544" y="16288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за 2022 год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3529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12906</TotalTime>
  <Words>1894</Words>
  <Application>Microsoft Office PowerPoint</Application>
  <PresentationFormat>Экран (4:3)</PresentationFormat>
  <Paragraphs>461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бюджетов  </vt:lpstr>
      <vt:lpstr>Основные характеристики исполнения бюджета Заволжского муниципального района за 2022 год</vt:lpstr>
      <vt:lpstr>Доходы, расходы и дефицит бюджета  Заволжского муниципального района за 2022 год</vt:lpstr>
      <vt:lpstr>Структура доходов бюджета  Заволжского муниципального района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Дорожный фонд  Заволжского муниципального района в 2022 году (тыс.руб.)</vt:lpstr>
      <vt:lpstr>Социально-значимые проекты, реализуемые в 2022 году</vt:lpstr>
      <vt:lpstr>Реализация  майских Указов Президента Российской Федерации </vt:lpstr>
      <vt:lpstr>Расходы бюджета Заволжского муниципального района  на социальную поддержку семьи и детей </vt:lpstr>
      <vt:lpstr>Презентация PowerPoint</vt:lpstr>
      <vt:lpstr>Узнай больше!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1161</cp:revision>
  <cp:lastPrinted>2023-03-14T08:44:39Z</cp:lastPrinted>
  <dcterms:modified xsi:type="dcterms:W3CDTF">2023-03-20T13:25:50Z</dcterms:modified>
</cp:coreProperties>
</file>