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419" r:id="rId16"/>
    <p:sldId id="393" r:id="rId17"/>
    <p:sldId id="423" r:id="rId18"/>
    <p:sldId id="396" r:id="rId19"/>
    <p:sldId id="420" r:id="rId20"/>
    <p:sldId id="422" r:id="rId21"/>
    <p:sldId id="394" r:id="rId22"/>
    <p:sldId id="410" r:id="rId23"/>
    <p:sldId id="267" r:id="rId24"/>
    <p:sldId id="269" r:id="rId25"/>
    <p:sldId id="332" r:id="rId26"/>
    <p:sldId id="359" r:id="rId27"/>
    <p:sldId id="360" r:id="rId28"/>
    <p:sldId id="361" r:id="rId29"/>
    <p:sldId id="340" r:id="rId30"/>
    <p:sldId id="374" r:id="rId31"/>
    <p:sldId id="330" r:id="rId32"/>
    <p:sldId id="334" r:id="rId33"/>
    <p:sldId id="335" r:id="rId34"/>
    <p:sldId id="395" r:id="rId35"/>
    <p:sldId id="412" r:id="rId36"/>
    <p:sldId id="416" r:id="rId37"/>
    <p:sldId id="346" r:id="rId38"/>
    <p:sldId id="413" r:id="rId39"/>
    <p:sldId id="382" r:id="rId40"/>
    <p:sldId id="399" r:id="rId41"/>
    <p:sldId id="424" r:id="rId42"/>
    <p:sldId id="377" r:id="rId43"/>
    <p:sldId id="397" r:id="rId44"/>
    <p:sldId id="322" r:id="rId45"/>
    <p:sldId id="411" r:id="rId46"/>
    <p:sldId id="403" r:id="rId47"/>
    <p:sldId id="414" r:id="rId48"/>
    <p:sldId id="404" r:id="rId49"/>
    <p:sldId id="365" r:id="rId50"/>
    <p:sldId id="282" r:id="rId5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752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2019-20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smtClean="0">
                <a:latin typeface="+mn-lt"/>
                <a:cs typeface="Times New Roman" pitchFamily="18" charset="0"/>
              </a:rPr>
              <a:t>3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22249332042033E-2"/>
          <c:y val="0.33225420487048907"/>
          <c:w val="0.73396779016999514"/>
          <c:h val="0.62906572472339672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14553</c:v>
                </c:pt>
                <c:pt idx="1">
                  <c:v>14193</c:v>
                </c:pt>
                <c:pt idx="2">
                  <c:v>13949</c:v>
                </c:pt>
                <c:pt idx="3">
                  <c:v>13601</c:v>
                </c:pt>
                <c:pt idx="4">
                  <c:v>12422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23072"/>
        <c:axId val="65766528"/>
        <c:axId val="65813568"/>
      </c:line3DChart>
      <c:catAx>
        <c:axId val="12952307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65766528"/>
        <c:crosses val="autoZero"/>
        <c:auto val="1"/>
        <c:lblAlgn val="ctr"/>
        <c:lblOffset val="100"/>
        <c:noMultiLvlLbl val="0"/>
      </c:catAx>
      <c:valAx>
        <c:axId val="65766528"/>
        <c:scaling>
          <c:orientation val="maxMin"/>
        </c:scaling>
        <c:delete val="0"/>
        <c:axPos val="l"/>
        <c:majorGridlines/>
        <c:numFmt formatCode="General" sourceLinked="0"/>
        <c:majorTickMark val="out"/>
        <c:minorTickMark val="out"/>
        <c:tickLblPos val="nextTo"/>
        <c:crossAx val="129523072"/>
        <c:crosses val="autoZero"/>
        <c:crossBetween val="between"/>
      </c:valAx>
      <c:serAx>
        <c:axId val="65813568"/>
        <c:scaling>
          <c:orientation val="minMax"/>
        </c:scaling>
        <c:delete val="1"/>
        <c:axPos val="t"/>
        <c:majorTickMark val="out"/>
        <c:minorTickMark val="none"/>
        <c:tickLblPos val="none"/>
        <c:crossAx val="6576652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89960629921549E-2"/>
          <c:y val="0.31699466052593706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199996.5</c:v>
                </c:pt>
                <c:pt idx="1">
                  <c:v>12258.7</c:v>
                </c:pt>
                <c:pt idx="2">
                  <c:v>13502.9</c:v>
                </c:pt>
                <c:pt idx="3">
                  <c:v>970.3</c:v>
                </c:pt>
                <c:pt idx="4">
                  <c:v>625</c:v>
                </c:pt>
                <c:pt idx="5">
                  <c:v>1853.1</c:v>
                </c:pt>
                <c:pt idx="6">
                  <c:v>16368.3</c:v>
                </c:pt>
                <c:pt idx="7">
                  <c:v>50941.2</c:v>
                </c:pt>
                <c:pt idx="8">
                  <c:v>1161.5</c:v>
                </c:pt>
                <c:pt idx="9">
                  <c:v>6164.3</c:v>
                </c:pt>
                <c:pt idx="10">
                  <c:v>79.3</c:v>
                </c:pt>
                <c:pt idx="11">
                  <c:v>785.4</c:v>
                </c:pt>
                <c:pt idx="12">
                  <c:v>1429.3</c:v>
                </c:pt>
                <c:pt idx="13">
                  <c:v>782016</c:v>
                </c:pt>
                <c:pt idx="14">
                  <c:v>1230.3</c:v>
                </c:pt>
                <c:pt idx="15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18"/>
          <c:y val="2.4941112042545292E-2"/>
          <c:w val="0.50095177165354365"/>
          <c:h val="0.91092459984805252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9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317"/>
          <c:y val="0.34026802858043825"/>
          <c:w val="0.34678510498687681"/>
          <c:h val="0.46376609108527866"/>
        </c:manualLayout>
      </c:layout>
      <c:overlay val="0"/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605"/>
          <c:w val="0.45851052517361207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bubble3D val="0"/>
            <c:spPr>
              <a:ln w="3175"/>
            </c:spPr>
          </c:dPt>
          <c:dPt>
            <c:idx val="6"/>
            <c:bubble3D val="0"/>
            <c:explosion val="26"/>
          </c:dPt>
          <c:cat>
            <c:strRef>
              <c:f>Лист1!$A$2:$A$7</c:f>
              <c:strCache>
                <c:ptCount val="6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</c:v>
                </c:pt>
                <c:pt idx="4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5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2179.1</c:v>
                </c:pt>
                <c:pt idx="1">
                  <c:v>1558.7</c:v>
                </c:pt>
                <c:pt idx="2">
                  <c:v>212.1</c:v>
                </c:pt>
                <c:pt idx="3">
                  <c:v>6918.4</c:v>
                </c:pt>
                <c:pt idx="4">
                  <c:v>2807.8</c:v>
                </c:pt>
                <c:pt idx="5">
                  <c:v>2692.2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1009960937500065"/>
          <c:y val="3.5336617405582992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1089576.7</c:v>
                </c:pt>
                <c:pt idx="1">
                  <c:v>302849.8</c:v>
                </c:pt>
                <c:pt idx="2">
                  <c:v>289303.90000000002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1093957.3</c:v>
                </c:pt>
                <c:pt idx="1">
                  <c:v>306995.09999999998</c:v>
                </c:pt>
                <c:pt idx="2">
                  <c:v>293576.59999999998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-4380.6000000000004</c:v>
                </c:pt>
                <c:pt idx="1">
                  <c:v>-4145.3</c:v>
                </c:pt>
                <c:pt idx="2">
                  <c:v>-4272.7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835712"/>
        <c:axId val="188837248"/>
        <c:axId val="0"/>
      </c:bar3DChart>
      <c:catAx>
        <c:axId val="18883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837248"/>
        <c:crosses val="autoZero"/>
        <c:auto val="1"/>
        <c:lblAlgn val="ctr"/>
        <c:lblOffset val="100"/>
        <c:noMultiLvlLbl val="0"/>
      </c:catAx>
      <c:valAx>
        <c:axId val="188837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8835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57048.800000000003</c:v>
                </c:pt>
                <c:pt idx="1">
                  <c:v>60608.3</c:v>
                </c:pt>
                <c:pt idx="2">
                  <c:v>63668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30564.2</c:v>
                </c:pt>
                <c:pt idx="1">
                  <c:v>22298.799999999996</c:v>
                </c:pt>
                <c:pt idx="2">
                  <c:v>21786.2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1001963.7</c:v>
                </c:pt>
                <c:pt idx="1">
                  <c:v>219942.7</c:v>
                </c:pt>
                <c:pt idx="2">
                  <c:v>203849.60000000001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346752"/>
        <c:axId val="189017472"/>
        <c:axId val="0"/>
      </c:bar3DChart>
      <c:catAx>
        <c:axId val="18834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9017472"/>
        <c:crosses val="autoZero"/>
        <c:auto val="1"/>
        <c:lblAlgn val="ctr"/>
        <c:lblOffset val="100"/>
        <c:noMultiLvlLbl val="0"/>
      </c:catAx>
      <c:valAx>
        <c:axId val="1890174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8346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93327660973533"/>
          <c:y val="4.5117725937429187E-2"/>
          <c:w val="0.29807415255576841"/>
          <c:h val="0.794343264185116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38665.4</c:v>
                </c:pt>
                <c:pt idx="1">
                  <c:v>40894.400000000001</c:v>
                </c:pt>
                <c:pt idx="2">
                  <c:v>43497.5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10779.4</c:v>
                </c:pt>
                <c:pt idx="1">
                  <c:v>11542.1</c:v>
                </c:pt>
                <c:pt idx="2">
                  <c:v>11542.1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5584.8</c:v>
                </c:pt>
                <c:pt idx="1">
                  <c:v>6149.2</c:v>
                </c:pt>
                <c:pt idx="2">
                  <c:v>6600.7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66.5</c:v>
                </c:pt>
                <c:pt idx="1">
                  <c:v>67.900000000000006</c:v>
                </c:pt>
                <c:pt idx="2">
                  <c:v>70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293</c:v>
                </c:pt>
                <c:pt idx="1">
                  <c:v>295</c:v>
                </c:pt>
                <c:pt idx="2">
                  <c:v>298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1659.7</c:v>
                </c:pt>
                <c:pt idx="1">
                  <c:v>1659.7</c:v>
                </c:pt>
                <c:pt idx="2">
                  <c:v>1659.7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89774464"/>
        <c:axId val="192377216"/>
        <c:axId val="0"/>
      </c:bar3DChart>
      <c:catAx>
        <c:axId val="1897744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2377216"/>
        <c:crosses val="autoZero"/>
        <c:auto val="1"/>
        <c:lblAlgn val="ctr"/>
        <c:lblOffset val="100"/>
        <c:noMultiLvlLbl val="0"/>
      </c:catAx>
      <c:valAx>
        <c:axId val="192377216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8977446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103"/>
          <c:y val="0.10273083352495717"/>
          <c:w val="0.55400112790043599"/>
          <c:h val="0.71131095083002449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85541367763545"/>
          <c:y val="4.6191957507366897E-2"/>
          <c:w val="0.83050941998180183"/>
          <c:h val="0.383612468984927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4180.7</c:v>
                </c:pt>
                <c:pt idx="1">
                  <c:v>3603.4</c:v>
                </c:pt>
                <c:pt idx="2">
                  <c:v>3603.4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214.3</c:v>
                </c:pt>
                <c:pt idx="1">
                  <c:v>231.4</c:v>
                </c:pt>
                <c:pt idx="2">
                  <c:v>249.9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10797.7</c:v>
                </c:pt>
                <c:pt idx="1">
                  <c:v>10746.4</c:v>
                </c:pt>
                <c:pt idx="2">
                  <c:v>10574.5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14948.9</c:v>
                </c:pt>
                <c:pt idx="1">
                  <c:v>7295.2</c:v>
                </c:pt>
                <c:pt idx="2">
                  <c:v>6936.3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422.6</c:v>
                </c:pt>
                <c:pt idx="1">
                  <c:v>422.4</c:v>
                </c:pt>
                <c:pt idx="2">
                  <c:v>422.1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08477184"/>
        <c:axId val="209105664"/>
        <c:axId val="0"/>
      </c:bar3DChart>
      <c:catAx>
        <c:axId val="208477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9105664"/>
        <c:crosses val="autoZero"/>
        <c:auto val="1"/>
        <c:lblAlgn val="ctr"/>
        <c:lblOffset val="100"/>
        <c:noMultiLvlLbl val="0"/>
      </c:catAx>
      <c:valAx>
        <c:axId val="209105664"/>
        <c:scaling>
          <c:orientation val="minMax"/>
        </c:scaling>
        <c:delete val="0"/>
        <c:axPos val="b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8477184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86323.5</c:v>
                </c:pt>
                <c:pt idx="1">
                  <c:v>80286.899999999994</c:v>
                </c:pt>
                <c:pt idx="2">
                  <c:v>80286.899999999994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798086.8</c:v>
                </c:pt>
                <c:pt idx="1">
                  <c:v>21991.599999999995</c:v>
                </c:pt>
                <c:pt idx="2">
                  <c:v>7480.5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109142.2</c:v>
                </c:pt>
                <c:pt idx="1">
                  <c:v>109184.3</c:v>
                </c:pt>
                <c:pt idx="2">
                  <c:v>108412.6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8075.1</c:v>
                </c:pt>
                <c:pt idx="1">
                  <c:v>8075.1</c:v>
                </c:pt>
                <c:pt idx="2">
                  <c:v>7386.7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336.1</c:v>
                </c:pt>
                <c:pt idx="1">
                  <c:v>404.8</c:v>
                </c:pt>
                <c:pt idx="2">
                  <c:v>282.89999999999992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7549056"/>
        <c:axId val="107550592"/>
        <c:axId val="0"/>
      </c:bar3DChart>
      <c:catAx>
        <c:axId val="1075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7550592"/>
        <c:crosses val="autoZero"/>
        <c:auto val="1"/>
        <c:lblAlgn val="ctr"/>
        <c:lblOffset val="100"/>
        <c:tickMarkSkip val="1"/>
        <c:noMultiLvlLbl val="0"/>
      </c:catAx>
      <c:valAx>
        <c:axId val="1075505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0754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overlay val="0"/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94632695132644E-3"/>
          <c:y val="3.5340998898028698E-2"/>
          <c:w val="0.99238788282782886"/>
          <c:h val="0.7355310611204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64</a:t>
                    </a:r>
                    <a:r>
                      <a:rPr lang="ru-RU" baseline="0" dirty="0" smtClean="0"/>
                      <a:t> 038,3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</a:t>
                    </a:r>
                    <a:r>
                      <a:rPr lang="ru-RU" baseline="0" dirty="0" smtClean="0"/>
                      <a:t> 113,2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87 613,0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9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</a:t>
                    </a:r>
                    <a:r>
                      <a:rPr lang="ru-RU" baseline="0" dirty="0" smtClean="0"/>
                      <a:t> 454,2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64038.3</c:v>
                </c:pt>
                <c:pt idx="1">
                  <c:v>79967.399999999994</c:v>
                </c:pt>
                <c:pt idx="2">
                  <c:v>83113.2</c:v>
                </c:pt>
                <c:pt idx="3">
                  <c:v>87613</c:v>
                </c:pt>
                <c:pt idx="4">
                  <c:v>82907.100000000006</c:v>
                </c:pt>
                <c:pt idx="5">
                  <c:v>82454.2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68128"/>
        <c:axId val="107578112"/>
      </c:barChart>
      <c:catAx>
        <c:axId val="10756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578112"/>
        <c:crosses val="autoZero"/>
        <c:auto val="1"/>
        <c:lblAlgn val="ctr"/>
        <c:lblOffset val="100"/>
        <c:noMultiLvlLbl val="0"/>
      </c:catAx>
      <c:valAx>
        <c:axId val="1075781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0756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2024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2025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58317.5</c:v>
                </c:pt>
                <c:pt idx="1">
                  <c:v>54029.4</c:v>
                </c:pt>
                <c:pt idx="2">
                  <c:v>55245.599999999999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206</c:v>
                </c:pt>
                <c:pt idx="1">
                  <c:v>130.19999999999999</c:v>
                </c:pt>
                <c:pt idx="2">
                  <c:v>30.5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17440.5</c:v>
                </c:pt>
                <c:pt idx="1">
                  <c:v>18268.099999999995</c:v>
                </c:pt>
                <c:pt idx="2">
                  <c:v>12133.4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4213</c:v>
                </c:pt>
                <c:pt idx="1">
                  <c:v>2470.4</c:v>
                </c:pt>
                <c:pt idx="2">
                  <c:v>409.1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782093</c:v>
                </c:pt>
                <c:pt idx="1">
                  <c:v>8465.2999999999975</c:v>
                </c:pt>
                <c:pt idx="2">
                  <c:v>20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210706.8</c:v>
                </c:pt>
                <c:pt idx="1">
                  <c:v>201304.5</c:v>
                </c:pt>
                <c:pt idx="2">
                  <c:v>200643.7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Лист1!$H$2:$H$4</c:f>
              <c:numCache>
                <c:formatCode>#,##0.0</c:formatCode>
                <c:ptCount val="3"/>
                <c:pt idx="0">
                  <c:v>2971.8</c:v>
                </c:pt>
                <c:pt idx="1">
                  <c:v>2811.7</c:v>
                </c:pt>
                <c:pt idx="2">
                  <c:v>2648.3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Лист1!$I$2:$I$4</c:f>
              <c:numCache>
                <c:formatCode>#,##0.0</c:formatCode>
                <c:ptCount val="3"/>
                <c:pt idx="0">
                  <c:v>5687.1</c:v>
                </c:pt>
                <c:pt idx="1">
                  <c:v>2467</c:v>
                </c:pt>
                <c:pt idx="2">
                  <c:v>1058.9000000000001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Лист1!$J$2:$J$4</c:f>
              <c:numCache>
                <c:formatCode>#,##0.0</c:formatCode>
                <c:ptCount val="3"/>
                <c:pt idx="0">
                  <c:v>12271.6</c:v>
                </c:pt>
                <c:pt idx="1">
                  <c:v>12554.9</c:v>
                </c:pt>
                <c:pt idx="2">
                  <c:v>12572.2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Лист1!$K$2:$K$4</c:f>
              <c:numCache>
                <c:formatCode>#,##0.0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9220992"/>
        <c:axId val="109222528"/>
        <c:axId val="0"/>
      </c:bar3DChart>
      <c:catAx>
        <c:axId val="10922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9222528"/>
        <c:crosses val="autoZero"/>
        <c:auto val="1"/>
        <c:lblAlgn val="ctr"/>
        <c:lblOffset val="100"/>
        <c:noMultiLvlLbl val="0"/>
      </c:catAx>
      <c:valAx>
        <c:axId val="10922252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0922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8.7751454320201594E-2"/>
          <c:y val="0.34961451117262277"/>
          <c:w val="0.86424566298584915"/>
          <c:h val="0.5043418809505796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210706.8</c:v>
                </c:pt>
                <c:pt idx="1">
                  <c:v>201304.5</c:v>
                </c:pt>
                <c:pt idx="2">
                  <c:v>200643.7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736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294,4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5687.1</c:v>
                </c:pt>
                <c:pt idx="1">
                  <c:v>2467</c:v>
                </c:pt>
                <c:pt idx="2">
                  <c:v>1058.9000000000001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invertIfNegative val="0"/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2971.8</c:v>
                </c:pt>
                <c:pt idx="1">
                  <c:v>2811.7</c:v>
                </c:pt>
                <c:pt idx="2">
                  <c:v>2648.3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invertIfNegative val="0"/>
          <c:dLbls>
            <c:dLbl>
              <c:idx val="0"/>
              <c:layout>
                <c:manualLayout>
                  <c:x val="7.0800733028575993E-2"/>
                  <c:y val="-2.773777829712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12271.6</c:v>
                </c:pt>
                <c:pt idx="1">
                  <c:v>12554.9</c:v>
                </c:pt>
                <c:pt idx="2">
                  <c:v>12572.2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41"/>
        <c:shape val="box"/>
        <c:axId val="145436032"/>
        <c:axId val="145462400"/>
        <c:axId val="0"/>
      </c:bar3DChart>
      <c:catAx>
        <c:axId val="1454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145462400"/>
        <c:crosses val="autoZero"/>
        <c:auto val="1"/>
        <c:lblAlgn val="ctr"/>
        <c:lblOffset val="100"/>
        <c:noMultiLvlLbl val="0"/>
      </c:catAx>
      <c:valAx>
        <c:axId val="145462400"/>
        <c:scaling>
          <c:orientation val="minMax"/>
        </c:scaling>
        <c:delete val="0"/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14543603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overlay val="0"/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36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- 126,0 тыс.руб., 2025 год – 20,0 тыс.руб., 2026 год – 20,0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- 651,5 тыс.руб., 2025 год – 20,0 тыс.руб., 2026 год – 20,0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55,1 тыс.руб., 2025 год – 55,1 тыс.руб., 2026 год – 55,1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748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тыс.руб., 2025 год – 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748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</a:t>
          </a:r>
          <a:r>
            <a:rPr lang="en-US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</a:t>
          </a:r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тыс.руб., 2026 год – 748,8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1,6 тыс.руб., 2025 год – 1,4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85,0 тыс.руб., 2025 год – 87,0 тыс.руб., 2026 год – 65,0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1 500,0 тыс.руб., 2025 год – 1 300,0 тыс.руб., 2026 год – 1 300,0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300,0 тыс.руб., 2025 год – 300,0 тыс.руб., 2026 год – 300,0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Оказание услуг по погребению и ритуальных услуг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300,0 тыс.руб., 2025 год – 0,0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4" custScaleY="106047" custLinFactY="2006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4" custScaleY="79481" custLinFactY="-100000" custLinFactNeighborY="-188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A73C0CCD-168F-4C63-B2FC-2028D920CB8D}" type="pres">
      <dgm:prSet presAssocID="{76D2E0F4-41A2-41C7-9585-3C8DE24A07E4}" presName="parentText" presStyleLbl="node1" presStyleIdx="2" presStyleCnt="4" custScaleY="66646" custLinFactY="-10427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22D72-1EF5-44B7-98E8-02C46AFD9EC0}" type="pres">
      <dgm:prSet presAssocID="{925D3EC2-2AF5-4FFD-94C8-3632E463C25A}" presName="spacer" presStyleCnt="0"/>
      <dgm:spPr/>
    </dgm:pt>
    <dgm:pt modelId="{8B2E6856-78EF-4AEF-A326-0CB901B21C7F}" type="pres">
      <dgm:prSet presAssocID="{0E88233C-252B-42DB-B4DB-EAF24826400D}" presName="parentText" presStyleLbl="node1" presStyleIdx="3" presStyleCnt="4" custScaleY="66646" custLinFactY="-10345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5F623-D8F3-4FA5-B6CA-DFF82E3D10BE}" srcId="{41F50B25-F77A-40C4-90F0-B8010EE13BDF}" destId="{76D2E0F4-41A2-41C7-9585-3C8DE24A07E4}" srcOrd="2" destOrd="0" parTransId="{371CC0D4-64DB-4211-A99F-318F2D7459F1}" sibTransId="{925D3EC2-2AF5-4FFD-94C8-3632E463C25A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FF5D9D0A-07B9-4395-B3A1-25B147B9F812}" srcId="{41F50B25-F77A-40C4-90F0-B8010EE13BDF}" destId="{0E88233C-252B-42DB-B4DB-EAF24826400D}" srcOrd="3" destOrd="0" parTransId="{7FE6C91F-371C-4767-B252-AE32EFE8D138}" sibTransId="{B1ACE0CA-0E46-476C-939D-4F66C7D915DC}"/>
    <dgm:cxn modelId="{DC0D1128-FDEE-4FFC-BA8E-4497E7135BB9}" type="presOf" srcId="{0E88233C-252B-42DB-B4DB-EAF24826400D}" destId="{8B2E6856-78EF-4AEF-A326-0CB901B21C7F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42EFED16-A528-47B8-9513-D5780350807E}" type="presParOf" srcId="{9A775544-42D0-4EC6-A91A-F3F7CC9214FB}" destId="{A73C0CCD-168F-4C63-B2FC-2028D920CB8D}" srcOrd="4" destOrd="0" presId="urn:microsoft.com/office/officeart/2005/8/layout/vList2"/>
    <dgm:cxn modelId="{7C4D8B55-004B-478D-91D5-D75D53EA4CFD}" type="presParOf" srcId="{9A775544-42D0-4EC6-A91A-F3F7CC9214FB}" destId="{C2422D72-1EF5-44B7-98E8-02C46AFD9EC0}" srcOrd="5" destOrd="0" presId="urn:microsoft.com/office/officeart/2005/8/layout/vList2"/>
    <dgm:cxn modelId="{1EFDC5DA-1928-463D-A207-7395AFA7A66F}" type="presParOf" srcId="{9A775544-42D0-4EC6-A91A-F3F7CC9214FB}" destId="{8B2E6856-78EF-4AEF-A326-0CB901B21C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algn="just"/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688,4 тыс.руб., 2025 год – 688,4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88233C-252B-42DB-B4DB-EAF24826400D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Разработка программы комплексного развития коммунальной, социальной и транспортной инфраструктур сельских поселений </a:t>
          </a:r>
        </a:p>
        <a:p>
          <a:r>
            <a:rPr lang="ru-RU" sz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80,0 тыс.руб., 2025 год – 0,0 тыс.руб., 2026 год – 0,0 тыс.руб.</a:t>
          </a:r>
          <a:endParaRPr lang="ru-RU" sz="1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E6C91F-371C-4767-B252-AE32EFE8D138}" type="parTrans" cxnId="{FF5D9D0A-07B9-4395-B3A1-25B147B9F812}">
      <dgm:prSet/>
      <dgm:spPr/>
      <dgm:t>
        <a:bodyPr/>
        <a:lstStyle/>
        <a:p>
          <a:endParaRPr lang="ru-RU"/>
        </a:p>
      </dgm:t>
    </dgm:pt>
    <dgm:pt modelId="{B1ACE0CA-0E46-476C-939D-4F66C7D915DC}" type="sibTrans" cxnId="{FF5D9D0A-07B9-4395-B3A1-25B147B9F812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10539-523F-4386-A797-31025B989096}" type="pres">
      <dgm:prSet presAssocID="{CA713DFF-E038-479D-A9F6-A691360E8E81}" presName="parentText" presStyleLbl="node1" presStyleIdx="0" presStyleCnt="2" custScaleY="103658" custLinFactNeighborX="853" custLinFactNeighborY="-3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8B2E6856-78EF-4AEF-A326-0CB901B21C7F}" type="pres">
      <dgm:prSet presAssocID="{0E88233C-252B-42DB-B4DB-EAF24826400D}" presName="parentText" presStyleLbl="node1" presStyleIdx="1" presStyleCnt="2" custScaleY="35300" custLinFactNeighborY="89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61978-EE84-4BE7-BBD3-3AC9F70A2022}" type="presOf" srcId="{0E88233C-252B-42DB-B4DB-EAF24826400D}" destId="{8B2E6856-78EF-4AEF-A326-0CB901B21C7F}" srcOrd="0" destOrd="0" presId="urn:microsoft.com/office/officeart/2005/8/layout/vList2"/>
    <dgm:cxn modelId="{FF5D9D0A-07B9-4395-B3A1-25B147B9F812}" srcId="{41F50B25-F77A-40C4-90F0-B8010EE13BDF}" destId="{0E88233C-252B-42DB-B4DB-EAF24826400D}" srcOrd="1" destOrd="0" parTransId="{7FE6C91F-371C-4767-B252-AE32EFE8D138}" sibTransId="{B1ACE0CA-0E46-476C-939D-4F66C7D915DC}"/>
    <dgm:cxn modelId="{DE3CDA75-09B0-43E5-A7B4-ACE92D5E07E6}" srcId="{41F50B25-F77A-40C4-90F0-B8010EE13BDF}" destId="{CA713DFF-E038-479D-A9F6-A691360E8E81}" srcOrd="0" destOrd="0" parTransId="{D0B64D1B-CEFE-465D-ADCF-DB987412CB93}" sibTransId="{5E884FEC-6D00-4F7B-9966-E307E06B5CBD}"/>
    <dgm:cxn modelId="{5D43221F-D107-4F94-9A8E-6894F21DF503}" type="presOf" srcId="{CA713DFF-E038-479D-A9F6-A691360E8E81}" destId="{E1E10539-523F-4386-A797-31025B989096}" srcOrd="0" destOrd="0" presId="urn:microsoft.com/office/officeart/2005/8/layout/vList2"/>
    <dgm:cxn modelId="{4048DE10-6DE8-4B37-ADFA-611D92D660D6}" type="presOf" srcId="{41F50B25-F77A-40C4-90F0-B8010EE13BDF}" destId="{9A775544-42D0-4EC6-A91A-F3F7CC9214FB}" srcOrd="0" destOrd="0" presId="urn:microsoft.com/office/officeart/2005/8/layout/vList2"/>
    <dgm:cxn modelId="{85E836A1-B8FE-4959-BFE8-3B3981B95220}" type="presParOf" srcId="{9A775544-42D0-4EC6-A91A-F3F7CC9214FB}" destId="{E1E10539-523F-4386-A797-31025B989096}" srcOrd="0" destOrd="0" presId="urn:microsoft.com/office/officeart/2005/8/layout/vList2"/>
    <dgm:cxn modelId="{664AFDA5-ED03-4269-B287-9A3DD731BCE2}" type="presParOf" srcId="{9A775544-42D0-4EC6-A91A-F3F7CC9214FB}" destId="{93E0FBEB-A287-4A1A-97B4-5BEC13EFA873}" srcOrd="1" destOrd="0" presId="urn:microsoft.com/office/officeart/2005/8/layout/vList2"/>
    <dgm:cxn modelId="{3DCED350-CBC6-438D-9A75-7F671EF69A11}" type="presParOf" srcId="{9A775544-42D0-4EC6-A91A-F3F7CC9214FB}" destId="{8B2E6856-78EF-4AEF-A326-0CB901B21C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01.01.2025 г. – 4 380,6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6 г. – 7 526,0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12 798,7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01.01.2025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01.01.2027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8685" y="623113"/>
        <a:ext cx="1482827" cy="769997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354664" y="877058"/>
        <a:ext cx="579177" cy="185361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3761" y="586939"/>
        <a:ext cx="1426360" cy="747880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339365" y="776409"/>
        <a:ext cx="579177" cy="463405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437069" y="592655"/>
        <a:ext cx="1466531" cy="830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68999"/>
          <a:ext cx="8568952" cy="4159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Природоохранные мероприятия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- 126,0 тыс.руб., 2025 год – 20,0 тыс.руб., 2026 год – 20,0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0307" y="489306"/>
        <a:ext cx="8528338" cy="375371"/>
      </dsp:txXfrm>
    </dsp:sp>
    <dsp:sp modelId="{478908FC-81FD-468D-86B3-F26E33EA7E12}">
      <dsp:nvSpPr>
        <dsp:cNvPr id="0" name=""/>
        <dsp:cNvSpPr/>
      </dsp:nvSpPr>
      <dsp:spPr>
        <a:xfrm>
          <a:off x="0" y="1069304"/>
          <a:ext cx="8568952" cy="55933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Ремонт муниципального жилищного фонда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- 651,5 тыс.руб., 2025 год – 20,0 тыс.руб., 2026 год – 20,0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304" y="1096608"/>
        <a:ext cx="8514344" cy="504727"/>
      </dsp:txXfrm>
    </dsp:sp>
    <dsp:sp modelId="{F2366BD6-C1ED-43B5-999B-FE9E605D6AF1}">
      <dsp:nvSpPr>
        <dsp:cNvPr id="0" name=""/>
        <dsp:cNvSpPr/>
      </dsp:nvSpPr>
      <dsp:spPr>
        <a:xfrm>
          <a:off x="0" y="2673584"/>
          <a:ext cx="8568952" cy="78280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1,6 тыс.руб., 2025 год – 1,4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213" y="2711797"/>
        <a:ext cx="8492526" cy="706375"/>
      </dsp:txXfrm>
    </dsp:sp>
    <dsp:sp modelId="{66AC313C-A2A4-4AE4-AB53-6959B6CBE489}">
      <dsp:nvSpPr>
        <dsp:cNvPr id="0" name=""/>
        <dsp:cNvSpPr/>
      </dsp:nvSpPr>
      <dsp:spPr>
        <a:xfrm>
          <a:off x="0" y="1881070"/>
          <a:ext cx="8568952" cy="55520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Содержание мест захоронения (погребения)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55,1 тыс.руб., 2025 год – 55,1 тыс.руб., 2026 год – 55,1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7103" y="1908173"/>
        <a:ext cx="8514746" cy="500996"/>
      </dsp:txXfrm>
    </dsp:sp>
    <dsp:sp modelId="{B4E62142-5CE7-4C75-9B53-0BB3EF4E885B}">
      <dsp:nvSpPr>
        <dsp:cNvPr id="0" name=""/>
        <dsp:cNvSpPr/>
      </dsp:nvSpPr>
      <dsp:spPr>
        <a:xfrm>
          <a:off x="0" y="3782769"/>
          <a:ext cx="8568952" cy="9079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748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тыс.руб., 2025 год – 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748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</a:t>
          </a:r>
          <a:r>
            <a:rPr lang="en-US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</a:t>
          </a: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тыс.руб., 2026 год – 748,8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322" y="3827091"/>
        <a:ext cx="8480308" cy="819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3238009"/>
          <a:ext cx="8445624" cy="1290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85,0 тыс.руб., 2025 год – 87,0 тыс.руб., 2026 год – 65,0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62991" y="3301000"/>
        <a:ext cx="8319642" cy="1164397"/>
      </dsp:txXfrm>
    </dsp:sp>
    <dsp:sp modelId="{E1E10539-523F-4386-A797-31025B989096}">
      <dsp:nvSpPr>
        <dsp:cNvPr id="0" name=""/>
        <dsp:cNvSpPr/>
      </dsp:nvSpPr>
      <dsp:spPr>
        <a:xfrm>
          <a:off x="0" y="144015"/>
          <a:ext cx="8445624" cy="9671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1 500,0 тыс.руб., 2025 год – 1 300,0 тыс.руб., 2026 год – 1 300,0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7211" y="191226"/>
        <a:ext cx="8351202" cy="872702"/>
      </dsp:txXfrm>
    </dsp:sp>
    <dsp:sp modelId="{A73C0CCD-168F-4C63-B2FC-2028D920CB8D}">
      <dsp:nvSpPr>
        <dsp:cNvPr id="0" name=""/>
        <dsp:cNvSpPr/>
      </dsp:nvSpPr>
      <dsp:spPr>
        <a:xfrm>
          <a:off x="0" y="1224134"/>
          <a:ext cx="8445624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2024 год – 300,0 тыс.руб., 2025 год – 300,0 тыс.руб., 2026 год – 300,0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9587" y="1263721"/>
        <a:ext cx="8366450" cy="731774"/>
      </dsp:txXfrm>
    </dsp:sp>
    <dsp:sp modelId="{8B2E6856-78EF-4AEF-A326-0CB901B21C7F}">
      <dsp:nvSpPr>
        <dsp:cNvPr id="0" name=""/>
        <dsp:cNvSpPr/>
      </dsp:nvSpPr>
      <dsp:spPr>
        <a:xfrm>
          <a:off x="0" y="2232248"/>
          <a:ext cx="8445624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Оказание услуг по погребению и ритуальных услуг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300,0 тыс.руб., 2025 год – 0,0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9587" y="2271835"/>
        <a:ext cx="8366450" cy="731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10539-523F-4386-A797-31025B989096}">
      <dsp:nvSpPr>
        <dsp:cNvPr id="0" name=""/>
        <dsp:cNvSpPr/>
      </dsp:nvSpPr>
      <dsp:spPr>
        <a:xfrm>
          <a:off x="0" y="401558"/>
          <a:ext cx="8445624" cy="29167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операции, проводимой с 24 февраля 2022 года, из числа военнослужащих и сотрудников федеральных органов исполнительной власти и федеральных государственных органов, в которых федеральным законом предусмотрена военная служба, сотрудников органов внутренних дел Российской Федерации, граждан Российской Федерации, заключивших после 21 сентября 2022 года контракт в соответствии с пунктом 7 статьи 38 Федерального закона от 28.03.1998 № 55-ФЗ «О воинской обязанности и военной службе» или заключивших контракт о добровольном содействии в выполнении задач, возложенных на Вооруженные Силы Российской Федерации, сотрудников уголовно-исполнительной системы Российской Федерации, выполняющих (выполнявших) возложенные на них задачи в период проведения специальной военной операции, а также граждан, призванных на военную службу по мобилизации в Вооруженные Силы Российской Федерации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688,4 тыс.руб., 2025 год – 688,4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42385" y="543943"/>
        <a:ext cx="8160854" cy="2632010"/>
      </dsp:txXfrm>
    </dsp:sp>
    <dsp:sp modelId="{8B2E6856-78EF-4AEF-A326-0CB901B21C7F}">
      <dsp:nvSpPr>
        <dsp:cNvPr id="0" name=""/>
        <dsp:cNvSpPr/>
      </dsp:nvSpPr>
      <dsp:spPr>
        <a:xfrm>
          <a:off x="0" y="3678373"/>
          <a:ext cx="8445624" cy="99328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effectLst/>
              <a:latin typeface="+mn-lt"/>
              <a:ea typeface="Times New Roman"/>
            </a:rPr>
            <a:t>Разработка программы комплексного развития коммунальной, социальной и транспортной инфраструктур сельских поселений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2024 год – 80,0 тыс.руб., 2025 год – 0,0 тыс.руб., 2026 год – 0,0 тыс.руб.</a:t>
          </a:r>
          <a:endParaRPr lang="ru-RU" sz="12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8488" y="3726861"/>
        <a:ext cx="8348648" cy="896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8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970" y="109864"/>
        <a:ext cx="3966508" cy="60945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8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01.01.2025 г. – 4 380,6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6175" y="870073"/>
        <a:ext cx="3960098" cy="66869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8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6 г. – 7 526,0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503" y="1767239"/>
        <a:ext cx="3935442" cy="896587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8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12 798,7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9890" y="2832664"/>
        <a:ext cx="3932668" cy="922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505" y="109886"/>
        <a:ext cx="4185462" cy="58236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01.01.2025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4567" y="836308"/>
        <a:ext cx="4179338" cy="638973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348" y="1693600"/>
        <a:ext cx="4155776" cy="856738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01.01.2027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4140" y="2718140"/>
        <a:ext cx="4140192" cy="100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0.38889</cdr:x>
      <cdr:y>0.55916</cdr:y>
    </cdr:from>
    <cdr:to>
      <cdr:x>0.48145</cdr:x>
      <cdr:y>0.63856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0" y="2009384"/>
          <a:ext cx="599855" cy="28532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6,1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0.09829</cdr:y>
    </cdr:from>
    <cdr:to>
      <cdr:x>0.31619</cdr:x>
      <cdr:y>0.17844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24136" y="353200"/>
          <a:ext cx="82499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79 967,4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0.07825</cdr:y>
    </cdr:from>
    <cdr:to>
      <cdr:x>0.8</cdr:x>
      <cdr:y>0.13836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4496" y="281192"/>
          <a:ext cx="720073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82 907,1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0.25001</cdr:y>
    </cdr:from>
    <cdr:to>
      <cdr:x>0.38454</cdr:x>
      <cdr:y>0.33334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08732" y="864096"/>
          <a:ext cx="886373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21,2 %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72,4 %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76,1 %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2024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2024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99,6%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2024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8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0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6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81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8208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68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1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2024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составление </a:t>
            </a:r>
            <a:r>
              <a:rPr lang="ru-RU" b="1" dirty="0">
                <a:latin typeface="+mn-lt"/>
                <a:cs typeface="+mn-cs"/>
              </a:rPr>
              <a:t>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2024 год и на плановый период 2025 и 2026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(тыс.руб.)</a:t>
            </a:r>
            <a:endParaRPr lang="ru-RU" sz="12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472057"/>
              </p:ext>
            </p:extLst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06655"/>
              </p:ext>
            </p:extLst>
          </p:nvPr>
        </p:nvGraphicFramePr>
        <p:xfrm>
          <a:off x="683568" y="1412617"/>
          <a:ext cx="7488832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319656"/>
                <a:gridCol w="1368152"/>
                <a:gridCol w="1296144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1 089 576,7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302 849,8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289 303,9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1 093</a:t>
                      </a:r>
                      <a:r>
                        <a:rPr lang="ru-RU" sz="1400" b="1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957,3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306 995,1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293 576,6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-4 380,6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-4 145,3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-4 272,7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89520"/>
              </p:ext>
            </p:extLst>
          </p:nvPr>
        </p:nvGraphicFramePr>
        <p:xfrm>
          <a:off x="107504" y="1268760"/>
          <a:ext cx="8928992" cy="55446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0480"/>
                <a:gridCol w="1512168"/>
                <a:gridCol w="1512168"/>
                <a:gridCol w="1584176"/>
              </a:tblGrid>
              <a:tr h="91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4</a:t>
                      </a:r>
                      <a:r>
                        <a:rPr lang="ru-RU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785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25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65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11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9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с применением упрощённой системы налогообложения</a:t>
                      </a: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7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30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50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70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89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76033"/>
              </p:ext>
            </p:extLst>
          </p:nvPr>
        </p:nvGraphicFramePr>
        <p:xfrm>
          <a:off x="179512" y="1340767"/>
          <a:ext cx="8568952" cy="54006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2528"/>
                <a:gridCol w="1368152"/>
                <a:gridCol w="1368152"/>
                <a:gridCol w="1080120"/>
              </a:tblGrid>
              <a:tr h="1226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69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1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59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5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350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62959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Государственная пошлина за государственную регистрацию транспортных средств, за временную регистрацию ранее зарегистрированных транспортных средств по месту их пребывания, за внесение изменений в выданный ранее паспорт транспортного средства, за выдачу государственных регистрационных знаков транспортных средств "Транзит", свидетельства на высвободившийся номерной агрегат, свидетельства о соответствии конструкции транспортного средства требованиям безопасности дорожного движения, талона о прохождении государственного технического осмотра, международного сертификата технического осмотра, национального водительского удостоверения, международного водительского удостоверения, удостоверения тракториста-машиниста (тракториста), временного разрешения на право управления транспортными средствами, за выдачу организациям, осуществляющим образовательную деятельность, свидетельства о соответствии требованиям оборудования и оснащенности образовательного процесса для рассмотрения соответствующими органами вопроса об аккредитации и о предоставлении указанным организациям лицензии на право подготовки трактористов и машинистов самоходных машин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2024 год и на плановый период 2025 и 2026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59456"/>
              </p:ext>
            </p:extLst>
          </p:nvPr>
        </p:nvGraphicFramePr>
        <p:xfrm>
          <a:off x="179512" y="1484784"/>
          <a:ext cx="8858312" cy="38920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+mn-cs"/>
                        </a:rPr>
                        <a:t>Государственная пошлина за выдачу органом местного самоуправления муниципального района специального разрешения на движение по автомобильной дороге транспортного средства, осуществляющего перевозки опасных, тяжеловесных и (или) крупногабаритных грузов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Арендная плата за земельные участки, расположенные в границах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Арендная плата за земельные участки, расположенные в границах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2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Плата за негативное воздействие на окружающую среду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baseline="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60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100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50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+mn-lt"/>
                        </a:rPr>
                        <a:t>50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aseline="0" dirty="0" smtClean="0">
                        <a:latin typeface="+mn-lt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1402"/>
              </p:ext>
            </p:extLst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785814"/>
              </p:ext>
            </p:extLst>
          </p:nvPr>
        </p:nvGraphicFramePr>
        <p:xfrm>
          <a:off x="539552" y="1124744"/>
          <a:ext cx="77768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875396"/>
                <a:gridCol w="1800200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</a:t>
                      </a:r>
                      <a:r>
                        <a:rPr lang="ru-RU" sz="1400" dirty="0" smtClean="0"/>
                        <a:t>6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57 048,8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60 608,3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63 668,0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30 564,2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22 298,8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21 786,2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1 001 963,7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219 942,7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203 849,6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1 089 576,7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302 849,8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289 303,8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2025 и 2026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766087"/>
              </p:ext>
            </p:extLst>
          </p:nvPr>
        </p:nvGraphicFramePr>
        <p:xfrm>
          <a:off x="179512" y="1124742"/>
          <a:ext cx="8784976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224136"/>
                <a:gridCol w="1224136"/>
                <a:gridCol w="1152128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38 665,4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40 894,4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43 497,5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10 779,4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11 542,1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11 542,1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5 584,8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6 149,2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6 600,7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Единый сельскохозяйственный налог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298,0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1 659,7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57 048,8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60 608,3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63 668,8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719031"/>
              </p:ext>
            </p:extLst>
          </p:nvPr>
        </p:nvGraphicFramePr>
        <p:xfrm>
          <a:off x="395288" y="3861048"/>
          <a:ext cx="8291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2024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5 и 20</a:t>
            </a:r>
            <a:r>
              <a:rPr lang="en-US" sz="2000" b="1" i="1" dirty="0" smtClean="0">
                <a:solidFill>
                  <a:schemeClr val="bg1"/>
                </a:solidFill>
              </a:rPr>
              <a:t>2</a:t>
            </a:r>
            <a:r>
              <a:rPr lang="ru-RU" sz="2000" b="1" i="1" dirty="0" smtClean="0">
                <a:solidFill>
                  <a:schemeClr val="bg1"/>
                </a:solidFill>
              </a:rPr>
              <a:t>6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83810"/>
              </p:ext>
            </p:extLst>
          </p:nvPr>
        </p:nvGraphicFramePr>
        <p:xfrm>
          <a:off x="179512" y="3789040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14117"/>
              </p:ext>
            </p:extLst>
          </p:nvPr>
        </p:nvGraphicFramePr>
        <p:xfrm>
          <a:off x="179512" y="90872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5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4 180,7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3 603,4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249,9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10 797,7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10 746,4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10 574,5</a:t>
                      </a:r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14 948,9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7 295,2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6 936,3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422,1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30 564,2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22 298,8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21 786,2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2026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2589619"/>
              </p:ext>
            </p:extLst>
          </p:nvPr>
        </p:nvGraphicFramePr>
        <p:xfrm>
          <a:off x="179512" y="1844824"/>
          <a:ext cx="4608512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1080120"/>
                <a:gridCol w="1008112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1 001 963,7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219 942,7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203 849,6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80 286,9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80 286,9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798 086,8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21 991,6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7 480,5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109 142,2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109 184,3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108 412,6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8 075,1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8 075,1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7 386,7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404,8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282,9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155444"/>
              </p:ext>
            </p:extLst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750547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2021 по 2026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74815"/>
              </p:ext>
            </p:extLst>
          </p:nvPr>
        </p:nvGraphicFramePr>
        <p:xfrm>
          <a:off x="107504" y="1484784"/>
          <a:ext cx="8928992" cy="48006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17738"/>
                <a:gridCol w="3130661"/>
                <a:gridCol w="996119"/>
                <a:gridCol w="711513"/>
                <a:gridCol w="996119"/>
                <a:gridCol w="640362"/>
                <a:gridCol w="924967"/>
                <a:gridCol w="711513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1 093 957,3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302 801,5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285 061,7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58 317,5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5,33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54 029,4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17,84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55 245,6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19,38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130,2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17 440,5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1,59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18 268,1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12 133,4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4 213,0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2 470,4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409,1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782 093,0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71,49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8 465,3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210 706,8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201 304,5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66,48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200 643,7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70,38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2 971,8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2 811,7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2 648,3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0,93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5 687,1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2 467,0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1 058,9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0,37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12 271,6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12 554,9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4,15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12 572,2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908720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2026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587361"/>
              </p:ext>
            </p:extLst>
          </p:nvPr>
        </p:nvGraphicFramePr>
        <p:xfrm>
          <a:off x="179512" y="1412776"/>
          <a:ext cx="8784976" cy="5394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08112"/>
                <a:gridCol w="4536504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58 317,5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54 029,4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55 245,6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2 333,5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2 426,4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2 523,0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29 847,5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29 358,8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30 498,9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8 143,3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7 943,3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7 943,3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17 691,6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13 999,5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13 980,4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130,2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30,5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17 440,5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18 268,1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12 133,4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421,3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2026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056"/>
              </p:ext>
            </p:extLst>
          </p:nvPr>
        </p:nvGraphicFramePr>
        <p:xfrm>
          <a:off x="251520" y="1648545"/>
          <a:ext cx="8712967" cy="48267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800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12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16 368,3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17 131,0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11 542,1</a:t>
                      </a:r>
                      <a:endParaRPr lang="ru-RU" sz="1200" dirty="0"/>
                    </a:p>
                  </a:txBody>
                  <a:tcPr/>
                </a:tc>
              </a:tr>
              <a:tr h="313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4 213,0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2 470,4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409,1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1 045,5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3 063,4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2 280,3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219,0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782 093,0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8 465,3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126,0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781 967,0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8 445,3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210 706,8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201 304,5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200</a:t>
                      </a:r>
                      <a:r>
                        <a:rPr lang="ru-RU" sz="1200" b="1" baseline="0" dirty="0" smtClean="0">
                          <a:latin typeface="Constantia" panose="02030602050306030303" pitchFamily="18" charset="0"/>
                          <a:ea typeface="Times New Roman"/>
                        </a:rPr>
                        <a:t> 643,7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5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67 756,8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67 621,1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65 393,4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115 356,2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107 390,7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108 033,2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0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18 106,5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17 075,4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17 075,4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65,0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9 402,3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9 130,3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</a:t>
                      </a:r>
                      <a:r>
                        <a:rPr lang="ru-RU" sz="1200" baseline="0" dirty="0" smtClean="0">
                          <a:latin typeface="Constantia" panose="02030602050306030303" pitchFamily="18" charset="0"/>
                          <a:ea typeface="Times New Roman"/>
                        </a:rPr>
                        <a:t> 076,7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2024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2026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949663"/>
              </p:ext>
            </p:extLst>
          </p:nvPr>
        </p:nvGraphicFramePr>
        <p:xfrm>
          <a:off x="357158" y="1785926"/>
          <a:ext cx="8568950" cy="47854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118498"/>
                <a:gridCol w="3672408"/>
                <a:gridCol w="1080120"/>
                <a:gridCol w="1033608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271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2 971,8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2 811,7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2 648,3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2 971,8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2 811,7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2 648,3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5 687,1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2 467,0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1 058,9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Пенсионное обеспечение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2 979,6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159,5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210,1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r>
                        <a:rPr lang="ru-RU" sz="1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населения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2 207,5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2 207,5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748,8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12 271,6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12 554,9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12 572,2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12 221,6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12 504,9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12 522,2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1 093 957,3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302 801,5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285 061,7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63646510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387030"/>
              </p:ext>
            </p:extLst>
          </p:nvPr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2024 год и на плановый период 2025 и 2026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</a:t>
            </a:r>
            <a:r>
              <a:rPr lang="ru-RU" altLang="ru-RU" dirty="0" smtClean="0">
                <a:cs typeface="Times New Roman" pitchFamily="18" charset="0"/>
              </a:rPr>
              <a:t>4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231 637,4 тыс.руб., 2025 год – 219 138,2 тыс.руб.,       2026 год – 216 923,1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57949"/>
              </p:ext>
            </p:extLst>
          </p:nvPr>
        </p:nvGraphicFramePr>
        <p:xfrm>
          <a:off x="179512" y="1412776"/>
          <a:ext cx="8784976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44616"/>
                <a:gridCol w="1152128"/>
                <a:gridCol w="1080120"/>
                <a:gridCol w="1008112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2026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1 093 957,3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302 801,5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285 061,7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</a:rPr>
                        <a:t>1 089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421,0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</a:rPr>
                        <a:t>299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580,8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n-lt"/>
                          <a:ea typeface="Times New Roman"/>
                        </a:rPr>
                        <a:t>282 </a:t>
                      </a:r>
                      <a:r>
                        <a:rPr lang="ru-RU" sz="1400" b="0" dirty="0" smtClean="0">
                          <a:effectLst/>
                          <a:latin typeface="+mn-lt"/>
                          <a:ea typeface="Times New Roman"/>
                        </a:rPr>
                        <a:t>552,8</a:t>
                      </a:r>
                      <a:endParaRPr lang="ru-RU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98919"/>
              </p:ext>
            </p:extLst>
          </p:nvPr>
        </p:nvGraphicFramePr>
        <p:xfrm>
          <a:off x="179512" y="2852936"/>
          <a:ext cx="8784977" cy="3841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116081"/>
                <a:gridCol w="1152137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199 996,5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191 688,5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191 049,7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15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Проектная часть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4 512,1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1 684,0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1 684,0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/>
                        <a:t>- Региональный проект</a:t>
                      </a:r>
                      <a:r>
                        <a:rPr lang="ru-RU" sz="1100" b="0" i="0" baseline="0" dirty="0" smtClean="0"/>
                        <a:t> «Успех каждого ребенка»</a:t>
                      </a:r>
                      <a:endParaRPr lang="ru-RU" sz="11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2 828,1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Региональный проект «Патриотическое воспитание граждан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1 684,0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1 684,0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1 684,0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195 484,5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190 004,5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189 365,7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-Предоставление дошкольного образования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67 734,9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67 617,0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65 389,5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Предоставление </a:t>
                      </a:r>
                      <a:r>
                        <a:rPr lang="ru-RU" sz="1100" dirty="0"/>
                        <a:t>общедоступного и бесплатного начального общего, основного </a:t>
                      </a:r>
                      <a:r>
                        <a:rPr lang="ru-RU" sz="1100" dirty="0" smtClean="0"/>
                        <a:t>общего, среднего </a:t>
                      </a:r>
                      <a:r>
                        <a:rPr lang="ru-RU" sz="1100" dirty="0"/>
                        <a:t>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110 789,9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105 695,8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106 338,2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7 575,4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Организация  отдыха, оздоровления и занятости детей и подростков в Заволжском муниципальном районе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718,8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718,8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718,8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519794"/>
              </p:ext>
            </p:extLst>
          </p:nvPr>
        </p:nvGraphicFramePr>
        <p:xfrm>
          <a:off x="251520" y="1484784"/>
          <a:ext cx="8748464" cy="51438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Обеспечение деятельности органа управления образованием и образовательных учреждений Заволжского муниципального района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8 665,5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8 397,5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9 343,8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12 258,7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12 545,0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12 562,3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12 258,7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12 545,0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12 562,3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</a:tr>
              <a:tr h="40117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Массовый спорт и подготовка спортивного резерва </a:t>
                      </a:r>
                      <a:r>
                        <a:rPr lang="ru-RU" sz="1100" dirty="0"/>
                        <a:t>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12 258,7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12 545,0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12 562,3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</a:t>
                      </a:r>
                      <a:r>
                        <a:rPr lang="ru-RU" sz="1400" b="1" baseline="0" dirty="0" smtClean="0"/>
                        <a:t> 502,9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12 311,7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12 148,3</a:t>
                      </a:r>
                      <a:endParaRPr lang="ru-RU" sz="1400" b="1" dirty="0"/>
                    </a:p>
                  </a:txBody>
                  <a:tcPr/>
                </a:tc>
              </a:tr>
              <a:tr h="24479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13</a:t>
                      </a:r>
                      <a:r>
                        <a:rPr lang="ru-RU" sz="1400" b="1" i="1" baseline="0" dirty="0" smtClean="0"/>
                        <a:t> 502,9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12 311,7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12 148,3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10 531,1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9 500,0</a:t>
                      </a:r>
                      <a:endParaRPr lang="ru-RU" sz="1400" b="0" dirty="0"/>
                    </a:p>
                  </a:txBody>
                  <a:tcPr/>
                </a:tc>
              </a:tr>
              <a:tr h="27429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2 971,8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2 811,7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2 648,3</a:t>
                      </a:r>
                      <a:endParaRPr lang="ru-RU" sz="1400" b="0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970,3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870,3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  <a:tr h="22391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970,3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870,3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100,0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100,0</a:t>
                      </a:r>
                      <a:endParaRPr lang="ru-RU" sz="1400" b="0" dirty="0"/>
                    </a:p>
                  </a:txBody>
                  <a:tcPr/>
                </a:tc>
              </a:tr>
              <a:tr h="47945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770,3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770,3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06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97007"/>
              </p:ext>
            </p:extLst>
          </p:nvPr>
        </p:nvGraphicFramePr>
        <p:xfrm>
          <a:off x="251520" y="1556792"/>
          <a:ext cx="8676456" cy="479214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612,0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625,0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612,0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612,0</a:t>
                      </a:r>
                      <a:endParaRPr lang="ru-RU" sz="1400" b="1" i="1" dirty="0"/>
                    </a:p>
                  </a:txBody>
                  <a:tcPr/>
                </a:tc>
              </a:tr>
              <a:tr h="39447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212,0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212,0</a:t>
                      </a:r>
                      <a:endParaRPr lang="ru-RU" sz="1400" b="0" dirty="0"/>
                    </a:p>
                  </a:txBody>
                  <a:tcPr/>
                </a:tc>
              </a:tr>
              <a:tr h="445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Развитие </a:t>
                      </a:r>
                      <a:r>
                        <a:rPr lang="ru-RU" sz="1100" dirty="0"/>
                        <a:t>сельскохозяйственного производства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400,0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</a:t>
                      </a:r>
                      <a:r>
                        <a:rPr lang="ru-RU" sz="1400" b="1" dirty="0" smtClean="0"/>
                        <a:t>доступным и комфортным жильем </a:t>
                      </a:r>
                      <a:r>
                        <a:rPr lang="ru-RU" sz="1400" b="1" dirty="0"/>
                        <a:t>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1 853,1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2 145,0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150,0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1 853,1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2 145,0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150,0</a:t>
                      </a:r>
                      <a:endParaRPr lang="ru-RU" sz="1400" b="1" i="1" dirty="0"/>
                    </a:p>
                  </a:txBody>
                  <a:tcPr/>
                </a:tc>
              </a:tr>
              <a:tr h="25045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Развитие газификации </a:t>
                      </a:r>
                      <a:r>
                        <a:rPr lang="ru-RU" sz="1100" dirty="0"/>
                        <a:t>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r>
                        <a:rPr lang="ru-RU" sz="1400" b="0" baseline="0" dirty="0" smtClean="0"/>
                        <a:t> 833,1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2 145,0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Стимулирование развития жилищного строительства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Обеспечение услугами жилищно-коммунального хозяйства населения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1 230,3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135,2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69,0</a:t>
                      </a:r>
                      <a:endParaRPr lang="ru-RU" sz="1400" b="1" dirty="0"/>
                    </a:p>
                  </a:txBody>
                  <a:tcPr/>
                </a:tc>
              </a:tr>
              <a:tr h="34949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1 230,3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135,2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69,0</a:t>
                      </a:r>
                      <a:endParaRPr lang="ru-RU" sz="1400" b="1" i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Предупреждение аварийных ситуаций на объектах ЖКХ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и развитие коммунальной инфраструктуры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1 230,3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135,2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19675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35383"/>
              </p:ext>
            </p:extLst>
          </p:nvPr>
        </p:nvGraphicFramePr>
        <p:xfrm>
          <a:off x="251520" y="1844824"/>
          <a:ext cx="8676455" cy="440392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Энергосбережение и повышение энергетической эффективности  Заволжского </a:t>
                      </a:r>
                      <a:r>
                        <a:rPr lang="ru-RU" sz="1400" b="1" dirty="0"/>
                        <a:t>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55,9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55,9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38,9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55,9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55,9</a:t>
                      </a:r>
                      <a:endParaRPr lang="ru-RU" sz="1400" b="1" i="1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деятельности муниципальных учреждений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</a:tr>
              <a:tr h="614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транспортной системы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16 368,3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17 131,0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11 542,2</a:t>
                      </a:r>
                      <a:endParaRPr lang="ru-RU" sz="1400" b="1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16 368,3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17 131,0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11 542,2</a:t>
                      </a:r>
                      <a:endParaRPr lang="ru-RU" sz="1400" b="1" i="1" dirty="0"/>
                    </a:p>
                  </a:txBody>
                  <a:tcPr/>
                </a:tc>
              </a:tr>
              <a:tr h="3177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Дорожное хозяйство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16 368,3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17 131,0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11 542,2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709,6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609,9</a:t>
                      </a:r>
                      <a:endParaRPr lang="ru-RU" sz="14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785,4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709,6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609,9</a:t>
                      </a:r>
                      <a:endParaRPr lang="ru-RU" sz="1400" b="1" i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общественного порядка и профилактика правонарушений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640,4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599,6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599,9</a:t>
                      </a:r>
                      <a:endParaRPr lang="ru-RU" sz="14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Построение и развитие АПК «Безопасный город»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разрезе муниципальных программ (5)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052736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401117"/>
              </p:ext>
            </p:extLst>
          </p:nvPr>
        </p:nvGraphicFramePr>
        <p:xfrm>
          <a:off x="251520" y="1556792"/>
          <a:ext cx="8676455" cy="4848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Управление муниципальными финансами в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6 164,3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6 414,3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6 414,3</a:t>
                      </a:r>
                      <a:endParaRPr lang="ru-RU" sz="14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6 164,3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6 414,3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6 414,3</a:t>
                      </a:r>
                      <a:endParaRPr lang="ru-RU" sz="1400" b="1" i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бюджетного процесса в Заволжском муниципальном районе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6 114,3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6 114,3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6 114,3</a:t>
                      </a:r>
                      <a:endParaRPr lang="ru-RU" sz="1400" b="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долгом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Совершенствование местного самоуправления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50 941,2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45 165,7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46 452,9</a:t>
                      </a:r>
                      <a:endParaRPr lang="ru-RU" sz="1400" b="1" dirty="0"/>
                    </a:p>
                  </a:txBody>
                  <a:tcPr/>
                </a:tc>
              </a:tr>
              <a:tr h="243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50 941,2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45 165,7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46 452,9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администрации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34409,1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31 482,7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32 769,9</a:t>
                      </a:r>
                      <a:endParaRPr lang="ru-RU" sz="14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муниципального казённого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13 332,1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3 200,0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2 500,0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1 161,5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646,8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81,8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1 161,5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646,8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81,8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имуществом и земельными ресурсами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1 161,5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646,8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81,8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4 год и на плановый период 2025 и 2026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97477"/>
              </p:ext>
            </p:extLst>
          </p:nvPr>
        </p:nvGraphicFramePr>
        <p:xfrm>
          <a:off x="251520" y="1268760"/>
          <a:ext cx="8676455" cy="547817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органах местного самоуправления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18,0</a:t>
                      </a:r>
                      <a:endParaRPr lang="ru-RU" sz="1400" b="1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 Специальная оценка условий труда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62,0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3,0</a:t>
                      </a:r>
                      <a:endParaRPr lang="ru-RU" sz="1400" b="0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15,0</a:t>
                      </a:r>
                      <a:endParaRPr lang="ru-RU" sz="1400" b="0" dirty="0"/>
                    </a:p>
                  </a:txBody>
                  <a:tcPr/>
                </a:tc>
              </a:tr>
              <a:tr h="715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1 429,3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637,5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</a:t>
                      </a:r>
                      <a:r>
                        <a:rPr lang="ru-RU" sz="1400" b="1" i="1" baseline="0" dirty="0" smtClean="0"/>
                        <a:t> 429,3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637,5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637,5</a:t>
                      </a:r>
                      <a:endParaRPr lang="ru-RU" sz="1400" b="1" i="1" dirty="0"/>
                    </a:p>
                  </a:txBody>
                  <a:tcPr/>
                </a:tc>
              </a:tr>
              <a:tr h="4127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1 144,0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569,0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</a:t>
                      </a:r>
                      <a:r>
                        <a:rPr kumimoji="0" lang="ru-RU" sz="1100" kern="1200" dirty="0" smtClean="0"/>
                        <a:t>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285,3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68,5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68,5</a:t>
                      </a:r>
                      <a:endParaRPr lang="ru-RU" sz="1400" b="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</a:t>
                      </a:r>
                      <a:r>
                        <a:rPr lang="ru-RU" sz="1400" b="1" baseline="0" dirty="0" smtClean="0"/>
                        <a:t> на территории </a:t>
                      </a:r>
                      <a:r>
                        <a:rPr lang="ru-RU" sz="1400" b="1" dirty="0" smtClean="0"/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782 016,0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8 494,3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49,0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«Оздоровление Волги»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781 967,0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3 572,5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781 967,0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3 572,5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49,0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4 921,8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49,0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 </a:t>
                      </a:r>
                      <a:r>
                        <a:rPr lang="ru-RU" sz="1100" b="0" dirty="0" smtClean="0"/>
                        <a:t>Ликвидация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4 872,8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Использование и охрана земель на территории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88086768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824795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2024 год и на плановый период 2025 и 2026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 4 536,4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 3 220,8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2 508,9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59071799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7665495"/>
              </p:ext>
            </p:extLst>
          </p:nvPr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312910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+mn-cs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  <a:cs typeface="+mn-cs"/>
                        </a:rPr>
                        <a:t> 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9 484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12 422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8 532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3 890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2685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2025 и 2026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009122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</a:t>
            </a:r>
            <a:r>
              <a:rPr lang="ru-RU" sz="2000" b="1" dirty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2026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091210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</a:t>
                      </a:r>
                      <a:r>
                        <a:rPr lang="ru-RU" sz="1400" b="1" i="1" u="sng" baseline="0" dirty="0" smtClean="0"/>
                        <a:t> 692,2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1 277,6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317,4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606,1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2 807,8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993,5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287,2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926,6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097365"/>
              </p:ext>
            </p:extLst>
          </p:nvPr>
        </p:nvGraphicFramePr>
        <p:xfrm>
          <a:off x="179512" y="2348880"/>
          <a:ext cx="8784977" cy="25095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2 955,5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2 795,4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2 648,3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921,0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872,6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536,1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815,7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771,0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730,4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567,9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537,5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509,2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048315"/>
              </p:ext>
            </p:extLst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15339"/>
              </p:ext>
            </p:extLst>
          </p:nvPr>
        </p:nvGraphicFramePr>
        <p:xfrm>
          <a:off x="2483768" y="1628800"/>
          <a:ext cx="6517389" cy="293444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д.Коротиха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Распределительный газопровод в д.Порозово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22,8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18,4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2322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800"/>
            <a:ext cx="9036496" cy="668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 lvl="0" algn="ctr">
              <a:buClr>
                <a:srgbClr val="0BD0D9"/>
              </a:buClr>
              <a:buNone/>
            </a:pPr>
            <a:r>
              <a:rPr lang="ru-RU" sz="2000" b="1" dirty="0">
                <a:solidFill>
                  <a:prstClr val="black"/>
                </a:solidFill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endParaRPr lang="ru-RU" sz="2000" b="1" dirty="0">
              <a:solidFill>
                <a:prstClr val="black"/>
              </a:solidFill>
            </a:endParaRPr>
          </a:p>
          <a:p>
            <a:pPr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 </a:t>
            </a:r>
            <a:r>
              <a:rPr lang="ru-RU" sz="1600" b="1" dirty="0">
                <a:solidFill>
                  <a:prstClr val="black"/>
                </a:solidFill>
              </a:rPr>
              <a:t>Газификация Заволжского муниципального района</a:t>
            </a:r>
            <a:endParaRPr lang="ru-RU" sz="1600" b="1" dirty="0" smtClean="0"/>
          </a:p>
          <a:p>
            <a:pPr>
              <a:buNone/>
            </a:pPr>
            <a:endParaRPr lang="ru-RU" sz="1600" b="1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79673"/>
              </p:ext>
            </p:extLst>
          </p:nvPr>
        </p:nvGraphicFramePr>
        <p:xfrm>
          <a:off x="2555776" y="1772816"/>
          <a:ext cx="6480720" cy="31173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4456"/>
                <a:gridCol w="792088"/>
                <a:gridCol w="792088"/>
                <a:gridCol w="792088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д.Рыболовка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д.Хмелево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Газовая блочно-модульная котельная МУ КБО «Родник»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д.Милитино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д.Емельяново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31,0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с.Новлянское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д.Фоминское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34,0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Распределительные газопроводы в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д.Хотеново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д.Пезлово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д.Белькаши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с.Есиплево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д.Гольцовка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237626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                        </a:t>
            </a:r>
            <a:r>
              <a:rPr lang="ru-RU" sz="1600" b="1" dirty="0" smtClean="0"/>
              <a:t>Охрана окружающей среды </a:t>
            </a:r>
          </a:p>
          <a:p>
            <a:pPr>
              <a:buNone/>
            </a:pPr>
            <a:r>
              <a:rPr lang="ru-RU" sz="1600" b="1" smtClean="0"/>
              <a:t>                             Заволжского </a:t>
            </a:r>
            <a:r>
              <a:rPr lang="ru-RU" sz="1600" b="1" dirty="0" smtClean="0"/>
              <a:t>муниципального района</a:t>
            </a:r>
            <a:endParaRPr lang="ru-RU" sz="1600" dirty="0" smtClean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20251"/>
              </p:ext>
            </p:extLst>
          </p:nvPr>
        </p:nvGraphicFramePr>
        <p:xfrm>
          <a:off x="323528" y="1309896"/>
          <a:ext cx="5962984" cy="11109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Ремонт спортивного зала в здании МКОУ Заволжского лицея, расположенного по адресу: Ивановская область, г.Заволжск, ул.Мира, д. 5, развитие спортивного клуба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2 828,1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251520" y="-4098925"/>
            <a:ext cx="10486330" cy="847589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17144"/>
              </p:ext>
            </p:extLst>
          </p:nvPr>
        </p:nvGraphicFramePr>
        <p:xfrm>
          <a:off x="251521" y="3573016"/>
          <a:ext cx="5962984" cy="3040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914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2024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2025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2026 год</a:t>
                      </a:r>
                      <a:endParaRPr lang="ru-RU" sz="1100" dirty="0"/>
                    </a:p>
                  </a:txBody>
                  <a:tcPr/>
                </a:tc>
              </a:tr>
              <a:tr h="66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Ликвидация 4-х объектов размещения химических отходов, расположенных на территории г.Заволжска Ивановской области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781 967,0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3 572,5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6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Ликвидация подземного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мазутохранилища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, котлована со смоляными и нефтесодержащими отходами, брошенными емкостями со смоляными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</a:rPr>
                        <a:t> отходами, находящимися в непосредственной близости от реки Волга, расстояние около 400 м, и рекультивация земель под ними, которые использовали для размещения данных отходов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Разработка проектов работ по ликвидации накопленного вреда окружающей среде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4 872,8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866" y="4221088"/>
            <a:ext cx="2614611" cy="207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914" y="134076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67028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18362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2024 год и на плановый период 2025 и 2026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46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Управление бюджетными рисками.</a:t>
            </a:r>
            <a:endParaRPr lang="ru-RU" sz="1600" dirty="0"/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2024/Проект бюджета 2024-2026»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2024 год и на плановый период 2025 и 2026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8.45 до 18.00,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8.45 до 16.45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2024 год и на плановый период 2025 и 2026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751682"/>
              </p:ext>
            </p:extLst>
          </p:nvPr>
        </p:nvGraphicFramePr>
        <p:xfrm>
          <a:off x="251521" y="1293260"/>
          <a:ext cx="8496942" cy="520155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2023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36,99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40,81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42,91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639,988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676,538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707,746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741,132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222,483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0,353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малых и средних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1,242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407,891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410,338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413,62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417,756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2026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01091"/>
              </p:ext>
            </p:extLst>
          </p:nvPr>
        </p:nvGraphicFramePr>
        <p:xfrm>
          <a:off x="214282" y="1029896"/>
          <a:ext cx="8871211" cy="55842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89365"/>
                <a:gridCol w="1124952"/>
                <a:gridCol w="106067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Ед.измере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2023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13,124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12,565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12,306</a:t>
                      </a:r>
                      <a:endParaRPr lang="ru-RU" sz="16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8,898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8,519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8,343</a:t>
                      </a:r>
                      <a:endParaRPr lang="ru-RU" sz="16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4,226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4,133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3,963</a:t>
                      </a:r>
                      <a:endParaRPr lang="ru-RU" sz="16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8,13</a:t>
                      </a:r>
                      <a:endParaRPr lang="ru-RU" sz="16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24,87</a:t>
                      </a:r>
                      <a:endParaRPr lang="ru-RU" sz="16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</a:t>
                      </a:r>
                      <a:endParaRPr lang="ru-RU" sz="16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Труд и занятость 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безработных,</a:t>
                      </a:r>
                      <a:r>
                        <a:rPr lang="ru-RU" sz="1400" baseline="0" dirty="0" smtClean="0"/>
                        <a:t> зарегистрированных в органах государственной службы занятости </a:t>
                      </a:r>
                    </a:p>
                    <a:p>
                      <a:r>
                        <a:rPr lang="ru-RU" sz="1400" baseline="0" dirty="0" smtClean="0"/>
                        <a:t>(на конец года)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0,072</a:t>
                      </a:r>
                      <a:endParaRPr lang="ru-RU" sz="1600" dirty="0"/>
                    </a:p>
                  </a:txBody>
                  <a:tcPr/>
                </a:tc>
              </a:tr>
              <a:tr h="58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 к трудоспособному населению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конец года)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2024 год и на плановый период 2025 и 202</a:t>
            </a:r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767030"/>
              </p:ext>
            </p:extLst>
          </p:nvPr>
        </p:nvGraphicFramePr>
        <p:xfrm>
          <a:off x="251520" y="1340768"/>
          <a:ext cx="8784975" cy="513282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483137"/>
                <a:gridCol w="1080120"/>
                <a:gridCol w="1152128"/>
                <a:gridCol w="1152127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2023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614,185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619,143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633,289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663,488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2,384</a:t>
                      </a:r>
                      <a:endParaRPr lang="ru-RU" sz="16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22 070,77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22 335,62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22 737,66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23 192,41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13 796,42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14 708,87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15 459,49</a:t>
                      </a:r>
                      <a:endParaRPr lang="ru-RU" sz="1600" dirty="0"/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16 547,63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к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предыду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щему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году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101,0</a:t>
                      </a:r>
                      <a:endParaRPr lang="ru-RU" sz="16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37,5</a:t>
                      </a:r>
                      <a:endParaRPr lang="ru-RU" sz="16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12629</TotalTime>
  <Words>5666</Words>
  <Application>Microsoft Office PowerPoint</Application>
  <PresentationFormat>Экран (4:3)</PresentationFormat>
  <Paragraphs>1587</Paragraphs>
  <Slides>50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Заволжского муниципального района на 2024 год и на плановый период 2025 и 2026 годов </vt:lpstr>
      <vt:lpstr>Основные показатели социально-экономического развития  на 2024 год и на плановый период 2025 и 2026 годов 1. Экономические показатели </vt:lpstr>
      <vt:lpstr>Основные показатели социально-экономического развития  на 2024 год и на плановый период 2025 и 2026 годов  2.Показатели, характеризующие уровень жизни населения</vt:lpstr>
      <vt:lpstr>Основные показатели социально-экономического развития  на 2024 год и на плановый период 2025 и 2026 годов  2.Показатели, характеризующие уровень жизни населения  (продолжение)</vt:lpstr>
      <vt:lpstr>Презентация PowerPoint</vt:lpstr>
      <vt:lpstr>Презентация PowerPoint</vt:lpstr>
      <vt:lpstr>Презентация PowerPoint</vt:lpstr>
      <vt:lpstr>Основные характеристики бюджета Заволжского муниципального района на 2024 год и на плановый период 2025 и 2026 годов                                                                                                                                                                                                            (тыс.руб.)</vt:lpstr>
      <vt:lpstr>Презентация PowerPoint</vt:lpstr>
      <vt:lpstr>Презентация PowerPoint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(продолжение)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2024 год и на плановый период 2025 и 2026 годов (продолжение)</vt:lpstr>
      <vt:lpstr>Структура доходов бюджета Заволжского муниципального района  на 2024 год и на плановый период 2025 и 2026 годов </vt:lpstr>
      <vt:lpstr>Структура налоговых доходов бюджета Заволжского муниципального района  на 2024 год и на плановый период 2025 и 2026 годов </vt:lpstr>
      <vt:lpstr>Структура неналоговых доходов бюджета Заволжского муниципального района  на 2024 год и на плановый период 2025 и 2026 годов </vt:lpstr>
      <vt:lpstr>Безвозмездные поступления в бюджет Заволжского муниципального района  на 2024 год и на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 (2)</vt:lpstr>
      <vt:lpstr>Расходы бюджета Заволжского муниципального района в разрезе разделов и подразделов бюджетной классификации  на 2024 год и на плановый период 2025 и 2026 годов (3)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Непрограммные направления деятельности  Заволжского муниципального района  на 2024 год и на плановый период 2025 и 2026 годов 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Непрограммные направления деятельности  Заволжского муниципального района  на 2024 год и на плановый период 2025 и 2026 годов (продолжение)</vt:lpstr>
      <vt:lpstr>Иные межбюджетные трансферты поселениям  Заволжского муниципального района  на 2024 год и на плановый период 2025 и 2026 годов </vt:lpstr>
      <vt:lpstr>Иные межбюджетные трансферты поселениям  Заволжского муниципального района  на 2024 год и на плановый период 2025 и 2026 годов (2)</vt:lpstr>
      <vt:lpstr>Презентация PowerPoint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Презентация PowerPoint</vt:lpstr>
      <vt:lpstr>Социально значимые проекты, реализуемые в Заволжском муниципальном районе (тыс. руб.)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1359</cp:revision>
  <cp:lastPrinted>2023-11-13T05:37:00Z</cp:lastPrinted>
  <dcterms:modified xsi:type="dcterms:W3CDTF">2023-11-15T09:31:48Z</dcterms:modified>
</cp:coreProperties>
</file>