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2.xml" ContentType="application/vnd.openxmlformats-officedocument.drawingml.chart+xml"/>
  <Override PartName="/ppt/drawings/drawing5.xml" ContentType="application/vnd.openxmlformats-officedocument.drawingml.chartshapes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54"/>
  </p:notesMasterIdLst>
  <p:sldIdLst>
    <p:sldId id="341" r:id="rId2"/>
    <p:sldId id="257" r:id="rId3"/>
    <p:sldId id="342" r:id="rId4"/>
    <p:sldId id="362" r:id="rId5"/>
    <p:sldId id="418" r:id="rId6"/>
    <p:sldId id="405" r:id="rId7"/>
    <p:sldId id="406" r:id="rId8"/>
    <p:sldId id="407" r:id="rId9"/>
    <p:sldId id="385" r:id="rId10"/>
    <p:sldId id="387" r:id="rId11"/>
    <p:sldId id="388" r:id="rId12"/>
    <p:sldId id="347" r:id="rId13"/>
    <p:sldId id="389" r:id="rId14"/>
    <p:sldId id="390" r:id="rId15"/>
    <p:sldId id="419" r:id="rId16"/>
    <p:sldId id="393" r:id="rId17"/>
    <p:sldId id="423" r:id="rId18"/>
    <p:sldId id="396" r:id="rId19"/>
    <p:sldId id="420" r:id="rId20"/>
    <p:sldId id="422" r:id="rId21"/>
    <p:sldId id="394" r:id="rId22"/>
    <p:sldId id="410" r:id="rId23"/>
    <p:sldId id="267" r:id="rId24"/>
    <p:sldId id="269" r:id="rId25"/>
    <p:sldId id="332" r:id="rId26"/>
    <p:sldId id="359" r:id="rId27"/>
    <p:sldId id="360" r:id="rId28"/>
    <p:sldId id="361" r:id="rId29"/>
    <p:sldId id="340" r:id="rId30"/>
    <p:sldId id="374" r:id="rId31"/>
    <p:sldId id="330" r:id="rId32"/>
    <p:sldId id="334" r:id="rId33"/>
    <p:sldId id="335" r:id="rId34"/>
    <p:sldId id="395" r:id="rId35"/>
    <p:sldId id="412" r:id="rId36"/>
    <p:sldId id="416" r:id="rId37"/>
    <p:sldId id="346" r:id="rId38"/>
    <p:sldId id="413" r:id="rId39"/>
    <p:sldId id="382" r:id="rId40"/>
    <p:sldId id="399" r:id="rId41"/>
    <p:sldId id="424" r:id="rId42"/>
    <p:sldId id="425" r:id="rId43"/>
    <p:sldId id="426" r:id="rId44"/>
    <p:sldId id="377" r:id="rId45"/>
    <p:sldId id="397" r:id="rId46"/>
    <p:sldId id="322" r:id="rId47"/>
    <p:sldId id="411" r:id="rId48"/>
    <p:sldId id="403" r:id="rId49"/>
    <p:sldId id="414" r:id="rId50"/>
    <p:sldId id="404" r:id="rId51"/>
    <p:sldId id="365" r:id="rId52"/>
    <p:sldId id="282" r:id="rId53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8E1"/>
    <a:srgbClr val="EFE5EB"/>
    <a:srgbClr val="D1E0E7"/>
    <a:srgbClr val="A8E6F2"/>
    <a:srgbClr val="AEE0EC"/>
    <a:srgbClr val="CC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10" autoAdjust="0"/>
    <p:restoredTop sz="92752" autoAdjust="0"/>
  </p:normalViewPr>
  <p:slideViewPr>
    <p:cSldViewPr>
      <p:cViewPr varScale="1">
        <p:scale>
          <a:sx n="108" d="100"/>
          <a:sy n="108" d="100"/>
        </p:scale>
        <p:origin x="-17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1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ru-RU" sz="2000" b="1" dirty="0" smtClean="0"/>
              <a:t>Динамика численности населения Заволжского</a:t>
            </a:r>
            <a:r>
              <a:rPr lang="ru-RU" sz="2000" b="1" baseline="0" dirty="0" smtClean="0"/>
              <a:t> муниципального района </a:t>
            </a:r>
            <a:r>
              <a:rPr lang="ru-RU" sz="2000" b="1" baseline="0" dirty="0" smtClean="0">
                <a:latin typeface="+mn-lt"/>
              </a:rPr>
              <a:t>2019-20</a:t>
            </a:r>
            <a:r>
              <a:rPr lang="en-US" sz="2000" b="1" baseline="0" dirty="0" smtClean="0">
                <a:latin typeface="+mn-lt"/>
                <a:cs typeface="Times New Roman" pitchFamily="18" charset="0"/>
              </a:rPr>
              <a:t>2</a:t>
            </a:r>
            <a:r>
              <a:rPr lang="ru-RU" sz="2000" b="1" baseline="0" smtClean="0">
                <a:latin typeface="+mn-lt"/>
                <a:cs typeface="Times New Roman" pitchFamily="18" charset="0"/>
              </a:rPr>
              <a:t>3 </a:t>
            </a:r>
            <a:r>
              <a:rPr lang="ru-RU" sz="2000" b="1" baseline="0" dirty="0" smtClean="0"/>
              <a:t>гг.</a:t>
            </a:r>
            <a:endParaRPr lang="ru-RU" sz="2000" b="1" dirty="0"/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522249332042033E-2"/>
          <c:y val="0.33225420487048907"/>
          <c:w val="0.73396779016999514"/>
          <c:h val="0.62906572472339672"/>
        </c:manualLayout>
      </c:layout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 состоянию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14553</c:v>
                </c:pt>
                <c:pt idx="1">
                  <c:v>14193</c:v>
                </c:pt>
                <c:pt idx="2">
                  <c:v>13949</c:v>
                </c:pt>
                <c:pt idx="3">
                  <c:v>13601</c:v>
                </c:pt>
                <c:pt idx="4">
                  <c:v>12422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117120"/>
        <c:axId val="32118656"/>
        <c:axId val="67621312"/>
      </c:line3DChart>
      <c:catAx>
        <c:axId val="32117120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crossAx val="32118656"/>
        <c:crosses val="autoZero"/>
        <c:auto val="1"/>
        <c:lblAlgn val="ctr"/>
        <c:lblOffset val="100"/>
        <c:noMultiLvlLbl val="0"/>
      </c:catAx>
      <c:valAx>
        <c:axId val="32118656"/>
        <c:scaling>
          <c:orientation val="maxMin"/>
        </c:scaling>
        <c:delete val="0"/>
        <c:axPos val="l"/>
        <c:majorGridlines/>
        <c:numFmt formatCode="General" sourceLinked="0"/>
        <c:majorTickMark val="out"/>
        <c:minorTickMark val="out"/>
        <c:tickLblPos val="nextTo"/>
        <c:crossAx val="32117120"/>
        <c:crosses val="autoZero"/>
        <c:crossBetween val="between"/>
      </c:valAx>
      <c:serAx>
        <c:axId val="67621312"/>
        <c:scaling>
          <c:orientation val="minMax"/>
        </c:scaling>
        <c:delete val="1"/>
        <c:axPos val="t"/>
        <c:majorTickMark val="out"/>
        <c:minorTickMark val="none"/>
        <c:tickLblPos val="none"/>
        <c:crossAx val="32118656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189960629921549E-2"/>
          <c:y val="0.31699466052593706"/>
          <c:w val="0.45833333333333326"/>
          <c:h val="0.611111111111111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Лист1!$A$2:$A$17</c:f>
              <c:strCache>
                <c:ptCount val="16"/>
                <c:pt idx="0">
                  <c:v>Программа "Развитие образования в Заволжском муниципальном районе"</c:v>
                </c:pt>
                <c:pt idx="1">
                  <c:v>Программа "Развитие физической культуры и спорта в Заволжском муниципальном районе"</c:v>
                </c:pt>
                <c:pt idx="2">
                  <c:v>Программа "Развитие культуры и повышение эффективности реализации молодёжной политики в Заволжском муниципальном районе"</c:v>
                </c:pt>
                <c:pt idx="3">
                  <c:v>Программа "Социальная поддержка граждан Заволжского муниципального района"</c:v>
                </c:pt>
                <c:pt idx="4">
                  <c:v>Программа "Экономическое развитие Заволжского муниципального района"</c:v>
                </c:pt>
                <c:pt idx="5">
                  <c:v>Программа "Обеспечение доступным и комфортным жильём населения Заволжского муниципального района"</c:v>
                </c:pt>
                <c:pt idx="6">
                  <c:v>Программа "Развитие транспортной системы Заволжского муниципального района</c:v>
                </c:pt>
                <c:pt idx="7">
                  <c:v>Программа "Совершенствование местного самоуправления Заволжского муниципального района"</c:v>
                </c:pt>
                <c:pt idx="8">
                  <c:v>Программа "Управление муниципальным имуществом Заволжского муниципального района Ивановской области"</c:v>
                </c:pt>
                <c:pt idx="9">
                  <c:v>Программа "Управление муниципальными финансами в Заволжском муниципальном районе"</c:v>
                </c:pt>
                <c:pt idx="10">
                  <c:v>Программа "Улучшение условий и охраны труда в органах местного самоуправления Заволжского муниципального района"</c:v>
                </c:pt>
                <c:pt idx="11">
                  <c:v>Программа "Безопасность Заволжского муниципального района"</c:v>
                </c:pt>
                <c:pt idx="12">
                  <c:v>Программа "Поддержка и развитие информационно-коммуникационных технологий в органах местного самоуправления Заволжского муниципального района"</c:v>
                </c:pt>
                <c:pt idx="13">
                  <c:v>Программа "Охрана окружающей среды на территории Заволжского муниципального района"</c:v>
                </c:pt>
                <c:pt idx="14">
                  <c:v>Программа "Обеспечение услугами жилищно-коммунального хозяйства населения Заволжского муниципального района"
</c:v>
                </c:pt>
                <c:pt idx="15">
                  <c:v>Программа "Энергосбережение и повышение энергетической эффективности Заволжского муниципального района"
</c:v>
                </c:pt>
              </c:strCache>
            </c:strRef>
          </c:cat>
          <c:val>
            <c:numRef>
              <c:f>Лист1!$B$2:$B$17</c:f>
              <c:numCache>
                <c:formatCode>#,##0.0</c:formatCode>
                <c:ptCount val="16"/>
                <c:pt idx="0">
                  <c:v>267617</c:v>
                </c:pt>
                <c:pt idx="1">
                  <c:v>16911.599999999999</c:v>
                </c:pt>
                <c:pt idx="2">
                  <c:v>19322.400000000001</c:v>
                </c:pt>
                <c:pt idx="3">
                  <c:v>2357.6</c:v>
                </c:pt>
                <c:pt idx="4">
                  <c:v>825</c:v>
                </c:pt>
                <c:pt idx="5">
                  <c:v>13965</c:v>
                </c:pt>
                <c:pt idx="6">
                  <c:v>32109</c:v>
                </c:pt>
                <c:pt idx="7">
                  <c:v>63770.5</c:v>
                </c:pt>
                <c:pt idx="8">
                  <c:v>2961.5</c:v>
                </c:pt>
                <c:pt idx="9">
                  <c:v>8137.2</c:v>
                </c:pt>
                <c:pt idx="10">
                  <c:v>87.3</c:v>
                </c:pt>
                <c:pt idx="11">
                  <c:v>2163.9</c:v>
                </c:pt>
                <c:pt idx="12">
                  <c:v>2020.3</c:v>
                </c:pt>
                <c:pt idx="13">
                  <c:v>664824.1</c:v>
                </c:pt>
                <c:pt idx="14">
                  <c:v>3824</c:v>
                </c:pt>
                <c:pt idx="15">
                  <c:v>38.9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904822834645918"/>
          <c:y val="2.4941112042545292E-2"/>
          <c:w val="0.50095177165354365"/>
          <c:h val="0.91092459984805252"/>
        </c:manualLayout>
      </c:layout>
      <c:overlay val="0"/>
      <c:txPr>
        <a:bodyPr/>
        <a:lstStyle/>
        <a:p>
          <a:pPr>
            <a:defRPr kern="15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023293963254648E-2"/>
          <c:y val="0.2903259065491049"/>
          <c:w val="0.45833333333333326"/>
          <c:h val="0.611111111111111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Программный бюджет </c:v>
                </c:pt>
                <c:pt idx="1">
                  <c:v>Непрограммный бюджет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97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600" kern="15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kern="1500" baseline="0"/>
            </a:pPr>
            <a:endParaRPr lang="ru-RU"/>
          </a:p>
        </c:txPr>
      </c:legendEntry>
      <c:layout>
        <c:manualLayout>
          <c:xMode val="edge"/>
          <c:yMode val="edge"/>
          <c:x val="0.60877045056868317"/>
          <c:y val="0.34026802858043825"/>
          <c:w val="0.34678510498687681"/>
          <c:h val="0.46376609108527866"/>
        </c:manualLayout>
      </c:layout>
      <c:overlay val="0"/>
      <c:txPr>
        <a:bodyPr/>
        <a:lstStyle/>
        <a:p>
          <a:pPr>
            <a:defRPr kern="15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260850694444442E-2"/>
          <c:y val="0.29805186097427605"/>
          <c:w val="0.45851052517361207"/>
          <c:h val="0.5782201696770655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4"/>
          <c:dPt>
            <c:idx val="1"/>
            <c:bubble3D val="0"/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Pt>
            <c:idx val="4"/>
            <c:bubble3D val="0"/>
            <c:spPr>
              <a:ln w="3175"/>
            </c:spPr>
          </c:dPt>
          <c:dPt>
            <c:idx val="6"/>
            <c:bubble3D val="0"/>
            <c:explosion val="26"/>
          </c:dPt>
          <c:cat>
            <c:strRef>
              <c:f>Лист1!$A$2:$A$9</c:f>
              <c:strCache>
                <c:ptCount val="8"/>
                <c:pt idx="0">
                  <c:v>Капитальный ремонт и ремонт автомобильных  дорог местного значения вне границ населенных пунктов в границах Заволжского муниципального района</c:v>
                </c:pt>
                <c:pt idx="1">
                  <c:v>Капитальный ремонт и ремонт автомобильных дорог местного значения в границах населенных пунктов поселений Заволжского муниципального района </c:v>
                </c:pt>
                <c:pt idx="2">
                  <c:v>Оформление прав собственности на автомобильные дороги местного значения Заволжского муниципального района и земельные участки под ними </c:v>
                </c:pt>
                <c:pt idx="3">
                  <c:v>Проектирование строительства (реконструкции), капитального ремонта, строительство (реконструкцию), капитальный ремонт, ремонт и содержание автомобильных дорог общего пользования местного значения, в том числе на формирование муниципальных дорожных фондов</c:v>
                </c:pt>
                <c:pt idx="4">
                  <c:v>Содержание автомобильных дорог местного значения вне границ населенных пунктов в границах Заволжского муниципального района (межбюджетные трансферты)</c:v>
                </c:pt>
                <c:pt idx="5">
                  <c:v>Содержание автомобильных дорог местного значения в границах населенных пунктов поселений Заволжского муниципального района (межбюджетные трансферты)</c:v>
                </c:pt>
                <c:pt idx="6">
                  <c:v>Капитальный ремонт, ремонт и содержание автомобильных дорог общего пользования и искусственных сооружений на них</c:v>
                </c:pt>
                <c:pt idx="7">
                  <c:v>Капитальный ремонт автомобильной дороги Патракейка-Доронжа-Ананьино-Мера на участке Ананьино-Мера (1-й этап)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2179.1</c:v>
                </c:pt>
                <c:pt idx="1">
                  <c:v>2397.3000000000002</c:v>
                </c:pt>
                <c:pt idx="2">
                  <c:v>212.1</c:v>
                </c:pt>
                <c:pt idx="3">
                  <c:v>6918.4</c:v>
                </c:pt>
                <c:pt idx="4">
                  <c:v>2807.8</c:v>
                </c:pt>
                <c:pt idx="5">
                  <c:v>2692.2</c:v>
                </c:pt>
                <c:pt idx="6">
                  <c:v>14443.9</c:v>
                </c:pt>
                <c:pt idx="7">
                  <c:v>458.1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egendEntry>
        <c:idx val="2"/>
        <c:txPr>
          <a:bodyPr/>
          <a:lstStyle/>
          <a:p>
            <a:pPr>
              <a:defRPr sz="1100" baseline="0"/>
            </a:pPr>
            <a:endParaRPr lang="ru-RU"/>
          </a:p>
        </c:txPr>
      </c:legendEntry>
      <c:layout>
        <c:manualLayout>
          <c:xMode val="edge"/>
          <c:yMode val="edge"/>
          <c:x val="0.51009960937500065"/>
          <c:y val="3.5336617405582992E-2"/>
          <c:w val="0.46954079861111109"/>
          <c:h val="0.88312151067323563"/>
        </c:manualLayout>
      </c:layout>
      <c:overlay val="1"/>
      <c:spPr>
        <a:ln w="3175"/>
      </c:spPr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1130035.8999999999</c:v>
                </c:pt>
                <c:pt idx="1">
                  <c:v>366190.1</c:v>
                </c:pt>
                <c:pt idx="2">
                  <c:v>366086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1134416.5</c:v>
                </c:pt>
                <c:pt idx="1">
                  <c:v>370335.4</c:v>
                </c:pt>
                <c:pt idx="2">
                  <c:v>370358.7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(-)                                                      Профицит (+)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-4380.6000000000004</c:v>
                </c:pt>
                <c:pt idx="1">
                  <c:v>-4145.3</c:v>
                </c:pt>
                <c:pt idx="2">
                  <c:v>-4272.7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6198528"/>
        <c:axId val="146200064"/>
        <c:axId val="0"/>
      </c:bar3DChart>
      <c:catAx>
        <c:axId val="146198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6200064"/>
        <c:crosses val="autoZero"/>
        <c:auto val="1"/>
        <c:lblAlgn val="ctr"/>
        <c:lblOffset val="100"/>
        <c:noMultiLvlLbl val="0"/>
      </c:catAx>
      <c:valAx>
        <c:axId val="14620006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461985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58345.5</c:v>
                </c:pt>
                <c:pt idx="1">
                  <c:v>61681.599999999999</c:v>
                </c:pt>
                <c:pt idx="2">
                  <c:v>64952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30564.2</c:v>
                </c:pt>
                <c:pt idx="1">
                  <c:v>22298.799999999999</c:v>
                </c:pt>
                <c:pt idx="2">
                  <c:v>21786.2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1041126.2</c:v>
                </c:pt>
                <c:pt idx="1">
                  <c:v>282209.7</c:v>
                </c:pt>
                <c:pt idx="2">
                  <c:v>279347.8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4584064"/>
        <c:axId val="145859712"/>
        <c:axId val="0"/>
      </c:bar3DChart>
      <c:catAx>
        <c:axId val="144584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5859712"/>
        <c:crosses val="autoZero"/>
        <c:auto val="1"/>
        <c:lblAlgn val="ctr"/>
        <c:lblOffset val="100"/>
        <c:noMultiLvlLbl val="0"/>
      </c:catAx>
      <c:valAx>
        <c:axId val="14585971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4458406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693327660973533"/>
          <c:y val="4.5117725937429187E-2"/>
          <c:w val="0.29807415255576841"/>
          <c:h val="0.7943432641851166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 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38665.4</c:v>
                </c:pt>
                <c:pt idx="1">
                  <c:v>40894.400000000001</c:v>
                </c:pt>
                <c:pt idx="2">
                  <c:v>43497.5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 на нефтепродукты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12076.2</c:v>
                </c:pt>
                <c:pt idx="1">
                  <c:v>12615.5</c:v>
                </c:pt>
                <c:pt idx="2">
                  <c:v>12826.1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 на совокупный доход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5584.8</c:v>
                </c:pt>
                <c:pt idx="1">
                  <c:v>6149.2</c:v>
                </c:pt>
                <c:pt idx="2">
                  <c:v>6600.8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66.5</c:v>
                </c:pt>
                <c:pt idx="1">
                  <c:v>67.900000000000006</c:v>
                </c:pt>
                <c:pt idx="2">
                  <c:v>70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Налог на добычу полезных ископаемых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Лист1!$F$2:$F$4</c:f>
              <c:numCache>
                <c:formatCode>#,##0.0</c:formatCode>
                <c:ptCount val="3"/>
                <c:pt idx="0">
                  <c:v>293</c:v>
                </c:pt>
                <c:pt idx="1">
                  <c:v>295</c:v>
                </c:pt>
                <c:pt idx="2">
                  <c:v>298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Лист1!$G$2:$G$4</c:f>
              <c:numCache>
                <c:formatCode>#,##0.0</c:formatCode>
                <c:ptCount val="3"/>
                <c:pt idx="0">
                  <c:v>1659.6</c:v>
                </c:pt>
                <c:pt idx="1">
                  <c:v>1659.6</c:v>
                </c:pt>
                <c:pt idx="2">
                  <c:v>1659.6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74454144"/>
        <c:axId val="74455680"/>
        <c:axId val="0"/>
      </c:bar3DChart>
      <c:catAx>
        <c:axId val="7445414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74455680"/>
        <c:crosses val="autoZero"/>
        <c:auto val="1"/>
        <c:lblAlgn val="ctr"/>
        <c:lblOffset val="100"/>
        <c:noMultiLvlLbl val="0"/>
      </c:catAx>
      <c:valAx>
        <c:axId val="74455680"/>
        <c:scaling>
          <c:orientation val="minMax"/>
        </c:scaling>
        <c:delete val="0"/>
        <c:axPos val="b"/>
        <c:majorGridlines/>
        <c:numFmt formatCode="#,##0.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74454144"/>
        <c:crosses val="autoZero"/>
        <c:crossBetween val="between"/>
      </c:valAx>
    </c:plotArea>
    <c:legend>
      <c:legendPos val="b"/>
      <c:legendEntry>
        <c:idx val="2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ayout>
        <c:manualLayout>
          <c:xMode val="edge"/>
          <c:yMode val="edge"/>
          <c:x val="0.44599888630261103"/>
          <c:y val="0.10273083352495717"/>
          <c:w val="0.55400112790043599"/>
          <c:h val="0.71131095083002449"/>
        </c:manualLayout>
      </c:layout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185541367763545"/>
          <c:y val="4.6191957507366897E-2"/>
          <c:w val="0.83050941998180183"/>
          <c:h val="0.3836124689849277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4180.7</c:v>
                </c:pt>
                <c:pt idx="1">
                  <c:v>3603.4</c:v>
                </c:pt>
                <c:pt idx="2">
                  <c:v>3603.4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214.3</c:v>
                </c:pt>
                <c:pt idx="1">
                  <c:v>231.4</c:v>
                </c:pt>
                <c:pt idx="2">
                  <c:v>249.9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10797.7</c:v>
                </c:pt>
                <c:pt idx="1">
                  <c:v>10746.4</c:v>
                </c:pt>
                <c:pt idx="2">
                  <c:v>10574.5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14948.9</c:v>
                </c:pt>
                <c:pt idx="1">
                  <c:v>7295.2</c:v>
                </c:pt>
                <c:pt idx="2">
                  <c:v>6936.3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Лист1!$F$2:$F$4</c:f>
              <c:numCache>
                <c:formatCode>#,##0.0</c:formatCode>
                <c:ptCount val="3"/>
                <c:pt idx="0">
                  <c:v>422.6</c:v>
                </c:pt>
                <c:pt idx="1">
                  <c:v>422.4</c:v>
                </c:pt>
                <c:pt idx="2">
                  <c:v>422.1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74502912"/>
        <c:axId val="74504448"/>
        <c:axId val="0"/>
      </c:bar3DChart>
      <c:catAx>
        <c:axId val="7450291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74504448"/>
        <c:crosses val="autoZero"/>
        <c:auto val="1"/>
        <c:lblAlgn val="ctr"/>
        <c:lblOffset val="100"/>
        <c:noMultiLvlLbl val="0"/>
      </c:catAx>
      <c:valAx>
        <c:axId val="74504448"/>
        <c:scaling>
          <c:orientation val="minMax"/>
        </c:scaling>
        <c:delete val="0"/>
        <c:axPos val="b"/>
        <c:majorGridlines/>
        <c:numFmt formatCode="#,##0.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74502912"/>
        <c:crosses val="autoZero"/>
        <c:crossBetween val="between"/>
      </c:valAx>
      <c:spPr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155523.29999999999</c:v>
                </c:pt>
                <c:pt idx="1">
                  <c:v>80286.899999999994</c:v>
                </c:pt>
                <c:pt idx="2">
                  <c:v>80655.899999999994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702561.7</c:v>
                </c:pt>
                <c:pt idx="1">
                  <c:v>19113.3</c:v>
                </c:pt>
                <c:pt idx="2">
                  <c:v>13823.4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122043.6</c:v>
                </c:pt>
                <c:pt idx="1">
                  <c:v>124495.9</c:v>
                </c:pt>
                <c:pt idx="2">
                  <c:v>125101.6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60661.5</c:v>
                </c:pt>
                <c:pt idx="1">
                  <c:v>57908.800000000003</c:v>
                </c:pt>
                <c:pt idx="2">
                  <c:v>404.8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Лист1!$F$2:$F$4</c:f>
              <c:numCache>
                <c:formatCode>#,##0.0</c:formatCode>
                <c:ptCount val="3"/>
                <c:pt idx="0">
                  <c:v>336.1</c:v>
                </c:pt>
                <c:pt idx="1">
                  <c:v>404.8</c:v>
                </c:pt>
                <c:pt idx="2">
                  <c:v>282.89999999999998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5292032"/>
        <c:axId val="75293824"/>
        <c:axId val="0"/>
      </c:bar3DChart>
      <c:catAx>
        <c:axId val="75292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75293824"/>
        <c:crosses val="autoZero"/>
        <c:auto val="1"/>
        <c:lblAlgn val="ctr"/>
        <c:lblOffset val="100"/>
        <c:tickMarkSkip val="1"/>
        <c:noMultiLvlLbl val="0"/>
      </c:catAx>
      <c:valAx>
        <c:axId val="7529382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75292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836477987421358"/>
          <c:y val="3.1364816725191993E-2"/>
          <c:w val="0.34276729559748431"/>
          <c:h val="0.94007617826305689"/>
        </c:manualLayout>
      </c:layout>
      <c:overlay val="0"/>
      <c:txPr>
        <a:bodyPr/>
        <a:lstStyle/>
        <a:p>
          <a:pPr>
            <a:defRPr sz="1200" kern="500" spc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194632695132644E-3"/>
          <c:y val="3.5340998898028698E-2"/>
          <c:w val="0.99238788282782886"/>
          <c:h val="0.735531061120448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 (тыс. руб.)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64</a:t>
                    </a:r>
                    <a:r>
                      <a:rPr lang="ru-RU" baseline="0" dirty="0" smtClean="0"/>
                      <a:t> 038,3</a:t>
                    </a:r>
                    <a:endParaRPr lang="en-US" dirty="0" smtClean="0"/>
                  </a:p>
                </c:rich>
              </c:tx>
              <c:numFmt formatCode="#,##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85 394,1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baseline="0" dirty="0" smtClean="0"/>
                      <a:t>88 909,7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8789764100285174E-3"/>
                  <c:y val="-3.599373312262409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86</a:t>
                    </a:r>
                    <a:r>
                      <a:rPr lang="ru-RU" baseline="0" dirty="0" smtClean="0"/>
                      <a:t> 738,1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64038.3</c:v>
                </c:pt>
                <c:pt idx="1">
                  <c:v>79967.399999999994</c:v>
                </c:pt>
                <c:pt idx="2">
                  <c:v>82394.100000000006</c:v>
                </c:pt>
                <c:pt idx="3">
                  <c:v>88909.7</c:v>
                </c:pt>
                <c:pt idx="4">
                  <c:v>83980.4</c:v>
                </c:pt>
                <c:pt idx="5">
                  <c:v>86738.1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180288"/>
        <c:axId val="75206656"/>
      </c:barChart>
      <c:catAx>
        <c:axId val="75180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5206656"/>
        <c:crosses val="autoZero"/>
        <c:auto val="1"/>
        <c:lblAlgn val="ctr"/>
        <c:lblOffset val="100"/>
        <c:noMultiLvlLbl val="0"/>
      </c:catAx>
      <c:valAx>
        <c:axId val="7520665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75180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2046954852790951E-2"/>
          <c:y val="0.81277242745475664"/>
          <c:w val="0.4144711446377794"/>
          <c:h val="0.17441569476964044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бюджета </a:t>
            </a:r>
          </a:p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Заволжского муниципального района </a:t>
            </a:r>
          </a:p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2024 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 и на плановый период 2025 и 2026 годов</a:t>
            </a:r>
            <a:endParaRPr lang="ru-RU" sz="20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77202.5</c:v>
                </c:pt>
                <c:pt idx="1">
                  <c:v>64786.6</c:v>
                </c:pt>
                <c:pt idx="2">
                  <c:v>66446.5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1239.8</c:v>
                </c:pt>
                <c:pt idx="1">
                  <c:v>423.9</c:v>
                </c:pt>
                <c:pt idx="2">
                  <c:v>324.2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33573.5</c:v>
                </c:pt>
                <c:pt idx="1">
                  <c:v>34066.300000000003</c:v>
                </c:pt>
                <c:pt idx="2">
                  <c:v>33188.800000000003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45597.4</c:v>
                </c:pt>
                <c:pt idx="1">
                  <c:v>26123</c:v>
                </c:pt>
                <c:pt idx="2">
                  <c:v>26038.3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Лист1!$F$2:$F$4</c:f>
              <c:numCache>
                <c:formatCode>#,##0.0</c:formatCode>
                <c:ptCount val="3"/>
                <c:pt idx="0">
                  <c:v>664901.1</c:v>
                </c:pt>
                <c:pt idx="1">
                  <c:v>4892.8</c:v>
                </c:pt>
                <c:pt idx="2">
                  <c:v>20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Лист1!$G$2:$G$4</c:f>
              <c:numCache>
                <c:formatCode>#,##0.0</c:formatCode>
                <c:ptCount val="3"/>
                <c:pt idx="0">
                  <c:v>283012.8</c:v>
                </c:pt>
                <c:pt idx="1">
                  <c:v>214008.3</c:v>
                </c:pt>
                <c:pt idx="2">
                  <c:v>213420.79999999999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Культура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Лист1!$H$2:$H$4</c:f>
              <c:numCache>
                <c:formatCode>#,##0.0</c:formatCode>
                <c:ptCount val="3"/>
                <c:pt idx="0">
                  <c:v>4176.3</c:v>
                </c:pt>
                <c:pt idx="1">
                  <c:v>2807.7</c:v>
                </c:pt>
                <c:pt idx="2">
                  <c:v>2660.9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Лист1!$I$2:$I$4</c:f>
              <c:numCache>
                <c:formatCode>#,##0.0</c:formatCode>
                <c:ptCount val="3"/>
                <c:pt idx="0">
                  <c:v>7738.1</c:v>
                </c:pt>
                <c:pt idx="1">
                  <c:v>5316.2</c:v>
                </c:pt>
                <c:pt idx="2">
                  <c:v>5954.2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Лист1!$J$2:$J$4</c:f>
              <c:numCache>
                <c:formatCode>#,##0.0</c:formatCode>
                <c:ptCount val="3"/>
                <c:pt idx="0">
                  <c:v>16925</c:v>
                </c:pt>
                <c:pt idx="1">
                  <c:v>13390.2</c:v>
                </c:pt>
                <c:pt idx="2">
                  <c:v>13407.5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Обслуживание государственного и муниципального долга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Лист1!$K$2:$K$4</c:f>
              <c:numCache>
                <c:formatCode>#,##0.0</c:formatCode>
                <c:ptCount val="3"/>
                <c:pt idx="0">
                  <c:v>50</c:v>
                </c:pt>
                <c:pt idx="1">
                  <c:v>300</c:v>
                </c:pt>
                <c:pt idx="2">
                  <c:v>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47665664"/>
        <c:axId val="147667200"/>
        <c:axId val="0"/>
      </c:bar3DChart>
      <c:catAx>
        <c:axId val="1476656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47667200"/>
        <c:crosses val="autoZero"/>
        <c:auto val="1"/>
        <c:lblAlgn val="ctr"/>
        <c:lblOffset val="100"/>
        <c:noMultiLvlLbl val="0"/>
      </c:catAx>
      <c:valAx>
        <c:axId val="147667200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476656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432491251093641"/>
          <c:y val="0.55104661249764164"/>
          <c:w val="0.6396833989501316"/>
          <c:h val="0.4376500437299968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398">
          <a:noFill/>
        </a:ln>
        <a:scene3d>
          <a:camera prst="orthographicFront"/>
          <a:lightRig rig="threePt" dir="t"/>
        </a:scene3d>
        <a:sp3d prstMaterial="metal"/>
      </c:spPr>
    </c:sideWall>
    <c:backWall>
      <c:thickness val="0"/>
      <c:spPr>
        <a:noFill/>
        <a:ln w="25398">
          <a:noFill/>
        </a:ln>
        <a:scene3d>
          <a:camera prst="orthographicFront"/>
          <a:lightRig rig="threePt" dir="t"/>
        </a:scene3d>
        <a:sp3d prstMaterial="metal"/>
      </c:spPr>
    </c:backWall>
    <c:plotArea>
      <c:layout>
        <c:manualLayout>
          <c:layoutTarget val="inner"/>
          <c:xMode val="edge"/>
          <c:yMode val="edge"/>
          <c:x val="8.7751454320201594E-2"/>
          <c:y val="0.34961451117262277"/>
          <c:w val="0.86424566298584915"/>
          <c:h val="0.50434188095057964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gradFill flip="none" rotWithShape="1">
              <a:gsLst>
                <a:gs pos="0">
                  <a:srgbClr val="FF9966">
                    <a:shade val="30000"/>
                    <a:satMod val="115000"/>
                  </a:srgbClr>
                </a:gs>
                <a:gs pos="50000">
                  <a:srgbClr val="FF9966">
                    <a:shade val="67500"/>
                    <a:satMod val="115000"/>
                  </a:srgbClr>
                </a:gs>
                <a:gs pos="100000">
                  <a:srgbClr val="FF9966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283012.8</c:v>
                </c:pt>
                <c:pt idx="1">
                  <c:v>214008.3</c:v>
                </c:pt>
                <c:pt idx="2">
                  <c:v>213420.79999999999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86-4C54-AA66-D11C7AC0446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8.2629112868529128E-2"/>
                  <c:y val="-2.2396707860296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8122070348427511E-2"/>
                  <c:y val="-1.3997942412685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1611253196931027E-2"/>
                  <c:y val="-1.7222818290452736E-2"/>
                </c:manualLayout>
              </c:layout>
              <c:tx>
                <c:rich>
                  <a:bodyPr/>
                  <a:lstStyle/>
                  <a:p>
                    <a:pPr>
                      <a:defRPr sz="900">
                        <a:solidFill>
                          <a:schemeClr val="tx1"/>
                        </a:solidFill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</a:t>
                    </a: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 294,4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586-4C54-AA66-D11C7AC044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586-4C54-AA66-D11C7AC0446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586-4C54-AA66-D11C7AC0446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7738.1</c:v>
                </c:pt>
                <c:pt idx="1">
                  <c:v>5316.2</c:v>
                </c:pt>
                <c:pt idx="2">
                  <c:v>5954.2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586-4C54-AA66-D11C7AC0446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Культура </c:v>
                </c:pt>
              </c:strCache>
            </c:strRef>
          </c:tx>
          <c:spPr>
            <a:solidFill>
              <a:srgbClr val="9E5EF4"/>
            </a:solidFill>
          </c:spPr>
          <c:invertIfNegative val="0"/>
          <c:dLbls>
            <c:dLbl>
              <c:idx val="2"/>
              <c:layout>
                <c:manualLayout>
                  <c:x val="2.0460358056266052E-3"/>
                  <c:y val="-5.7409394301507514E-3"/>
                </c:manualLayout>
              </c:layout>
              <c:spPr/>
              <c:txPr>
                <a:bodyPr/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586-4C54-AA66-D11C7AC044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0920716112531974E-3"/>
                  <c:y val="-2.8704697150753692E-3"/>
                </c:manualLayout>
              </c:layout>
              <c:spPr/>
              <c:txPr>
                <a:bodyPr/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586-4C54-AA66-D11C7AC0446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0920716112531974E-3"/>
                  <c:y val="-2.8704697150753692E-3"/>
                </c:manualLayout>
              </c:layout>
              <c:spPr/>
              <c:txPr>
                <a:bodyPr/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586-4C54-AA66-D11C7AC0446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4176.3</c:v>
                </c:pt>
                <c:pt idx="1">
                  <c:v>2807.7</c:v>
                </c:pt>
                <c:pt idx="2">
                  <c:v>2660.9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586-4C54-AA66-D11C7AC0446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FF0000"/>
            </a:solidFill>
            <a:ln w="0"/>
          </c:spPr>
          <c:invertIfNegative val="0"/>
          <c:dLbls>
            <c:dLbl>
              <c:idx val="0"/>
              <c:layout>
                <c:manualLayout>
                  <c:x val="7.0800733028575993E-2"/>
                  <c:y val="-2.7737778297125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8583120204603581E-2"/>
                  <c:y val="-1.8416210423963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E586-4C54-AA66-D11C7AC044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5729004801099014E-2"/>
                  <c:y val="-2.4854457708915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586-4C54-AA66-D11C7AC044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9946399822412533E-2"/>
                  <c:y val="-3.0215303108886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E586-4C54-AA66-D11C7AC0446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9946399822412533E-2"/>
                  <c:y val="-3.0215303108886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E586-4C54-AA66-D11C7AC0446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8690" cap="rnd" cmpd="sng">
                <a:miter lim="800000"/>
              </a:ln>
            </c:spPr>
            <c:txPr>
              <a:bodyPr/>
              <a:lstStyle/>
              <a:p>
                <a:pPr>
                  <a:defRPr sz="9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16925</c:v>
                </c:pt>
                <c:pt idx="1">
                  <c:v>13390.2</c:v>
                </c:pt>
                <c:pt idx="2">
                  <c:v>13407.5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586-4C54-AA66-D11C7AC044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6"/>
        <c:gapDepth val="141"/>
        <c:shape val="box"/>
        <c:axId val="151247872"/>
        <c:axId val="147723008"/>
        <c:axId val="0"/>
      </c:bar3DChart>
      <c:catAx>
        <c:axId val="151247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  <c:crossAx val="147723008"/>
        <c:crosses val="autoZero"/>
        <c:auto val="1"/>
        <c:lblAlgn val="ctr"/>
        <c:lblOffset val="100"/>
        <c:noMultiLvlLbl val="0"/>
      </c:catAx>
      <c:valAx>
        <c:axId val="147723008"/>
        <c:scaling>
          <c:orientation val="minMax"/>
        </c:scaling>
        <c:delete val="0"/>
        <c:axPos val="l"/>
        <c:majorGridlines>
          <c:spPr>
            <a:effectLst>
              <a:outerShdw blurRad="50800" dist="546100" dir="5400000" algn="ctr" rotWithShape="0">
                <a:srgbClr val="000000">
                  <a:alpha val="43137"/>
                </a:srgbClr>
              </a:outerShdw>
            </a:effectLst>
          </c:spPr>
        </c:majorGridlines>
        <c:numFmt formatCode="0%" sourceLinked="1"/>
        <c:majorTickMark val="out"/>
        <c:minorTickMark val="in"/>
        <c:tickLblPos val="nextTo"/>
        <c:txPr>
          <a:bodyPr/>
          <a:lstStyle/>
          <a:p>
            <a:pPr>
              <a:defRPr sz="759">
                <a:solidFill>
                  <a:schemeClr val="bg1"/>
                </a:solidFill>
              </a:defRPr>
            </a:pPr>
            <a:endParaRPr lang="ru-RU"/>
          </a:p>
        </c:txPr>
        <c:crossAx val="151247872"/>
        <c:crosses val="autoZero"/>
        <c:crossBetween val="between"/>
      </c:valAx>
      <c:spPr>
        <a:noFill/>
        <a:ln w="25387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16159935893530644"/>
          <c:y val="0.8893203635232575"/>
          <c:w val="0.71424356743890094"/>
          <c:h val="5.4615782933577023E-2"/>
        </c:manualLayout>
      </c:layout>
      <c:overlay val="0"/>
      <c:txPr>
        <a:bodyPr/>
        <a:lstStyle/>
        <a:p>
          <a:pPr>
            <a:defRPr sz="1098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36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#1" qsCatId="simple" csTypeId="urn:microsoft.com/office/officeart/2005/8/colors/accent1_2#1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(-)Дефицит ((+) </a:t>
          </a:r>
          <a:r>
            <a:rPr lang="ru-RU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Профи-цит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 custLinFactNeighborX="55253" custLinFactNeighborY="-3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76C2048E-32E4-406C-884D-6D46D7A0CC89}" type="presOf" srcId="{FEA73179-04A7-4795-AF97-EAF1F3F2AA68}" destId="{4B955819-9EB5-4C61-BE5E-7CE7027DF3F0}" srcOrd="0" destOrd="0" presId="urn:microsoft.com/office/officeart/2005/8/layout/equation1"/>
    <dgm:cxn modelId="{B9DC41B6-161C-4949-AC2F-9FA46D918FA2}" type="presOf" srcId="{65EBFEF0-9C89-4A4C-BA89-C4D7B4B700F7}" destId="{7FAC88BC-C8FF-402F-AB2A-11AC4BBF48B7}" srcOrd="0" destOrd="0" presId="urn:microsoft.com/office/officeart/2005/8/layout/equation1"/>
    <dgm:cxn modelId="{02481809-ABD2-4A5D-A619-D979537D516B}" type="presOf" srcId="{D36948F7-83BC-4220-85A0-DE21D57BD41D}" destId="{1816D16A-814C-4C22-A6CC-12105B3989BB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DEDDBD8D-5B25-401A-A04D-69F736386082}" type="presOf" srcId="{ADB1419B-AC29-439A-9A52-52A4D8AD4433}" destId="{A84245DF-C8CC-47D2-83AC-15EF153255E0}" srcOrd="0" destOrd="0" presId="urn:microsoft.com/office/officeart/2005/8/layout/equation1"/>
    <dgm:cxn modelId="{963F1932-9EE7-4D10-976F-4E9F138D8A2F}" type="presOf" srcId="{6CD1DB72-7F8F-4E2A-A00A-E83DF7CE947F}" destId="{22696057-B287-4EFB-96CD-3F248CB196C8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D9644F75-332C-4E7E-8F24-06EC3A64CC18}" type="presOf" srcId="{4E7CB679-5A70-4D19-B9FE-B35165ACC3D3}" destId="{32775538-2AC3-4373-B014-5A44732CBC7F}" srcOrd="0" destOrd="0" presId="urn:microsoft.com/office/officeart/2005/8/layout/equation1"/>
    <dgm:cxn modelId="{44D0C802-34E5-47EF-84F6-1A82A6DA54AE}" type="presParOf" srcId="{22696057-B287-4EFB-96CD-3F248CB196C8}" destId="{7FAC88BC-C8FF-402F-AB2A-11AC4BBF48B7}" srcOrd="0" destOrd="0" presId="urn:microsoft.com/office/officeart/2005/8/layout/equation1"/>
    <dgm:cxn modelId="{7DB00F67-3BFB-45B0-A8C8-28FDB68F0E4C}" type="presParOf" srcId="{22696057-B287-4EFB-96CD-3F248CB196C8}" destId="{2E3F7D03-16FC-4BE4-943C-EE4202A7666A}" srcOrd="1" destOrd="0" presId="urn:microsoft.com/office/officeart/2005/8/layout/equation1"/>
    <dgm:cxn modelId="{E71DC70B-3F54-48EB-BA61-F43882CDB96C}" type="presParOf" srcId="{22696057-B287-4EFB-96CD-3F248CB196C8}" destId="{1816D16A-814C-4C22-A6CC-12105B3989BB}" srcOrd="2" destOrd="0" presId="urn:microsoft.com/office/officeart/2005/8/layout/equation1"/>
    <dgm:cxn modelId="{345F2753-10D2-451B-AB6D-D186C6750819}" type="presParOf" srcId="{22696057-B287-4EFB-96CD-3F248CB196C8}" destId="{5A3AD51A-CA0C-4D60-85EB-AFC0F3AEFCE4}" srcOrd="3" destOrd="0" presId="urn:microsoft.com/office/officeart/2005/8/layout/equation1"/>
    <dgm:cxn modelId="{41C89AD5-329C-4648-B60E-267EF0131580}" type="presParOf" srcId="{22696057-B287-4EFB-96CD-3F248CB196C8}" destId="{32775538-2AC3-4373-B014-5A44732CBC7F}" srcOrd="4" destOrd="0" presId="urn:microsoft.com/office/officeart/2005/8/layout/equation1"/>
    <dgm:cxn modelId="{D43C5ECF-0DF0-4DA2-B661-76BF75D387CE}" type="presParOf" srcId="{22696057-B287-4EFB-96CD-3F248CB196C8}" destId="{EDA2439C-BAC0-499A-8F57-8D66EBFA7D82}" srcOrd="5" destOrd="0" presId="urn:microsoft.com/office/officeart/2005/8/layout/equation1"/>
    <dgm:cxn modelId="{4F64EEB7-C113-4858-8245-CDDAD0A9445F}" type="presParOf" srcId="{22696057-B287-4EFB-96CD-3F248CB196C8}" destId="{4B955819-9EB5-4C61-BE5E-7CE7027DF3F0}" srcOrd="6" destOrd="0" presId="urn:microsoft.com/office/officeart/2005/8/layout/equation1"/>
    <dgm:cxn modelId="{EA4575FD-05E6-42A6-A93C-50CA0B46D1C2}" type="presParOf" srcId="{22696057-B287-4EFB-96CD-3F248CB196C8}" destId="{EE572389-320D-4E27-B728-8E274B326BA1}" srcOrd="7" destOrd="0" presId="urn:microsoft.com/office/officeart/2005/8/layout/equation1"/>
    <dgm:cxn modelId="{5707E822-F22B-4B93-883B-8C11B657FB7D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F50B25-F77A-40C4-90F0-B8010EE13BD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6D94F8E-468F-4C52-84EE-3E4C08477209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Природоохранные мероприятия </a:t>
          </a:r>
        </a:p>
        <a:p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2024 год - 126,0 тыс.руб., 2025 год – 20,0 тыс.руб., 2026 год – 20,0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7076C65F-D330-4676-AC55-4DBFD4603596}" type="parTrans" cxnId="{AABB2405-7AD1-4728-8008-C6A837704E39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98C0BD-6C3B-446B-8898-3143562BEAFA}" type="sibTrans" cxnId="{AABB2405-7AD1-4728-8008-C6A837704E39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AA2C42-754F-4401-B1E2-352E153296E2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Ремонт муниципального жилищного фонда 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2024 год – 767,3 тыс.руб., 2025 год – 55,8 тыс.руб., 2026 год – 19,4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5B96A2B4-EEDE-4350-BE29-590D8C415358}" type="parTrans" cxnId="{7548B72A-1D7F-4158-9133-607D24FC3CAD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0A747E-1448-4A75-B5DB-0E849BE3EA72}" type="sibTrans" cxnId="{7548B72A-1D7F-4158-9133-607D24FC3CAD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D40640-D9A5-4DC2-8D41-1B338889FB25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Содержание мест захоронения (погребения) 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2024 год – 55,1 тыс.руб., 2025 год – 55,1 тыс.руб., 2026 год – 55,1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287D9CD2-4398-43DE-AA5D-388617E5BE9E}" type="parTrans" cxnId="{3771DDCB-088A-45FE-BD1D-E10D6418E3E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F05E46-6F6B-4888-9629-CA211ABA5816}" type="sibTrans" cxnId="{3771DDCB-088A-45FE-BD1D-E10D6418E3E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884DD8-DCA0-4216-81B5-055C3E9A1F9C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Осуществление переданных органам местного самоуправления Заволжского муниципального района государственных полномочий Ивановской области по выплате компенсации части родительской платы  за присмотр и уход за детьми в образовательных организациях, реализующих образовательную программу дошкольного образования 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2024 год – 1 380,7 тыс.руб., 2025 год – 1 380,7 </a:t>
          </a:r>
          <a:r>
            <a:rPr lang="ru-RU" sz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тыс.руб</a:t>
          </a:r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., 2026 год – 1 380,7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A7EEB3E7-CF76-44CD-83F5-6E08CB597541}" type="parTrans" cxnId="{D3FA1DF8-AC73-4920-BCC7-553FA2354F92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C6906F-7A0B-4F77-8348-47EE11E6628F}" type="sibTrans" cxnId="{D3FA1DF8-AC73-4920-BCC7-553FA2354F92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433E6B-1C49-4884-9315-C7C885CBBA71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 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2024 год – 5,2 тыс.руб., 2025 год – 5,0 тыс.руб., 2026 год – 68,7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F9AFAA60-6EE8-4626-9EFD-CA8BEEA193A5}" type="sibTrans" cxnId="{1E425D36-8B84-4A40-AAA2-D51AC20B5130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5EE16F-8C59-4BBC-A492-0AB013C5864D}" type="parTrans" cxnId="{1E425D36-8B84-4A40-AAA2-D51AC20B5130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775544-42D0-4EC6-A91A-F3F7CC9214FB}" type="pres">
      <dgm:prSet presAssocID="{41F50B25-F77A-40C4-90F0-B8010EE13B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BBD73D-E38C-4270-B61F-431D850A98F9}" type="pres">
      <dgm:prSet presAssocID="{A6D94F8E-468F-4C52-84EE-3E4C08477209}" presName="parentText" presStyleLbl="node1" presStyleIdx="0" presStyleCnt="5" custScaleX="100000" custScaleY="347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5C61D-13ED-4B3F-B58C-39B8CB295081}" type="pres">
      <dgm:prSet presAssocID="{A498C0BD-6C3B-446B-8898-3143562BEAFA}" presName="spacer" presStyleCnt="0"/>
      <dgm:spPr/>
    </dgm:pt>
    <dgm:pt modelId="{478908FC-81FD-468D-86B3-F26E33EA7E12}" type="pres">
      <dgm:prSet presAssocID="{5CAA2C42-754F-4401-B1E2-352E153296E2}" presName="parentText" presStyleLbl="node1" presStyleIdx="1" presStyleCnt="5" custScaleY="466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A5A5B0-7685-47BC-A303-8331908A1A5E}" type="pres">
      <dgm:prSet presAssocID="{4D0A747E-1448-4A75-B5DB-0E849BE3EA72}" presName="spacer" presStyleCnt="0"/>
      <dgm:spPr/>
    </dgm:pt>
    <dgm:pt modelId="{F2366BD6-C1ED-43B5-999B-FE9E605D6AF1}" type="pres">
      <dgm:prSet presAssocID="{CB433E6B-1C49-4884-9315-C7C885CBBA71}" presName="parentText" presStyleLbl="node1" presStyleIdx="2" presStyleCnt="5" custScaleY="65338" custLinFactY="5644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8E0A01-E5A6-4936-AABE-354E00DD628D}" type="pres">
      <dgm:prSet presAssocID="{F9AFAA60-6EE8-4626-9EFD-CA8BEEA193A5}" presName="spacer" presStyleCnt="0"/>
      <dgm:spPr/>
    </dgm:pt>
    <dgm:pt modelId="{66AC313C-A2A4-4AE4-AB53-6959B6CBE489}" type="pres">
      <dgm:prSet presAssocID="{03D40640-D9A5-4DC2-8D41-1B338889FB25}" presName="parentText" presStyleLbl="node1" presStyleIdx="3" presStyleCnt="5" custScaleY="46341" custLinFactY="-59653" custLinFactNeighborX="-84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FB5676-8D1E-476A-9A7C-91AA16BEF990}" type="pres">
      <dgm:prSet presAssocID="{8CF05E46-6F6B-4888-9629-CA211ABA5816}" presName="spacer" presStyleCnt="0"/>
      <dgm:spPr/>
    </dgm:pt>
    <dgm:pt modelId="{B4E62142-5CE7-4C75-9B53-0BB3EF4E885B}" type="pres">
      <dgm:prSet presAssocID="{EF884DD8-DCA0-4216-81B5-055C3E9A1F9C}" presName="parentText" presStyleLbl="node1" presStyleIdx="4" presStyleCnt="5" custScaleY="75783" custLinFactY="658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6374DF-1F72-4C21-B1E6-8A567D6AFDE5}" type="presOf" srcId="{5CAA2C42-754F-4401-B1E2-352E153296E2}" destId="{478908FC-81FD-468D-86B3-F26E33EA7E12}" srcOrd="0" destOrd="0" presId="urn:microsoft.com/office/officeart/2005/8/layout/vList2"/>
    <dgm:cxn modelId="{1E425D36-8B84-4A40-AAA2-D51AC20B5130}" srcId="{41F50B25-F77A-40C4-90F0-B8010EE13BDF}" destId="{CB433E6B-1C49-4884-9315-C7C885CBBA71}" srcOrd="2" destOrd="0" parTransId="{1F5EE16F-8C59-4BBC-A492-0AB013C5864D}" sibTransId="{F9AFAA60-6EE8-4626-9EFD-CA8BEEA193A5}"/>
    <dgm:cxn modelId="{7548B72A-1D7F-4158-9133-607D24FC3CAD}" srcId="{41F50B25-F77A-40C4-90F0-B8010EE13BDF}" destId="{5CAA2C42-754F-4401-B1E2-352E153296E2}" srcOrd="1" destOrd="0" parTransId="{5B96A2B4-EEDE-4350-BE29-590D8C415358}" sibTransId="{4D0A747E-1448-4A75-B5DB-0E849BE3EA72}"/>
    <dgm:cxn modelId="{AABB2405-7AD1-4728-8008-C6A837704E39}" srcId="{41F50B25-F77A-40C4-90F0-B8010EE13BDF}" destId="{A6D94F8E-468F-4C52-84EE-3E4C08477209}" srcOrd="0" destOrd="0" parTransId="{7076C65F-D330-4676-AC55-4DBFD4603596}" sibTransId="{A498C0BD-6C3B-446B-8898-3143562BEAFA}"/>
    <dgm:cxn modelId="{3771DDCB-088A-45FE-BD1D-E10D6418E3E1}" srcId="{41F50B25-F77A-40C4-90F0-B8010EE13BDF}" destId="{03D40640-D9A5-4DC2-8D41-1B338889FB25}" srcOrd="3" destOrd="0" parTransId="{287D9CD2-4398-43DE-AA5D-388617E5BE9E}" sibTransId="{8CF05E46-6F6B-4888-9629-CA211ABA5816}"/>
    <dgm:cxn modelId="{8DD88298-17AD-4DA6-8854-3EF779AC0B7D}" type="presOf" srcId="{A6D94F8E-468F-4C52-84EE-3E4C08477209}" destId="{99BBD73D-E38C-4270-B61F-431D850A98F9}" srcOrd="0" destOrd="0" presId="urn:microsoft.com/office/officeart/2005/8/layout/vList2"/>
    <dgm:cxn modelId="{F15BD7CB-21F5-48F6-9C45-B117AEE8259E}" type="presOf" srcId="{EF884DD8-DCA0-4216-81B5-055C3E9A1F9C}" destId="{B4E62142-5CE7-4C75-9B53-0BB3EF4E885B}" srcOrd="0" destOrd="0" presId="urn:microsoft.com/office/officeart/2005/8/layout/vList2"/>
    <dgm:cxn modelId="{A50ABFE1-E96E-4C4D-BF30-19D61B20EA98}" type="presOf" srcId="{CB433E6B-1C49-4884-9315-C7C885CBBA71}" destId="{F2366BD6-C1ED-43B5-999B-FE9E605D6AF1}" srcOrd="0" destOrd="0" presId="urn:microsoft.com/office/officeart/2005/8/layout/vList2"/>
    <dgm:cxn modelId="{D3FA1DF8-AC73-4920-BCC7-553FA2354F92}" srcId="{41F50B25-F77A-40C4-90F0-B8010EE13BDF}" destId="{EF884DD8-DCA0-4216-81B5-055C3E9A1F9C}" srcOrd="4" destOrd="0" parTransId="{A7EEB3E7-CF76-44CD-83F5-6E08CB597541}" sibTransId="{ECC6906F-7A0B-4F77-8348-47EE11E6628F}"/>
    <dgm:cxn modelId="{5DA0958F-0B72-4DD1-9456-69EBA361A2A3}" type="presOf" srcId="{03D40640-D9A5-4DC2-8D41-1B338889FB25}" destId="{66AC313C-A2A4-4AE4-AB53-6959B6CBE489}" srcOrd="0" destOrd="0" presId="urn:microsoft.com/office/officeart/2005/8/layout/vList2"/>
    <dgm:cxn modelId="{8AB91811-EC86-40E6-AE9D-1A94B123A0FB}" type="presOf" srcId="{41F50B25-F77A-40C4-90F0-B8010EE13BDF}" destId="{9A775544-42D0-4EC6-A91A-F3F7CC9214FB}" srcOrd="0" destOrd="0" presId="urn:microsoft.com/office/officeart/2005/8/layout/vList2"/>
    <dgm:cxn modelId="{CF845E60-CD08-456F-AE3E-BF6B37A43E3C}" type="presParOf" srcId="{9A775544-42D0-4EC6-A91A-F3F7CC9214FB}" destId="{99BBD73D-E38C-4270-B61F-431D850A98F9}" srcOrd="0" destOrd="0" presId="urn:microsoft.com/office/officeart/2005/8/layout/vList2"/>
    <dgm:cxn modelId="{208F59CB-4610-44A9-A6D6-3A852EBC7426}" type="presParOf" srcId="{9A775544-42D0-4EC6-A91A-F3F7CC9214FB}" destId="{47A5C61D-13ED-4B3F-B58C-39B8CB295081}" srcOrd="1" destOrd="0" presId="urn:microsoft.com/office/officeart/2005/8/layout/vList2"/>
    <dgm:cxn modelId="{F5C6E9B8-7A8E-46ED-A688-6CCBF0FFD3EB}" type="presParOf" srcId="{9A775544-42D0-4EC6-A91A-F3F7CC9214FB}" destId="{478908FC-81FD-468D-86B3-F26E33EA7E12}" srcOrd="2" destOrd="0" presId="urn:microsoft.com/office/officeart/2005/8/layout/vList2"/>
    <dgm:cxn modelId="{2CF7EC27-7D00-4186-8D3E-85B3F8EE6D6F}" type="presParOf" srcId="{9A775544-42D0-4EC6-A91A-F3F7CC9214FB}" destId="{87A5A5B0-7685-47BC-A303-8331908A1A5E}" srcOrd="3" destOrd="0" presId="urn:microsoft.com/office/officeart/2005/8/layout/vList2"/>
    <dgm:cxn modelId="{DCCE9563-9BAA-4706-B585-D001C0B79E71}" type="presParOf" srcId="{9A775544-42D0-4EC6-A91A-F3F7CC9214FB}" destId="{F2366BD6-C1ED-43B5-999B-FE9E605D6AF1}" srcOrd="4" destOrd="0" presId="urn:microsoft.com/office/officeart/2005/8/layout/vList2"/>
    <dgm:cxn modelId="{610023D8-E137-4792-9A9B-FC2AA66B7930}" type="presParOf" srcId="{9A775544-42D0-4EC6-A91A-F3F7CC9214FB}" destId="{BA8E0A01-E5A6-4936-AABE-354E00DD628D}" srcOrd="5" destOrd="0" presId="urn:microsoft.com/office/officeart/2005/8/layout/vList2"/>
    <dgm:cxn modelId="{6C38E3F4-623C-4B14-B14F-4393FD6A914E}" type="presParOf" srcId="{9A775544-42D0-4EC6-A91A-F3F7CC9214FB}" destId="{66AC313C-A2A4-4AE4-AB53-6959B6CBE489}" srcOrd="6" destOrd="0" presId="urn:microsoft.com/office/officeart/2005/8/layout/vList2"/>
    <dgm:cxn modelId="{412A96BC-5E52-44F3-B267-B629C841B716}" type="presParOf" srcId="{9A775544-42D0-4EC6-A91A-F3F7CC9214FB}" destId="{DAFB5676-8D1E-476A-9A7C-91AA16BEF990}" srcOrd="7" destOrd="0" presId="urn:microsoft.com/office/officeart/2005/8/layout/vList2"/>
    <dgm:cxn modelId="{C09AA341-CBDB-47FC-9557-981BF0D15F7C}" type="presParOf" srcId="{9A775544-42D0-4EC6-A91A-F3F7CC9214FB}" destId="{B4E62142-5CE7-4C75-9B53-0BB3EF4E885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F50B25-F77A-40C4-90F0-B8010EE13BD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44AA420-333E-456E-8990-D757B38C243B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Организация профессионального образования и дополнительного профессионального образования лиц, замещающих муниципальные должности, профессионального развития муниципальных служащих Заволжского муниципального района 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2024 год – 85,0 тыс.руб., 2025 год – 87,0 тыс.руб., 2026 год – 65,0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86AAB9BB-3C4D-4EB3-813F-872847F21692}" type="parTrans" cxnId="{F1844BBB-81A3-4E32-AB60-809D29AEEFD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6459F9-BF0E-4C74-B968-DFF07B7EF381}" type="sibTrans" cxnId="{F1844BBB-81A3-4E32-AB60-809D29AEEFD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713DFF-E038-479D-A9F6-A691360E8E81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Зарезервированные средства на создание Контрольно-счетной палаты Заволжского муниципального района 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2024 год – 2 072,8 тыс.руб., 2025 год – 1 300,0 тыс.руб., 2026 год – 1 300,0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D0B64D1B-CEFE-465D-ADCF-DB987412CB93}" type="parTrans" cxnId="{DE3CDA75-09B0-43E5-A7B4-ACE92D5E07E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884FEC-6D00-4F7B-9966-E307E06B5CBD}" type="sibTrans" cxnId="{DE3CDA75-09B0-43E5-A7B4-ACE92D5E07E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6D2E0F4-41A2-41C7-9585-3C8DE24A07E4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Формирование и расходование средств резервного фонда администрации Заволжского муниципального района Ивановской области 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2024 год – 300,0 тыс.руб., 2025 год – 300,0 тыс.руб., 2026 год – 300,0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371CC0D4-64DB-4211-A99F-318F2D7459F1}" type="parTrans" cxnId="{3E85F623-D8F3-4FA5-B6CA-DFF82E3D10BE}">
      <dgm:prSet/>
      <dgm:spPr/>
      <dgm:t>
        <a:bodyPr/>
        <a:lstStyle/>
        <a:p>
          <a:endParaRPr lang="ru-RU"/>
        </a:p>
      </dgm:t>
    </dgm:pt>
    <dgm:pt modelId="{925D3EC2-2AF5-4FFD-94C8-3632E463C25A}" type="sibTrans" cxnId="{3E85F623-D8F3-4FA5-B6CA-DFF82E3D10BE}">
      <dgm:prSet/>
      <dgm:spPr/>
      <dgm:t>
        <a:bodyPr/>
        <a:lstStyle/>
        <a:p>
          <a:endParaRPr lang="ru-RU"/>
        </a:p>
      </dgm:t>
    </dgm:pt>
    <dgm:pt modelId="{0E88233C-252B-42DB-B4DB-EAF24826400D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Оказание услуг по погребению и ритуальных услуг 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2024 год – 300,0 тыс.руб., 2025 год – 0,0 тыс.руб., 2026 год – 0,0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7FE6C91F-371C-4767-B252-AE32EFE8D138}" type="parTrans" cxnId="{FF5D9D0A-07B9-4395-B3A1-25B147B9F812}">
      <dgm:prSet/>
      <dgm:spPr/>
      <dgm:t>
        <a:bodyPr/>
        <a:lstStyle/>
        <a:p>
          <a:endParaRPr lang="ru-RU"/>
        </a:p>
      </dgm:t>
    </dgm:pt>
    <dgm:pt modelId="{B1ACE0CA-0E46-476C-939D-4F66C7D915DC}" type="sibTrans" cxnId="{FF5D9D0A-07B9-4395-B3A1-25B147B9F812}">
      <dgm:prSet/>
      <dgm:spPr/>
      <dgm:t>
        <a:bodyPr/>
        <a:lstStyle/>
        <a:p>
          <a:endParaRPr lang="ru-RU"/>
        </a:p>
      </dgm:t>
    </dgm:pt>
    <dgm:pt modelId="{9A775544-42D0-4EC6-A91A-F3F7CC9214FB}" type="pres">
      <dgm:prSet presAssocID="{41F50B25-F77A-40C4-90F0-B8010EE13B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A7075B-8D38-48C3-A62E-C09EDBECDD70}" type="pres">
      <dgm:prSet presAssocID="{B44AA420-333E-456E-8990-D757B38C243B}" presName="parentText" presStyleLbl="node1" presStyleIdx="0" presStyleCnt="4" custScaleY="106047" custLinFactY="200608" custLinFactNeighborY="3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E63DEE-A1B8-426C-8722-F502F7E550CA}" type="pres">
      <dgm:prSet presAssocID="{2D6459F9-BF0E-4C74-B968-DFF07B7EF381}" presName="spacer" presStyleCnt="0"/>
      <dgm:spPr/>
    </dgm:pt>
    <dgm:pt modelId="{E1E10539-523F-4386-A797-31025B989096}" type="pres">
      <dgm:prSet presAssocID="{CA713DFF-E038-479D-A9F6-A691360E8E81}" presName="parentText" presStyleLbl="node1" presStyleIdx="1" presStyleCnt="4" custScaleY="79481" custLinFactY="-100000" custLinFactNeighborY="-1881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0FBEB-A287-4A1A-97B4-5BEC13EFA873}" type="pres">
      <dgm:prSet presAssocID="{5E884FEC-6D00-4F7B-9966-E307E06B5CBD}" presName="spacer" presStyleCnt="0"/>
      <dgm:spPr/>
    </dgm:pt>
    <dgm:pt modelId="{A73C0CCD-168F-4C63-B2FC-2028D920CB8D}" type="pres">
      <dgm:prSet presAssocID="{76D2E0F4-41A2-41C7-9585-3C8DE24A07E4}" presName="parentText" presStyleLbl="node1" presStyleIdx="2" presStyleCnt="4" custScaleY="66646" custLinFactY="-104272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422D72-1EF5-44B7-98E8-02C46AFD9EC0}" type="pres">
      <dgm:prSet presAssocID="{925D3EC2-2AF5-4FFD-94C8-3632E463C25A}" presName="spacer" presStyleCnt="0"/>
      <dgm:spPr/>
    </dgm:pt>
    <dgm:pt modelId="{8B2E6856-78EF-4AEF-A326-0CB901B21C7F}" type="pres">
      <dgm:prSet presAssocID="{0E88233C-252B-42DB-B4DB-EAF24826400D}" presName="parentText" presStyleLbl="node1" presStyleIdx="3" presStyleCnt="4" custScaleY="66646" custLinFactY="-103453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85F623-D8F3-4FA5-B6CA-DFF82E3D10BE}" srcId="{41F50B25-F77A-40C4-90F0-B8010EE13BDF}" destId="{76D2E0F4-41A2-41C7-9585-3C8DE24A07E4}" srcOrd="2" destOrd="0" parTransId="{371CC0D4-64DB-4211-A99F-318F2D7459F1}" sibTransId="{925D3EC2-2AF5-4FFD-94C8-3632E463C25A}"/>
    <dgm:cxn modelId="{01D7E8EE-D482-4FB6-8295-0546DF4EF3EC}" type="presOf" srcId="{CA713DFF-E038-479D-A9F6-A691360E8E81}" destId="{E1E10539-523F-4386-A797-31025B989096}" srcOrd="0" destOrd="0" presId="urn:microsoft.com/office/officeart/2005/8/layout/vList2"/>
    <dgm:cxn modelId="{DE3CDA75-09B0-43E5-A7B4-ACE92D5E07E6}" srcId="{41F50B25-F77A-40C4-90F0-B8010EE13BDF}" destId="{CA713DFF-E038-479D-A9F6-A691360E8E81}" srcOrd="1" destOrd="0" parTransId="{D0B64D1B-CEFE-465D-ADCF-DB987412CB93}" sibTransId="{5E884FEC-6D00-4F7B-9966-E307E06B5CBD}"/>
    <dgm:cxn modelId="{E7EBDF35-1C1C-425F-B2FC-493D2D467CAF}" type="presOf" srcId="{76D2E0F4-41A2-41C7-9585-3C8DE24A07E4}" destId="{A73C0CCD-168F-4C63-B2FC-2028D920CB8D}" srcOrd="0" destOrd="0" presId="urn:microsoft.com/office/officeart/2005/8/layout/vList2"/>
    <dgm:cxn modelId="{FF5D9D0A-07B9-4395-B3A1-25B147B9F812}" srcId="{41F50B25-F77A-40C4-90F0-B8010EE13BDF}" destId="{0E88233C-252B-42DB-B4DB-EAF24826400D}" srcOrd="3" destOrd="0" parTransId="{7FE6C91F-371C-4767-B252-AE32EFE8D138}" sibTransId="{B1ACE0CA-0E46-476C-939D-4F66C7D915DC}"/>
    <dgm:cxn modelId="{DC0D1128-FDEE-4FFC-BA8E-4497E7135BB9}" type="presOf" srcId="{0E88233C-252B-42DB-B4DB-EAF24826400D}" destId="{8B2E6856-78EF-4AEF-A326-0CB901B21C7F}" srcOrd="0" destOrd="0" presId="urn:microsoft.com/office/officeart/2005/8/layout/vList2"/>
    <dgm:cxn modelId="{F1844BBB-81A3-4E32-AB60-809D29AEEFD1}" srcId="{41F50B25-F77A-40C4-90F0-B8010EE13BDF}" destId="{B44AA420-333E-456E-8990-D757B38C243B}" srcOrd="0" destOrd="0" parTransId="{86AAB9BB-3C4D-4EB3-813F-872847F21692}" sibTransId="{2D6459F9-BF0E-4C74-B968-DFF07B7EF381}"/>
    <dgm:cxn modelId="{493B43CD-7EF1-43D0-8350-82ECF31552A9}" type="presOf" srcId="{41F50B25-F77A-40C4-90F0-B8010EE13BDF}" destId="{9A775544-42D0-4EC6-A91A-F3F7CC9214FB}" srcOrd="0" destOrd="0" presId="urn:microsoft.com/office/officeart/2005/8/layout/vList2"/>
    <dgm:cxn modelId="{FBBCD09E-37FC-4ED2-A9D0-99E54F77D0CA}" type="presOf" srcId="{B44AA420-333E-456E-8990-D757B38C243B}" destId="{97A7075B-8D38-48C3-A62E-C09EDBECDD70}" srcOrd="0" destOrd="0" presId="urn:microsoft.com/office/officeart/2005/8/layout/vList2"/>
    <dgm:cxn modelId="{29C2FC9A-E829-4837-B106-13D5A4829200}" type="presParOf" srcId="{9A775544-42D0-4EC6-A91A-F3F7CC9214FB}" destId="{97A7075B-8D38-48C3-A62E-C09EDBECDD70}" srcOrd="0" destOrd="0" presId="urn:microsoft.com/office/officeart/2005/8/layout/vList2"/>
    <dgm:cxn modelId="{F19B002B-9929-46A2-B105-82B3E43DB961}" type="presParOf" srcId="{9A775544-42D0-4EC6-A91A-F3F7CC9214FB}" destId="{25E63DEE-A1B8-426C-8722-F502F7E550CA}" srcOrd="1" destOrd="0" presId="urn:microsoft.com/office/officeart/2005/8/layout/vList2"/>
    <dgm:cxn modelId="{8F5683FE-1185-494E-A1BA-0F1E8DC538D1}" type="presParOf" srcId="{9A775544-42D0-4EC6-A91A-F3F7CC9214FB}" destId="{E1E10539-523F-4386-A797-31025B989096}" srcOrd="2" destOrd="0" presId="urn:microsoft.com/office/officeart/2005/8/layout/vList2"/>
    <dgm:cxn modelId="{94A12F3B-7FE9-440C-BD15-0D846AC97A9D}" type="presParOf" srcId="{9A775544-42D0-4EC6-A91A-F3F7CC9214FB}" destId="{93E0FBEB-A287-4A1A-97B4-5BEC13EFA873}" srcOrd="3" destOrd="0" presId="urn:microsoft.com/office/officeart/2005/8/layout/vList2"/>
    <dgm:cxn modelId="{42EFED16-A528-47B8-9513-D5780350807E}" type="presParOf" srcId="{9A775544-42D0-4EC6-A91A-F3F7CC9214FB}" destId="{A73C0CCD-168F-4C63-B2FC-2028D920CB8D}" srcOrd="4" destOrd="0" presId="urn:microsoft.com/office/officeart/2005/8/layout/vList2"/>
    <dgm:cxn modelId="{7C4D8B55-004B-478D-91D5-D75D53EA4CFD}" type="presParOf" srcId="{9A775544-42D0-4EC6-A91A-F3F7CC9214FB}" destId="{C2422D72-1EF5-44B7-98E8-02C46AFD9EC0}" srcOrd="5" destOrd="0" presId="urn:microsoft.com/office/officeart/2005/8/layout/vList2"/>
    <dgm:cxn modelId="{1EFDC5DA-1928-463D-A207-7395AFA7A66F}" type="presParOf" srcId="{9A775544-42D0-4EC6-A91A-F3F7CC9214FB}" destId="{8B2E6856-78EF-4AEF-A326-0CB901B21C7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F50B25-F77A-40C4-90F0-B8010EE13BD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A713DFF-E038-479D-A9F6-A691360E8E81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Возмещение расходов, связанных с уменьшением размера родительской платы за присмотр и уход в муниципальных образовательных организациях, реализующих образовательную программу дошкольного образования, за детьми, пасынками и падчерицами граждан, принимающих участие (принимавших участие, в том числе погибших (умерших)) в специальной военной операции, проводимой с 24 февраля 2022 года, из числа военнослужащих и сотрудников федеральных органов исполнительной власти и федеральных государственных органов, в которых федеральным законом предусмотрена военная служба, сотрудников органов внутренних дел Российской Федерации, граждан Российской Федерации, заключивших после 21 сентября 2022 года контракт в соответствии с пунктом 7 статьи 38 Федерального закона от 28.03.1998 № 55-ФЗ «О воинской обязанности и военной службе» или заключивших контракт о добровольном содействии в выполнении задач, возложенных на Вооруженные Силы Российской Федерации, сотрудников уголовно-исполнительной системы Российской Федерации, выполняющих (выполнявших) возложенные на них задачи в период проведения специальной военной операции, а также граждан, призванных на военную службу по мобилизации в Вооруженные Силы Российской Федерации 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2024 год – 420,1 тыс.руб., 2025 год – 525,1 тыс.руб., 2026 год – 588,7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D0B64D1B-CEFE-465D-ADCF-DB987412CB93}" type="parTrans" cxnId="{DE3CDA75-09B0-43E5-A7B4-ACE92D5E07E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884FEC-6D00-4F7B-9966-E307E06B5CBD}" type="sibTrans" cxnId="{DE3CDA75-09B0-43E5-A7B4-ACE92D5E07E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E88233C-252B-42DB-B4DB-EAF24826400D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effectLst/>
              <a:latin typeface="+mn-lt"/>
              <a:ea typeface="Times New Roman"/>
            </a:rPr>
            <a:t>Разработка программы комплексного развития коммунальной, социальной и транспортной инфраструктур сельских поселений </a:t>
          </a:r>
        </a:p>
        <a:p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2024 год – 200,0 тыс.руб., 2025 год – 0,0 тыс.руб., 2026 год – 0,0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7FE6C91F-371C-4767-B252-AE32EFE8D138}" type="parTrans" cxnId="{FF5D9D0A-07B9-4395-B3A1-25B147B9F812}">
      <dgm:prSet/>
      <dgm:spPr/>
      <dgm:t>
        <a:bodyPr/>
        <a:lstStyle/>
        <a:p>
          <a:endParaRPr lang="ru-RU"/>
        </a:p>
      </dgm:t>
    </dgm:pt>
    <dgm:pt modelId="{B1ACE0CA-0E46-476C-939D-4F66C7D915DC}" type="sibTrans" cxnId="{FF5D9D0A-07B9-4395-B3A1-25B147B9F812}">
      <dgm:prSet/>
      <dgm:spPr/>
      <dgm:t>
        <a:bodyPr/>
        <a:lstStyle/>
        <a:p>
          <a:endParaRPr lang="ru-RU"/>
        </a:p>
      </dgm:t>
    </dgm:pt>
    <dgm:pt modelId="{9A775544-42D0-4EC6-A91A-F3F7CC9214FB}" type="pres">
      <dgm:prSet presAssocID="{41F50B25-F77A-40C4-90F0-B8010EE13B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E10539-523F-4386-A797-31025B989096}" type="pres">
      <dgm:prSet presAssocID="{CA713DFF-E038-479D-A9F6-A691360E8E81}" presName="parentText" presStyleLbl="node1" presStyleIdx="0" presStyleCnt="2" custScaleY="103658" custLinFactNeighborX="853" custLinFactNeighborY="-30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0FBEB-A287-4A1A-97B4-5BEC13EFA873}" type="pres">
      <dgm:prSet presAssocID="{5E884FEC-6D00-4F7B-9966-E307E06B5CBD}" presName="spacer" presStyleCnt="0"/>
      <dgm:spPr/>
    </dgm:pt>
    <dgm:pt modelId="{8B2E6856-78EF-4AEF-A326-0CB901B21C7F}" type="pres">
      <dgm:prSet presAssocID="{0E88233C-252B-42DB-B4DB-EAF24826400D}" presName="parentText" presStyleLbl="node1" presStyleIdx="1" presStyleCnt="2" custScaleY="35300" custLinFactNeighborY="892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261978-EE84-4BE7-BBD3-3AC9F70A2022}" type="presOf" srcId="{0E88233C-252B-42DB-B4DB-EAF24826400D}" destId="{8B2E6856-78EF-4AEF-A326-0CB901B21C7F}" srcOrd="0" destOrd="0" presId="urn:microsoft.com/office/officeart/2005/8/layout/vList2"/>
    <dgm:cxn modelId="{DE3CDA75-09B0-43E5-A7B4-ACE92D5E07E6}" srcId="{41F50B25-F77A-40C4-90F0-B8010EE13BDF}" destId="{CA713DFF-E038-479D-A9F6-A691360E8E81}" srcOrd="0" destOrd="0" parTransId="{D0B64D1B-CEFE-465D-ADCF-DB987412CB93}" sibTransId="{5E884FEC-6D00-4F7B-9966-E307E06B5CBD}"/>
    <dgm:cxn modelId="{FF5D9D0A-07B9-4395-B3A1-25B147B9F812}" srcId="{41F50B25-F77A-40C4-90F0-B8010EE13BDF}" destId="{0E88233C-252B-42DB-B4DB-EAF24826400D}" srcOrd="1" destOrd="0" parTransId="{7FE6C91F-371C-4767-B252-AE32EFE8D138}" sibTransId="{B1ACE0CA-0E46-476C-939D-4F66C7D915DC}"/>
    <dgm:cxn modelId="{5D43221F-D107-4F94-9A8E-6894F21DF503}" type="presOf" srcId="{CA713DFF-E038-479D-A9F6-A691360E8E81}" destId="{E1E10539-523F-4386-A797-31025B989096}" srcOrd="0" destOrd="0" presId="urn:microsoft.com/office/officeart/2005/8/layout/vList2"/>
    <dgm:cxn modelId="{4048DE10-6DE8-4B37-ADFA-611D92D660D6}" type="presOf" srcId="{41F50B25-F77A-40C4-90F0-B8010EE13BDF}" destId="{9A775544-42D0-4EC6-A91A-F3F7CC9214FB}" srcOrd="0" destOrd="0" presId="urn:microsoft.com/office/officeart/2005/8/layout/vList2"/>
    <dgm:cxn modelId="{85E836A1-B8FE-4959-BFE8-3B3981B95220}" type="presParOf" srcId="{9A775544-42D0-4EC6-A91A-F3F7CC9214FB}" destId="{E1E10539-523F-4386-A797-31025B989096}" srcOrd="0" destOrd="0" presId="urn:microsoft.com/office/officeart/2005/8/layout/vList2"/>
    <dgm:cxn modelId="{664AFDA5-ED03-4269-B287-9A3DD731BCE2}" type="presParOf" srcId="{9A775544-42D0-4EC6-A91A-F3F7CC9214FB}" destId="{93E0FBEB-A287-4A1A-97B4-5BEC13EFA873}" srcOrd="1" destOrd="0" presId="urn:microsoft.com/office/officeart/2005/8/layout/vList2"/>
    <dgm:cxn modelId="{3DCED350-CBC6-438D-9A75-7F671EF69A11}" type="presParOf" srcId="{9A775544-42D0-4EC6-A91A-F3F7CC9214FB}" destId="{8B2E6856-78EF-4AEF-A326-0CB901B21C7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F50B25-F77A-40C4-90F0-B8010EE13BD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A713DFF-E038-479D-A9F6-A691360E8E81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Организация строительства и содержание муниципального жилищного фонда, создание условий для жилищного строительства, осуществление муниципального жилищного контроля, а также иных полномочий органов местного самоуправления в соответствии с жилищным законодательством 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2024 год – 5 386,7 тыс.руб., 2025 год – 3 569,0 тыс.руб., 2026 год – 5 386,7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D0B64D1B-CEFE-465D-ADCF-DB987412CB93}" type="parTrans" cxnId="{DE3CDA75-09B0-43E5-A7B4-ACE92D5E07E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884FEC-6D00-4F7B-9966-E307E06B5CBD}" type="sibTrans" cxnId="{DE3CDA75-09B0-43E5-A7B4-ACE92D5E07E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E88233C-252B-42DB-B4DB-EAF24826400D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effectLst/>
              <a:latin typeface="+mn-lt"/>
              <a:ea typeface="Times New Roman"/>
            </a:rPr>
            <a:t>Зарезервированные средства в целях финансового обеспечения расходов бюджета Заволжского муниципального района</a:t>
          </a:r>
        </a:p>
        <a:p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2024 год – 2 056,8 тыс.руб., 2025 год – 0,0 тыс.руб., 2026 год – 0,0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7FE6C91F-371C-4767-B252-AE32EFE8D138}" type="parTrans" cxnId="{FF5D9D0A-07B9-4395-B3A1-25B147B9F812}">
      <dgm:prSet/>
      <dgm:spPr/>
      <dgm:t>
        <a:bodyPr/>
        <a:lstStyle/>
        <a:p>
          <a:endParaRPr lang="ru-RU"/>
        </a:p>
      </dgm:t>
    </dgm:pt>
    <dgm:pt modelId="{B1ACE0CA-0E46-476C-939D-4F66C7D915DC}" type="sibTrans" cxnId="{FF5D9D0A-07B9-4395-B3A1-25B147B9F812}">
      <dgm:prSet/>
      <dgm:spPr/>
      <dgm:t>
        <a:bodyPr/>
        <a:lstStyle/>
        <a:p>
          <a:endParaRPr lang="ru-RU"/>
        </a:p>
      </dgm:t>
    </dgm:pt>
    <dgm:pt modelId="{651235B7-2B95-4FAD-BF90-F96D744AFB41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Организация мероприятий по захоронению безродных  </a:t>
          </a:r>
        </a:p>
        <a:p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2024 год – 60,0 </a:t>
          </a:r>
          <a:r>
            <a:rPr lang="ru-RU" sz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тыс.руб</a:t>
          </a:r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., 2025 год – 60,0 </a:t>
          </a:r>
          <a:r>
            <a:rPr lang="ru-RU" sz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тыс.руб</a:t>
          </a:r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., 2026 год – 60,0 </a:t>
          </a:r>
          <a:r>
            <a:rPr lang="ru-RU" sz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тыс.руб</a:t>
          </a:r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562E1B78-3127-4562-97E7-18AE81E305BF}" type="parTrans" cxnId="{44AA6F53-1780-42EC-8F12-6418299BBCC5}">
      <dgm:prSet/>
      <dgm:spPr/>
      <dgm:t>
        <a:bodyPr/>
        <a:lstStyle/>
        <a:p>
          <a:endParaRPr lang="ru-RU"/>
        </a:p>
      </dgm:t>
    </dgm:pt>
    <dgm:pt modelId="{97C8405C-5E57-4945-BEE3-5A6EAE17AE11}" type="sibTrans" cxnId="{44AA6F53-1780-42EC-8F12-6418299BBCC5}">
      <dgm:prSet/>
      <dgm:spPr/>
      <dgm:t>
        <a:bodyPr/>
        <a:lstStyle/>
        <a:p>
          <a:endParaRPr lang="ru-RU"/>
        </a:p>
      </dgm:t>
    </dgm:pt>
    <dgm:pt modelId="{9A775544-42D0-4EC6-A91A-F3F7CC9214FB}" type="pres">
      <dgm:prSet presAssocID="{41F50B25-F77A-40C4-90F0-B8010EE13B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E10539-523F-4386-A797-31025B989096}" type="pres">
      <dgm:prSet presAssocID="{CA713DFF-E038-479D-A9F6-A691360E8E81}" presName="parentText" presStyleLbl="node1" presStyleIdx="0" presStyleCnt="3" custScaleY="103658" custLinFactY="-662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0FBEB-A287-4A1A-97B4-5BEC13EFA873}" type="pres">
      <dgm:prSet presAssocID="{5E884FEC-6D00-4F7B-9966-E307E06B5CBD}" presName="spacer" presStyleCnt="0"/>
      <dgm:spPr/>
    </dgm:pt>
    <dgm:pt modelId="{8B2E6856-78EF-4AEF-A326-0CB901B21C7F}" type="pres">
      <dgm:prSet presAssocID="{0E88233C-252B-42DB-B4DB-EAF24826400D}" presName="parentText" presStyleLbl="node1" presStyleIdx="1" presStyleCnt="3" custScaleY="90221" custLinFactY="9356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8F9282-BBAA-49A1-BDD0-1BC008E8216B}" type="pres">
      <dgm:prSet presAssocID="{B1ACE0CA-0E46-476C-939D-4F66C7D915DC}" presName="spacer" presStyleCnt="0"/>
      <dgm:spPr/>
    </dgm:pt>
    <dgm:pt modelId="{61A7C02E-46DF-48FF-97BE-0ED9240070F4}" type="pres">
      <dgm:prSet presAssocID="{651235B7-2B95-4FAD-BF90-F96D744AFB41}" presName="parentText" presStyleLbl="node1" presStyleIdx="2" presStyleCnt="3" custScaleY="90566" custLinFactY="-9962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AA6F53-1780-42EC-8F12-6418299BBCC5}" srcId="{41F50B25-F77A-40C4-90F0-B8010EE13BDF}" destId="{651235B7-2B95-4FAD-BF90-F96D744AFB41}" srcOrd="2" destOrd="0" parTransId="{562E1B78-3127-4562-97E7-18AE81E305BF}" sibTransId="{97C8405C-5E57-4945-BEE3-5A6EAE17AE11}"/>
    <dgm:cxn modelId="{DE3CDA75-09B0-43E5-A7B4-ACE92D5E07E6}" srcId="{41F50B25-F77A-40C4-90F0-B8010EE13BDF}" destId="{CA713DFF-E038-479D-A9F6-A691360E8E81}" srcOrd="0" destOrd="0" parTransId="{D0B64D1B-CEFE-465D-ADCF-DB987412CB93}" sibTransId="{5E884FEC-6D00-4F7B-9966-E307E06B5CBD}"/>
    <dgm:cxn modelId="{FF5D9D0A-07B9-4395-B3A1-25B147B9F812}" srcId="{41F50B25-F77A-40C4-90F0-B8010EE13BDF}" destId="{0E88233C-252B-42DB-B4DB-EAF24826400D}" srcOrd="1" destOrd="0" parTransId="{7FE6C91F-371C-4767-B252-AE32EFE8D138}" sibTransId="{B1ACE0CA-0E46-476C-939D-4F66C7D915DC}"/>
    <dgm:cxn modelId="{C8B323B2-E3B3-4329-A4A8-282118C52461}" type="presOf" srcId="{CA713DFF-E038-479D-A9F6-A691360E8E81}" destId="{E1E10539-523F-4386-A797-31025B989096}" srcOrd="0" destOrd="0" presId="urn:microsoft.com/office/officeart/2005/8/layout/vList2"/>
    <dgm:cxn modelId="{39853449-D04C-4C70-9AB5-D905173ABA5B}" type="presOf" srcId="{41F50B25-F77A-40C4-90F0-B8010EE13BDF}" destId="{9A775544-42D0-4EC6-A91A-F3F7CC9214FB}" srcOrd="0" destOrd="0" presId="urn:microsoft.com/office/officeart/2005/8/layout/vList2"/>
    <dgm:cxn modelId="{7C903E33-9816-4671-885E-AB9CE79017CE}" type="presOf" srcId="{651235B7-2B95-4FAD-BF90-F96D744AFB41}" destId="{61A7C02E-46DF-48FF-97BE-0ED9240070F4}" srcOrd="0" destOrd="0" presId="urn:microsoft.com/office/officeart/2005/8/layout/vList2"/>
    <dgm:cxn modelId="{A4E23CF3-CEC1-486B-A145-31B388CA7917}" type="presOf" srcId="{0E88233C-252B-42DB-B4DB-EAF24826400D}" destId="{8B2E6856-78EF-4AEF-A326-0CB901B21C7F}" srcOrd="0" destOrd="0" presId="urn:microsoft.com/office/officeart/2005/8/layout/vList2"/>
    <dgm:cxn modelId="{8BB44194-C697-451F-8651-DBAEF9EEDB88}" type="presParOf" srcId="{9A775544-42D0-4EC6-A91A-F3F7CC9214FB}" destId="{E1E10539-523F-4386-A797-31025B989096}" srcOrd="0" destOrd="0" presId="urn:microsoft.com/office/officeart/2005/8/layout/vList2"/>
    <dgm:cxn modelId="{EC571F83-F634-4922-855A-48CE37D23B36}" type="presParOf" srcId="{9A775544-42D0-4EC6-A91A-F3F7CC9214FB}" destId="{93E0FBEB-A287-4A1A-97B4-5BEC13EFA873}" srcOrd="1" destOrd="0" presId="urn:microsoft.com/office/officeart/2005/8/layout/vList2"/>
    <dgm:cxn modelId="{D8F780BB-818C-4007-84F8-A478B0F460EB}" type="presParOf" srcId="{9A775544-42D0-4EC6-A91A-F3F7CC9214FB}" destId="{8B2E6856-78EF-4AEF-A326-0CB901B21C7F}" srcOrd="2" destOrd="0" presId="urn:microsoft.com/office/officeart/2005/8/layout/vList2"/>
    <dgm:cxn modelId="{146A95FE-4B5E-4D01-9B31-67043F7F399C}" type="presParOf" srcId="{9A775544-42D0-4EC6-A91A-F3F7CC9214FB}" destId="{FE8F9282-BBAA-49A1-BDD0-1BC008E8216B}" srcOrd="3" destOrd="0" presId="urn:microsoft.com/office/officeart/2005/8/layout/vList2"/>
    <dgm:cxn modelId="{7A3DFDCE-9BFA-49EC-A457-17972553F456}" type="presParOf" srcId="{9A775544-42D0-4EC6-A91A-F3F7CC9214FB}" destId="{61A7C02E-46DF-48FF-97BE-0ED9240070F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1F50B25-F77A-40C4-90F0-B8010EE13BD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E88233C-252B-42DB-B4DB-EAF24826400D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effectLst/>
              <a:latin typeface="+mn-lt"/>
            </a:rPr>
            <a:t>Обеспечение деятельности учреждений осуществляющих руководство и управление в области жилищно-коммунального хозяйства</a:t>
          </a:r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</a:p>
        <a:p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2024 год – 7 481,2 тыс.руб., 2025 год – 7 500,0 тыс.руб., 2026 год – 7 500,0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7FE6C91F-371C-4767-B252-AE32EFE8D138}" type="parTrans" cxnId="{FF5D9D0A-07B9-4395-B3A1-25B147B9F812}">
      <dgm:prSet/>
      <dgm:spPr/>
      <dgm:t>
        <a:bodyPr/>
        <a:lstStyle/>
        <a:p>
          <a:endParaRPr lang="ru-RU"/>
        </a:p>
      </dgm:t>
    </dgm:pt>
    <dgm:pt modelId="{B1ACE0CA-0E46-476C-939D-4F66C7D915DC}" type="sibTrans" cxnId="{FF5D9D0A-07B9-4395-B3A1-25B147B9F812}">
      <dgm:prSet/>
      <dgm:spPr/>
      <dgm:t>
        <a:bodyPr/>
        <a:lstStyle/>
        <a:p>
          <a:endParaRPr lang="ru-RU"/>
        </a:p>
      </dgm:t>
    </dgm:pt>
    <dgm:pt modelId="{651235B7-2B95-4FAD-BF90-F96D744AFB41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Осуществление муниципального контроля в сфере благоустройства, предметом которого является соблюдение правил благоустройства территории поселения, требований к обеспечению доступности для инвалидов объектов социальной, инженерной и транспортной инфраструктур и предоставляемых услуг, организация благоустройства территории поселения в соответствии с указанными правилами, а также организация использования, охраны, защиты, воспроизводства городских лесов, лесов особо охраняемых природных территорий, расположенных в границах населенных пунктов поселения </a:t>
          </a:r>
        </a:p>
        <a:p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2024 год – 12 735,1 тыс.руб., 2025 год – 12 213,8 тыс.руб., 2026 год – 12 409,2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562E1B78-3127-4562-97E7-18AE81E305BF}" type="parTrans" cxnId="{44AA6F53-1780-42EC-8F12-6418299BBCC5}">
      <dgm:prSet/>
      <dgm:spPr/>
      <dgm:t>
        <a:bodyPr/>
        <a:lstStyle/>
        <a:p>
          <a:endParaRPr lang="ru-RU"/>
        </a:p>
      </dgm:t>
    </dgm:pt>
    <dgm:pt modelId="{97C8405C-5E57-4945-BEE3-5A6EAE17AE11}" type="sibTrans" cxnId="{44AA6F53-1780-42EC-8F12-6418299BBCC5}">
      <dgm:prSet/>
      <dgm:spPr/>
      <dgm:t>
        <a:bodyPr/>
        <a:lstStyle/>
        <a:p>
          <a:endParaRPr lang="ru-RU"/>
        </a:p>
      </dgm:t>
    </dgm:pt>
    <dgm:pt modelId="{9A775544-42D0-4EC6-A91A-F3F7CC9214FB}" type="pres">
      <dgm:prSet presAssocID="{41F50B25-F77A-40C4-90F0-B8010EE13B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2E6856-78EF-4AEF-A326-0CB901B21C7F}" type="pres">
      <dgm:prSet presAssocID="{0E88233C-252B-42DB-B4DB-EAF24826400D}" presName="parentText" presStyleLbl="node1" presStyleIdx="0" presStyleCnt="2" custScaleY="63642" custLinFactY="115943" custLinFactNeighborX="-853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8F9282-BBAA-49A1-BDD0-1BC008E8216B}" type="pres">
      <dgm:prSet presAssocID="{B1ACE0CA-0E46-476C-939D-4F66C7D915DC}" presName="spacer" presStyleCnt="0"/>
      <dgm:spPr/>
    </dgm:pt>
    <dgm:pt modelId="{61A7C02E-46DF-48FF-97BE-0ED9240070F4}" type="pres">
      <dgm:prSet presAssocID="{651235B7-2B95-4FAD-BF90-F96D744AFB41}" presName="parentText" presStyleLbl="node1" presStyleIdx="1" presStyleCnt="2" custScaleY="139165" custLinFactY="-9725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340F2B-907C-4E4D-AEA8-1FC4AAC34F4E}" type="presOf" srcId="{651235B7-2B95-4FAD-BF90-F96D744AFB41}" destId="{61A7C02E-46DF-48FF-97BE-0ED9240070F4}" srcOrd="0" destOrd="0" presId="urn:microsoft.com/office/officeart/2005/8/layout/vList2"/>
    <dgm:cxn modelId="{E9DE9B53-A105-4B0B-AC88-AAFA41490429}" type="presOf" srcId="{41F50B25-F77A-40C4-90F0-B8010EE13BDF}" destId="{9A775544-42D0-4EC6-A91A-F3F7CC9214FB}" srcOrd="0" destOrd="0" presId="urn:microsoft.com/office/officeart/2005/8/layout/vList2"/>
    <dgm:cxn modelId="{FF5D9D0A-07B9-4395-B3A1-25B147B9F812}" srcId="{41F50B25-F77A-40C4-90F0-B8010EE13BDF}" destId="{0E88233C-252B-42DB-B4DB-EAF24826400D}" srcOrd="0" destOrd="0" parTransId="{7FE6C91F-371C-4767-B252-AE32EFE8D138}" sibTransId="{B1ACE0CA-0E46-476C-939D-4F66C7D915DC}"/>
    <dgm:cxn modelId="{BAF87BD8-F089-45D9-9518-31B60587A3B6}" type="presOf" srcId="{0E88233C-252B-42DB-B4DB-EAF24826400D}" destId="{8B2E6856-78EF-4AEF-A326-0CB901B21C7F}" srcOrd="0" destOrd="0" presId="urn:microsoft.com/office/officeart/2005/8/layout/vList2"/>
    <dgm:cxn modelId="{44AA6F53-1780-42EC-8F12-6418299BBCC5}" srcId="{41F50B25-F77A-40C4-90F0-B8010EE13BDF}" destId="{651235B7-2B95-4FAD-BF90-F96D744AFB41}" srcOrd="1" destOrd="0" parTransId="{562E1B78-3127-4562-97E7-18AE81E305BF}" sibTransId="{97C8405C-5E57-4945-BEE3-5A6EAE17AE11}"/>
    <dgm:cxn modelId="{415A565A-D612-4084-9A8E-F73D60914CF3}" type="presParOf" srcId="{9A775544-42D0-4EC6-A91A-F3F7CC9214FB}" destId="{8B2E6856-78EF-4AEF-A326-0CB901B21C7F}" srcOrd="0" destOrd="0" presId="urn:microsoft.com/office/officeart/2005/8/layout/vList2"/>
    <dgm:cxn modelId="{1A3702AC-EBEA-4201-9BAA-4B125CE1C54C}" type="presParOf" srcId="{9A775544-42D0-4EC6-A91A-F3F7CC9214FB}" destId="{FE8F9282-BBAA-49A1-BDD0-1BC008E8216B}" srcOrd="1" destOrd="0" presId="urn:microsoft.com/office/officeart/2005/8/layout/vList2"/>
    <dgm:cxn modelId="{E868B04B-2547-4A18-84A5-8AADBA0D3939}" type="presParOf" srcId="{9A775544-42D0-4EC6-A91A-F3F7CC9214FB}" destId="{61A7C02E-46DF-48FF-97BE-0ED9240070F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E56FEE4-251D-4E02-A376-6296746B21D3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11E5E219-01C4-406A-B681-A59F72858CD9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на 01.01.2025 г. – 4 380,6 тыс.руб.,                </a:t>
          </a:r>
          <a:endParaRPr lang="ru-RU" sz="2000" dirty="0">
            <a:solidFill>
              <a:schemeClr val="tx1"/>
            </a:solidFill>
          </a:endParaRPr>
        </a:p>
      </dgm:t>
    </dgm:pt>
    <dgm:pt modelId="{F3320EA0-421A-4928-BEBE-F331D0CDC4C4}" type="parTrans" cxnId="{A8E29A29-07F2-47C4-85C0-5D6125F85D0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42A4DDD-D161-43E8-ABD6-36EFD717D0E4}" type="sibTrans" cxnId="{A8E29A29-07F2-47C4-85C0-5D6125F85D0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9634431-613D-40EC-952A-8D677988B09B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на 01.01.20</a:t>
          </a:r>
          <a:r>
            <a:rPr lang="en-US" sz="2000" dirty="0" smtClean="0">
              <a:solidFill>
                <a:schemeClr val="tx1"/>
              </a:solidFill>
            </a:rPr>
            <a:t>2</a:t>
          </a:r>
          <a:r>
            <a:rPr lang="ru-RU" sz="2000" dirty="0" smtClean="0">
              <a:solidFill>
                <a:schemeClr val="tx1"/>
              </a:solidFill>
            </a:rPr>
            <a:t>6 г. – 7 526,0 тыс.руб.,                </a:t>
          </a:r>
          <a:endParaRPr lang="ru-RU" sz="2000" dirty="0">
            <a:solidFill>
              <a:schemeClr val="tx1"/>
            </a:solidFill>
          </a:endParaRPr>
        </a:p>
      </dgm:t>
    </dgm:pt>
    <dgm:pt modelId="{2230DC72-53B5-4B8A-9224-5F1E2CCAA9AC}" type="parTrans" cxnId="{DE20B4D9-B549-4786-946E-E8633DB676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4CD61E3-489C-4A6D-9778-9F5D01E70B79}" type="sibTrans" cxnId="{DE20B4D9-B549-4786-946E-E8633DB676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0D2543C-B3DE-4C0F-A9DC-08D9BF03533E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на 01.01.2027 г. – 12 798,7 тыс.руб.                 </a:t>
          </a:r>
          <a:endParaRPr lang="ru-RU" sz="2000" dirty="0">
            <a:solidFill>
              <a:schemeClr val="tx1"/>
            </a:solidFill>
          </a:endParaRPr>
        </a:p>
      </dgm:t>
    </dgm:pt>
    <dgm:pt modelId="{632EA54C-7324-496B-BF09-718A6A5F87E2}" type="parTrans" cxnId="{9294DAD7-F751-4216-9CA9-11B1C31234F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93BFDC7-B230-466C-96F1-4D715F36B0EA}" type="sibTrans" cxnId="{9294DAD7-F751-4216-9CA9-11B1C31234F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0EFB00B-194B-440C-A205-9CCF377C37C8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800" dirty="0" smtClean="0">
              <a:solidFill>
                <a:schemeClr val="tx1"/>
              </a:solidFill>
            </a:rPr>
            <a:t>Верхний предел муниципального долга утверждён:                                              </a:t>
          </a:r>
          <a:endParaRPr lang="ru-RU" sz="1800" dirty="0">
            <a:solidFill>
              <a:schemeClr val="tx1"/>
            </a:solidFill>
          </a:endParaRPr>
        </a:p>
      </dgm:t>
    </dgm:pt>
    <dgm:pt modelId="{0E5A28F5-581C-4220-8847-8B8451F67797}" type="parTrans" cxnId="{A5577941-8ED1-4D54-8D47-54402141CF6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0D218D9-4498-4FD9-8A91-0DD4D6D19E3A}" type="sibTrans" cxnId="{A5577941-8ED1-4D54-8D47-54402141CF6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6F32273-520A-4B37-A993-9EAE2A44A658}" type="pres">
      <dgm:prSet presAssocID="{1E56FEE4-251D-4E02-A376-6296746B21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1723FF-DB2E-4CA8-81EF-EFDC0BE5F28B}" type="pres">
      <dgm:prSet presAssocID="{40EFB00B-194B-440C-A205-9CCF377C37C8}" presName="parentText" presStyleLbl="node1" presStyleIdx="0" presStyleCnt="4" custAng="0" custScaleX="100000" custScaleY="80175" custLinFactNeighborX="-27966" custLinFactNeighborY="499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D5D6C-9360-4314-B620-0A7F8BB83D54}" type="pres">
      <dgm:prSet presAssocID="{40D218D9-4498-4FD9-8A91-0DD4D6D19E3A}" presName="spacer" presStyleCnt="0"/>
      <dgm:spPr/>
      <dgm:t>
        <a:bodyPr/>
        <a:lstStyle/>
        <a:p>
          <a:endParaRPr lang="ru-RU"/>
        </a:p>
      </dgm:t>
    </dgm:pt>
    <dgm:pt modelId="{491C17F6-3306-414B-94D8-38F5848A4435}" type="pres">
      <dgm:prSet presAssocID="{11E5E219-01C4-406A-B681-A59F72858CD9}" presName="parentText" presStyleLbl="node1" presStyleIdx="1" presStyleCnt="4" custScaleX="100000" custScaleY="87968" custLinFactNeighborX="-32203" custLinFactNeighborY="129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56851-CB7D-4377-8D8A-263B09559842}" type="pres">
      <dgm:prSet presAssocID="{542A4DDD-D161-43E8-ABD6-36EFD717D0E4}" presName="spacer" presStyleCnt="0"/>
      <dgm:spPr/>
      <dgm:t>
        <a:bodyPr/>
        <a:lstStyle/>
        <a:p>
          <a:endParaRPr lang="ru-RU"/>
        </a:p>
      </dgm:t>
    </dgm:pt>
    <dgm:pt modelId="{50FAB715-4697-4C11-90CD-C7742FA7B2C8}" type="pres">
      <dgm:prSet presAssocID="{A9634431-613D-40EC-952A-8D677988B09B}" presName="parentText" presStyleLbl="node1" presStyleIdx="2" presStyleCnt="4" custScaleX="100000" custScaleY="117948" custLinFactNeighborX="-30728" custLinFactNeighborY="239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E522F-AA0C-42D0-8B3F-1DC92D7ECD6F}" type="pres">
      <dgm:prSet presAssocID="{54CD61E3-489C-4A6D-9778-9F5D01E70B79}" presName="spacer" presStyleCnt="0"/>
      <dgm:spPr/>
      <dgm:t>
        <a:bodyPr/>
        <a:lstStyle/>
        <a:p>
          <a:endParaRPr lang="ru-RU"/>
        </a:p>
      </dgm:t>
    </dgm:pt>
    <dgm:pt modelId="{D9A83859-E3EC-4AA4-B1EA-80497EA4ACF4}" type="pres">
      <dgm:prSet presAssocID="{00D2543C-B3DE-4C0F-A9DC-08D9BF03533E}" presName="parentText" presStyleLbl="node1" presStyleIdx="3" presStyleCnt="4" custScaleX="100000" custScaleY="121320" custLinFactNeighborX="-27241" custLinFactNeighborY="-217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E65335-CC45-4910-B5CA-46482EFB94BE}" type="presOf" srcId="{00D2543C-B3DE-4C0F-A9DC-08D9BF03533E}" destId="{D9A83859-E3EC-4AA4-B1EA-80497EA4ACF4}" srcOrd="0" destOrd="0" presId="urn:microsoft.com/office/officeart/2005/8/layout/vList2"/>
    <dgm:cxn modelId="{9294DAD7-F751-4216-9CA9-11B1C31234F7}" srcId="{1E56FEE4-251D-4E02-A376-6296746B21D3}" destId="{00D2543C-B3DE-4C0F-A9DC-08D9BF03533E}" srcOrd="3" destOrd="0" parTransId="{632EA54C-7324-496B-BF09-718A6A5F87E2}" sibTransId="{893BFDC7-B230-466C-96F1-4D715F36B0EA}"/>
    <dgm:cxn modelId="{DE20B4D9-B549-4786-946E-E8633DB676C3}" srcId="{1E56FEE4-251D-4E02-A376-6296746B21D3}" destId="{A9634431-613D-40EC-952A-8D677988B09B}" srcOrd="2" destOrd="0" parTransId="{2230DC72-53B5-4B8A-9224-5F1E2CCAA9AC}" sibTransId="{54CD61E3-489C-4A6D-9778-9F5D01E70B79}"/>
    <dgm:cxn modelId="{A5577941-8ED1-4D54-8D47-54402141CF61}" srcId="{1E56FEE4-251D-4E02-A376-6296746B21D3}" destId="{40EFB00B-194B-440C-A205-9CCF377C37C8}" srcOrd="0" destOrd="0" parTransId="{0E5A28F5-581C-4220-8847-8B8451F67797}" sibTransId="{40D218D9-4498-4FD9-8A91-0DD4D6D19E3A}"/>
    <dgm:cxn modelId="{F65FEDFA-5323-441C-8CCA-93FB3471E723}" type="presOf" srcId="{A9634431-613D-40EC-952A-8D677988B09B}" destId="{50FAB715-4697-4C11-90CD-C7742FA7B2C8}" srcOrd="0" destOrd="0" presId="urn:microsoft.com/office/officeart/2005/8/layout/vList2"/>
    <dgm:cxn modelId="{B7D19349-083D-4EC0-8985-4E7410DDD257}" type="presOf" srcId="{1E56FEE4-251D-4E02-A376-6296746B21D3}" destId="{06F32273-520A-4B37-A993-9EAE2A44A658}" srcOrd="0" destOrd="0" presId="urn:microsoft.com/office/officeart/2005/8/layout/vList2"/>
    <dgm:cxn modelId="{A8E29A29-07F2-47C4-85C0-5D6125F85D0F}" srcId="{1E56FEE4-251D-4E02-A376-6296746B21D3}" destId="{11E5E219-01C4-406A-B681-A59F72858CD9}" srcOrd="1" destOrd="0" parTransId="{F3320EA0-421A-4928-BEBE-F331D0CDC4C4}" sibTransId="{542A4DDD-D161-43E8-ABD6-36EFD717D0E4}"/>
    <dgm:cxn modelId="{03325318-1409-4FEB-8F74-AEEB276151C5}" type="presOf" srcId="{11E5E219-01C4-406A-B681-A59F72858CD9}" destId="{491C17F6-3306-414B-94D8-38F5848A4435}" srcOrd="0" destOrd="0" presId="urn:microsoft.com/office/officeart/2005/8/layout/vList2"/>
    <dgm:cxn modelId="{560DDCB5-8837-41C0-936F-74003CD46FE9}" type="presOf" srcId="{40EFB00B-194B-440C-A205-9CCF377C37C8}" destId="{C51723FF-DB2E-4CA8-81EF-EFDC0BE5F28B}" srcOrd="0" destOrd="0" presId="urn:microsoft.com/office/officeart/2005/8/layout/vList2"/>
    <dgm:cxn modelId="{52906030-11D8-48F5-B5A2-C0061B9CE734}" type="presParOf" srcId="{06F32273-520A-4B37-A993-9EAE2A44A658}" destId="{C51723FF-DB2E-4CA8-81EF-EFDC0BE5F28B}" srcOrd="0" destOrd="0" presId="urn:microsoft.com/office/officeart/2005/8/layout/vList2"/>
    <dgm:cxn modelId="{F970C92D-EB2A-41CB-8AE2-B5C38432A6C1}" type="presParOf" srcId="{06F32273-520A-4B37-A993-9EAE2A44A658}" destId="{C5AD5D6C-9360-4314-B620-0A7F8BB83D54}" srcOrd="1" destOrd="0" presId="urn:microsoft.com/office/officeart/2005/8/layout/vList2"/>
    <dgm:cxn modelId="{5AB9EF52-7591-4007-BFED-74DFB5C17719}" type="presParOf" srcId="{06F32273-520A-4B37-A993-9EAE2A44A658}" destId="{491C17F6-3306-414B-94D8-38F5848A4435}" srcOrd="2" destOrd="0" presId="urn:microsoft.com/office/officeart/2005/8/layout/vList2"/>
    <dgm:cxn modelId="{2EB98911-D252-4A7B-A77E-F2A94A4692D7}" type="presParOf" srcId="{06F32273-520A-4B37-A993-9EAE2A44A658}" destId="{ECE56851-CB7D-4377-8D8A-263B09559842}" srcOrd="3" destOrd="0" presId="urn:microsoft.com/office/officeart/2005/8/layout/vList2"/>
    <dgm:cxn modelId="{2967A483-D5AE-4972-828C-FBCFD3F4AF7B}" type="presParOf" srcId="{06F32273-520A-4B37-A993-9EAE2A44A658}" destId="{50FAB715-4697-4C11-90CD-C7742FA7B2C8}" srcOrd="4" destOrd="0" presId="urn:microsoft.com/office/officeart/2005/8/layout/vList2"/>
    <dgm:cxn modelId="{8AAEB845-7FDB-4446-A17D-73F1A90CD8BF}" type="presParOf" srcId="{06F32273-520A-4B37-A993-9EAE2A44A658}" destId="{FB6E522F-AA0C-42D0-8B3F-1DC92D7ECD6F}" srcOrd="5" destOrd="0" presId="urn:microsoft.com/office/officeart/2005/8/layout/vList2"/>
    <dgm:cxn modelId="{37E3701E-92CE-4F94-B948-2867C473A4C4}" type="presParOf" srcId="{06F32273-520A-4B37-A993-9EAE2A44A658}" destId="{D9A83859-E3EC-4AA4-B1EA-80497EA4ACF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E56FEE4-251D-4E02-A376-6296746B21D3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11E5E219-01C4-406A-B681-A59F72858CD9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на 01.01.2025 г. – 0,0 тыс.руб.,                </a:t>
          </a:r>
          <a:endParaRPr lang="ru-RU" sz="2000" dirty="0">
            <a:solidFill>
              <a:schemeClr val="tx1"/>
            </a:solidFill>
          </a:endParaRPr>
        </a:p>
      </dgm:t>
    </dgm:pt>
    <dgm:pt modelId="{F3320EA0-421A-4928-BEBE-F331D0CDC4C4}" type="parTrans" cxnId="{A8E29A29-07F2-47C4-85C0-5D6125F85D0F}">
      <dgm:prSet/>
      <dgm:spPr/>
      <dgm:t>
        <a:bodyPr/>
        <a:lstStyle/>
        <a:p>
          <a:endParaRPr lang="ru-RU"/>
        </a:p>
      </dgm:t>
    </dgm:pt>
    <dgm:pt modelId="{542A4DDD-D161-43E8-ABD6-36EFD717D0E4}" type="sibTrans" cxnId="{A8E29A29-07F2-47C4-85C0-5D6125F85D0F}">
      <dgm:prSet/>
      <dgm:spPr/>
      <dgm:t>
        <a:bodyPr/>
        <a:lstStyle/>
        <a:p>
          <a:endParaRPr lang="ru-RU"/>
        </a:p>
      </dgm:t>
    </dgm:pt>
    <dgm:pt modelId="{A9634431-613D-40EC-952A-8D677988B09B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на 01.01.2026 г. – 0,0 тыс.руб.,                </a:t>
          </a:r>
          <a:endParaRPr lang="ru-RU" sz="2000" dirty="0">
            <a:solidFill>
              <a:schemeClr val="tx1"/>
            </a:solidFill>
          </a:endParaRPr>
        </a:p>
      </dgm:t>
    </dgm:pt>
    <dgm:pt modelId="{2230DC72-53B5-4B8A-9224-5F1E2CCAA9AC}" type="parTrans" cxnId="{DE20B4D9-B549-4786-946E-E8633DB676C3}">
      <dgm:prSet/>
      <dgm:spPr/>
      <dgm:t>
        <a:bodyPr/>
        <a:lstStyle/>
        <a:p>
          <a:endParaRPr lang="ru-RU"/>
        </a:p>
      </dgm:t>
    </dgm:pt>
    <dgm:pt modelId="{54CD61E3-489C-4A6D-9778-9F5D01E70B79}" type="sibTrans" cxnId="{DE20B4D9-B549-4786-946E-E8633DB676C3}">
      <dgm:prSet/>
      <dgm:spPr/>
      <dgm:t>
        <a:bodyPr/>
        <a:lstStyle/>
        <a:p>
          <a:endParaRPr lang="ru-RU"/>
        </a:p>
      </dgm:t>
    </dgm:pt>
    <dgm:pt modelId="{00D2543C-B3DE-4C0F-A9DC-08D9BF03533E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на 01.01.2027 г. – 0,0 тыс.руб.                 </a:t>
          </a:r>
          <a:endParaRPr lang="ru-RU" sz="2000" dirty="0">
            <a:solidFill>
              <a:schemeClr val="tx1"/>
            </a:solidFill>
          </a:endParaRPr>
        </a:p>
      </dgm:t>
    </dgm:pt>
    <dgm:pt modelId="{632EA54C-7324-496B-BF09-718A6A5F87E2}" type="parTrans" cxnId="{9294DAD7-F751-4216-9CA9-11B1C31234F7}">
      <dgm:prSet/>
      <dgm:spPr/>
      <dgm:t>
        <a:bodyPr/>
        <a:lstStyle/>
        <a:p>
          <a:endParaRPr lang="ru-RU"/>
        </a:p>
      </dgm:t>
    </dgm:pt>
    <dgm:pt modelId="{893BFDC7-B230-466C-96F1-4D715F36B0EA}" type="sibTrans" cxnId="{9294DAD7-F751-4216-9CA9-11B1C31234F7}">
      <dgm:prSet/>
      <dgm:spPr/>
      <dgm:t>
        <a:bodyPr/>
        <a:lstStyle/>
        <a:p>
          <a:endParaRPr lang="ru-RU"/>
        </a:p>
      </dgm:t>
    </dgm:pt>
    <dgm:pt modelId="{40EFB00B-194B-440C-A205-9CCF377C37C8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800" dirty="0" smtClean="0">
              <a:solidFill>
                <a:schemeClr val="tx1"/>
              </a:solidFill>
            </a:rPr>
            <a:t>Верхний предел муниципального долга по муниципальным гарантиям:                                              </a:t>
          </a:r>
          <a:endParaRPr lang="ru-RU" sz="1800" dirty="0">
            <a:solidFill>
              <a:schemeClr val="tx1"/>
            </a:solidFill>
          </a:endParaRPr>
        </a:p>
      </dgm:t>
    </dgm:pt>
    <dgm:pt modelId="{0E5A28F5-581C-4220-8847-8B8451F67797}" type="parTrans" cxnId="{A5577941-8ED1-4D54-8D47-54402141CF61}">
      <dgm:prSet/>
      <dgm:spPr/>
      <dgm:t>
        <a:bodyPr/>
        <a:lstStyle/>
        <a:p>
          <a:endParaRPr lang="ru-RU"/>
        </a:p>
      </dgm:t>
    </dgm:pt>
    <dgm:pt modelId="{40D218D9-4498-4FD9-8A91-0DD4D6D19E3A}" type="sibTrans" cxnId="{A5577941-8ED1-4D54-8D47-54402141CF61}">
      <dgm:prSet/>
      <dgm:spPr/>
      <dgm:t>
        <a:bodyPr/>
        <a:lstStyle/>
        <a:p>
          <a:endParaRPr lang="ru-RU"/>
        </a:p>
      </dgm:t>
    </dgm:pt>
    <dgm:pt modelId="{06F32273-520A-4B37-A993-9EAE2A44A658}" type="pres">
      <dgm:prSet presAssocID="{1E56FEE4-251D-4E02-A376-6296746B21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1723FF-DB2E-4CA8-81EF-EFDC0BE5F28B}" type="pres">
      <dgm:prSet presAssocID="{40EFB00B-194B-440C-A205-9CCF377C37C8}" presName="parentText" presStyleLbl="node1" presStyleIdx="0" presStyleCnt="4" custAng="0" custScaleX="100000" custScaleY="80175" custLinFactNeighborX="-27966" custLinFactNeighborY="499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D5D6C-9360-4314-B620-0A7F8BB83D54}" type="pres">
      <dgm:prSet presAssocID="{40D218D9-4498-4FD9-8A91-0DD4D6D19E3A}" presName="spacer" presStyleCnt="0"/>
      <dgm:spPr/>
      <dgm:t>
        <a:bodyPr/>
        <a:lstStyle/>
        <a:p>
          <a:endParaRPr lang="ru-RU"/>
        </a:p>
      </dgm:t>
    </dgm:pt>
    <dgm:pt modelId="{491C17F6-3306-414B-94D8-38F5848A4435}" type="pres">
      <dgm:prSet presAssocID="{11E5E219-01C4-406A-B681-A59F72858CD9}" presName="parentText" presStyleLbl="node1" presStyleIdx="1" presStyleCnt="4" custScaleX="100000" custScaleY="87968" custLinFactNeighborX="-32203" custLinFactNeighborY="129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56851-CB7D-4377-8D8A-263B09559842}" type="pres">
      <dgm:prSet presAssocID="{542A4DDD-D161-43E8-ABD6-36EFD717D0E4}" presName="spacer" presStyleCnt="0"/>
      <dgm:spPr/>
      <dgm:t>
        <a:bodyPr/>
        <a:lstStyle/>
        <a:p>
          <a:endParaRPr lang="ru-RU"/>
        </a:p>
      </dgm:t>
    </dgm:pt>
    <dgm:pt modelId="{50FAB715-4697-4C11-90CD-C7742FA7B2C8}" type="pres">
      <dgm:prSet presAssocID="{A9634431-613D-40EC-952A-8D677988B09B}" presName="parentText" presStyleLbl="node1" presStyleIdx="2" presStyleCnt="4" custScaleX="100000" custScaleY="117948" custLinFactNeighborX="-30728" custLinFactNeighborY="239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E522F-AA0C-42D0-8B3F-1DC92D7ECD6F}" type="pres">
      <dgm:prSet presAssocID="{54CD61E3-489C-4A6D-9778-9F5D01E70B79}" presName="spacer" presStyleCnt="0"/>
      <dgm:spPr/>
      <dgm:t>
        <a:bodyPr/>
        <a:lstStyle/>
        <a:p>
          <a:endParaRPr lang="ru-RU"/>
        </a:p>
      </dgm:t>
    </dgm:pt>
    <dgm:pt modelId="{D9A83859-E3EC-4AA4-B1EA-80497EA4ACF4}" type="pres">
      <dgm:prSet presAssocID="{00D2543C-B3DE-4C0F-A9DC-08D9BF03533E}" presName="parentText" presStyleLbl="node1" presStyleIdx="3" presStyleCnt="4" custScaleX="100000" custScaleY="137778" custLinFactNeighborX="-27241" custLinFactNeighborY="-217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005453-3755-4125-BD33-4D84901BF811}" type="presOf" srcId="{A9634431-613D-40EC-952A-8D677988B09B}" destId="{50FAB715-4697-4C11-90CD-C7742FA7B2C8}" srcOrd="0" destOrd="0" presId="urn:microsoft.com/office/officeart/2005/8/layout/vList2"/>
    <dgm:cxn modelId="{9294DAD7-F751-4216-9CA9-11B1C31234F7}" srcId="{1E56FEE4-251D-4E02-A376-6296746B21D3}" destId="{00D2543C-B3DE-4C0F-A9DC-08D9BF03533E}" srcOrd="3" destOrd="0" parTransId="{632EA54C-7324-496B-BF09-718A6A5F87E2}" sibTransId="{893BFDC7-B230-466C-96F1-4D715F36B0EA}"/>
    <dgm:cxn modelId="{DE20B4D9-B549-4786-946E-E8633DB676C3}" srcId="{1E56FEE4-251D-4E02-A376-6296746B21D3}" destId="{A9634431-613D-40EC-952A-8D677988B09B}" srcOrd="2" destOrd="0" parTransId="{2230DC72-53B5-4B8A-9224-5F1E2CCAA9AC}" sibTransId="{54CD61E3-489C-4A6D-9778-9F5D01E70B79}"/>
    <dgm:cxn modelId="{A5577941-8ED1-4D54-8D47-54402141CF61}" srcId="{1E56FEE4-251D-4E02-A376-6296746B21D3}" destId="{40EFB00B-194B-440C-A205-9CCF377C37C8}" srcOrd="0" destOrd="0" parTransId="{0E5A28F5-581C-4220-8847-8B8451F67797}" sibTransId="{40D218D9-4498-4FD9-8A91-0DD4D6D19E3A}"/>
    <dgm:cxn modelId="{2D40FEE3-9759-4100-8AC5-D57689A2B95A}" type="presOf" srcId="{1E56FEE4-251D-4E02-A376-6296746B21D3}" destId="{06F32273-520A-4B37-A993-9EAE2A44A658}" srcOrd="0" destOrd="0" presId="urn:microsoft.com/office/officeart/2005/8/layout/vList2"/>
    <dgm:cxn modelId="{A8E29A29-07F2-47C4-85C0-5D6125F85D0F}" srcId="{1E56FEE4-251D-4E02-A376-6296746B21D3}" destId="{11E5E219-01C4-406A-B681-A59F72858CD9}" srcOrd="1" destOrd="0" parTransId="{F3320EA0-421A-4928-BEBE-F331D0CDC4C4}" sibTransId="{542A4DDD-D161-43E8-ABD6-36EFD717D0E4}"/>
    <dgm:cxn modelId="{F3F275FB-28A4-4AA4-8718-470B2366CBA5}" type="presOf" srcId="{00D2543C-B3DE-4C0F-A9DC-08D9BF03533E}" destId="{D9A83859-E3EC-4AA4-B1EA-80497EA4ACF4}" srcOrd="0" destOrd="0" presId="urn:microsoft.com/office/officeart/2005/8/layout/vList2"/>
    <dgm:cxn modelId="{44FE61DD-8BC2-4CA6-9788-0651C917A1F0}" type="presOf" srcId="{11E5E219-01C4-406A-B681-A59F72858CD9}" destId="{491C17F6-3306-414B-94D8-38F5848A4435}" srcOrd="0" destOrd="0" presId="urn:microsoft.com/office/officeart/2005/8/layout/vList2"/>
    <dgm:cxn modelId="{2E950CC4-E47A-4A58-81F1-1003D98483F5}" type="presOf" srcId="{40EFB00B-194B-440C-A205-9CCF377C37C8}" destId="{C51723FF-DB2E-4CA8-81EF-EFDC0BE5F28B}" srcOrd="0" destOrd="0" presId="urn:microsoft.com/office/officeart/2005/8/layout/vList2"/>
    <dgm:cxn modelId="{F85B6B80-B794-4AD8-9CAA-9EA3FF209627}" type="presParOf" srcId="{06F32273-520A-4B37-A993-9EAE2A44A658}" destId="{C51723FF-DB2E-4CA8-81EF-EFDC0BE5F28B}" srcOrd="0" destOrd="0" presId="urn:microsoft.com/office/officeart/2005/8/layout/vList2"/>
    <dgm:cxn modelId="{00059D58-FF09-4B93-85F0-1DEE1FD1127C}" type="presParOf" srcId="{06F32273-520A-4B37-A993-9EAE2A44A658}" destId="{C5AD5D6C-9360-4314-B620-0A7F8BB83D54}" srcOrd="1" destOrd="0" presId="urn:microsoft.com/office/officeart/2005/8/layout/vList2"/>
    <dgm:cxn modelId="{9BB538DB-C7FF-445E-82D8-1E28B1BA563C}" type="presParOf" srcId="{06F32273-520A-4B37-A993-9EAE2A44A658}" destId="{491C17F6-3306-414B-94D8-38F5848A4435}" srcOrd="2" destOrd="0" presId="urn:microsoft.com/office/officeart/2005/8/layout/vList2"/>
    <dgm:cxn modelId="{70F06C38-D5A0-4BEC-A3A0-89F5191118F2}" type="presParOf" srcId="{06F32273-520A-4B37-A993-9EAE2A44A658}" destId="{ECE56851-CB7D-4377-8D8A-263B09559842}" srcOrd="3" destOrd="0" presId="urn:microsoft.com/office/officeart/2005/8/layout/vList2"/>
    <dgm:cxn modelId="{F4AA6D98-B740-4528-B111-E5A9302734A1}" type="presParOf" srcId="{06F32273-520A-4B37-A993-9EAE2A44A658}" destId="{50FAB715-4697-4C11-90CD-C7742FA7B2C8}" srcOrd="4" destOrd="0" presId="urn:microsoft.com/office/officeart/2005/8/layout/vList2"/>
    <dgm:cxn modelId="{78B87C99-39A1-4DDD-841A-28C61E2AAB6A}" type="presParOf" srcId="{06F32273-520A-4B37-A993-9EAE2A44A658}" destId="{FB6E522F-AA0C-42D0-8B3F-1DC92D7ECD6F}" srcOrd="5" destOrd="0" presId="urn:microsoft.com/office/officeart/2005/8/layout/vList2"/>
    <dgm:cxn modelId="{AA28980E-299C-4D2F-B4BC-50A327E4AE6E}" type="presParOf" srcId="{06F32273-520A-4B37-A993-9EAE2A44A658}" destId="{D9A83859-E3EC-4AA4-B1EA-80497EA4ACF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581" y="463641"/>
          <a:ext cx="2097035" cy="1088941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8685" y="623113"/>
        <a:ext cx="1482827" cy="769997"/>
      </dsp:txXfrm>
    </dsp:sp>
    <dsp:sp modelId="{1816D16A-814C-4C22-A6CC-12105B3989BB}">
      <dsp:nvSpPr>
        <dsp:cNvPr id="0" name=""/>
        <dsp:cNvSpPr/>
      </dsp:nvSpPr>
      <dsp:spPr>
        <a:xfrm>
          <a:off x="2250201" y="575687"/>
          <a:ext cx="788103" cy="788103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2354664" y="877058"/>
        <a:ext cx="579177" cy="185361"/>
      </dsp:txXfrm>
    </dsp:sp>
    <dsp:sp modelId="{32775538-2AC3-4373-B014-5A44732CBC7F}">
      <dsp:nvSpPr>
        <dsp:cNvPr id="0" name=""/>
        <dsp:cNvSpPr/>
      </dsp:nvSpPr>
      <dsp:spPr>
        <a:xfrm>
          <a:off x="3168352" y="432048"/>
          <a:ext cx="2017178" cy="1057662"/>
        </a:xfrm>
        <a:prstGeom prst="ellipse">
          <a:avLst/>
        </a:prstGeom>
        <a:solidFill>
          <a:srgbClr val="50BC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63761" y="586939"/>
        <a:ext cx="1426360" cy="747880"/>
      </dsp:txXfrm>
    </dsp:sp>
    <dsp:sp modelId="{4B955819-9EB5-4C61-BE5E-7CE7027DF3F0}">
      <dsp:nvSpPr>
        <dsp:cNvPr id="0" name=""/>
        <dsp:cNvSpPr/>
      </dsp:nvSpPr>
      <dsp:spPr>
        <a:xfrm>
          <a:off x="5234902" y="614060"/>
          <a:ext cx="788103" cy="788103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>
        <a:off x="5339365" y="776409"/>
        <a:ext cx="579177" cy="463405"/>
      </dsp:txXfrm>
    </dsp:sp>
    <dsp:sp modelId="{A84245DF-C8CC-47D2-83AC-15EF153255E0}">
      <dsp:nvSpPr>
        <dsp:cNvPr id="0" name=""/>
        <dsp:cNvSpPr/>
      </dsp:nvSpPr>
      <dsp:spPr>
        <a:xfrm>
          <a:off x="6133340" y="420567"/>
          <a:ext cx="2073989" cy="1175089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(-)Дефицит ((+) </a:t>
          </a:r>
          <a:r>
            <a:rPr lang="ru-RU" sz="1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Профи-цит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6437069" y="592655"/>
        <a:ext cx="1466531" cy="8309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BBD73D-E38C-4270-B61F-431D850A98F9}">
      <dsp:nvSpPr>
        <dsp:cNvPr id="0" name=""/>
        <dsp:cNvSpPr/>
      </dsp:nvSpPr>
      <dsp:spPr>
        <a:xfrm>
          <a:off x="0" y="468999"/>
          <a:ext cx="8568952" cy="415985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Природоохранные мероприятия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2024 год - 126,0 тыс.руб., 2025 год – 20,0 тыс.руб., 2026 год – 20,0 тыс.руб.</a:t>
          </a:r>
          <a:endParaRPr lang="ru-RU" sz="12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20307" y="489306"/>
        <a:ext cx="8528338" cy="375371"/>
      </dsp:txXfrm>
    </dsp:sp>
    <dsp:sp modelId="{478908FC-81FD-468D-86B3-F26E33EA7E12}">
      <dsp:nvSpPr>
        <dsp:cNvPr id="0" name=""/>
        <dsp:cNvSpPr/>
      </dsp:nvSpPr>
      <dsp:spPr>
        <a:xfrm>
          <a:off x="0" y="1069304"/>
          <a:ext cx="8568952" cy="559335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Ремонт муниципального жилищного фонда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2024 год – 767,3 тыс.руб., 2025 год – 55,8 тыс.руб., 2026 год – 19,4 тыс.руб.</a:t>
          </a:r>
          <a:endParaRPr lang="ru-RU" sz="12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27304" y="1096608"/>
        <a:ext cx="8514344" cy="504727"/>
      </dsp:txXfrm>
    </dsp:sp>
    <dsp:sp modelId="{F2366BD6-C1ED-43B5-999B-FE9E605D6AF1}">
      <dsp:nvSpPr>
        <dsp:cNvPr id="0" name=""/>
        <dsp:cNvSpPr/>
      </dsp:nvSpPr>
      <dsp:spPr>
        <a:xfrm>
          <a:off x="0" y="2673584"/>
          <a:ext cx="8568952" cy="782801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2024 год – 5,2 тыс.руб., 2025 год – 5,0 тыс.руб., 2026 год – 68,7 тыс.руб.</a:t>
          </a:r>
          <a:endParaRPr lang="ru-RU" sz="12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38213" y="2711797"/>
        <a:ext cx="8492526" cy="706375"/>
      </dsp:txXfrm>
    </dsp:sp>
    <dsp:sp modelId="{66AC313C-A2A4-4AE4-AB53-6959B6CBE489}">
      <dsp:nvSpPr>
        <dsp:cNvPr id="0" name=""/>
        <dsp:cNvSpPr/>
      </dsp:nvSpPr>
      <dsp:spPr>
        <a:xfrm>
          <a:off x="0" y="1881070"/>
          <a:ext cx="8568952" cy="555202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Содержание мест захоронения (погребения)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2024 год – 55,1 тыс.руб., 2025 год – 55,1 тыс.руб., 2026 год – 55,1 тыс.руб.</a:t>
          </a:r>
          <a:endParaRPr lang="ru-RU" sz="12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27103" y="1908173"/>
        <a:ext cx="8514746" cy="500996"/>
      </dsp:txXfrm>
    </dsp:sp>
    <dsp:sp modelId="{B4E62142-5CE7-4C75-9B53-0BB3EF4E885B}">
      <dsp:nvSpPr>
        <dsp:cNvPr id="0" name=""/>
        <dsp:cNvSpPr/>
      </dsp:nvSpPr>
      <dsp:spPr>
        <a:xfrm>
          <a:off x="0" y="3782769"/>
          <a:ext cx="8568952" cy="90794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Осуществление переданных органам местного самоуправления Заволжского муниципального района государственных полномочий Ивановской области по выплате компенсации части родительской платы  за присмотр и уход за детьми в образовательных организациях, реализующих образовательную программу дошкольного образования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2024 год – 1 380,7 тыс.руб., 2025 год – 1 380,7 </a:t>
          </a:r>
          <a:r>
            <a:rPr lang="ru-RU" sz="120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тыс.руб</a:t>
          </a: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., 2026 год – 1 380,7 тыс.руб.</a:t>
          </a:r>
          <a:endParaRPr lang="ru-RU" sz="12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44322" y="3827091"/>
        <a:ext cx="8480308" cy="8192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7075B-8D38-48C3-A62E-C09EDBECDD70}">
      <dsp:nvSpPr>
        <dsp:cNvPr id="0" name=""/>
        <dsp:cNvSpPr/>
      </dsp:nvSpPr>
      <dsp:spPr>
        <a:xfrm>
          <a:off x="0" y="3238009"/>
          <a:ext cx="8445624" cy="1290379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Организация профессионального образования и дополнительного профессионального образования лиц, замещающих муниципальные должности, профессионального развития муниципальных служащих Заволжского муниципального района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2024 год – 85,0 тыс.руб., 2025 год – 87,0 тыс.руб., 2026 год – 65,0 тыс.руб.</a:t>
          </a:r>
          <a:endParaRPr lang="ru-RU" sz="12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62991" y="3301000"/>
        <a:ext cx="8319642" cy="1164397"/>
      </dsp:txXfrm>
    </dsp:sp>
    <dsp:sp modelId="{E1E10539-523F-4386-A797-31025B989096}">
      <dsp:nvSpPr>
        <dsp:cNvPr id="0" name=""/>
        <dsp:cNvSpPr/>
      </dsp:nvSpPr>
      <dsp:spPr>
        <a:xfrm>
          <a:off x="0" y="144015"/>
          <a:ext cx="8445624" cy="967124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Зарезервированные средства на создание Контрольно-счетной палаты Заволжского муниципального района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2024 год – 2 072,8 тыс.руб., 2025 год – 1 300,0 тыс.руб., 2026 год – 1 300,0 тыс.руб.</a:t>
          </a:r>
          <a:endParaRPr lang="ru-RU" sz="12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47211" y="191226"/>
        <a:ext cx="8351202" cy="872702"/>
      </dsp:txXfrm>
    </dsp:sp>
    <dsp:sp modelId="{A73C0CCD-168F-4C63-B2FC-2028D920CB8D}">
      <dsp:nvSpPr>
        <dsp:cNvPr id="0" name=""/>
        <dsp:cNvSpPr/>
      </dsp:nvSpPr>
      <dsp:spPr>
        <a:xfrm>
          <a:off x="0" y="1224134"/>
          <a:ext cx="8445624" cy="810948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Формирование и расходование средств резервного фонда администрации Заволжского муниципального района Ивановской области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2024 год – 300,0 тыс.руб., 2025 год – 300,0 тыс.руб., 2026 год – 300,0 тыс.руб.</a:t>
          </a:r>
          <a:endParaRPr lang="ru-RU" sz="12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39587" y="1263721"/>
        <a:ext cx="8366450" cy="731774"/>
      </dsp:txXfrm>
    </dsp:sp>
    <dsp:sp modelId="{8B2E6856-78EF-4AEF-A326-0CB901B21C7F}">
      <dsp:nvSpPr>
        <dsp:cNvPr id="0" name=""/>
        <dsp:cNvSpPr/>
      </dsp:nvSpPr>
      <dsp:spPr>
        <a:xfrm>
          <a:off x="0" y="2232248"/>
          <a:ext cx="8445624" cy="810948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Оказание услуг по погребению и ритуальных услуг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2024 год – 300,0 тыс.руб., 2025 год – 0,0 тыс.руб., 2026 год – 0,0 тыс.руб.</a:t>
          </a:r>
          <a:endParaRPr lang="ru-RU" sz="12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39587" y="2271835"/>
        <a:ext cx="8366450" cy="7317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10539-523F-4386-A797-31025B989096}">
      <dsp:nvSpPr>
        <dsp:cNvPr id="0" name=""/>
        <dsp:cNvSpPr/>
      </dsp:nvSpPr>
      <dsp:spPr>
        <a:xfrm>
          <a:off x="0" y="401558"/>
          <a:ext cx="8445624" cy="291678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Возмещение расходов, связанных с уменьшением размера родительской платы за присмотр и уход в муниципальных образовательных организациях, реализующих образовательную программу дошкольного образования, за детьми, пасынками и падчерицами граждан, принимающих участие (принимавших участие, в том числе погибших (умерших)) в специальной военной операции, проводимой с 24 февраля 2022 года, из числа военнослужащих и сотрудников федеральных органов исполнительной власти и федеральных государственных органов, в которых федеральным законом предусмотрена военная служба, сотрудников органов внутренних дел Российской Федерации, граждан Российской Федерации, заключивших после 21 сентября 2022 года контракт в соответствии с пунктом 7 статьи 38 Федерального закона от 28.03.1998 № 55-ФЗ «О воинской обязанности и военной службе» или заключивших контракт о добровольном содействии в выполнении задач, возложенных на Вооруженные Силы Российской Федерации, сотрудников уголовно-исполнительной системы Российской Федерации, выполняющих (выполнявших) возложенные на них задачи в период проведения специальной военной операции, а также граждан, призванных на военную службу по мобилизации в Вооруженные Силы Российской Федерации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2024 год – 420,1 тыс.руб., 2025 год – 525,1 тыс.руб., 2026 год – 588,7 тыс.руб.</a:t>
          </a:r>
          <a:endParaRPr lang="ru-RU" sz="12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142385" y="543943"/>
        <a:ext cx="8160854" cy="2632010"/>
      </dsp:txXfrm>
    </dsp:sp>
    <dsp:sp modelId="{8B2E6856-78EF-4AEF-A326-0CB901B21C7F}">
      <dsp:nvSpPr>
        <dsp:cNvPr id="0" name=""/>
        <dsp:cNvSpPr/>
      </dsp:nvSpPr>
      <dsp:spPr>
        <a:xfrm>
          <a:off x="0" y="3678373"/>
          <a:ext cx="8445624" cy="993289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effectLst/>
              <a:latin typeface="+mn-lt"/>
              <a:ea typeface="Times New Roman"/>
            </a:rPr>
            <a:t>Разработка программы комплексного развития коммунальной, социальной и транспортной инфраструктур сельских поселений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2024 год – 200,0 тыс.руб., 2025 год – 0,0 тыс.руб., 2026 год – 0,0 тыс.руб.</a:t>
          </a:r>
          <a:endParaRPr lang="ru-RU" sz="12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48488" y="3726861"/>
        <a:ext cx="8348648" cy="8963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10539-523F-4386-A797-31025B989096}">
      <dsp:nvSpPr>
        <dsp:cNvPr id="0" name=""/>
        <dsp:cNvSpPr/>
      </dsp:nvSpPr>
      <dsp:spPr>
        <a:xfrm>
          <a:off x="0" y="270347"/>
          <a:ext cx="8445624" cy="126131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Организация строительства и содержание муниципального жилищного фонда, создание условий для жилищного строительства, осуществление муниципального жилищного контроля, а также иных полномочий органов местного самоуправления в соответствии с жилищным законодательством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2024 год – 5 386,7 тыс.руб., 2025 год – 3 569,0 тыс.руб., 2026 год – 5 386,7 тыс.руб.</a:t>
          </a:r>
          <a:endParaRPr lang="ru-RU" sz="12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61572" y="331919"/>
        <a:ext cx="8322480" cy="1138166"/>
      </dsp:txXfrm>
    </dsp:sp>
    <dsp:sp modelId="{8B2E6856-78EF-4AEF-A326-0CB901B21C7F}">
      <dsp:nvSpPr>
        <dsp:cNvPr id="0" name=""/>
        <dsp:cNvSpPr/>
      </dsp:nvSpPr>
      <dsp:spPr>
        <a:xfrm>
          <a:off x="0" y="3312370"/>
          <a:ext cx="8445624" cy="1097809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effectLst/>
              <a:latin typeface="+mn-lt"/>
              <a:ea typeface="Times New Roman"/>
            </a:rPr>
            <a:t>Зарезервированные средства в целях финансового обеспечения расходов бюджета Заволжского муниципального района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2024 год – 2 056,8 тыс.руб., 2025 год – 0,0 тыс.руб., 2026 год – 0,0 тыс.руб.</a:t>
          </a:r>
          <a:endParaRPr lang="ru-RU" sz="12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53591" y="3365961"/>
        <a:ext cx="8338442" cy="990627"/>
      </dsp:txXfrm>
    </dsp:sp>
    <dsp:sp modelId="{61A7C02E-46DF-48FF-97BE-0ED9240070F4}">
      <dsp:nvSpPr>
        <dsp:cNvPr id="0" name=""/>
        <dsp:cNvSpPr/>
      </dsp:nvSpPr>
      <dsp:spPr>
        <a:xfrm>
          <a:off x="0" y="1872206"/>
          <a:ext cx="8445624" cy="1102007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Организация мероприятий по захоронению безродных 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2024 год – 60,0 </a:t>
          </a:r>
          <a:r>
            <a:rPr lang="ru-RU" sz="120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тыс.руб</a:t>
          </a: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., 2025 год – 60,0 </a:t>
          </a:r>
          <a:r>
            <a:rPr lang="ru-RU" sz="120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тыс.руб</a:t>
          </a: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., 2026 год – 60,0 </a:t>
          </a:r>
          <a:r>
            <a:rPr lang="ru-RU" sz="120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тыс.руб</a:t>
          </a: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.</a:t>
          </a:r>
          <a:endParaRPr lang="ru-RU" sz="12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53796" y="1926002"/>
        <a:ext cx="8338032" cy="9944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E6856-78EF-4AEF-A326-0CB901B21C7F}">
      <dsp:nvSpPr>
        <dsp:cNvPr id="0" name=""/>
        <dsp:cNvSpPr/>
      </dsp:nvSpPr>
      <dsp:spPr>
        <a:xfrm>
          <a:off x="0" y="2952329"/>
          <a:ext cx="8445624" cy="943794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effectLst/>
              <a:latin typeface="+mn-lt"/>
            </a:rPr>
            <a:t>Обеспечение деятельности учреждений осуществляющих руководство и управление в области жилищно-коммунального хозяйства</a:t>
          </a: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2024 год – 7 481,2 тыс.руб., 2025 год – 7 500,0 тыс.руб., 2026 год – 7 500,0 тыс.руб.</a:t>
          </a:r>
          <a:endParaRPr lang="ru-RU" sz="12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46072" y="2998401"/>
        <a:ext cx="8353480" cy="851650"/>
      </dsp:txXfrm>
    </dsp:sp>
    <dsp:sp modelId="{61A7C02E-46DF-48FF-97BE-0ED9240070F4}">
      <dsp:nvSpPr>
        <dsp:cNvPr id="0" name=""/>
        <dsp:cNvSpPr/>
      </dsp:nvSpPr>
      <dsp:spPr>
        <a:xfrm>
          <a:off x="0" y="360036"/>
          <a:ext cx="8445624" cy="2063782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Осуществление муниципального контроля в сфере благоустройства, предметом которого является соблюдение правил благоустройства территории поселения, требований к обеспечению доступности для инвалидов объектов социальной, инженерной и транспортной инфраструктур и предоставляемых услуг, организация благоустройства территории поселения в соответствии с указанными правилами, а также организация использования, охраны, защиты, воспроизводства городских лесов, лесов особо охраняемых природных территорий, расположенных в границах населенных пунктов поселения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2024 год – 12 735,1 тыс.руб., 2025 год – 12 213,8 тыс.руб., 2026 год – 12 409,2 тыс.руб.</a:t>
          </a:r>
          <a:endParaRPr lang="ru-RU" sz="12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100746" y="460782"/>
        <a:ext cx="8244132" cy="18622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723FF-DB2E-4CA8-81EF-EFDC0BE5F28B}">
      <dsp:nvSpPr>
        <dsp:cNvPr id="0" name=""/>
        <dsp:cNvSpPr/>
      </dsp:nvSpPr>
      <dsp:spPr>
        <a:xfrm>
          <a:off x="0" y="76894"/>
          <a:ext cx="4032447" cy="675394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Верхний предел муниципального долга утверждён:                                             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2970" y="109864"/>
        <a:ext cx="3966507" cy="609454"/>
      </dsp:txXfrm>
    </dsp:sp>
    <dsp:sp modelId="{491C17F6-3306-414B-94D8-38F5848A4435}">
      <dsp:nvSpPr>
        <dsp:cNvPr id="0" name=""/>
        <dsp:cNvSpPr/>
      </dsp:nvSpPr>
      <dsp:spPr>
        <a:xfrm>
          <a:off x="0" y="833898"/>
          <a:ext cx="4032447" cy="741042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на 01.01.2025 г. – 4 380,6 тыс.руб.,               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6175" y="870073"/>
        <a:ext cx="3960097" cy="668692"/>
      </dsp:txXfrm>
    </dsp:sp>
    <dsp:sp modelId="{50FAB715-4697-4C11-90CD-C7742FA7B2C8}">
      <dsp:nvSpPr>
        <dsp:cNvPr id="0" name=""/>
        <dsp:cNvSpPr/>
      </dsp:nvSpPr>
      <dsp:spPr>
        <a:xfrm>
          <a:off x="0" y="1718736"/>
          <a:ext cx="4032447" cy="993593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на 01.01.20</a:t>
          </a:r>
          <a:r>
            <a:rPr lang="en-US" sz="2000" kern="1200" dirty="0" smtClean="0">
              <a:solidFill>
                <a:schemeClr val="tx1"/>
              </a:solidFill>
            </a:rPr>
            <a:t>2</a:t>
          </a:r>
          <a:r>
            <a:rPr lang="ru-RU" sz="2000" kern="1200" dirty="0" smtClean="0">
              <a:solidFill>
                <a:schemeClr val="tx1"/>
              </a:solidFill>
            </a:rPr>
            <a:t>6 г. – 7 526,0 тыс.руб.,               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8503" y="1767239"/>
        <a:ext cx="3935441" cy="896587"/>
      </dsp:txXfrm>
    </dsp:sp>
    <dsp:sp modelId="{D9A83859-E3EC-4AA4-B1EA-80497EA4ACF4}">
      <dsp:nvSpPr>
        <dsp:cNvPr id="0" name=""/>
        <dsp:cNvSpPr/>
      </dsp:nvSpPr>
      <dsp:spPr>
        <a:xfrm>
          <a:off x="0" y="2782774"/>
          <a:ext cx="4032447" cy="1021999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на 01.01.2027 г. – 12 798,7 тыс.руб.                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9890" y="2832664"/>
        <a:ext cx="3932667" cy="9222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723FF-DB2E-4CA8-81EF-EFDC0BE5F28B}">
      <dsp:nvSpPr>
        <dsp:cNvPr id="0" name=""/>
        <dsp:cNvSpPr/>
      </dsp:nvSpPr>
      <dsp:spPr>
        <a:xfrm>
          <a:off x="0" y="78381"/>
          <a:ext cx="4248472" cy="645376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Верхний предел муниципального долга по муниципальным гарантиям:                                             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1505" y="109886"/>
        <a:ext cx="4185462" cy="582366"/>
      </dsp:txXfrm>
    </dsp:sp>
    <dsp:sp modelId="{491C17F6-3306-414B-94D8-38F5848A4435}">
      <dsp:nvSpPr>
        <dsp:cNvPr id="0" name=""/>
        <dsp:cNvSpPr/>
      </dsp:nvSpPr>
      <dsp:spPr>
        <a:xfrm>
          <a:off x="0" y="801741"/>
          <a:ext cx="4248472" cy="708107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на 01.01.2025 г. – 0,0 тыс.руб.,               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4567" y="836308"/>
        <a:ext cx="4179338" cy="638973"/>
      </dsp:txXfrm>
    </dsp:sp>
    <dsp:sp modelId="{50FAB715-4697-4C11-90CD-C7742FA7B2C8}">
      <dsp:nvSpPr>
        <dsp:cNvPr id="0" name=""/>
        <dsp:cNvSpPr/>
      </dsp:nvSpPr>
      <dsp:spPr>
        <a:xfrm>
          <a:off x="0" y="1647252"/>
          <a:ext cx="4248472" cy="949434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на 01.01.2026 г. – 0,0 тыс.руб.,               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6348" y="1693600"/>
        <a:ext cx="4155776" cy="856738"/>
      </dsp:txXfrm>
    </dsp:sp>
    <dsp:sp modelId="{D9A83859-E3EC-4AA4-B1EA-80497EA4ACF4}">
      <dsp:nvSpPr>
        <dsp:cNvPr id="0" name=""/>
        <dsp:cNvSpPr/>
      </dsp:nvSpPr>
      <dsp:spPr>
        <a:xfrm>
          <a:off x="0" y="2664000"/>
          <a:ext cx="4248472" cy="1109057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на 01.01.2027 г. – 0,0 тыс.руб.                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4140" y="2718140"/>
        <a:ext cx="4140192" cy="10007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0.07682</cdr:x>
      <cdr:y>0.60194</cdr:y>
    </cdr:from>
    <cdr:to>
      <cdr:x>0.16865</cdr:x>
      <cdr:y>0.67906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64991" y="1715022"/>
          <a:ext cx="436289" cy="219732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4,5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0.23423</cdr:x>
      <cdr:y>0.56988</cdr:y>
    </cdr:from>
    <cdr:to>
      <cdr:x>0.32341</cdr:x>
      <cdr:y>0.64598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112866" y="1623669"/>
          <a:ext cx="423704" cy="216817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5,7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0.38889</cdr:x>
      <cdr:y>0.55916</cdr:y>
    </cdr:from>
    <cdr:to>
      <cdr:x>0.48145</cdr:x>
      <cdr:y>0.63856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520280" y="2009384"/>
          <a:ext cx="599855" cy="285329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6,3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0.55714</cdr:x>
      <cdr:y>0.55334</cdr:y>
    </cdr:from>
    <cdr:to>
      <cdr:x>0.64484</cdr:x>
      <cdr:y>0.63709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2647057" y="1576537"/>
          <a:ext cx="416655" cy="238622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7,2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0.71731</cdr:x>
      <cdr:y>0.52444</cdr:y>
    </cdr:from>
    <cdr:to>
      <cdr:x>0.80556</cdr:x>
      <cdr:y>0.61289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3408013" y="1494209"/>
          <a:ext cx="419269" cy="252009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6,8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0.88063</cdr:x>
      <cdr:y>0.49709</cdr:y>
    </cdr:from>
    <cdr:to>
      <cdr:x>0.96627</cdr:x>
      <cdr:y>0.58814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4183971" y="1416279"/>
          <a:ext cx="406883" cy="259413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7,0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0.50546</cdr:x>
      <cdr:y>0.84884</cdr:y>
    </cdr:from>
    <cdr:to>
      <cdr:x>1</cdr:x>
      <cdr:y>0.96588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401481" y="2418466"/>
          <a:ext cx="2349629" cy="3334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расчете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1 жителя (тыс. руб.)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0.18889</cdr:x>
      <cdr:y>0.09829</cdr:y>
    </cdr:from>
    <cdr:to>
      <cdr:x>0.31619</cdr:x>
      <cdr:y>0.17844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1224136" y="353200"/>
          <a:ext cx="824995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79 967,4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0.08986</cdr:x>
      <cdr:y>0.22263</cdr:y>
    </cdr:from>
    <cdr:to>
      <cdr:x>0.24802</cdr:x>
      <cdr:y>0.29857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426915" y="634307"/>
          <a:ext cx="751436" cy="2163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0.68889</cdr:x>
      <cdr:y>0.07825</cdr:y>
    </cdr:from>
    <cdr:to>
      <cdr:x>0.8</cdr:x>
      <cdr:y>0.13836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464496" y="281192"/>
          <a:ext cx="720073" cy="21602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83 980,4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7.28233E-6</cdr:x>
      <cdr:y>0</cdr:y>
    </cdr:from>
    <cdr:to>
      <cdr:x>0.99613</cdr:x>
      <cdr:y>0.23019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" y="-546"/>
          <a:ext cx="6839298" cy="1134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0.2811</cdr:x>
      <cdr:y>0.25001</cdr:y>
    </cdr:from>
    <cdr:to>
      <cdr:x>0.38454</cdr:x>
      <cdr:y>0.33334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408732" y="864096"/>
          <a:ext cx="886373" cy="288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27,5 %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0.51109</cdr:x>
      <cdr:y>0.25398</cdr:y>
    </cdr:from>
    <cdr:to>
      <cdr:x>0.58394</cdr:x>
      <cdr:y>0.34783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320480" y="1152128"/>
          <a:ext cx="615833" cy="425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64,3 %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0" name="Прямая соединительная линия 9"/>
        <cdr:cNvSpPr/>
      </cdr:nvSpPr>
      <cdr:spPr>
        <a:xfrm xmlns:a="http://schemas.openxmlformats.org/drawingml/2006/main">
          <a:off x="-539552" y="-83671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0.60042</cdr:x>
      <cdr:y>0.24925</cdr:y>
    </cdr:from>
    <cdr:to>
      <cdr:x>0.74438</cdr:x>
      <cdr:y>0.3346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128890" y="1224136"/>
          <a:ext cx="988313" cy="417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0.5797</cdr:x>
      <cdr:y>0.20588</cdr:y>
    </cdr:from>
    <cdr:to>
      <cdr:x>0.69152</cdr:x>
      <cdr:y>0.29098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3984874" y="1008112"/>
          <a:ext cx="769382" cy="417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0.64732</cdr:x>
      <cdr:y>0.31753</cdr:y>
    </cdr:from>
    <cdr:to>
      <cdr:x>0.75654</cdr:x>
      <cdr:y>0.40338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5400600" y="1872208"/>
          <a:ext cx="91440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0.72405</cdr:x>
      <cdr:y>0.25398</cdr:y>
    </cdr:from>
    <cdr:to>
      <cdr:x>0.81819</cdr:x>
      <cdr:y>0.37103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6120680" y="1152128"/>
          <a:ext cx="795806" cy="531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65,1 %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0.78758</cdr:x>
      <cdr:y>0.15873</cdr:y>
    </cdr:from>
    <cdr:to>
      <cdr:x>1</cdr:x>
      <cdr:y>0.25388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6696744" y="720080"/>
          <a:ext cx="1795679" cy="4316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 smtClean="0"/>
            <a:t>(тыс.руб.)</a:t>
          </a:r>
          <a:endParaRPr lang="ru-RU" dirty="0"/>
        </a:p>
      </cdr:txBody>
    </cdr:sp>
  </cdr:relSizeAnchor>
  <cdr:relSizeAnchor xmlns:cdr="http://schemas.openxmlformats.org/drawingml/2006/chartDrawing">
    <cdr:from>
      <cdr:x>0.30665</cdr:x>
      <cdr:y>0.15873</cdr:y>
    </cdr:from>
    <cdr:to>
      <cdr:x>0.7781</cdr:x>
      <cdr:y>0.21706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2592288" y="720080"/>
          <a:ext cx="3985373" cy="264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i="1" u="sng" dirty="0" smtClean="0"/>
            <a:t>Доля в общем объеме расходов местного бюджета</a:t>
          </a:r>
          <a:endParaRPr lang="ru-RU" sz="1200" b="1" i="1" u="sng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0.04484</cdr:x>
      <cdr:y>0.0404</cdr:y>
    </cdr:from>
    <cdr:to>
      <cdr:x>0.43859</cdr:x>
      <cdr:y>0.26922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10017" y="288003"/>
          <a:ext cx="3600450" cy="16312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Бюджет</a:t>
          </a:r>
        </a:p>
        <a:p xmlns:a="http://schemas.openxmlformats.org/drawingml/2006/main">
          <a:pPr algn="ctr"/>
          <a:r>
            <a:rPr lang="ru-RU" sz="20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Заволжского муниципального района </a:t>
          </a:r>
        </a:p>
        <a:p xmlns:a="http://schemas.openxmlformats.org/drawingml/2006/main">
          <a:pPr algn="ctr"/>
          <a:r>
            <a:rPr lang="ru-RU" sz="20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на 2024 год в разрезе муниципальных программ </a:t>
          </a:r>
          <a:endParaRPr lang="ru-RU" sz="200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0.04326</cdr:x>
      <cdr:y>0.06687</cdr:y>
    </cdr:from>
    <cdr:to>
      <cdr:x>0.97091</cdr:x>
      <cdr:y>0.16617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95536" y="476672"/>
          <a:ext cx="8482463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Доля программных расходов в общем объёме расходов бюджета Заволжского муниципального района на 2024 год (%)</a:t>
          </a:r>
          <a:endParaRPr lang="ru-RU" sz="2000" b="1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0.22438</cdr:x>
      <cdr:y>0.33959</cdr:y>
    </cdr:from>
    <cdr:to>
      <cdr:x>0.30313</cdr:x>
      <cdr:y>0.4002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51720" y="2420888"/>
          <a:ext cx="72008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3,0%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0.437</cdr:x>
      <cdr:y>0.57192</cdr:y>
    </cdr:from>
    <cdr:to>
      <cdr:x>0.537</cdr:x>
      <cdr:y>0.70018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995936" y="407707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97,0%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0.28738</cdr:x>
      <cdr:y>0.38</cdr:y>
    </cdr:from>
    <cdr:to>
      <cdr:x>0.31888</cdr:x>
      <cdr:y>0.4204</cdr:y>
    </cdr:to>
    <cdr:sp macro="" textlink="">
      <cdr:nvSpPr>
        <cdr:cNvPr id="7" name="Прямая соединительная линия 6"/>
        <cdr:cNvSpPr/>
      </cdr:nvSpPr>
      <cdr:spPr>
        <a:xfrm xmlns:a="http://schemas.openxmlformats.org/drawingml/2006/main">
          <a:off x="2627784" y="2708920"/>
          <a:ext cx="288032" cy="28803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0.02729</cdr:x>
      <cdr:y>0.09132</cdr:y>
    </cdr:from>
    <cdr:to>
      <cdr:x>0.50391</cdr:x>
      <cdr:y>0.27853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1504" y="667367"/>
          <a:ext cx="4392503" cy="1368126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90000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/>
            <a:t>Дорожный фонд </a:t>
          </a:r>
        </a:p>
        <a:p xmlns:a="http://schemas.openxmlformats.org/drawingml/2006/main">
          <a:pPr algn="ctr"/>
          <a:r>
            <a:rPr lang="ru-RU" sz="2000" b="1" dirty="0" smtClean="0"/>
            <a:t>Заволжского муниципального </a:t>
          </a:r>
        </a:p>
        <a:p xmlns:a="http://schemas.openxmlformats.org/drawingml/2006/main">
          <a:pPr algn="ctr"/>
          <a:r>
            <a:rPr lang="ru-RU" sz="2000" b="1" dirty="0" smtClean="0"/>
            <a:t>района</a:t>
          </a:r>
        </a:p>
        <a:p xmlns:a="http://schemas.openxmlformats.org/drawingml/2006/main">
          <a:pPr algn="ctr"/>
          <a:r>
            <a:rPr lang="ru-RU" sz="2000" b="1" dirty="0" smtClean="0"/>
            <a:t> на 2024 год </a:t>
          </a:r>
          <a:endParaRPr lang="ru-RU" sz="20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4843" tIns="47422" rIns="94843" bIns="47422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1" cy="493316"/>
          </a:xfrm>
          <a:prstGeom prst="rect">
            <a:avLst/>
          </a:prstGeom>
        </p:spPr>
        <p:txBody>
          <a:bodyPr vert="horz" lIns="94843" tIns="47422" rIns="94843" bIns="47422" rtlCol="0"/>
          <a:lstStyle>
            <a:lvl1pPr algn="r">
              <a:defRPr sz="1300"/>
            </a:lvl1pPr>
          </a:lstStyle>
          <a:p>
            <a:fld id="{BB66EDA7-92B5-4C30-B312-F841F9A0ECF1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3" tIns="47422" rIns="94843" bIns="4742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4843" tIns="47422" rIns="94843" bIns="4742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4843" tIns="47422" rIns="94843" bIns="47422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1" cy="493316"/>
          </a:xfrm>
          <a:prstGeom prst="rect">
            <a:avLst/>
          </a:prstGeom>
        </p:spPr>
        <p:txBody>
          <a:bodyPr vert="horz" lIns="94843" tIns="47422" rIns="94843" bIns="47422" rtlCol="0" anchor="b"/>
          <a:lstStyle>
            <a:lvl1pPr algn="r">
              <a:defRPr sz="1300"/>
            </a:lvl1pPr>
          </a:lstStyle>
          <a:p>
            <a:fld id="{C18CC905-56D7-46A2-B35A-D87BDB804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644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95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388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8431">
              <a:defRPr/>
            </a:pPr>
            <a:r>
              <a:rPr lang="ru-RU" sz="1300" b="1" dirty="0">
                <a:solidFill>
                  <a:schemeClr val="lt1"/>
                </a:solidFill>
                <a:latin typeface="Book Antiqua"/>
              </a:rPr>
              <a:t>04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30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38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447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560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954782-7AEC-45C5-8BC7-83D0B306129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195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3E64-DDA5-4ABB-8B4A-8B1F591567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981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 txBox="1">
            <a:spLocks noGrp="1"/>
          </p:cNvSpPr>
          <p:nvPr/>
        </p:nvSpPr>
        <p:spPr bwMode="auto">
          <a:xfrm>
            <a:off x="3814627" y="9371332"/>
            <a:ext cx="2919565" cy="49339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838" tIns="45422" rIns="90838" bIns="45422" anchor="b"/>
          <a:lstStyle/>
          <a:p>
            <a:pPr algn="r">
              <a:defRPr/>
            </a:pPr>
            <a:fld id="{14F67B4C-EF25-44DF-96CB-6B894C5AA132}" type="slidenum">
              <a:rPr lang="ru-RU" sz="1200"/>
              <a:pPr algn="r">
                <a:defRPr/>
              </a:pPr>
              <a:t>11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82083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6B9F17-ADDC-4F69-A621-F3092DBEDBB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368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343A07-2B41-40DA-A157-D2728E6657C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618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81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0037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БЮДЖЕТ ДЛЯ ГРАЖДАН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573016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Решению Совета Заволжского муниципального района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 бюджете Заволжского муниципального района на 2024 год и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плановый период 20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202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годов» от 20.12.2023 № 55</a:t>
            </a:r>
          </a:p>
          <a:p>
            <a:pPr algn="ctr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Заволжск 20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год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den\Рабочий стол\109712982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2286016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8610" name="Picture 2" descr="http://www.zavrayadm.ru/images/stories/ger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397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539552" y="404664"/>
          <a:ext cx="820891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" name="Минус 32"/>
          <p:cNvSpPr/>
          <p:nvPr/>
        </p:nvSpPr>
        <p:spPr>
          <a:xfrm>
            <a:off x="7235825" y="2420938"/>
            <a:ext cx="674688" cy="622300"/>
          </a:xfrm>
          <a:prstGeom prst="mathMinus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49" name="TextBox 34"/>
          <p:cNvSpPr txBox="1">
            <a:spLocks noChangeArrowheads="1"/>
          </p:cNvSpPr>
          <p:nvPr/>
        </p:nvSpPr>
        <p:spPr bwMode="auto">
          <a:xfrm>
            <a:off x="6300788" y="3213100"/>
            <a:ext cx="2519362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если расходная часть бюджета превышает доходную, то бюджет формируется с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ДЕФИЦИТОМ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люс 35"/>
          <p:cNvSpPr/>
          <p:nvPr/>
        </p:nvSpPr>
        <p:spPr>
          <a:xfrm>
            <a:off x="1258888" y="2492375"/>
            <a:ext cx="674687" cy="620713"/>
          </a:xfrm>
          <a:prstGeom prst="mathPlu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51" name="TextBox 36"/>
          <p:cNvSpPr txBox="1">
            <a:spLocks noChangeArrowheads="1"/>
          </p:cNvSpPr>
          <p:nvPr/>
        </p:nvSpPr>
        <p:spPr bwMode="auto">
          <a:xfrm>
            <a:off x="539750" y="3284538"/>
            <a:ext cx="22320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превышение доходов над расходами образует положительный остаток бюджета 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ПРОФИЦИТ</a:t>
            </a:r>
          </a:p>
          <a:p>
            <a:pPr eaLnBrk="0" hangingPunct="0">
              <a:spcBef>
                <a:spcPct val="50000"/>
              </a:spcBef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3" name="Picture 14" descr="b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675" y="2997200"/>
            <a:ext cx="2879725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Text Box 21"/>
          <p:cNvSpPr txBox="1">
            <a:spLocks noChangeArrowheads="1"/>
          </p:cNvSpPr>
          <p:nvPr/>
        </p:nvSpPr>
        <p:spPr bwMode="auto">
          <a:xfrm>
            <a:off x="539750" y="5805488"/>
            <a:ext cx="8280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                  бюджет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350" y="985837"/>
            <a:ext cx="9144000" cy="60483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00113" y="1773238"/>
            <a:ext cx="7920037" cy="854075"/>
          </a:xfrm>
          <a:prstGeom prst="rect">
            <a:avLst/>
          </a:prstGeom>
          <a:solidFill>
            <a:srgbClr val="C0F517"/>
          </a:solidFill>
          <a:ln w="2857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indent="-400050" algn="ctr">
              <a:defRPr/>
            </a:pPr>
            <a:r>
              <a:rPr lang="ru-RU" sz="1600" b="1" u="sng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Бюджетный процесс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- это регламентированная законом деятельность </a:t>
            </a:r>
          </a:p>
          <a:p>
            <a:pPr indent="-400050" algn="ctr"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органов государственной власти и местного самоуправления по составлению, рассмотрению, утверждению и исполнению бюджетов соответствующих уровней.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14875" y="3929063"/>
            <a:ext cx="4000500" cy="854075"/>
          </a:xfrm>
          <a:prstGeom prst="rect">
            <a:avLst/>
          </a:prstGeom>
          <a:solidFill>
            <a:srgbClr val="FFCC00"/>
          </a:solidFill>
          <a:ln w="28575" algn="ctr">
            <a:solidFill>
              <a:srgbClr val="7F7F7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indent="449263" algn="ctr">
              <a:defRPr/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+mn-cs"/>
              </a:rPr>
              <a:t>Проект местного бюджета составляется и утверждается сроком на три года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10857434" flipV="1">
            <a:off x="611188" y="2937153"/>
            <a:ext cx="7850187" cy="369332"/>
          </a:xfrm>
          <a:prstGeom prst="rect">
            <a:avLst/>
          </a:prstGeom>
          <a:solidFill>
            <a:srgbClr val="A26A7E"/>
          </a:solidFill>
          <a:ln w="28575" algn="ctr">
            <a:solidFill>
              <a:srgbClr val="7F7F7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indent="-400050" algn="ctr">
              <a:defRPr/>
            </a:pPr>
            <a:r>
              <a:rPr lang="ru-RU" b="1" dirty="0">
                <a:latin typeface="Times New Roman" pitchFamily="18" charset="0"/>
                <a:cs typeface="+mn-cs"/>
              </a:rPr>
              <a:t>Стадии формирования бюджета называются бюджетным процессом</a:t>
            </a:r>
          </a:p>
        </p:txBody>
      </p:sp>
      <p:sp>
        <p:nvSpPr>
          <p:cNvPr id="13" name="Блок-схема: альтернативный процесс 12"/>
          <p:cNvSpPr>
            <a:spLocks noChangeArrowheads="1"/>
          </p:cNvSpPr>
          <p:nvPr/>
        </p:nvSpPr>
        <p:spPr bwMode="auto">
          <a:xfrm>
            <a:off x="1476375" y="3573463"/>
            <a:ext cx="2071688" cy="857250"/>
          </a:xfrm>
          <a:prstGeom prst="flowChartAlternateProcess">
            <a:avLst/>
          </a:prstGeom>
          <a:solidFill>
            <a:srgbClr val="C0F517"/>
          </a:solidFill>
          <a:ln w="28575" algn="ctr">
            <a:solidFill>
              <a:srgbClr val="FBCBE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+mn-lt"/>
                <a:cs typeface="+mn-cs"/>
              </a:rPr>
              <a:t>составление </a:t>
            </a:r>
            <a:r>
              <a:rPr lang="ru-RU" b="1" dirty="0">
                <a:latin typeface="+mn-lt"/>
                <a:cs typeface="+mn-cs"/>
              </a:rPr>
              <a:t>проекта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Блок-схема: альтернативный процесс 14"/>
          <p:cNvSpPr>
            <a:spLocks noChangeArrowheads="1"/>
          </p:cNvSpPr>
          <p:nvPr/>
        </p:nvSpPr>
        <p:spPr bwMode="auto">
          <a:xfrm>
            <a:off x="1476375" y="4508500"/>
            <a:ext cx="2071688" cy="863600"/>
          </a:xfrm>
          <a:prstGeom prst="flowChartAlternateProcess">
            <a:avLst/>
          </a:prstGeom>
          <a:solidFill>
            <a:schemeClr val="bg2"/>
          </a:solidFill>
          <a:ln w="28575" algn="ctr">
            <a:solidFill>
              <a:srgbClr val="FBCBE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рассмотрение и утверждение бюджета</a:t>
            </a:r>
          </a:p>
        </p:txBody>
      </p:sp>
      <p:sp>
        <p:nvSpPr>
          <p:cNvPr id="18" name="Блок-схема: альтернативный процесс 17"/>
          <p:cNvSpPr>
            <a:spLocks noChangeArrowheads="1"/>
          </p:cNvSpPr>
          <p:nvPr/>
        </p:nvSpPr>
        <p:spPr bwMode="auto">
          <a:xfrm>
            <a:off x="1476375" y="5516563"/>
            <a:ext cx="2087563" cy="857250"/>
          </a:xfrm>
          <a:prstGeom prst="flowChartAlternateProcess">
            <a:avLst/>
          </a:prstGeom>
          <a:solidFill>
            <a:srgbClr val="FF9999"/>
          </a:solidFill>
          <a:ln w="28575" algn="ctr">
            <a:solidFill>
              <a:srgbClr val="FBCBE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исполнение бюджета</a:t>
            </a:r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 rot="-5400000">
            <a:off x="69850" y="4764088"/>
            <a:ext cx="2087563" cy="427037"/>
            <a:chOff x="1570810" y="2071678"/>
            <a:chExt cx="5645984" cy="215108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1570810" y="2071678"/>
              <a:ext cx="5645984" cy="1599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>
              <a:off x="1343437" y="2176433"/>
              <a:ext cx="214309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>
              <a:off x="4054797" y="2176686"/>
              <a:ext cx="214309" cy="4292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5400000">
              <a:off x="6972247" y="2178832"/>
              <a:ext cx="214309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182" name="Прямоугольник 4"/>
          <p:cNvSpPr>
            <a:spLocks noChangeArrowheads="1"/>
          </p:cNvSpPr>
          <p:nvPr/>
        </p:nvSpPr>
        <p:spPr bwMode="auto">
          <a:xfrm>
            <a:off x="971550" y="188913"/>
            <a:ext cx="79295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Стадии формирования бюджета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45918"/>
            <a:ext cx="82296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Основные характеристики бюджета Заволжского муниципального района на 2024 год и на плановый период 2025 и 2026 годов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(тыс.руб.)</a:t>
            </a:r>
            <a:endParaRPr lang="ru-RU" sz="1200" b="1" dirty="0"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1372768"/>
              </p:ext>
            </p:extLst>
          </p:nvPr>
        </p:nvGraphicFramePr>
        <p:xfrm>
          <a:off x="2500298" y="3429000"/>
          <a:ext cx="619268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705254"/>
              </p:ext>
            </p:extLst>
          </p:nvPr>
        </p:nvGraphicFramePr>
        <p:xfrm>
          <a:off x="683568" y="1412617"/>
          <a:ext cx="7488832" cy="122764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60917"/>
                <a:gridCol w="3043963"/>
                <a:gridCol w="1319656"/>
                <a:gridCol w="1368152"/>
                <a:gridCol w="1296144"/>
              </a:tblGrid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2026 год</a:t>
                      </a:r>
                      <a:endParaRPr lang="ru-RU" sz="1400" dirty="0"/>
                    </a:p>
                  </a:txBody>
                  <a:tcPr/>
                </a:tc>
              </a:tr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1 130</a:t>
                      </a:r>
                      <a:r>
                        <a:rPr lang="ru-RU" sz="1400" b="1" baseline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 035,9</a:t>
                      </a:r>
                      <a:endParaRPr lang="ru-RU" sz="1400" b="1" dirty="0" smtClean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</a:rPr>
                        <a:t>366 190,1</a:t>
                      </a:r>
                      <a:endParaRPr lang="ru-RU" sz="14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366 086,0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1 134 416,5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</a:rPr>
                        <a:t>370 335,4</a:t>
                      </a:r>
                      <a:endParaRPr lang="ru-RU" sz="14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</a:rPr>
                        <a:t>370 358,7</a:t>
                      </a:r>
                      <a:endParaRPr lang="ru-RU" sz="14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</a:tr>
              <a:tr h="3046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 (-)/ПРОФИЦИТ (+)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-4 380,6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-4 145,3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-4 272,7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4"/>
          <p:cNvSpPr>
            <a:spLocks noChangeArrowheads="1"/>
          </p:cNvSpPr>
          <p:nvPr/>
        </p:nvSpPr>
        <p:spPr bwMode="auto">
          <a:xfrm>
            <a:off x="1043607" y="188640"/>
            <a:ext cx="79575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Доходы бюджета</a:t>
            </a:r>
            <a:endParaRPr lang="ru-RU" sz="20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836712"/>
            <a:ext cx="811219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Доходы бюджета муниципального 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района 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образуются за счет налоговых и неналоговых доходов, а также за счет безвозмездных поступлений</a:t>
            </a:r>
          </a:p>
        </p:txBody>
      </p:sp>
      <p:sp>
        <p:nvSpPr>
          <p:cNvPr id="8201" name="Text Box 58"/>
          <p:cNvSpPr txBox="1">
            <a:spLocks noChangeArrowheads="1"/>
          </p:cNvSpPr>
          <p:nvPr/>
        </p:nvSpPr>
        <p:spPr bwMode="auto">
          <a:xfrm>
            <a:off x="3132138" y="2349500"/>
            <a:ext cx="2736850" cy="406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</a:rPr>
              <a:t>     Доходы  бюджета</a:t>
            </a:r>
          </a:p>
        </p:txBody>
      </p:sp>
      <p:sp>
        <p:nvSpPr>
          <p:cNvPr id="8202" name="AutoShape 60"/>
          <p:cNvSpPr>
            <a:spLocks noChangeArrowheads="1"/>
          </p:cNvSpPr>
          <p:nvPr/>
        </p:nvSpPr>
        <p:spPr bwMode="auto">
          <a:xfrm>
            <a:off x="4211638" y="2852738"/>
            <a:ext cx="647700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3" name="AutoShape 61"/>
          <p:cNvSpPr>
            <a:spLocks noChangeArrowheads="1"/>
          </p:cNvSpPr>
          <p:nvPr/>
        </p:nvSpPr>
        <p:spPr bwMode="auto">
          <a:xfrm rot="2817987">
            <a:off x="1535112" y="2073276"/>
            <a:ext cx="773113" cy="1611312"/>
          </a:xfrm>
          <a:prstGeom prst="curvedRightArrow">
            <a:avLst>
              <a:gd name="adj1" fmla="val 41684"/>
              <a:gd name="adj2" fmla="val 833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4" name="AutoShape 62"/>
          <p:cNvSpPr>
            <a:spLocks noChangeArrowheads="1"/>
          </p:cNvSpPr>
          <p:nvPr/>
        </p:nvSpPr>
        <p:spPr bwMode="auto">
          <a:xfrm rot="-3745923">
            <a:off x="6828632" y="2107406"/>
            <a:ext cx="814388" cy="1584325"/>
          </a:xfrm>
          <a:prstGeom prst="curvedLeftArrow">
            <a:avLst>
              <a:gd name="adj1" fmla="val 38908"/>
              <a:gd name="adj2" fmla="val 77817"/>
              <a:gd name="adj3" fmla="val 28787"/>
            </a:avLst>
          </a:prstGeom>
          <a:solidFill>
            <a:srgbClr val="41B4C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5" name="Text Box 63"/>
          <p:cNvSpPr txBox="1">
            <a:spLocks noChangeArrowheads="1"/>
          </p:cNvSpPr>
          <p:nvPr/>
        </p:nvSpPr>
        <p:spPr bwMode="auto">
          <a:xfrm>
            <a:off x="250825" y="3933825"/>
            <a:ext cx="2736850" cy="2603790"/>
          </a:xfrm>
          <a:prstGeom prst="rect">
            <a:avLst/>
          </a:prstGeom>
          <a:solidFill>
            <a:schemeClr val="accent1"/>
          </a:solidFill>
          <a:ln w="9525">
            <a:solidFill>
              <a:srgbClr val="4A801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Налоговые доходы – поступления в бюджет от уплаты налогов, установленных Налоговым кодексом РФ: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 Налог на доходы физических лиц;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Акцизы;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 smtClean="0">
                <a:latin typeface="Times New Roman" pitchFamily="18" charset="0"/>
              </a:rPr>
              <a:t>Налоги на совокупный доход;</a:t>
            </a:r>
            <a:endParaRPr lang="ru-RU" sz="1600" b="1" dirty="0">
              <a:latin typeface="Times New Roman" pitchFamily="18" charset="0"/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Иные налоги.</a:t>
            </a:r>
          </a:p>
        </p:txBody>
      </p:sp>
      <p:sp>
        <p:nvSpPr>
          <p:cNvPr id="8206" name="Text Box 64"/>
          <p:cNvSpPr txBox="1">
            <a:spLocks noChangeArrowheads="1"/>
          </p:cNvSpPr>
          <p:nvPr/>
        </p:nvSpPr>
        <p:spPr bwMode="auto">
          <a:xfrm>
            <a:off x="3132138" y="3933825"/>
            <a:ext cx="2951162" cy="2581275"/>
          </a:xfrm>
          <a:prstGeom prst="rect">
            <a:avLst/>
          </a:prstGeom>
          <a:solidFill>
            <a:srgbClr val="FF9999"/>
          </a:solidFill>
          <a:ln w="9525">
            <a:solidFill>
              <a:srgbClr val="FB050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Неналоговые доходы – поступления  доходов от использования государственного (муниципального) имущества, платных услуг, оказываемых казенными учреждениями, штрафных санкций за нарушение законодательства, иных неналоговых платежей</a:t>
            </a:r>
          </a:p>
        </p:txBody>
      </p:sp>
      <p:sp>
        <p:nvSpPr>
          <p:cNvPr id="8207" name="Text Box 65"/>
          <p:cNvSpPr txBox="1">
            <a:spLocks noChangeArrowheads="1"/>
          </p:cNvSpPr>
          <p:nvPr/>
        </p:nvSpPr>
        <p:spPr bwMode="auto">
          <a:xfrm>
            <a:off x="6227763" y="3933825"/>
            <a:ext cx="2665412" cy="2516188"/>
          </a:xfrm>
          <a:prstGeom prst="rect">
            <a:avLst/>
          </a:prstGeom>
          <a:solidFill>
            <a:srgbClr val="41B4CB"/>
          </a:solidFill>
          <a:ln w="9525">
            <a:solidFill>
              <a:srgbClr val="4709F7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sz="1600" b="1">
                <a:latin typeface="Times New Roman" pitchFamily="18" charset="0"/>
              </a:rPr>
              <a:t>Безвозмездные поступления – поступление доходов в виде финансовой помощи, полученной от бюджетов других уровней бюджетной системы РФ (межбюджетные трансферты)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4"/>
          <p:cNvSpPr>
            <a:spLocks noChangeArrowheads="1"/>
          </p:cNvSpPr>
          <p:nvPr/>
        </p:nvSpPr>
        <p:spPr bwMode="auto">
          <a:xfrm>
            <a:off x="1000125" y="214313"/>
            <a:ext cx="800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Межбюджетные трансферты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3528" y="836712"/>
            <a:ext cx="8572500" cy="831850"/>
          </a:xfrm>
          <a:prstGeom prst="rect">
            <a:avLst/>
          </a:prstGeom>
          <a:gradFill rotWithShape="1">
            <a:gsLst>
              <a:gs pos="0">
                <a:srgbClr val="B2F591"/>
              </a:gs>
              <a:gs pos="50000">
                <a:srgbClr val="CEF7BD"/>
              </a:gs>
              <a:gs pos="100000">
                <a:srgbClr val="E7FADF"/>
              </a:gs>
            </a:gsLst>
            <a:lin ang="5400000" scaled="1"/>
          </a:gradFill>
          <a:ln w="6350" algn="ctr">
            <a:solidFill>
              <a:srgbClr val="4A801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Межбюджетные трансферты (безвозмездные поступления)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  <p:sp>
        <p:nvSpPr>
          <p:cNvPr id="9224" name="Text Box 58"/>
          <p:cNvSpPr txBox="1">
            <a:spLocks noChangeArrowheads="1"/>
          </p:cNvSpPr>
          <p:nvPr/>
        </p:nvSpPr>
        <p:spPr bwMode="auto">
          <a:xfrm>
            <a:off x="3132138" y="2349500"/>
            <a:ext cx="3022600" cy="681038"/>
          </a:xfrm>
          <a:prstGeom prst="rect">
            <a:avLst/>
          </a:prstGeom>
          <a:solidFill>
            <a:srgbClr val="FFCC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</a:rPr>
              <a:t>Формы межбюджетных трансфертов</a:t>
            </a:r>
          </a:p>
        </p:txBody>
      </p:sp>
      <p:sp>
        <p:nvSpPr>
          <p:cNvPr id="9225" name="AutoShape 61"/>
          <p:cNvSpPr>
            <a:spLocks noChangeArrowheads="1"/>
          </p:cNvSpPr>
          <p:nvPr/>
        </p:nvSpPr>
        <p:spPr bwMode="auto">
          <a:xfrm rot="2817987">
            <a:off x="1535112" y="2073276"/>
            <a:ext cx="773113" cy="1611312"/>
          </a:xfrm>
          <a:prstGeom prst="curvedRightArrow">
            <a:avLst>
              <a:gd name="adj1" fmla="val 41684"/>
              <a:gd name="adj2" fmla="val 833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6" name="AutoShape 62"/>
          <p:cNvSpPr>
            <a:spLocks noChangeArrowheads="1"/>
          </p:cNvSpPr>
          <p:nvPr/>
        </p:nvSpPr>
        <p:spPr bwMode="auto">
          <a:xfrm rot="-3745923">
            <a:off x="6828632" y="2107406"/>
            <a:ext cx="814388" cy="1584325"/>
          </a:xfrm>
          <a:prstGeom prst="curvedLeftArrow">
            <a:avLst>
              <a:gd name="adj1" fmla="val 38908"/>
              <a:gd name="adj2" fmla="val 77817"/>
              <a:gd name="adj3" fmla="val 28787"/>
            </a:avLst>
          </a:prstGeom>
          <a:solidFill>
            <a:srgbClr val="41B4C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7" name="AutoShape 60"/>
          <p:cNvSpPr>
            <a:spLocks noChangeArrowheads="1"/>
          </p:cNvSpPr>
          <p:nvPr/>
        </p:nvSpPr>
        <p:spPr bwMode="auto">
          <a:xfrm>
            <a:off x="4211638" y="3141663"/>
            <a:ext cx="647700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8" name="Text Box 63"/>
          <p:cNvSpPr txBox="1">
            <a:spLocks noChangeArrowheads="1"/>
          </p:cNvSpPr>
          <p:nvPr/>
        </p:nvSpPr>
        <p:spPr bwMode="auto">
          <a:xfrm>
            <a:off x="250825" y="3933825"/>
            <a:ext cx="2736850" cy="2616101"/>
          </a:xfrm>
          <a:prstGeom prst="rect">
            <a:avLst/>
          </a:prstGeom>
          <a:solidFill>
            <a:schemeClr val="accent1"/>
          </a:solidFill>
          <a:ln w="9525">
            <a:solidFill>
              <a:srgbClr val="4A801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b="1" dirty="0">
                <a:latin typeface="Times New Roman" pitchFamily="18" charset="0"/>
              </a:rPr>
              <a:t>Дотации – межбюджетные трансферты, предоставляемые на безвозмездной и безвозвратной основе без установления направлений и (или) условий их </a:t>
            </a:r>
            <a:r>
              <a:rPr lang="ru-RU" sz="1400" b="1" dirty="0" smtClean="0">
                <a:latin typeface="Times New Roman" pitchFamily="18" charset="0"/>
              </a:rPr>
              <a:t>использования</a:t>
            </a:r>
          </a:p>
          <a:p>
            <a:pPr algn="ctr" eaLnBrk="0" hangingPunct="0"/>
            <a:endParaRPr lang="ru-RU" sz="1200" b="1" dirty="0">
              <a:latin typeface="Times New Roman" pitchFamily="18" charset="0"/>
            </a:endParaRPr>
          </a:p>
          <a:p>
            <a:pPr algn="ctr" eaLnBrk="0" hangingPunct="0"/>
            <a:endParaRPr lang="ru-RU" sz="800" b="1" dirty="0" smtClean="0">
              <a:latin typeface="Times New Roman" pitchFamily="18" charset="0"/>
            </a:endParaRPr>
          </a:p>
          <a:p>
            <a:pPr algn="ctr" eaLnBrk="0" hangingPunct="0"/>
            <a:endParaRPr lang="ru-RU" sz="1400" b="1" dirty="0" smtClean="0">
              <a:latin typeface="Times New Roman" pitchFamily="18" charset="0"/>
            </a:endParaRPr>
          </a:p>
          <a:p>
            <a:pPr algn="ctr" eaLnBrk="0" hangingPunct="0"/>
            <a:endParaRPr lang="ru-RU" sz="800" b="1" dirty="0">
              <a:latin typeface="Times New Roman" pitchFamily="18" charset="0"/>
            </a:endParaRPr>
          </a:p>
          <a:p>
            <a:pPr algn="ctr" eaLnBrk="0" hangingPunct="0"/>
            <a:endParaRPr lang="ru-RU" sz="800" b="1" dirty="0" smtClean="0">
              <a:latin typeface="Times New Roman" pitchFamily="18" charset="0"/>
            </a:endParaRPr>
          </a:p>
          <a:p>
            <a:pPr algn="ctr" eaLnBrk="0" hangingPunct="0"/>
            <a:endParaRPr lang="ru-RU" sz="1600" b="1" dirty="0">
              <a:latin typeface="Times New Roman" pitchFamily="18" charset="0"/>
            </a:endParaRPr>
          </a:p>
        </p:txBody>
      </p:sp>
      <p:sp>
        <p:nvSpPr>
          <p:cNvPr id="9229" name="Text Box 64"/>
          <p:cNvSpPr txBox="1">
            <a:spLocks noChangeArrowheads="1"/>
          </p:cNvSpPr>
          <p:nvPr/>
        </p:nvSpPr>
        <p:spPr bwMode="auto">
          <a:xfrm>
            <a:off x="3132138" y="3933825"/>
            <a:ext cx="2879725" cy="2640013"/>
          </a:xfrm>
          <a:prstGeom prst="rect">
            <a:avLst/>
          </a:prstGeom>
          <a:solidFill>
            <a:srgbClr val="FF9999"/>
          </a:solidFill>
          <a:ln w="9525">
            <a:solidFill>
              <a:srgbClr val="FB050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ct val="50000"/>
              </a:spcBef>
            </a:pPr>
            <a:r>
              <a:rPr lang="ru-RU" sz="1400" b="1" dirty="0">
                <a:latin typeface="Times New Roman" pitchFamily="18" charset="0"/>
              </a:rPr>
              <a:t>Субвенция –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 осуществления органам государственной власти другого уровня бюджетной системы РФ</a:t>
            </a:r>
          </a:p>
        </p:txBody>
      </p:sp>
      <p:sp>
        <p:nvSpPr>
          <p:cNvPr id="9230" name="Text Box 65"/>
          <p:cNvSpPr txBox="1">
            <a:spLocks noChangeArrowheads="1"/>
          </p:cNvSpPr>
          <p:nvPr/>
        </p:nvSpPr>
        <p:spPr bwMode="auto">
          <a:xfrm>
            <a:off x="6156325" y="3933825"/>
            <a:ext cx="2808288" cy="2629951"/>
          </a:xfrm>
          <a:prstGeom prst="rect">
            <a:avLst/>
          </a:prstGeom>
          <a:solidFill>
            <a:srgbClr val="41B4CB"/>
          </a:solidFill>
          <a:ln w="9525">
            <a:solidFill>
              <a:srgbClr val="4709F7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ru-RU" sz="1400" b="1" dirty="0">
                <a:latin typeface="Times New Roman" pitchFamily="18" charset="0"/>
              </a:rPr>
              <a:t>Субсидия – бюджетные средства, предоставляемые бюджету другого уровня бюджетной системы РФ, в целях </a:t>
            </a:r>
            <a:r>
              <a:rPr lang="ru-RU" sz="1400" b="1" dirty="0" err="1">
                <a:latin typeface="Times New Roman" pitchFamily="18" charset="0"/>
              </a:rPr>
              <a:t>софинансирования</a:t>
            </a:r>
            <a:r>
              <a:rPr lang="ru-RU" sz="1400" dirty="0">
                <a:latin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</a:rPr>
              <a:t>расходных обязательств, возникающих при выполнении полномочий органов местного самоуправления по вопросам местного </a:t>
            </a:r>
            <a:r>
              <a:rPr lang="ru-RU" sz="1400" b="1" dirty="0" smtClean="0">
                <a:latin typeface="Times New Roman" pitchFamily="18" charset="0"/>
              </a:rPr>
              <a:t>значения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ru-RU" sz="1600" b="1" dirty="0">
              <a:latin typeface="Times New Roman" pitchFamily="18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ru-RU" sz="400" b="1" dirty="0" smtClean="0">
              <a:latin typeface="Times New Roman" pitchFamily="18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ru-RU" sz="14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-26803"/>
            <a:ext cx="82296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Нормативы зачислений налоговых и неналоговых доходов в бюджет  Заволжского муниципального района </a:t>
            </a:r>
            <a:endParaRPr lang="ru-RU" sz="2000" dirty="0" smtClean="0">
              <a:solidFill>
                <a:schemeClr val="tx1"/>
              </a:solidFill>
              <a:effectLst/>
              <a:latin typeface="+mn-lt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и бюджеты поселений Заволжского муниципального района на 2024 год и на плановый период 2025 и 2026 годов 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484784"/>
          <a:ext cx="8858312" cy="52760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69116"/>
                <a:gridCol w="1512168"/>
                <a:gridCol w="1584176"/>
                <a:gridCol w="1692852"/>
              </a:tblGrid>
              <a:tr h="774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Виды </a:t>
                      </a:r>
                      <a:r>
                        <a:rPr lang="ru-RU" sz="1000" dirty="0"/>
                        <a:t>налоговых и неналоговых доходов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</a:t>
                      </a:r>
                      <a:r>
                        <a:rPr lang="ru-RU" sz="1000" dirty="0"/>
                        <a:t>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бюджет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района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</a:t>
                      </a:r>
                      <a:r>
                        <a:rPr lang="ru-RU" sz="1000" dirty="0"/>
                        <a:t>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</a:t>
                      </a:r>
                      <a:r>
                        <a:rPr lang="ru-RU" sz="1000" dirty="0" smtClean="0"/>
                        <a:t>бюджет</a:t>
                      </a:r>
                      <a:r>
                        <a:rPr lang="en-US" sz="1000" dirty="0" smtClean="0"/>
                        <a:t> </a:t>
                      </a:r>
                      <a:r>
                        <a:rPr lang="ru-RU" sz="1000" dirty="0" smtClean="0"/>
                        <a:t> городского поселения </a:t>
                      </a:r>
                      <a:r>
                        <a:rPr lang="ru-RU" sz="1000" dirty="0"/>
                        <a:t>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</a:t>
                      </a:r>
                      <a:r>
                        <a:rPr lang="ru-RU" sz="1000" dirty="0" smtClean="0"/>
                        <a:t>района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зачисления в бюджеты сельских поселений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муниципального района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234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Земельный </a:t>
                      </a:r>
                      <a:r>
                        <a:rPr lang="ru-RU" sz="1000" dirty="0" smtClean="0"/>
                        <a:t>налог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234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Налог на добычу общераспространённых полезных ископаемых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2257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Государственная пошлина за совершение нотариальных действий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Государственная пошлина за выдачу разрешения на установку рекламных конструкций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Государственная пошлина по делам, рассматриваемым в судах общей юрисдикции, мировыми судьями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 smtClean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291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Арендная плата за земельные участки, расположенные в границах городских поселений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50</a:t>
                      </a:r>
                      <a:endParaRPr lang="ru-RU" sz="10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Арендная плата за земельные участки, расположенные в границах сельских поселений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10</a:t>
                      </a:r>
                      <a:r>
                        <a:rPr lang="ru-RU" sz="1000" dirty="0" smtClean="0"/>
                        <a:t>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Доходы</a:t>
                      </a:r>
                      <a:r>
                        <a:rPr lang="ru-RU" sz="1000" baseline="0" dirty="0" smtClean="0"/>
                        <a:t> от сдачи в аренду имущества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</a:tr>
              <a:tr h="204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Плата за негативное воздействие на окружающую среду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60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3892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Доходы от продажи земельных участков, государственная собственность на которые не </a:t>
                      </a:r>
                      <a:r>
                        <a:rPr lang="ru-RU" sz="1000" dirty="0" smtClean="0"/>
                        <a:t>разграничена, расположенных в границах сельских поселений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3892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Доходы от продажи земельных участков, государственная собственность на которые не разграничена, расположенных в границах городских поселений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489520"/>
              </p:ext>
            </p:extLst>
          </p:nvPr>
        </p:nvGraphicFramePr>
        <p:xfrm>
          <a:off x="107504" y="1268760"/>
          <a:ext cx="8928992" cy="55446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320480"/>
                <a:gridCol w="1512168"/>
                <a:gridCol w="1512168"/>
                <a:gridCol w="1584176"/>
              </a:tblGrid>
              <a:tr h="9153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Виды </a:t>
                      </a:r>
                      <a:r>
                        <a:rPr lang="ru-RU" sz="1000" dirty="0"/>
                        <a:t>налоговых и неналоговых доходов</a:t>
                      </a:r>
                      <a:endParaRPr lang="ru-RU" sz="1000" b="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</a:t>
                      </a:r>
                      <a:r>
                        <a:rPr lang="ru-RU" sz="1000" dirty="0"/>
                        <a:t>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бюджет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района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Норматив 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</a:t>
                      </a:r>
                      <a:r>
                        <a:rPr lang="ru-RU" sz="1000" dirty="0" smtClean="0"/>
                        <a:t>бюджет</a:t>
                      </a:r>
                      <a:r>
                        <a:rPr lang="en-US" sz="1000" dirty="0" smtClean="0"/>
                        <a:t> </a:t>
                      </a:r>
                      <a:r>
                        <a:rPr lang="ru-RU" sz="1000" dirty="0" smtClean="0"/>
                        <a:t> городского поселения </a:t>
                      </a:r>
                      <a:r>
                        <a:rPr lang="ru-RU" sz="1000" dirty="0"/>
                        <a:t>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района</a:t>
                      </a:r>
                      <a:endParaRPr lang="ru-RU" sz="1000" b="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зачисления в бюджеты сельских поселений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муниципального района</a:t>
                      </a:r>
                      <a:endParaRPr lang="ru-RU" sz="1000" b="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8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Налог на доходы физических </a:t>
                      </a:r>
                      <a:r>
                        <a:rPr lang="ru-RU" sz="1000" dirty="0" smtClean="0"/>
                        <a:t>лиц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</a:rPr>
                        <a:t>4</a:t>
                      </a:r>
                      <a:r>
                        <a:rPr lang="ru-RU" sz="1200" dirty="0" smtClean="0">
                          <a:latin typeface="+mn-lt"/>
                        </a:rPr>
                        <a:t>5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</a:rPr>
                        <a:t>5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785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Налог на доходы физических лиц</a:t>
                      </a:r>
                      <a:r>
                        <a:rPr lang="en-US" sz="1000" dirty="0" smtClean="0"/>
                        <a:t> </a:t>
                      </a:r>
                      <a:r>
                        <a:rPr lang="ru-RU" sz="1000" baseline="0" dirty="0" smtClean="0"/>
                        <a:t> на территориях городских поселений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</a:rPr>
                        <a:t>25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2160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Налог на доходы физических лиц</a:t>
                      </a:r>
                      <a:r>
                        <a:rPr lang="en-US" sz="1000" dirty="0" smtClean="0"/>
                        <a:t> </a:t>
                      </a:r>
                      <a:r>
                        <a:rPr lang="ru-RU" sz="1000" baseline="0" dirty="0" smtClean="0"/>
                        <a:t> на территориях сельских поселений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</a:rPr>
                        <a:t>65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4576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Налог на доходы физических лиц,</a:t>
                      </a:r>
                      <a:r>
                        <a:rPr lang="ru-RU" sz="1000" baseline="0" dirty="0" smtClean="0"/>
                        <a:t> уплачиваемый иностранными гражданами в виде фиксированного авансового платежа при осуществлении ими на территории РФ трудовой деятельности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</a:rPr>
                        <a:t>50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6102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aseline="0" dirty="0" smtClean="0"/>
                        <a:t>Налог на доходы физических лиц, взимаемый на территориях городских поселений, в части суммы налога, превышающей 650 тысяч рублей, относящейся к части налоговой базы, превышающей 5 миллионов рублей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</a:rPr>
                        <a:t>4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6102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aseline="0" dirty="0" smtClean="0"/>
                        <a:t>Налог на доходы физических лиц, взимаемый на территориях сельских поселений, в части суммы налога, превышающей 650 тысяч рублей, относящейся к части налоговой базы, превышающей 5 миллионов рублей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</a:rPr>
                        <a:t>11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457687">
                <a:tc>
                  <a:txBody>
                    <a:bodyPr/>
                    <a:lstStyle/>
                    <a:p>
                      <a:r>
                        <a:rPr kumimoji="0" lang="ru-RU" sz="1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  на доходы физических лиц в части суммы налога, превышающей 650 тысяч рублей, относящейся к части налоговой базы, превышающей 5 миллионов рублей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</a:rPr>
                        <a:t>9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8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Акцизы на нефтепродукты (бензин</a:t>
                      </a:r>
                      <a:r>
                        <a:rPr lang="ru-RU" sz="1000" dirty="0" smtClean="0"/>
                        <a:t>)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</a:rPr>
                        <a:t>10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</a:rPr>
                        <a:t>10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305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Налог,</a:t>
                      </a:r>
                      <a:r>
                        <a:rPr lang="ru-RU" sz="1000" baseline="0" dirty="0" smtClean="0"/>
                        <a:t> взимаемый с применением упрощённой системы налогообложения</a:t>
                      </a:r>
                      <a:endParaRPr lang="ru-RU" sz="1000" dirty="0" smtClean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</a:rPr>
                        <a:t>7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8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Единый сельскохозяйственный </a:t>
                      </a:r>
                      <a:r>
                        <a:rPr lang="ru-RU" sz="1000" dirty="0" smtClean="0"/>
                        <a:t>налог 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</a:rPr>
                        <a:t>50</a:t>
                      </a:r>
                      <a:endParaRPr lang="ru-RU" sz="120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</a:rPr>
                        <a:t>30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305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Единый сельскохозяйственный налог, взимаемый на территориях городских поселений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</a:rPr>
                        <a:t>50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43751" marR="43751" marT="0" marB="0"/>
                </a:tc>
              </a:tr>
              <a:tr h="305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Единый сельскохозяйственный налог, взимаемый на территориях сельских поселений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</a:rPr>
                        <a:t>70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sz="1200">
                        <a:latin typeface="+mn-lt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43751" marR="43751" marT="0" marB="0"/>
                </a:tc>
              </a:tr>
              <a:tr h="305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+mn-lt"/>
                        </a:rPr>
                        <a:t>Налог, взимаемый с применением патентной системы налогообложения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</a:rPr>
                        <a:t>100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43751" marR="43751" marT="0" marB="0"/>
                </a:tc>
              </a:tr>
              <a:tr h="289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Налог на имущество физических </a:t>
                      </a:r>
                      <a:r>
                        <a:rPr lang="ru-RU" sz="1000" dirty="0" smtClean="0"/>
                        <a:t>лиц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100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</a:rPr>
                        <a:t>100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-26803"/>
            <a:ext cx="82296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Нормативы зачислений налоговых и неналоговых доходов в бюджет  Заволжского муниципального района </a:t>
            </a:r>
            <a:endParaRPr lang="ru-RU" sz="2000" dirty="0" smtClean="0">
              <a:solidFill>
                <a:schemeClr val="tx1"/>
              </a:solidFill>
              <a:effectLst/>
              <a:latin typeface="+mn-lt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и бюджеты поселений Заволжского муниципального района на 2024 год и на плановый период 2025 и 2026 годов (продолжение)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3576033"/>
              </p:ext>
            </p:extLst>
          </p:nvPr>
        </p:nvGraphicFramePr>
        <p:xfrm>
          <a:off x="179512" y="1340767"/>
          <a:ext cx="8568952" cy="540060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752528"/>
                <a:gridCol w="1368152"/>
                <a:gridCol w="1368152"/>
                <a:gridCol w="1080120"/>
              </a:tblGrid>
              <a:tr h="1226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Виды </a:t>
                      </a:r>
                      <a:r>
                        <a:rPr lang="ru-RU" sz="1000" dirty="0"/>
                        <a:t>налоговых и неналоговых доходов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</a:t>
                      </a:r>
                      <a:r>
                        <a:rPr lang="ru-RU" sz="1000" dirty="0"/>
                        <a:t>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бюджет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района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</a:t>
                      </a:r>
                      <a:r>
                        <a:rPr lang="ru-RU" sz="1000" dirty="0"/>
                        <a:t>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</a:t>
                      </a:r>
                      <a:r>
                        <a:rPr lang="ru-RU" sz="1000" dirty="0" smtClean="0"/>
                        <a:t>бюджет</a:t>
                      </a:r>
                      <a:r>
                        <a:rPr lang="en-US" sz="1000" dirty="0" smtClean="0"/>
                        <a:t> </a:t>
                      </a:r>
                      <a:r>
                        <a:rPr lang="ru-RU" sz="1000" dirty="0" smtClean="0"/>
                        <a:t> городского поселения </a:t>
                      </a:r>
                      <a:r>
                        <a:rPr lang="ru-RU" sz="1000" dirty="0"/>
                        <a:t>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</a:t>
                      </a:r>
                      <a:r>
                        <a:rPr lang="ru-RU" sz="1000" dirty="0" smtClean="0"/>
                        <a:t>района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зачисления в бюджеты сельских поселений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муниципального района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2694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Земельный </a:t>
                      </a:r>
                      <a:r>
                        <a:rPr lang="ru-RU" sz="1000" dirty="0" smtClean="0"/>
                        <a:t>налог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100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</a:rPr>
                        <a:t>100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3152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Налог на добычу общераспространённых полезных ископаемых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</a:rPr>
                        <a:t>100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43751" marR="43751" marT="0" marB="0"/>
                </a:tc>
              </a:tr>
              <a:tr h="2594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Государственная пошлина за совершение нотариальных действий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100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100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43751" marR="43751" marT="0" marB="0"/>
                </a:tc>
              </a:tr>
              <a:tr h="350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Государственная пошлина за выдачу разрешения на установку рекламных конструкций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</a:rPr>
                        <a:t>100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43751" marR="43751" marT="0" marB="0"/>
                </a:tc>
              </a:tr>
              <a:tr h="350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Государственная пошлина по делам, рассматриваемым в судах общей юрисдикции, мировыми судьями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</a:rPr>
                        <a:t>100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43751" marR="43751" marT="0" marB="0"/>
                </a:tc>
              </a:tr>
              <a:tr h="262959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+mn-cs"/>
                        </a:rPr>
                        <a:t>Государственная пошлина за государственную регистрацию транспортных средств, за временную регистрацию ранее зарегистрированных транспортных средств по месту их пребывания, за внесение изменений в выданный ранее паспорт транспортного средства, за выдачу государственных регистрационных знаков транспортных средств "Транзит", свидетельства на высвободившийся номерной агрегат, свидетельства о соответствии конструкции транспортного средства требованиям безопасности дорожного движения, талона о прохождении государственного технического осмотра, международного сертификата технического осмотра, национального водительского удостоверения, международного водительского удостоверения, удостоверения тракториста-машиниста (тракториста), временного разрешения на право управления транспортными средствами, за выдачу организациям, осуществляющим образовательную деятельность, свидетельства о соответствии требованиям оборудования и оснащенности образовательного процесса для рассмотрения соответствующими органами вопроса об аккредитации и о предоставлении указанным организациям лицензии на право подготовки трактористов и машинистов самоходных машин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</a:rPr>
                        <a:t>100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43751" marR="43751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-26803"/>
            <a:ext cx="82296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Нормативы зачислений налоговых и неналоговых доходов в бюджет  Заволжского муниципального района </a:t>
            </a:r>
            <a:endParaRPr lang="ru-RU" sz="2000" dirty="0" smtClean="0">
              <a:solidFill>
                <a:schemeClr val="tx1"/>
              </a:solidFill>
              <a:effectLst/>
              <a:latin typeface="+mn-lt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и бюджеты поселений Заволжского муниципального района на 2024 год и на плановый период 2025 и 2026 годов (продолжение)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0459456"/>
              </p:ext>
            </p:extLst>
          </p:nvPr>
        </p:nvGraphicFramePr>
        <p:xfrm>
          <a:off x="179512" y="1484784"/>
          <a:ext cx="8858312" cy="389207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69116"/>
                <a:gridCol w="1512168"/>
                <a:gridCol w="1584176"/>
                <a:gridCol w="1692852"/>
              </a:tblGrid>
              <a:tr h="774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Виды </a:t>
                      </a:r>
                      <a:r>
                        <a:rPr lang="ru-RU" sz="1000" dirty="0"/>
                        <a:t>налоговых и неналоговых доходов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</a:t>
                      </a:r>
                      <a:r>
                        <a:rPr lang="ru-RU" sz="1000" dirty="0"/>
                        <a:t>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бюджет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района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</a:t>
                      </a:r>
                      <a:r>
                        <a:rPr lang="ru-RU" sz="1000" dirty="0"/>
                        <a:t>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</a:t>
                      </a:r>
                      <a:r>
                        <a:rPr lang="ru-RU" sz="1000" dirty="0" smtClean="0"/>
                        <a:t>бюджет</a:t>
                      </a:r>
                      <a:r>
                        <a:rPr lang="en-US" sz="1000" dirty="0" smtClean="0"/>
                        <a:t> </a:t>
                      </a:r>
                      <a:r>
                        <a:rPr lang="ru-RU" sz="1000" dirty="0" smtClean="0"/>
                        <a:t> городского поселения </a:t>
                      </a:r>
                      <a:r>
                        <a:rPr lang="ru-RU" sz="1000" dirty="0"/>
                        <a:t>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</a:t>
                      </a:r>
                      <a:r>
                        <a:rPr lang="ru-RU" sz="1000" dirty="0" smtClean="0"/>
                        <a:t>района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зачисления в бюджеты сельских поселений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муниципального района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23447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+mn-cs"/>
                        </a:rPr>
                        <a:t>Государственная пошлина за выдачу органом местного самоуправления муниципального района специального разрешения на движение по автомобильной дороге транспортного средства, осуществляющего перевозки опасных, тяжеловесных и (или) крупногабаритных грузов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</a:rPr>
                        <a:t>100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2344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Арендная плата за земельные участки, расположенные в границах городских поселений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50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</a:t>
                      </a:r>
                      <a:endParaRPr lang="ru-RU" sz="1200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2344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Арендная плата за земельные участки, расположенные в границах сельских поселений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</a:rPr>
                        <a:t>100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n-lt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n-lt"/>
                      </a:endParaRPr>
                    </a:p>
                  </a:txBody>
                  <a:tcPr marL="43751" marR="43751" marT="0" marB="0"/>
                </a:tc>
              </a:tr>
              <a:tr h="234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Доходы</a:t>
                      </a:r>
                      <a:r>
                        <a:rPr lang="ru-RU" sz="1000" baseline="0" dirty="0" smtClean="0"/>
                        <a:t> от сдачи в аренду имущества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+mn-lt"/>
                        </a:rPr>
                        <a:t>100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+mn-lt"/>
                        </a:rPr>
                        <a:t>100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+mn-lt"/>
                        </a:rPr>
                        <a:t>100</a:t>
                      </a:r>
                    </a:p>
                  </a:txBody>
                  <a:tcPr marL="43751" marR="43751" marT="0" marB="0"/>
                </a:tc>
              </a:tr>
              <a:tr h="2344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Плата за негативное воздействие на окружающую среду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baseline="0" dirty="0" smtClean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+mn-lt"/>
                        </a:rPr>
                        <a:t>60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aseline="0" dirty="0" smtClean="0">
                        <a:latin typeface="+mn-lt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aseline="0" dirty="0" smtClean="0">
                        <a:latin typeface="+mn-lt"/>
                      </a:endParaRPr>
                    </a:p>
                  </a:txBody>
                  <a:tcPr marL="43751" marR="43751" marT="0" marB="0"/>
                </a:tc>
              </a:tr>
              <a:tr h="2344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Доходы от продажи земельных участков, государственная собственность на которые не разграничена, расположенных в границах сельских поселений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+mn-lt"/>
                        </a:rPr>
                        <a:t>100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aseline="0" dirty="0" smtClean="0">
                        <a:latin typeface="+mn-lt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aseline="0" dirty="0" smtClean="0">
                        <a:latin typeface="+mn-lt"/>
                      </a:endParaRPr>
                    </a:p>
                  </a:txBody>
                  <a:tcPr marL="43751" marR="43751" marT="0" marB="0"/>
                </a:tc>
              </a:tr>
              <a:tr h="2344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Доходы от продажи земельных участков, государственная собственность на которые не разграничена, расположенных в границах городских поселений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+mn-lt"/>
                        </a:rPr>
                        <a:t>50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+mn-lt"/>
                        </a:rPr>
                        <a:t>50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aseline="0" dirty="0" smtClean="0">
                        <a:latin typeface="+mn-lt"/>
                      </a:endParaRPr>
                    </a:p>
                  </a:txBody>
                  <a:tcPr marL="43751" marR="4375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93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Структура доходов бюджета Заволжского муниципального района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2024 год и на плановый период 2025 и 2026 годов 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2707156"/>
              </p:ext>
            </p:extLst>
          </p:nvPr>
        </p:nvGraphicFramePr>
        <p:xfrm>
          <a:off x="323528" y="2940968"/>
          <a:ext cx="8424936" cy="391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7543427"/>
              </p:ext>
            </p:extLst>
          </p:nvPr>
        </p:nvGraphicFramePr>
        <p:xfrm>
          <a:off x="539552" y="1124744"/>
          <a:ext cx="777686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5084"/>
                <a:gridCol w="1875396"/>
                <a:gridCol w="1800200"/>
                <a:gridCol w="16561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r>
                        <a:rPr lang="ru-RU" sz="1400" baseline="0" dirty="0" smtClean="0"/>
                        <a:t> доходов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202</a:t>
                      </a:r>
                      <a:r>
                        <a:rPr lang="ru-RU" sz="1400" dirty="0" smtClean="0"/>
                        <a:t>6</a:t>
                      </a:r>
                      <a:r>
                        <a:rPr lang="en-US" sz="1400" dirty="0" smtClean="0"/>
                        <a:t>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58 345,5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61 681,6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64 952,0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Неналоговые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30 564,2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22 298,8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21 786,2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1 041 126,2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282 209,7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279 347,8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1 130 035,9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366 190,1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366 086,0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12360" y="69269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Структура налоговых доходов бюджета Заволжского муниципального района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202</a:t>
            </a:r>
            <a:r>
              <a:rPr lang="ru-RU" sz="2000" b="1" dirty="0">
                <a:solidFill>
                  <a:schemeClr val="tx1"/>
                </a:solidFill>
                <a:latin typeface="+mn-lt"/>
              </a:rPr>
              <a:t>4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год и на плановый период 2025 и 2026 годов 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/>
          </p:cNvGraphicFramePr>
          <p:nvPr/>
        </p:nvGraphicFramePr>
        <p:xfrm>
          <a:off x="539552" y="1124744"/>
          <a:ext cx="806489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5084"/>
                <a:gridCol w="1660399"/>
                <a:gridCol w="1788121"/>
                <a:gridCol w="21712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r>
                        <a:rPr lang="ru-RU" sz="1400" baseline="0" dirty="0" smtClean="0"/>
                        <a:t> доходов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3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4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2025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51 591,</a:t>
                      </a:r>
                      <a:r>
                        <a:rPr lang="en-US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52 825,9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53 745,0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Неналоговые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29 045,</a:t>
                      </a:r>
                      <a:r>
                        <a:rPr lang="en-US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20 871,8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20 421,</a:t>
                      </a:r>
                      <a:r>
                        <a:rPr lang="en-US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615 195,</a:t>
                      </a:r>
                      <a:r>
                        <a:rPr lang="en-US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555 161,</a:t>
                      </a:r>
                      <a:r>
                        <a:rPr lang="en-US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197 365,5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695 832,</a:t>
                      </a:r>
                      <a:r>
                        <a:rPr lang="en-US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628 859,6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271 532,4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12360" y="69269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9721309"/>
              </p:ext>
            </p:extLst>
          </p:nvPr>
        </p:nvGraphicFramePr>
        <p:xfrm>
          <a:off x="179512" y="1124742"/>
          <a:ext cx="8784976" cy="2690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76"/>
                <a:gridCol w="1224136"/>
                <a:gridCol w="1224136"/>
                <a:gridCol w="1152128"/>
              </a:tblGrid>
              <a:tr h="3950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налогового дохода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</a:t>
                      </a:r>
                      <a:r>
                        <a:rPr lang="ru-RU" sz="1400" baseline="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2026 год</a:t>
                      </a:r>
                      <a:endParaRPr lang="ru-RU" sz="1400" dirty="0"/>
                    </a:p>
                  </a:txBody>
                  <a:tcPr/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 на доходы физических лиц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38 665,4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40 894,4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43 497,5</a:t>
                      </a:r>
                      <a:endParaRPr lang="ru-RU" sz="1400" dirty="0"/>
                    </a:p>
                  </a:txBody>
                  <a:tcPr/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Акцизы на нефтепродукты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12 076,2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12 615,5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12 826,1</a:t>
                      </a:r>
                      <a:endParaRPr lang="ru-RU" sz="1400" dirty="0"/>
                    </a:p>
                  </a:txBody>
                  <a:tcPr/>
                </a:tc>
              </a:tr>
              <a:tr h="33627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 на совокупный доход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5 584,8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6 149,2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6 600,8</a:t>
                      </a:r>
                      <a:endParaRPr lang="ru-RU" sz="1400" dirty="0"/>
                    </a:p>
                  </a:txBody>
                  <a:tcPr/>
                </a:tc>
              </a:tr>
              <a:tr h="33627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Единый сельскохозяйственный налог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66,5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67,9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70,0</a:t>
                      </a:r>
                      <a:endParaRPr lang="ru-RU" sz="1400" dirty="0"/>
                    </a:p>
                  </a:txBody>
                  <a:tcPr/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 на добычу полезных ископаемых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298,0</a:t>
                      </a:r>
                      <a:endParaRPr lang="ru-RU" sz="1400" dirty="0"/>
                    </a:p>
                  </a:txBody>
                  <a:tcPr/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Государственная пошлина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1 659,6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1 659,6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1 659,6</a:t>
                      </a:r>
                      <a:endParaRPr lang="ru-RU" sz="1400" dirty="0"/>
                    </a:p>
                  </a:txBody>
                  <a:tcPr/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58 345,5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61 681,6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64 952,0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1580075"/>
              </p:ext>
            </p:extLst>
          </p:nvPr>
        </p:nvGraphicFramePr>
        <p:xfrm>
          <a:off x="395288" y="3861048"/>
          <a:ext cx="829151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92696"/>
            <a:ext cx="9144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 smtClean="0"/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Вы держите в руках «Бюджет для граждан», который познакомит Вас с основными положениями проекта бюджета </a:t>
            </a: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Заволжского муниципального района </a:t>
            </a: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на 2024 год и на плановый период 20</a:t>
            </a:r>
            <a:r>
              <a:rPr lang="en-US" sz="2000" b="1" i="1" dirty="0" smtClean="0">
                <a:solidFill>
                  <a:schemeClr val="bg1"/>
                </a:solidFill>
              </a:rPr>
              <a:t>2</a:t>
            </a:r>
            <a:r>
              <a:rPr lang="ru-RU" sz="2000" b="1" i="1" dirty="0" smtClean="0">
                <a:solidFill>
                  <a:schemeClr val="bg1"/>
                </a:solidFill>
              </a:rPr>
              <a:t>5 и 20</a:t>
            </a:r>
            <a:r>
              <a:rPr lang="en-US" sz="2000" b="1" i="1" dirty="0" smtClean="0">
                <a:solidFill>
                  <a:schemeClr val="bg1"/>
                </a:solidFill>
              </a:rPr>
              <a:t>2</a:t>
            </a:r>
            <a:r>
              <a:rPr lang="ru-RU" sz="2000" b="1" i="1" dirty="0" smtClean="0">
                <a:solidFill>
                  <a:schemeClr val="bg1"/>
                </a:solidFill>
              </a:rPr>
              <a:t>6 годов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1440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31640" y="188640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chemeClr val="bg1"/>
                </a:solidFill>
              </a:rPr>
              <a:t>Уважаемые жители Заволжского района!</a:t>
            </a:r>
            <a:endParaRPr lang="ru-RU" sz="2400" b="1" i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Структура неналоговых доходов бюджета Заволжского муниципального района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2024 год и на плановый период 2025 и 202</a:t>
            </a:r>
            <a:r>
              <a:rPr lang="ru-RU" sz="2000" b="1" dirty="0">
                <a:solidFill>
                  <a:schemeClr val="tx1"/>
                </a:solidFill>
                <a:latin typeface="+mn-lt"/>
              </a:rPr>
              <a:t>6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годов 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12360" y="69269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483810"/>
              </p:ext>
            </p:extLst>
          </p:nvPr>
        </p:nvGraphicFramePr>
        <p:xfrm>
          <a:off x="179512" y="3789040"/>
          <a:ext cx="871296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914117"/>
              </p:ext>
            </p:extLst>
          </p:nvPr>
        </p:nvGraphicFramePr>
        <p:xfrm>
          <a:off x="179512" y="908720"/>
          <a:ext cx="8712968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5173"/>
                <a:gridCol w="1234337"/>
                <a:gridCol w="1161729"/>
                <a:gridCol w="1161729"/>
              </a:tblGrid>
              <a:tr h="588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Наименование неналогового дохода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2026 год</a:t>
                      </a:r>
                      <a:endParaRPr lang="ru-RU" dirty="0"/>
                    </a:p>
                  </a:txBody>
                  <a:tcPr/>
                </a:tc>
              </a:tr>
              <a:tr h="47676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4 180,7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3 603,4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3 603,4</a:t>
                      </a:r>
                      <a:endParaRPr lang="ru-RU" sz="1400" dirty="0"/>
                    </a:p>
                  </a:txBody>
                  <a:tcPr/>
                </a:tc>
              </a:tr>
              <a:tr h="28045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Платежи при пользовании природными ресурсами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214,3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231,4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249,9</a:t>
                      </a:r>
                      <a:endParaRPr lang="ru-RU" sz="1400" dirty="0"/>
                    </a:p>
                  </a:txBody>
                  <a:tcPr/>
                </a:tc>
              </a:tr>
              <a:tr h="28045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 от оказания платных услуг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10 797,7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10 746,4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10 574,5</a:t>
                      </a:r>
                    </a:p>
                  </a:txBody>
                  <a:tcPr/>
                </a:tc>
              </a:tr>
              <a:tr h="476769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Доходы от продажи материальных и нематериальных активов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14 948,9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7 295,2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6 936,3</a:t>
                      </a:r>
                      <a:endParaRPr lang="ru-RU" sz="1400" dirty="0"/>
                    </a:p>
                  </a:txBody>
                  <a:tcPr/>
                </a:tc>
              </a:tr>
              <a:tr h="28045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Штрафы, санкции, возмещение ущерба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422,6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422,4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422,1</a:t>
                      </a:r>
                      <a:endParaRPr lang="ru-RU" sz="1400" dirty="0"/>
                    </a:p>
                  </a:txBody>
                  <a:tcPr/>
                </a:tc>
              </a:tr>
              <a:tr h="28045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30 564,2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22 298,8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21 786,2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529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19256" cy="850106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Безвозмездные поступления</a:t>
            </a: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в бюджет Заволжского муниципального района </a:t>
            </a:r>
            <a:br>
              <a:rPr lang="ru-RU" alt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на 2024 год и на плановый период 2025 и 2026 годов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88434329"/>
              </p:ext>
            </p:extLst>
          </p:nvPr>
        </p:nvGraphicFramePr>
        <p:xfrm>
          <a:off x="179512" y="1844824"/>
          <a:ext cx="4608512" cy="34645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84176"/>
                <a:gridCol w="1080120"/>
                <a:gridCol w="1008112"/>
                <a:gridCol w="93610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2024 год,</a:t>
                      </a:r>
                    </a:p>
                    <a:p>
                      <a:r>
                        <a:rPr lang="ru-RU" sz="1400" dirty="0" smtClean="0"/>
                        <a:t>тыс.руб.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2025 год, тыс.руб.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2026 год,</a:t>
                      </a:r>
                    </a:p>
                    <a:p>
                      <a:r>
                        <a:rPr lang="ru-RU" sz="1400" dirty="0" smtClean="0"/>
                        <a:t>тыс.руб.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Всего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1 041</a:t>
                      </a:r>
                      <a:r>
                        <a:rPr lang="ru-RU" sz="1400" b="1" baseline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 126,2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282 209,7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279 347,8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Дотации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155 523,3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80 286,9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80 655,9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Субсидии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702 561,7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19 113,3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13 823,4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Субвенции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122 043,6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124 495,9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125 101,6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Иные межбюджетные трансферты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60 661,5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57 908,8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59 484,0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Прочие безвозмездные поступления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336,1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404,8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282,9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56011203"/>
              </p:ext>
            </p:extLst>
          </p:nvPr>
        </p:nvGraphicFramePr>
        <p:xfrm>
          <a:off x="4932040" y="16288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6695077"/>
              </p:ext>
            </p:extLst>
          </p:nvPr>
        </p:nvGraphicFramePr>
        <p:xfrm>
          <a:off x="1259632" y="2571744"/>
          <a:ext cx="6480720" cy="3593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99592" y="332656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cs typeface="Times New Roman" panose="02020603050405020304" pitchFamily="18" charset="0"/>
              </a:rPr>
              <a:t>Динамика бюджетной обеспеченности на одного жителя Заволжского муниципального района  налоговыми и неналоговыми доходами с 2021 по 2026 гг.</a:t>
            </a:r>
            <a:endParaRPr lang="ru-RU" sz="2000" b="1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39017"/>
            <a:ext cx="3024336" cy="9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Расходы бюджета 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Расходы бюджета – выплачиваемые из бюджета денежные средства. </a:t>
            </a: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Расходное обязательство – обязанность выплатить денежные средства из соответствующего бюджета.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den\Рабочий стол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9115425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305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-41549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Расходы бюджетов по основным функциям государства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164681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Например, в составе раздела «Образование», в том числе, выделяются: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дошкольное образование;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общее образование;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дополнительное образование детей;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среднее профессиональное образование;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профессиональная подготовка, переподготовка и повышение квалификации;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высшее образование;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молодёжная политика;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прикладные научные исследования в области образования;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другие вопросы в области образования.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2656"/>
            <a:ext cx="7310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Расходы бюджета Заволжского муниципального района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на 20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4 год и на плановый период 2025 и </a:t>
            </a:r>
            <a:r>
              <a:rPr lang="ru-RU" sz="2000" b="1" dirty="0" smtClean="0">
                <a:solidFill>
                  <a:schemeClr val="bg1"/>
                </a:solidFill>
              </a:rPr>
              <a:t>20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6</a:t>
            </a:r>
            <a:r>
              <a:rPr lang="ru-RU" sz="2000" b="1" dirty="0" smtClean="0">
                <a:solidFill>
                  <a:schemeClr val="bg1"/>
                </a:solidFill>
              </a:rPr>
              <a:t> годов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421305"/>
              </p:ext>
            </p:extLst>
          </p:nvPr>
        </p:nvGraphicFramePr>
        <p:xfrm>
          <a:off x="107504" y="1484784"/>
          <a:ext cx="8928992" cy="480066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17738"/>
                <a:gridCol w="3130661"/>
                <a:gridCol w="996119"/>
                <a:gridCol w="711513"/>
                <a:gridCol w="996119"/>
                <a:gridCol w="640362"/>
                <a:gridCol w="924967"/>
                <a:gridCol w="711513"/>
              </a:tblGrid>
              <a:tr h="4856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</a:t>
                      </a:r>
                      <a:r>
                        <a:rPr lang="en-US" sz="14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4</a:t>
                      </a:r>
                      <a:r>
                        <a:rPr lang="ru-RU" sz="1400" baseline="0" dirty="0" smtClean="0">
                          <a:latin typeface="+mn-lt"/>
                        </a:rPr>
                        <a:t> год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%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</a:t>
                      </a:r>
                      <a:r>
                        <a:rPr lang="en-US" sz="14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5</a:t>
                      </a:r>
                      <a:r>
                        <a:rPr lang="ru-RU" sz="1400" dirty="0" smtClean="0">
                          <a:latin typeface="+mn-lt"/>
                        </a:rPr>
                        <a:t> год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%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</a:t>
                      </a:r>
                      <a:r>
                        <a:rPr lang="en-US" sz="14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6</a:t>
                      </a:r>
                      <a:r>
                        <a:rPr lang="en-US" sz="1400" baseline="0" dirty="0" smtClean="0">
                          <a:latin typeface="+mn-lt"/>
                        </a:rPr>
                        <a:t> </a:t>
                      </a:r>
                      <a:r>
                        <a:rPr lang="ru-RU" sz="1400" dirty="0" smtClean="0">
                          <a:latin typeface="+mn-lt"/>
                        </a:rPr>
                        <a:t>год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%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ВСЕГО: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1 134 416,5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366 115,0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361 761,2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98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77 202,5</a:t>
                      </a:r>
                      <a:endParaRPr lang="ru-RU" sz="12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  <a:endParaRPr lang="ru-RU" sz="1200" i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64 786,6</a:t>
                      </a:r>
                      <a:endParaRPr lang="ru-RU" sz="12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17,7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66 446,5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18,37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018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безопасность и правоохранительная деятельность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1 239,8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0,11</a:t>
                      </a:r>
                      <a:endParaRPr lang="ru-RU" sz="1200" i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423,9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0,11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324,2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0,09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экономика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33 573,5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2,96</a:t>
                      </a:r>
                      <a:endParaRPr lang="ru-RU" sz="1200" i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34 066,3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33 188,8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9,17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31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Жилищно-коммунальное хозяйство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45 597,4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4,02</a:t>
                      </a:r>
                      <a:endParaRPr lang="ru-RU" sz="1200" i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26 123,0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7,14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26 038,3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Охрана окружающей среды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664 901,1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4 892,8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1,34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Образование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283 012,8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214 008,3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58,45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213 420,8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59,0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Культура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4 176,3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0,37</a:t>
                      </a:r>
                      <a:endParaRPr lang="ru-RU" sz="1200" i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2 807,7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0,77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2 660,9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0,73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Социальная политика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7 738,1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0,68</a:t>
                      </a:r>
                      <a:endParaRPr lang="ru-RU" sz="1200" i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5 316,2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1,45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</a:t>
                      </a:r>
                      <a:r>
                        <a:rPr lang="ru-RU" sz="1200" baseline="0" dirty="0" smtClean="0">
                          <a:latin typeface="+mn-lt"/>
                        </a:rPr>
                        <a:t> 954,2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1,65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122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Физическая культура и спорт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16 925,0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1,49</a:t>
                      </a:r>
                      <a:endParaRPr lang="ru-RU" sz="1200" i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13 390,2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3,66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13 407,5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56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Обслуживание муниципального долга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1200" i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0,08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0,08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00392" y="908720"/>
            <a:ext cx="855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тыс.руб.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152128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Расходы бюджета Заволжского муниципального района в разрезе разделов и подразделов бюджетной классификации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2024 год и на плановый период 20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25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и 2026 годов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7921301"/>
              </p:ext>
            </p:extLst>
          </p:nvPr>
        </p:nvGraphicFramePr>
        <p:xfrm>
          <a:off x="179512" y="1412776"/>
          <a:ext cx="8784976" cy="53949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20080"/>
                <a:gridCol w="1008112"/>
                <a:gridCol w="4536504"/>
                <a:gridCol w="864096"/>
                <a:gridCol w="864096"/>
                <a:gridCol w="7920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Подраздел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</a:t>
                      </a:r>
                    </a:p>
                    <a:p>
                      <a:pPr algn="ctr"/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</a:t>
                      </a:r>
                    </a:p>
                    <a:p>
                      <a:pPr algn="ctr"/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</a:t>
                      </a:r>
                    </a:p>
                    <a:p>
                      <a:pPr algn="ctr"/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ОБЩЕГОСУДАРСТВЕННЫЕ ВОПРОСЫ</a:t>
                      </a:r>
                      <a:endParaRPr lang="ru-RU" sz="12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77 202,5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64 786,6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66 446,5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Функционирование высшего должностного лица субъекта Российской</a:t>
                      </a:r>
                      <a:r>
                        <a:rPr lang="ru-RU" sz="1200" baseline="0" dirty="0" smtClean="0"/>
                        <a:t> Федерации и муниципального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2 364,3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2 426,3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2 523,0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</a:rPr>
                        <a:t>01</a:t>
                      </a:r>
                      <a:endParaRPr lang="ru-RU" sz="12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38 672,6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35 953,6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37 462,7</a:t>
                      </a:r>
                      <a:endParaRPr lang="ru-RU" sz="1200" dirty="0"/>
                    </a:p>
                  </a:txBody>
                  <a:tcPr/>
                </a:tc>
              </a:tr>
              <a:tr h="27087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Судебная система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68,7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10 689,0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9 664,5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9 664,5</a:t>
                      </a:r>
                      <a:endParaRPr lang="ru-RU" sz="1200" dirty="0"/>
                    </a:p>
                  </a:txBody>
                  <a:tcPr/>
                </a:tc>
              </a:tr>
              <a:tr h="2594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Резервные фонды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</a:tr>
              <a:tr h="2731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Другие 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25 171,4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16 437,1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16 427,6</a:t>
                      </a:r>
                      <a:endParaRPr lang="ru-RU" sz="1200" dirty="0"/>
                    </a:p>
                  </a:txBody>
                  <a:tcPr/>
                </a:tc>
              </a:tr>
              <a:tr h="44121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НАЦИОНАЛЬНАЯ БЕЗОПАСНОСТЬ И ПРАВООХРАНИТЕЛЬНАЯ ДЕЯТЕЛЬНОСТЬ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1 239,8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423,9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324,2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1 118,5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302,6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202,9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121,3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121,3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121,3</a:t>
                      </a:r>
                      <a:endParaRPr lang="ru-RU" sz="1200" dirty="0"/>
                    </a:p>
                  </a:txBody>
                  <a:tcPr/>
                </a:tc>
              </a:tr>
              <a:tr h="24689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НАЦИОНАЛЬНАЯ ЭКОНОМИКА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33 573,5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34 066,3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33 188,8</a:t>
                      </a:r>
                      <a:endParaRPr lang="ru-RU" sz="1200" b="1" dirty="0"/>
                    </a:p>
                  </a:txBody>
                  <a:tcPr/>
                </a:tc>
              </a:tr>
              <a:tr h="2502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Сельское хозяйство и рыболовство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1 294,5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1 310,7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1 329,4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28384" y="105273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52128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Расходы бюджета Заволжского муниципального района в разрезе разделов и подразделов бюджетной классификации </a:t>
            </a:r>
            <a:br>
              <a:rPr lang="ru-RU" sz="20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на 2024 год и на плановый период 20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25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 и 2026 годов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(2)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81820"/>
              </p:ext>
            </p:extLst>
          </p:nvPr>
        </p:nvGraphicFramePr>
        <p:xfrm>
          <a:off x="251520" y="1648545"/>
          <a:ext cx="8712967" cy="511668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20080"/>
                <a:gridCol w="1080120"/>
                <a:gridCol w="3816424"/>
                <a:gridCol w="1080120"/>
                <a:gridCol w="1008112"/>
                <a:gridCol w="1008111"/>
              </a:tblGrid>
              <a:tr h="3800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Подраздел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2025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2026 год</a:t>
                      </a:r>
                      <a:endParaRPr lang="ru-RU" sz="1400" dirty="0"/>
                    </a:p>
                  </a:txBody>
                  <a:tcPr/>
                </a:tc>
              </a:tr>
              <a:tr h="24826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Транспорт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170,0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170,0</a:t>
                      </a:r>
                      <a:endParaRPr lang="ru-RU" sz="1400" dirty="0"/>
                    </a:p>
                  </a:txBody>
                  <a:tcPr/>
                </a:tc>
              </a:tr>
              <a:tr h="3134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Дорожное хозяйство (дорожные фонды)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32 109,0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32 585,6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31 689,4</a:t>
                      </a:r>
                      <a:endParaRPr lang="ru-RU" sz="1200" dirty="0"/>
                    </a:p>
                  </a:txBody>
                  <a:tcPr/>
                </a:tc>
              </a:tr>
              <a:tr h="2705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05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ЖИЛИЩНО-КОММУНАЛЬНОЕ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45 597,4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26 123,0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26 038,3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51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/>
                        <a:t>Жилищное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8 048,0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3 690,7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5 472,0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3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/>
                        <a:t>Коммунальное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17 228,9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2 614,3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553,0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/>
                        <a:t>Благоустройство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12 839,3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12 318,0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12 513,3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7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Другие вопросы в области в области жилищно-коммунального хозяйства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7 481,2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7 500,0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7 500,0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3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ОХРАНА ОКРУЖАЮЩЕЙ СРЕДЫ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664 901,1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4 892,8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51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Сбор, удаление отходов и очистка сточных вод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126,0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4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Охрана объектов растительного и животного мира и среды их обитания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</a:rPr>
                        <a:t>664 775,1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</a:rPr>
                        <a:t>4 872,8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</a:rPr>
                        <a:t>0,0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43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</a:rPr>
                        <a:t>283 012,8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</a:rPr>
                        <a:t>214 008,3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</a:rPr>
                        <a:t>213 420,8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5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Дошкольное 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92 237,4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67 621,7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65 394,1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0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Общее 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150 927,3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120 082,2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120 798,0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0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Дополнительное 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22 706,5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17 075,5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17</a:t>
                      </a:r>
                      <a:r>
                        <a:rPr lang="ru-RU" sz="1200" baseline="0" dirty="0" smtClean="0">
                          <a:latin typeface="Constantia" panose="02030602050306030303" pitchFamily="18" charset="0"/>
                          <a:ea typeface="Times New Roman"/>
                        </a:rPr>
                        <a:t> 075,4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4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Профессиональная подготовка, переподготовка и повышение квалификации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85,0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87,0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65,0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11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07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07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Молодежная политика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15,0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15,0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15,0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3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Другие вопросы в области образования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17 041,6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9 126,9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10 073,3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28384" y="1340768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Расходы бюджета Заволжского муниципального района в разрезе разделов и подразделов бюджетной классификации </a:t>
            </a:r>
            <a:br>
              <a:rPr lang="ru-RU" sz="20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на 2024 год и на плановый период 20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25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 и 2026 годов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(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)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5960890"/>
              </p:ext>
            </p:extLst>
          </p:nvPr>
        </p:nvGraphicFramePr>
        <p:xfrm>
          <a:off x="357158" y="1785926"/>
          <a:ext cx="8568950" cy="487187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20080"/>
                <a:gridCol w="1118498"/>
                <a:gridCol w="3672408"/>
                <a:gridCol w="1080120"/>
                <a:gridCol w="1033608"/>
                <a:gridCol w="944236"/>
              </a:tblGrid>
              <a:tr h="5071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Подраздел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2025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2026 год</a:t>
                      </a:r>
                      <a:endParaRPr lang="ru-RU" sz="1400" dirty="0"/>
                    </a:p>
                  </a:txBody>
                  <a:tcPr/>
                </a:tc>
              </a:tr>
              <a:tr h="271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КУЛЬТУРА, КИНЕМАТОГРАФИЯ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4 176,3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2 807,7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2 660,9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 Культура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4 176,3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2 807,7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2 660,9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СОЦИАЛЬНАЯ ПОЛИТИКА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7 738,1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5 316,2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5 954,2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1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Пенсионное обеспечение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3 219,6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399</a:t>
                      </a:r>
                      <a:r>
                        <a:rPr lang="ru-RU" sz="1200" baseline="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,5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450,1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6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Социальное обеспечение</a:t>
                      </a:r>
                      <a:r>
                        <a:rPr lang="ru-RU" sz="12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населения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360,0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60,0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60,0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Охрана семьи и детства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3 958,4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4 756,7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5 344,1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Другие вопросы в области социальной политики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200,0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5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ФИЗИЧЕСКАЯ КУЛЬТУРА И СПОРТ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16 925,0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13 390,2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13 407,5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Физическая культура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885,3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885,3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885,3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5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Спорт высших достижений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16 039,7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12 504,9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12 522,2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9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ОБСЛУЖИВАНИЕ ГОСУДАСТВЕННОГО И МУНИЦИПАЛЬНОГО ДОЛГА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300,0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300,0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/>
                        <a:t>01</a:t>
                      </a: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/>
                        <a:t>Обслуживание государственного внутреннего и муниципального долга</a:t>
                      </a: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300,0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300,0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ВСЕГО </a:t>
                      </a:r>
                      <a:r>
                        <a:rPr lang="ru-RU" sz="1200" b="1" dirty="0" smtClean="0"/>
                        <a:t> (без условно утвержденных расходов)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1 134 416,5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366 115,0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361 761,2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58148" y="1412776"/>
            <a:ext cx="917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041121139"/>
              </p:ext>
            </p:extLst>
          </p:nvPr>
        </p:nvGraphicFramePr>
        <p:xfrm>
          <a:off x="0" y="0"/>
          <a:ext cx="9144000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en\Рабочий стол\i4874-image-orig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072494" cy="587631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2411760" y="0"/>
            <a:ext cx="49513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Заволжский район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4810" y="1285860"/>
            <a:ext cx="47149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Территория</a:t>
            </a:r>
            <a:r>
              <a:rPr lang="en-US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1148,34 км</a:t>
            </a:r>
            <a:r>
              <a:rPr lang="ru-RU" sz="2800" b="1" spc="50" baseline="3000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2800" b="1" spc="50" dirty="0">
              <a:ln w="3810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9972585"/>
              </p:ext>
            </p:extLst>
          </p:nvPr>
        </p:nvGraphicFramePr>
        <p:xfrm>
          <a:off x="323528" y="2996952"/>
          <a:ext cx="8568952" cy="3456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4" y="188641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/>
              <a:t>Расходы бюджета Заволжского муниципального района </a:t>
            </a:r>
          </a:p>
          <a:p>
            <a:pPr algn="ctr"/>
            <a:r>
              <a:rPr lang="ru-RU" altLang="ru-RU" sz="2000" b="1" dirty="0" smtClean="0"/>
              <a:t>на социальную сферу </a:t>
            </a:r>
          </a:p>
          <a:p>
            <a:pPr algn="ctr"/>
            <a:r>
              <a:rPr lang="ru-RU" altLang="ru-RU" sz="2000" b="1" dirty="0" smtClean="0"/>
              <a:t>на 2024 год и на плановый период 2025 и 2026 годов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96752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altLang="ru-RU" dirty="0" smtClean="0"/>
              <a:t>Бюджетная политика в социальной сфере ориентирована на сохранение приоритетности в финансовом обеспечении обширного спектра задач  в области  образования, социальной политики, культуры, физической культуры и спорта.</a:t>
            </a:r>
            <a:endParaRPr lang="ru-RU" dirty="0" smtClean="0"/>
          </a:p>
          <a:p>
            <a:pPr indent="450000" algn="just"/>
            <a:r>
              <a:rPr lang="ru-RU" altLang="ru-RU" dirty="0" smtClean="0"/>
              <a:t>Расходы: 20</a:t>
            </a:r>
            <a:r>
              <a:rPr lang="en-US" altLang="ru-RU" dirty="0" smtClean="0">
                <a:cs typeface="Times New Roman" pitchFamily="18" charset="0"/>
              </a:rPr>
              <a:t>2</a:t>
            </a:r>
            <a:r>
              <a:rPr lang="ru-RU" altLang="ru-RU" dirty="0" smtClean="0">
                <a:cs typeface="Times New Roman" pitchFamily="18" charset="0"/>
              </a:rPr>
              <a:t>4</a:t>
            </a:r>
            <a:r>
              <a:rPr lang="en-US" altLang="ru-RU" dirty="0" smtClean="0"/>
              <a:t> </a:t>
            </a:r>
            <a:r>
              <a:rPr lang="ru-RU" altLang="ru-RU" dirty="0" smtClean="0"/>
              <a:t>год – 311 852,2 тыс.руб., 2025 год – 235 522,4 тыс.руб.,       2026 год – 235 443,4 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Расходы бюджета Заволжского муниципального района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на 20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4 год и на плановый период 2025 и 2026</a:t>
            </a:r>
            <a:r>
              <a:rPr lang="ru-RU" sz="2000" b="1" dirty="0" smtClean="0">
                <a:solidFill>
                  <a:schemeClr val="bg1"/>
                </a:solidFill>
              </a:rPr>
              <a:t> годов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 разрезе муниципальных программ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500749"/>
              </p:ext>
            </p:extLst>
          </p:nvPr>
        </p:nvGraphicFramePr>
        <p:xfrm>
          <a:off x="179512" y="1412776"/>
          <a:ext cx="8784976" cy="1219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544616"/>
                <a:gridCol w="1152128"/>
                <a:gridCol w="1080120"/>
                <a:gridCol w="1008112"/>
              </a:tblGrid>
              <a:tr h="2808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</a:t>
                      </a:r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24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2026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</a:tr>
              <a:tr h="28083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Расходы бюджета всего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1 134 416,5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366 115,0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361 761,2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</a:tr>
              <a:tr h="2808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них: расходы на реализацию муниципальных программ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1 110 935,3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338 994,3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332 558,6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083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 том числе: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180817"/>
              </p:ext>
            </p:extLst>
          </p:nvPr>
        </p:nvGraphicFramePr>
        <p:xfrm>
          <a:off x="179512" y="2852936"/>
          <a:ext cx="8784977" cy="38556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8535"/>
                <a:gridCol w="5116081"/>
                <a:gridCol w="1152137"/>
                <a:gridCol w="1044112"/>
                <a:gridCol w="1044112"/>
              </a:tblGrid>
              <a:tr h="2211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01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/>
                        <a:t>Развитие образования в Заволжском муниципальном районе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267 617,0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204 377,3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203 811,8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21156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Проектная часть 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4 299,5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 827,0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 036,0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3546">
                <a:tc>
                  <a:txBody>
                    <a:bodyPr/>
                    <a:lstStyle/>
                    <a:p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/>
                        <a:t>- Региональный проект</a:t>
                      </a:r>
                      <a:r>
                        <a:rPr lang="ru-RU" sz="1100" b="0" i="0" baseline="0" dirty="0" smtClean="0"/>
                        <a:t> «Успех каждого ребенка»</a:t>
                      </a:r>
                      <a:endParaRPr lang="ru-RU" sz="11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latin typeface="+mn-lt"/>
                          <a:ea typeface="Times New Roman"/>
                          <a:cs typeface="Times New Roman"/>
                        </a:rPr>
                        <a:t>2 472,5</a:t>
                      </a:r>
                      <a:endParaRPr lang="ru-RU" sz="1400" b="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546">
                <a:tc>
                  <a:txBody>
                    <a:bodyPr/>
                    <a:lstStyle/>
                    <a:p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Региональный проект «Патриотическое воспитание граждан Российской Федерации»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1 827,0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1 827,0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2 036,0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546">
                <a:tc>
                  <a:txBody>
                    <a:bodyPr/>
                    <a:lstStyle/>
                    <a:p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+mn-lt"/>
                          <a:ea typeface="Times New Roman"/>
                          <a:cs typeface="Times New Roman"/>
                        </a:rPr>
                        <a:t>263 317,5</a:t>
                      </a:r>
                      <a:endParaRPr lang="ru-RU" sz="1400" b="1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+mn-lt"/>
                          <a:ea typeface="Times New Roman"/>
                          <a:cs typeface="Times New Roman"/>
                        </a:rPr>
                        <a:t>202 550,3</a:t>
                      </a:r>
                      <a:endParaRPr lang="ru-RU" sz="1400" b="1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+mn-lt"/>
                          <a:ea typeface="Times New Roman"/>
                          <a:cs typeface="Times New Roman"/>
                        </a:rPr>
                        <a:t>201 775,8</a:t>
                      </a:r>
                      <a:endParaRPr lang="ru-RU" sz="1400" b="1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546">
                <a:tc>
                  <a:txBody>
                    <a:bodyPr/>
                    <a:lstStyle/>
                    <a:p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/>
                        <a:t>-Предоставление дошкольного образования в Заволжском муниципальном районе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92 211,9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67 617,7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65 390,1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0392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 smtClean="0"/>
                        <a:t>Предоставление </a:t>
                      </a:r>
                      <a:r>
                        <a:rPr lang="ru-RU" sz="1100" dirty="0"/>
                        <a:t>общедоступного и бесплатного начального общего, основного </a:t>
                      </a:r>
                      <a:r>
                        <a:rPr lang="ru-RU" sz="1100" dirty="0" smtClean="0"/>
                        <a:t>общего, среднего </a:t>
                      </a:r>
                      <a:r>
                        <a:rPr lang="ru-RU" sz="1100" dirty="0"/>
                        <a:t>общего образования по основным общеобразовательным программам в Заволжском муниципальном </a:t>
                      </a:r>
                      <a:r>
                        <a:rPr lang="ru-RU" sz="1100" dirty="0" smtClean="0"/>
                        <a:t>районе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146 570,1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118 244,2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118 751,0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Предоставление </a:t>
                      </a:r>
                      <a:r>
                        <a:rPr lang="ru-RU" sz="1100" dirty="0"/>
                        <a:t>дополнительного образования детям в Заволжском муниципальном районе 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7 575,4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7 575,4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7 575,4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/>
                        <a:t>- Организация  отдыха, оздоровления и занятости детей и подростков в Заволжском муниципальном районе 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715,5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715,5</a:t>
                      </a:r>
                    </a:p>
                    <a:p>
                      <a:pPr algn="ctr"/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715,5</a:t>
                      </a:r>
                    </a:p>
                    <a:p>
                      <a:pPr algn="ctr"/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84368" y="980728"/>
            <a:ext cx="855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тыс.руб.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Расходы бюджета Заволжского муниципального района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 на 20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4 год и на плановый период 2025 и 2026</a:t>
            </a:r>
            <a:r>
              <a:rPr lang="ru-RU" sz="2000" b="1" dirty="0" smtClean="0">
                <a:solidFill>
                  <a:schemeClr val="bg1"/>
                </a:solidFill>
              </a:rPr>
              <a:t> годов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 разрезе муниципальных программ (2)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8384" y="980728"/>
            <a:ext cx="855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тыс.руб.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415064"/>
              </p:ext>
            </p:extLst>
          </p:nvPr>
        </p:nvGraphicFramePr>
        <p:xfrm>
          <a:off x="251520" y="1288505"/>
          <a:ext cx="8748464" cy="5452860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395536"/>
                <a:gridCol w="5184576"/>
                <a:gridCol w="1008112"/>
                <a:gridCol w="1080120"/>
                <a:gridCol w="1080120"/>
              </a:tblGrid>
              <a:tr h="50538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Обеспечение деятельности органа управления образованием и образовательных учреждений Заволжского муниципального района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16 244,6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8 397,4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9 343,8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  <a:tr h="518565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Развитие физической культуры и спорта в Заволжском муниципальном районе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16 911,6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13 380,3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13 397,6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</a:tr>
              <a:tr h="305038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1" i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16 911,6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13 380,3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13 397,6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</a:tr>
              <a:tr h="40149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Массовый спорт и подготовка спортивного резерва </a:t>
                      </a:r>
                      <a:r>
                        <a:rPr lang="ru-RU" sz="1100" dirty="0"/>
                        <a:t>в Заволжском муниципальном </a:t>
                      </a:r>
                      <a:r>
                        <a:rPr lang="ru-RU" sz="1100" dirty="0" smtClean="0"/>
                        <a:t>районе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16 911,6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13 380,3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13 397,6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  <a:tr h="73209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03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Развитие культуры и повышение эффективности реализации молодежной политики в Заволжском муниципальном районе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19 322,4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12 322,6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12 175,9</a:t>
                      </a:r>
                      <a:endParaRPr lang="ru-RU" sz="1400" b="1" dirty="0"/>
                    </a:p>
                  </a:txBody>
                  <a:tcPr/>
                </a:tc>
              </a:tr>
              <a:tr h="305038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1" i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19 322,4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12 322,6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12 175,9</a:t>
                      </a:r>
                      <a:endParaRPr lang="ru-RU" sz="1400" b="1" dirty="0"/>
                    </a:p>
                  </a:txBody>
                  <a:tcPr/>
                </a:tc>
              </a:tr>
              <a:tr h="385874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Предоставление </a:t>
                      </a:r>
                      <a:r>
                        <a:rPr lang="ru-RU" sz="1100" dirty="0"/>
                        <a:t>дополнительного образования детям в сфере культуры и искусства в Заволжском муниципальном </a:t>
                      </a:r>
                      <a:r>
                        <a:rPr lang="ru-RU" sz="1100" dirty="0" smtClean="0"/>
                        <a:t>районе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15 131,0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9 500,0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9 500,0</a:t>
                      </a:r>
                      <a:endParaRPr lang="ru-RU" sz="1400" b="0" dirty="0"/>
                    </a:p>
                  </a:txBody>
                  <a:tcPr/>
                </a:tc>
              </a:tr>
              <a:tr h="305038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Библиотечное</a:t>
                      </a:r>
                      <a:r>
                        <a:rPr lang="ru-RU" sz="1100" baseline="0" dirty="0" smtClean="0"/>
                        <a:t> дело</a:t>
                      </a:r>
                      <a:r>
                        <a:rPr lang="ru-RU" sz="1100" dirty="0" smtClean="0"/>
                        <a:t> в Заволжском муниципальном районе 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</a:t>
                      </a:r>
                      <a:r>
                        <a:rPr lang="ru-RU" sz="1400" b="0" baseline="0" dirty="0" smtClean="0"/>
                        <a:t> 176,4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2 807,6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2 660,9</a:t>
                      </a:r>
                      <a:endParaRPr lang="ru-RU" sz="1400" b="0" dirty="0"/>
                    </a:p>
                  </a:txBody>
                  <a:tcPr/>
                </a:tc>
              </a:tr>
              <a:tr h="305038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+mn-lt"/>
                          <a:ea typeface="Times New Roman"/>
                          <a:cs typeface="Times New Roman"/>
                        </a:rPr>
                        <a:t>- Реализация молодежной</a:t>
                      </a:r>
                      <a:r>
                        <a:rPr lang="ru-RU" sz="11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политики в Заволжском муниципальном районе</a:t>
                      </a:r>
                      <a:endParaRPr lang="ru-RU" sz="11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15,0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15,0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15,0</a:t>
                      </a:r>
                      <a:endParaRPr lang="ru-RU" sz="1400" b="0" dirty="0"/>
                    </a:p>
                  </a:txBody>
                  <a:tcPr/>
                </a:tc>
              </a:tr>
              <a:tr h="518565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Социальная поддержка граждан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</a:t>
                      </a:r>
                      <a:r>
                        <a:rPr lang="ru-RU" sz="1400" b="1" baseline="0" dirty="0" smtClean="0"/>
                        <a:t> 357,6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2 950,9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3 474,8</a:t>
                      </a:r>
                      <a:endParaRPr lang="ru-RU" sz="1400" b="1" dirty="0"/>
                    </a:p>
                  </a:txBody>
                  <a:tcPr/>
                </a:tc>
              </a:tr>
              <a:tr h="305038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</a:t>
                      </a:r>
                      <a:r>
                        <a:rPr lang="ru-RU" sz="1400" b="1" baseline="0" dirty="0" smtClean="0"/>
                        <a:t> 357,6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2 950,9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3 474,8</a:t>
                      </a:r>
                      <a:endParaRPr lang="ru-RU" sz="1400" b="1" dirty="0"/>
                    </a:p>
                  </a:txBody>
                  <a:tcPr/>
                </a:tc>
              </a:tr>
              <a:tr h="385874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Повышение качества жизни граждан пожилого возраста в Заволжском </a:t>
                      </a:r>
                      <a:r>
                        <a:rPr lang="ru-RU" sz="1100" dirty="0"/>
                        <a:t>муниципальном </a:t>
                      </a:r>
                      <a:r>
                        <a:rPr lang="ru-RU" sz="1100" dirty="0" smtClean="0"/>
                        <a:t>районе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200,0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100,0</a:t>
                      </a:r>
                      <a:endParaRPr lang="ru-RU" sz="1400" b="0" dirty="0"/>
                    </a:p>
                  </a:txBody>
                  <a:tcPr/>
                </a:tc>
              </a:tr>
              <a:tr h="479829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</a:t>
                      </a:r>
                      <a:r>
                        <a:rPr kumimoji="0" lang="ru-RU" sz="1100" kern="1200" dirty="0" smtClean="0"/>
                        <a:t>Профилактика социального сиротства, развитие семейных форм устройства детей-сирот и детей, оставшихся без попечения родителей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2 157,6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2 850,9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3 374,8</a:t>
                      </a:r>
                      <a:endParaRPr lang="ru-RU" sz="14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6061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Расходы бюджета Заволжского муниципального района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на 20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4 год и на плановый период 2025 и 2026</a:t>
            </a:r>
            <a:r>
              <a:rPr lang="ru-RU" sz="2000" b="1" dirty="0" smtClean="0">
                <a:solidFill>
                  <a:schemeClr val="bg1"/>
                </a:solidFill>
              </a:rPr>
              <a:t> годов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 разрезе муниципальных программ (3)</a:t>
            </a: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028384" y="980728"/>
            <a:ext cx="855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тыс.руб.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757645"/>
              </p:ext>
            </p:extLst>
          </p:nvPr>
        </p:nvGraphicFramePr>
        <p:xfrm>
          <a:off x="251520" y="1556792"/>
          <a:ext cx="8676456" cy="4792141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446049"/>
                <a:gridCol w="5278079"/>
                <a:gridCol w="936104"/>
                <a:gridCol w="1080120"/>
                <a:gridCol w="936104"/>
              </a:tblGrid>
              <a:tr h="52486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Экономическое развитие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825,0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812,0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812,0</a:t>
                      </a:r>
                      <a:endParaRPr lang="ru-RU" sz="1400" b="1" dirty="0"/>
                    </a:p>
                  </a:txBody>
                  <a:tcPr/>
                </a:tc>
              </a:tr>
              <a:tr h="267227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825,0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812,0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812,0</a:t>
                      </a:r>
                      <a:endParaRPr lang="ru-RU" sz="1400" b="1" dirty="0"/>
                    </a:p>
                  </a:txBody>
                  <a:tcPr/>
                </a:tc>
              </a:tr>
              <a:tr h="394475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Развитие субъектов малого и среднего предпринимательства в Заволжском муниципальном районе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425,0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412,0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412,0</a:t>
                      </a:r>
                      <a:endParaRPr lang="ru-RU" sz="1400" b="0" dirty="0"/>
                    </a:p>
                  </a:txBody>
                  <a:tcPr/>
                </a:tc>
              </a:tr>
              <a:tr h="445678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Развитие </a:t>
                      </a:r>
                      <a:r>
                        <a:rPr lang="ru-RU" sz="1100" dirty="0"/>
                        <a:t>сельскохозяйственного производства в Заволжском муниципальном </a:t>
                      </a:r>
                      <a:r>
                        <a:rPr lang="ru-RU" sz="1100" dirty="0" smtClean="0"/>
                        <a:t>районе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400,0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400,0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400,0</a:t>
                      </a:r>
                      <a:endParaRPr lang="ru-RU" sz="1400" b="0" dirty="0"/>
                    </a:p>
                  </a:txBody>
                  <a:tcPr/>
                </a:tc>
              </a:tr>
              <a:tr h="52486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Обеспечение </a:t>
                      </a:r>
                      <a:r>
                        <a:rPr lang="ru-RU" sz="1400" b="1" dirty="0" smtClean="0"/>
                        <a:t>доступным и комфортным жильем </a:t>
                      </a:r>
                      <a:r>
                        <a:rPr lang="ru-RU" sz="1400" b="1" dirty="0"/>
                        <a:t>населения Заволжского муниципального района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13 965,0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2 145,0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150,0</a:t>
                      </a:r>
                      <a:endParaRPr lang="ru-RU" sz="1400" b="1" dirty="0"/>
                    </a:p>
                  </a:txBody>
                  <a:tcPr/>
                </a:tc>
              </a:tr>
              <a:tr h="267227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13 965,0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2 145,0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150,0</a:t>
                      </a:r>
                      <a:endParaRPr lang="ru-RU" sz="1400" b="1" dirty="0"/>
                    </a:p>
                  </a:txBody>
                  <a:tcPr/>
                </a:tc>
              </a:tr>
              <a:tr h="25045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Развитие газификации </a:t>
                      </a:r>
                      <a:r>
                        <a:rPr lang="ru-RU" sz="1100" dirty="0"/>
                        <a:t>Заволжского муниципального </a:t>
                      </a:r>
                      <a:r>
                        <a:rPr lang="ru-RU" sz="1100" dirty="0" smtClean="0"/>
                        <a:t>района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13 205,0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2 145,0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150,0</a:t>
                      </a:r>
                      <a:endParaRPr lang="ru-RU" sz="1400" b="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Стимулирование развития жилищного строительства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760,0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/>
                </a:tc>
              </a:tr>
              <a:tr h="52486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Обеспечение услугами жилищно-коммунального хозяйства населения Заволжского муниципального района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3 824,0</a:t>
                      </a:r>
                      <a:endParaRPr lang="ru-RU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269,3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203,0</a:t>
                      </a:r>
                      <a:endParaRPr lang="ru-RU" sz="1400" b="1" dirty="0"/>
                    </a:p>
                  </a:txBody>
                  <a:tcPr/>
                </a:tc>
              </a:tr>
              <a:tr h="349499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3 824,0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269,3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203,0</a:t>
                      </a:r>
                      <a:endParaRPr lang="ru-RU" sz="1400" b="1" dirty="0"/>
                    </a:p>
                  </a:txBody>
                  <a:tcPr/>
                </a:tc>
              </a:tr>
              <a:tr h="602047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Предупреждение аварийных ситуаций на объектах ЖКХ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и развитие коммунальной инфраструктуры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3 824,0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269,3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203,0</a:t>
                      </a:r>
                      <a:endParaRPr lang="ru-RU" sz="14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Расходы бюджета Заволжского муниципального района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на 20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4 год и на плановый период 2025 и 2026</a:t>
            </a:r>
            <a:r>
              <a:rPr lang="ru-RU" sz="2000" b="1" dirty="0" smtClean="0">
                <a:solidFill>
                  <a:schemeClr val="bg1"/>
                </a:solidFill>
              </a:rPr>
              <a:t> годов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 разрезе муниципальных программ (4)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8384" y="1196752"/>
            <a:ext cx="855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тыс.руб.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976711"/>
              </p:ext>
            </p:extLst>
          </p:nvPr>
        </p:nvGraphicFramePr>
        <p:xfrm>
          <a:off x="251520" y="1811288"/>
          <a:ext cx="8676455" cy="4575505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446049"/>
                <a:gridCol w="5206070"/>
                <a:gridCol w="1008112"/>
                <a:gridCol w="1080120"/>
                <a:gridCol w="936104"/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08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Энергосбережение и повышение энергетической эффективности  Заволжского </a:t>
                      </a:r>
                      <a:r>
                        <a:rPr lang="ru-RU" sz="1400" b="1" dirty="0"/>
                        <a:t>муниципального района 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38,9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55,9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55,9</a:t>
                      </a:r>
                      <a:endParaRPr lang="ru-RU" sz="1400" b="1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dirty="0" smtClean="0"/>
                        <a:t>38,9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dirty="0" smtClean="0"/>
                        <a:t>55,9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dirty="0" smtClean="0"/>
                        <a:t>55,9</a:t>
                      </a:r>
                      <a:endParaRPr lang="ru-RU" sz="1400" b="1" i="1" dirty="0"/>
                    </a:p>
                  </a:txBody>
                  <a:tcPr/>
                </a:tc>
              </a:tr>
              <a:tr h="343272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Повышение энергетической</a:t>
                      </a:r>
                      <a:r>
                        <a:rPr lang="ru-RU" sz="1100" baseline="0" dirty="0" smtClean="0"/>
                        <a:t> эффективности деятельности муниципальных учреждений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24,9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19,9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19,9</a:t>
                      </a:r>
                      <a:endParaRPr lang="ru-RU" sz="1400" b="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Повышение энергетической</a:t>
                      </a:r>
                      <a:r>
                        <a:rPr lang="ru-RU" sz="1100" baseline="0" dirty="0" smtClean="0"/>
                        <a:t> эффективности в жилищном фонде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14,0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36,0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36,0</a:t>
                      </a:r>
                      <a:endParaRPr lang="ru-RU" sz="1400" b="0" dirty="0"/>
                    </a:p>
                  </a:txBody>
                  <a:tcPr/>
                </a:tc>
              </a:tr>
              <a:tr h="61453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Развитие транспортной системы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32 109,0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32 585,6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31 689,3</a:t>
                      </a:r>
                      <a:endParaRPr lang="ru-RU" sz="1400" b="1" dirty="0"/>
                    </a:p>
                  </a:txBody>
                  <a:tcPr/>
                </a:tc>
              </a:tr>
              <a:tr h="262500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32 109,0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32 585,6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31 689,3</a:t>
                      </a:r>
                      <a:endParaRPr lang="ru-RU" sz="1400" b="1" dirty="0"/>
                    </a:p>
                  </a:txBody>
                  <a:tcPr/>
                </a:tc>
              </a:tr>
              <a:tr h="317740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Дорожное хозяйство Заволжского муниципального района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32 109,0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32 585,6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31 689,3</a:t>
                      </a:r>
                      <a:endParaRPr lang="ru-RU" sz="1400" b="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Безопасность Заволжского муниципального района Ивановской области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2 163,9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1 319,3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1 219,6</a:t>
                      </a:r>
                      <a:endParaRPr lang="ru-RU" sz="1400" b="1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2 163,9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1 319,3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1 219,6</a:t>
                      </a:r>
                      <a:endParaRPr lang="ru-RU" sz="1400" b="1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Обеспечение общественного порядка и профилактика правонарушений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1 090,5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1 020,9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1 021,2</a:t>
                      </a:r>
                      <a:endParaRPr lang="ru-RU" sz="1400" b="0" dirty="0"/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Построение и развитие АПК «Безопасный город»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145,0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110,0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10,0</a:t>
                      </a:r>
                      <a:endParaRPr lang="ru-RU" sz="1400" b="0" dirty="0"/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-</a:t>
                      </a:r>
                      <a:r>
                        <a:rPr lang="ru-RU" sz="1100" b="1" baseline="0" dirty="0" smtClean="0"/>
                        <a:t> </a:t>
                      </a:r>
                      <a:r>
                        <a:rPr lang="ru-RU" sz="1100" b="0" baseline="0" dirty="0" smtClean="0"/>
                        <a:t>Пожарная безопасность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928,4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188,4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188,4</a:t>
                      </a:r>
                      <a:endParaRPr lang="ru-RU" sz="14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28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Расходы бюджета Заволжского муниципального района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 20</a:t>
            </a: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4 год и на плановый период 2025 и 2026</a:t>
            </a:r>
            <a:r>
              <a:rPr lang="ru-RU" b="1" dirty="0" smtClean="0">
                <a:solidFill>
                  <a:schemeClr val="bg1"/>
                </a:solidFill>
              </a:rPr>
              <a:t> годов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 разрезе муниципальных программ (5)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8384" y="1052736"/>
            <a:ext cx="855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тыс.руб.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333107"/>
              </p:ext>
            </p:extLst>
          </p:nvPr>
        </p:nvGraphicFramePr>
        <p:xfrm>
          <a:off x="251520" y="1556792"/>
          <a:ext cx="8676455" cy="4848200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446049"/>
                <a:gridCol w="5206070"/>
                <a:gridCol w="1008112"/>
                <a:gridCol w="1080120"/>
                <a:gridCol w="936104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Управление муниципальными финансами в Заволжском муниципальном районе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8 137,2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8 135,5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8 135,5</a:t>
                      </a:r>
                      <a:endParaRPr lang="ru-RU" sz="1400" b="1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8 137,2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8 135,5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8 135,5</a:t>
                      </a:r>
                      <a:endParaRPr lang="ru-RU" sz="1400" b="1" dirty="0"/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Организация бюджетного процесса в Заволжском муниципальном районе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8 087,2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7 835,5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</a:t>
                      </a:r>
                      <a:r>
                        <a:rPr lang="ru-RU" sz="1400" b="0" baseline="0" dirty="0" smtClean="0"/>
                        <a:t> 835,5</a:t>
                      </a:r>
                      <a:endParaRPr lang="ru-RU" sz="1400" b="0" dirty="0"/>
                    </a:p>
                  </a:txBody>
                  <a:tcPr/>
                </a:tc>
              </a:tr>
              <a:tr h="254496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Управление муниципальным долгом Заволжского муниципального района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300,0</a:t>
                      </a:r>
                      <a:endParaRPr lang="ru-RU" sz="1400" b="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Совершенствование местного самоуправления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63 770,5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54 416,5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56 082,3</a:t>
                      </a:r>
                      <a:endParaRPr lang="ru-RU" sz="1400" b="1" dirty="0"/>
                    </a:p>
                  </a:txBody>
                  <a:tcPr/>
                </a:tc>
              </a:tr>
              <a:tr h="243056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63 770,5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54 416,5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56 082,3</a:t>
                      </a:r>
                      <a:endParaRPr lang="ru-RU" sz="1400" b="1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Обеспечение деятельности администрации Заволжского муниципального района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43 358,2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38 553,3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40 219,1</a:t>
                      </a:r>
                      <a:endParaRPr lang="ru-RU" sz="1400" b="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Обеспечение деятельности муниципального казённого учреждения «Управление по материально-техническому обеспечению деятельности</a:t>
                      </a:r>
                      <a:r>
                        <a:rPr lang="ru-RU" sz="1100" baseline="0" dirty="0" smtClean="0"/>
                        <a:t> органов местного самоуправления </a:t>
                      </a:r>
                      <a:r>
                        <a:rPr lang="ru-RU" sz="1100" dirty="0" smtClean="0"/>
                        <a:t>Заволжского муниципального района»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15 292,6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12 593,5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12 593,5</a:t>
                      </a:r>
                      <a:endParaRPr lang="ru-RU" sz="1400" b="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Организация предоставления государственных и муниципальных услуг на базе муниципального учреждения «Многофункциональный центр предоставления государственных и муниципальных услуг Заволжского муниципального района»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5 119,7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3 269,7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3 269,7</a:t>
                      </a:r>
                      <a:endParaRPr lang="ru-RU" sz="1400" b="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Управление муниципальным имуществом</a:t>
                      </a:r>
                      <a:r>
                        <a:rPr kumimoji="0" lang="ru-RU" sz="1400" b="1" kern="1200" baseline="0" dirty="0" smtClean="0"/>
                        <a:t> Заволжского муниципального района Ивановской области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2 961,5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646,8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646,4</a:t>
                      </a:r>
                      <a:endParaRPr lang="ru-RU" sz="1400" b="1" dirty="0"/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2 961,5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646,8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646,4</a:t>
                      </a:r>
                      <a:endParaRPr lang="ru-RU" sz="1400" b="1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Управление муниципальным имуществом и земельными ресурсами Заволжского муниципального района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2 961,5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646,8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646,4</a:t>
                      </a:r>
                      <a:endParaRPr lang="ru-RU" sz="14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6632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Расходы бюджета Заволжского муниципального района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на 20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4 год и на плановый период 2025 и 2026</a:t>
            </a:r>
            <a:r>
              <a:rPr lang="ru-RU" sz="2000" b="1" dirty="0" smtClean="0">
                <a:solidFill>
                  <a:schemeClr val="bg1"/>
                </a:solidFill>
              </a:rPr>
              <a:t> годов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 разрезе муниципальных программ (6)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8384" y="836712"/>
            <a:ext cx="855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тыс.руб.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065179"/>
              </p:ext>
            </p:extLst>
          </p:nvPr>
        </p:nvGraphicFramePr>
        <p:xfrm>
          <a:off x="251520" y="1268760"/>
          <a:ext cx="8676455" cy="5478179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446049"/>
                <a:gridCol w="5206070"/>
                <a:gridCol w="1008112"/>
                <a:gridCol w="1080120"/>
                <a:gridCol w="936104"/>
              </a:tblGrid>
              <a:tr h="50098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Улучшение условий и охраны труда в</a:t>
                      </a:r>
                      <a:r>
                        <a:rPr kumimoji="0" lang="ru-RU" sz="1400" b="1" kern="1200" baseline="0" dirty="0" smtClean="0"/>
                        <a:t> органах местного самоуправления Заволжском муниципальном районе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87,3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18,0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18,0</a:t>
                      </a:r>
                      <a:endParaRPr lang="ru-RU" sz="1400" b="1" dirty="0"/>
                    </a:p>
                  </a:txBody>
                  <a:tcPr/>
                </a:tc>
              </a:tr>
              <a:tr h="357847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dirty="0" smtClean="0"/>
                        <a:t> Специальная оценка условий труда в органах местного самоуправления Заволжского муниципального района</a:t>
                      </a:r>
                      <a:endParaRPr lang="ru-RU" sz="1100" b="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3,0</a:t>
                      </a:r>
                      <a:endParaRPr lang="ru-RU" sz="1400" b="0" dirty="0"/>
                    </a:p>
                  </a:txBody>
                  <a:tcPr/>
                </a:tc>
              </a:tr>
              <a:tr h="357847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Совершенствование системы непрерывной подготовки работников по охране труда на основе современных технологий обучения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17,3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15,0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15,0</a:t>
                      </a:r>
                      <a:endParaRPr lang="ru-RU" sz="1400" b="0" dirty="0"/>
                    </a:p>
                  </a:txBody>
                  <a:tcPr/>
                </a:tc>
              </a:tr>
              <a:tr h="71569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/>
                        <a:t>Поддержка и развитие информационно-коммуникационных технологий в органах местного самоуправления Заволжского муниципального района</a:t>
                      </a:r>
                      <a:endParaRPr lang="ru-RU" sz="1400" b="1" i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2 020,3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637,5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637,5</a:t>
                      </a:r>
                      <a:endParaRPr lang="ru-RU" sz="1400" b="1" dirty="0"/>
                    </a:p>
                  </a:txBody>
                  <a:tcPr/>
                </a:tc>
              </a:tr>
              <a:tr h="302944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2 020,3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637,5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637,5</a:t>
                      </a:r>
                      <a:endParaRPr lang="ru-RU" sz="1400" b="1" i="1" dirty="0"/>
                    </a:p>
                  </a:txBody>
                  <a:tcPr/>
                </a:tc>
              </a:tr>
              <a:tr h="41275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</a:t>
                      </a:r>
                      <a:r>
                        <a:rPr kumimoji="0" lang="ru-RU" sz="1100" kern="1200" dirty="0" smtClean="0"/>
                        <a:t>Поддержка информационно-коммуникационных технологий в органах местного самоуправления Заволжского муниципального района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1 435,0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569,0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569,0</a:t>
                      </a:r>
                      <a:endParaRPr lang="ru-RU" sz="1400" b="0" dirty="0"/>
                    </a:p>
                  </a:txBody>
                  <a:tcPr/>
                </a:tc>
              </a:tr>
              <a:tr h="429417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Р</a:t>
                      </a:r>
                      <a:r>
                        <a:rPr kumimoji="0" lang="ru-RU" sz="1100" kern="1200" dirty="0" smtClean="0"/>
                        <a:t>азвитие информационно-коммуникационных технологий в органах местного самоуправления Заволжского муниципального района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585,3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68,5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68,5</a:t>
                      </a:r>
                      <a:endParaRPr lang="ru-RU" sz="1400" b="0" dirty="0"/>
                    </a:p>
                  </a:txBody>
                  <a:tcPr/>
                </a:tc>
              </a:tr>
              <a:tr h="50098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Охрана окружающей среды</a:t>
                      </a:r>
                      <a:r>
                        <a:rPr lang="ru-RU" sz="1400" b="1" baseline="0" dirty="0" smtClean="0"/>
                        <a:t> на территории </a:t>
                      </a:r>
                      <a:r>
                        <a:rPr lang="ru-RU" sz="1400" b="1" dirty="0" smtClean="0"/>
                        <a:t>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664 824,1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4 921,8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49,0</a:t>
                      </a:r>
                      <a:endParaRPr lang="ru-RU" sz="1400" b="1" dirty="0"/>
                    </a:p>
                  </a:txBody>
                  <a:tcPr/>
                </a:tc>
              </a:tr>
              <a:tr h="302944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/>
                        <a:t>Проектная часть «Региональный проект</a:t>
                      </a:r>
                      <a:r>
                        <a:rPr lang="ru-RU" sz="1100" b="1" i="1" baseline="0" dirty="0" smtClean="0"/>
                        <a:t> «Оздоровление Волги»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664 775,1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0,0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0,0</a:t>
                      </a:r>
                      <a:endParaRPr lang="ru-RU" sz="1400" b="1" i="1" dirty="0"/>
                    </a:p>
                  </a:txBody>
                  <a:tcPr/>
                </a:tc>
              </a:tr>
              <a:tr h="429417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/>
                        <a:t>- Ликвидация наиболее опасных объектов накопленного вреда окружающей среде Заволжского муниципального района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664 775,1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/>
                        <a:t>0,0</a:t>
                      </a:r>
                      <a:endParaRPr lang="ru-RU" sz="14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/>
                        <a:t>0,0</a:t>
                      </a:r>
                      <a:endParaRPr lang="ru-RU" sz="1400" b="0" i="0" dirty="0"/>
                    </a:p>
                  </a:txBody>
                  <a:tcPr/>
                </a:tc>
              </a:tr>
              <a:tr h="302944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49,0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4 921,8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49,0</a:t>
                      </a:r>
                      <a:endParaRPr lang="ru-RU" sz="1400" b="1" i="1" dirty="0"/>
                    </a:p>
                  </a:txBody>
                  <a:tcPr/>
                </a:tc>
              </a:tr>
              <a:tr h="429417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- </a:t>
                      </a:r>
                      <a:r>
                        <a:rPr lang="ru-RU" sz="1100" b="0" dirty="0" smtClean="0"/>
                        <a:t>Ликвидация накопленного вреда окружающей среде Заволжского муниципального района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4 872,8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/>
                </a:tc>
              </a:tr>
              <a:tr h="429417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Использование и охрана земель на территории Заволжского муниципального района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49,0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49,0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49,0</a:t>
                      </a:r>
                      <a:endParaRPr lang="ru-RU" sz="14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262051428"/>
              </p:ext>
            </p:extLst>
          </p:nvPr>
        </p:nvGraphicFramePr>
        <p:xfrm>
          <a:off x="0" y="0"/>
          <a:ext cx="9144000" cy="7128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670751764"/>
              </p:ext>
            </p:extLst>
          </p:nvPr>
        </p:nvGraphicFramePr>
        <p:xfrm>
          <a:off x="0" y="0"/>
          <a:ext cx="9144000" cy="7128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003232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Непрограммные направления деятельности </a:t>
            </a:r>
            <a:b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Заволжского муниципального района </a:t>
            </a:r>
            <a:b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на 2024 год и на плановый период 2025 и 2026 годов</a:t>
            </a:r>
            <a:r>
              <a:rPr lang="ru-RU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86409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бюджетных ассигнований на: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  33 481,2 тыс.руб.;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 27 120,7 тыс.руб.;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 29 202,6 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52193281"/>
              </p:ext>
            </p:extLst>
          </p:nvPr>
        </p:nvGraphicFramePr>
        <p:xfrm>
          <a:off x="251520" y="1844824"/>
          <a:ext cx="856895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607665495"/>
              </p:ext>
            </p:extLst>
          </p:nvPr>
        </p:nvGraphicFramePr>
        <p:xfrm>
          <a:off x="0" y="0"/>
          <a:ext cx="9036496" cy="378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5312910"/>
              </p:ext>
            </p:extLst>
          </p:nvPr>
        </p:nvGraphicFramePr>
        <p:xfrm>
          <a:off x="0" y="3944720"/>
          <a:ext cx="9144000" cy="29132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51382">
                <a:tc rowSpan="2"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ru-RU" sz="1600" dirty="0" smtClean="0"/>
                        <a:t>По состоянию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Население Заволжского муниципального района</a:t>
                      </a:r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том числе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79061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ru-RU" sz="1600" dirty="0" smtClean="0"/>
                        <a:t>Городское население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ru-RU" sz="1600" dirty="0" smtClean="0"/>
                        <a:t>Сельское население</a:t>
                      </a:r>
                      <a:endParaRPr lang="ru-RU" sz="1600" dirty="0"/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 01.01.201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9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14</a:t>
                      </a:r>
                      <a:r>
                        <a:rPr lang="ru-RU" sz="1600" baseline="0" dirty="0" smtClean="0">
                          <a:latin typeface="+mn-lt"/>
                          <a:cs typeface="Times New Roman" pitchFamily="18" charset="0"/>
                        </a:rPr>
                        <a:t> 553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+mn-cs"/>
                        </a:rPr>
                        <a:t>10</a:t>
                      </a:r>
                      <a:r>
                        <a:rPr lang="ru-RU" sz="1600" baseline="0" dirty="0" smtClean="0">
                          <a:latin typeface="+mn-lt"/>
                          <a:cs typeface="+mn-cs"/>
                        </a:rPr>
                        <a:t> 836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4 717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 01.01.2020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14 193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9 637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4 556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 01.01.20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21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13 949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9 484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4 465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 01.01.20</a:t>
                      </a:r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13 601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9238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4 363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 01.01.20</a:t>
                      </a:r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12 422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8 532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3 890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36815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Непрограммные направления деятельности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Заволжского муниципального района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на 202</a:t>
            </a:r>
            <a:r>
              <a:rPr lang="ru-RU" sz="20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4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 год и на плановый период 2025 и 2026 годов (продолжение)</a:t>
            </a:r>
            <a:endParaRPr lang="ru-RU" sz="20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6449580"/>
              </p:ext>
            </p:extLst>
          </p:nvPr>
        </p:nvGraphicFramePr>
        <p:xfrm>
          <a:off x="323528" y="1412776"/>
          <a:ext cx="8445624" cy="4911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36815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Непрограммные направления деятельности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Заволжского муниципального района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на 202</a:t>
            </a:r>
            <a:r>
              <a:rPr lang="ru-RU" sz="20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4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 год и на плановый период 2025 и 2026 годов (продолжение)</a:t>
            </a:r>
            <a:endParaRPr lang="ru-RU" sz="20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9054613"/>
              </p:ext>
            </p:extLst>
          </p:nvPr>
        </p:nvGraphicFramePr>
        <p:xfrm>
          <a:off x="323528" y="1412776"/>
          <a:ext cx="8445624" cy="4911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790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36815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Непрограммные направления деятельности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Заволжского муниципального района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на 202</a:t>
            </a:r>
            <a:r>
              <a:rPr lang="ru-RU" sz="20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4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 год и на плановый период 2025 и 2026 годов (продолжение)</a:t>
            </a:r>
            <a:endParaRPr lang="ru-RU" sz="20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5325407"/>
              </p:ext>
            </p:extLst>
          </p:nvPr>
        </p:nvGraphicFramePr>
        <p:xfrm>
          <a:off x="323528" y="1412776"/>
          <a:ext cx="8445624" cy="4911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697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36815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Непрограммные направления деятельности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Заволжского муниципального района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на 202</a:t>
            </a:r>
            <a:r>
              <a:rPr lang="ru-RU" sz="20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4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 год и на плановый период 2025 и 2026 годов (продолжение)</a:t>
            </a:r>
            <a:endParaRPr lang="ru-RU" sz="20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6421597"/>
              </p:ext>
            </p:extLst>
          </p:nvPr>
        </p:nvGraphicFramePr>
        <p:xfrm>
          <a:off x="323528" y="1412776"/>
          <a:ext cx="8445624" cy="4911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991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Иные межбюджетные трансферты поселениям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Заволжского муниципального района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2024 год и на плановый период 202</a:t>
            </a:r>
            <a:r>
              <a:rPr lang="ru-RU" sz="2000" b="1" dirty="0">
                <a:solidFill>
                  <a:schemeClr val="tx1"/>
                </a:solidFill>
                <a:latin typeface="+mn-lt"/>
              </a:rPr>
              <a:t>5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и 2026 годов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2091210"/>
              </p:ext>
            </p:extLst>
          </p:nvPr>
        </p:nvGraphicFramePr>
        <p:xfrm>
          <a:off x="179512" y="1700808"/>
          <a:ext cx="8856982" cy="45364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832647"/>
                <a:gridCol w="1008112"/>
                <a:gridCol w="1008112"/>
                <a:gridCol w="10081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2026 год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b="1" baseline="0" dirty="0" smtClean="0"/>
                        <a:t>Содержание автомобильных дорог местного значения вне границ населенных пунктов в границах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2</a:t>
                      </a:r>
                      <a:r>
                        <a:rPr lang="ru-RU" sz="1400" b="1" i="1" u="sng" baseline="0" dirty="0" smtClean="0"/>
                        <a:t> 692,2</a:t>
                      </a:r>
                      <a:endParaRPr lang="ru-RU" sz="14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2</a:t>
                      </a:r>
                      <a:r>
                        <a:rPr lang="ru-RU" sz="1400" b="1" i="1" u="sng" baseline="0" dirty="0" smtClean="0"/>
                        <a:t> 692,2</a:t>
                      </a:r>
                      <a:endParaRPr lang="ru-RU" sz="14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2</a:t>
                      </a:r>
                      <a:r>
                        <a:rPr lang="ru-RU" sz="1400" b="1" i="1" u="sng" baseline="0" dirty="0" smtClean="0"/>
                        <a:t> 692,2</a:t>
                      </a:r>
                      <a:endParaRPr lang="ru-RU" sz="1400" b="1" i="1" u="sng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Волжское сельское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1 277,6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1 277,6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1 277,6</a:t>
                      </a:r>
                      <a:endParaRPr lang="ru-RU" sz="1400" dirty="0"/>
                    </a:p>
                  </a:txBody>
                  <a:tcPr/>
                </a:tc>
              </a:tr>
              <a:tr h="2414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Дмитриевское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317,4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317,4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317,4</a:t>
                      </a:r>
                      <a:endParaRPr lang="ru-RU" sz="1400" dirty="0"/>
                    </a:p>
                  </a:txBody>
                  <a:tcPr/>
                </a:tc>
              </a:tr>
              <a:tr h="18312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Междуреченское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606,1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606,1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606,1</a:t>
                      </a:r>
                      <a:endParaRPr lang="ru-RU" sz="1400" dirty="0"/>
                    </a:p>
                  </a:txBody>
                  <a:tcPr/>
                </a:tc>
              </a:tr>
              <a:tr h="268848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Сосневское</a:t>
                      </a:r>
                      <a:r>
                        <a:rPr lang="ru-RU" sz="1200" dirty="0" smtClean="0"/>
                        <a:t>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491,1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491,1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491,1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/>
                        <a:t>Содержание автомобильных дорог местного значения в границах населенных пунктов поселений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2 807,8</a:t>
                      </a:r>
                      <a:endParaRPr lang="ru-RU" sz="14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2 807,8</a:t>
                      </a:r>
                      <a:endParaRPr lang="ru-RU" sz="14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2 807,8</a:t>
                      </a:r>
                      <a:endParaRPr lang="ru-RU" sz="1400" b="1" i="1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Волжское сельское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993,5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993,5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993,5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Дмитриевское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287,2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287,2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287,2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Междуреченское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926,6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926,6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926,6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Сосневское</a:t>
                      </a:r>
                      <a:r>
                        <a:rPr lang="ru-RU" sz="1200" dirty="0" smtClean="0"/>
                        <a:t>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600,5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600,5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600,5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58148" y="1357298"/>
            <a:ext cx="1034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тыс.руб.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Иные межбюджетные трансферты поселениям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Заволжского муниципального района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2024 год и на плановый период 2025 и 2026 годов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 (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)</a:t>
            </a:r>
            <a:endParaRPr lang="ru-RU" sz="2000" b="1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9695307"/>
              </p:ext>
            </p:extLst>
          </p:nvPr>
        </p:nvGraphicFramePr>
        <p:xfrm>
          <a:off x="179512" y="2348880"/>
          <a:ext cx="8784977" cy="250958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570962"/>
                <a:gridCol w="1071339"/>
                <a:gridCol w="1071339"/>
                <a:gridCol w="1071337"/>
              </a:tblGrid>
              <a:tr h="4340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2024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2025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2026 год</a:t>
                      </a:r>
                      <a:endParaRPr lang="ru-RU" sz="1600" dirty="0"/>
                    </a:p>
                  </a:txBody>
                  <a:tcPr/>
                </a:tc>
              </a:tr>
              <a:tr h="856291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библиотечного обслуживания населения, комплектование и обеспечение сохранности библиотечных фондов библиотек поселения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4 164,0</a:t>
                      </a:r>
                      <a:endParaRPr lang="ru-RU" sz="1400" b="1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2 795,4</a:t>
                      </a:r>
                      <a:endParaRPr lang="ru-RU" sz="1400" b="1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2 648,3</a:t>
                      </a:r>
                      <a:endParaRPr lang="ru-RU" sz="1400" b="1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977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Волжское сельское</a:t>
                      </a:r>
                      <a:r>
                        <a:rPr lang="ru-RU" sz="1200" baseline="0" dirty="0" smtClean="0">
                          <a:latin typeface="+mn-lt"/>
                        </a:rPr>
                        <a:t> </a:t>
                      </a:r>
                      <a:r>
                        <a:rPr lang="ru-RU" sz="1200" dirty="0" smtClean="0">
                          <a:latin typeface="+mn-lt"/>
                        </a:rPr>
                        <a:t>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1 328,2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921,0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872,6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Дмитриевское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888,4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565,9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536,1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Междуреченское сельское поселение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1 221,6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771,0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730,4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0911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+mn-lt"/>
                        </a:rPr>
                        <a:t>Сосневское</a:t>
                      </a:r>
                      <a:r>
                        <a:rPr lang="ru-RU" sz="1200" dirty="0" smtClean="0">
                          <a:latin typeface="+mn-lt"/>
                        </a:rPr>
                        <a:t>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725,8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537,5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509,2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12360" y="1772816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тыс.руб.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984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476672"/>
            <a:ext cx="914400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Дорожный фонд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Дорожный фонд – часть средств бюджета, подлежащая использованию в целях финансового обеспечения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468052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Дорожный фонд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Заволжского муниципального района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2020 год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0559883"/>
              </p:ext>
            </p:extLst>
          </p:nvPr>
        </p:nvGraphicFramePr>
        <p:xfrm>
          <a:off x="0" y="-46653"/>
          <a:ext cx="9216000" cy="73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064896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Общественно значимые проекты, реализуемые в Заволжском муниципальном районе (тыс. руб.)</a:t>
            </a:r>
            <a: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  <a:t/>
            </a:r>
            <a:b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836712"/>
            <a:ext cx="9396536" cy="630932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600" b="1" dirty="0" smtClean="0"/>
          </a:p>
          <a:p>
            <a:pPr algn="ctr">
              <a:buNone/>
            </a:pPr>
            <a:r>
              <a:rPr lang="ru-RU" sz="1600" b="1" dirty="0" smtClean="0"/>
              <a:t>            Газификация Заволжского муниципального района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en-US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sp>
        <p:nvSpPr>
          <p:cNvPr id="64514" name="AutoShape 2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6" name="AutoShape 4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8" name="AutoShape 6" descr="https://avatars.mds.yandex.net/get-pdb/25978/ce455ac5-8775-41e7-b215-2e32d44a89a4/s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730688"/>
              </p:ext>
            </p:extLst>
          </p:nvPr>
        </p:nvGraphicFramePr>
        <p:xfrm>
          <a:off x="2483768" y="1628800"/>
          <a:ext cx="6517389" cy="481999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143404"/>
                <a:gridCol w="785818"/>
                <a:gridCol w="785818"/>
                <a:gridCol w="802349"/>
              </a:tblGrid>
              <a:tr h="28637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объекта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</a:t>
                      </a:r>
                      <a:endParaRPr lang="ru-RU" sz="1100" dirty="0"/>
                    </a:p>
                  </a:txBody>
                  <a:tcPr/>
                </a:tc>
              </a:tr>
              <a:tr h="388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Строительство газовой блочно-модульной котельной в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д.Коротиха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 Заволжского района Ивановской области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400,0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1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Распределительный газопровод в д.Порозово Заволжского района Ивановской области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22,8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60,0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2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Газовая блочно-модульная котельная в с.Воздвиженье Заволжского района Ивановской области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55,5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400,0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36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Распределительные газопроводы  в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д.Пырешево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, д.Долматово,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д.Ананьино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, с.Мера,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д.Патракейка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 Заволжского района Ивановской области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40,1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102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Газовая блочно-модульная котельная в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с.Колшево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 Заволжского района Ивановкой области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18,4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102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Разработка (корректировка) проектной документации и газификация населенных пунктов, объектов социальной инфраструктуры Ивановской области (Газификация муниципального жилья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с.Бредихино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2 053,4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102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Разработка (корректировка) проектной документации и газификация населенных пунктов, объектов социальной инфраструктуры Ивановской области (Корректировка проектной документации по объекту: "Строительство газовой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блочно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-модульной котельной в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д.Коротиха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 Заволжского района Ивановской области")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1 280,8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522" name="AutoShape 10" descr="https://pbs.twimg.com/media/CpaOV43WAAAmx4C.jpg:large"/>
          <p:cNvSpPr>
            <a:spLocks noChangeAspect="1" noChangeArrowheads="1"/>
          </p:cNvSpPr>
          <p:nvPr/>
        </p:nvSpPr>
        <p:spPr bwMode="auto">
          <a:xfrm>
            <a:off x="155575" y="-4098925"/>
            <a:ext cx="10582275" cy="8553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4" name="AutoShape 12" descr="https://i.artfile.me/wallpaper/04-07-2017/5000x3545/vektornaya-grafika-priroda--nature-lug-d-11881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Дорога и большая доск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Долгая 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6" name="AutoShape 14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8" name="AutoShape 16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0" name="AutoShape 18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2" name="AutoShape 20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4" name="AutoShape 22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6" name="AutoShape 24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8" name="AutoShape 2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40" name="AutoShape 28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4" name="AutoShape 4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6" name="AutoShape 6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8" name="AutoShape 8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" name="Рисунок 30" descr="C:\Users\fin4\Desktop\Мои документы\2020\БДГ\poputnyi_gazc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223224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77800"/>
            <a:ext cx="9036496" cy="668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       </a:t>
            </a:r>
          </a:p>
          <a:p>
            <a:pPr lvl="0" algn="ctr">
              <a:buClr>
                <a:srgbClr val="0BD0D9"/>
              </a:buClr>
              <a:buNone/>
            </a:pPr>
            <a:r>
              <a:rPr lang="ru-RU" sz="2000" b="1" dirty="0">
                <a:solidFill>
                  <a:prstClr val="black"/>
                </a:solidFill>
                <a:cs typeface="Times New Roman" pitchFamily="18" charset="0"/>
              </a:rPr>
              <a:t>Общественно значимые проекты, реализуемые в Заволжском муниципальном районе (тыс. руб.)</a:t>
            </a:r>
            <a:endParaRPr lang="ru-RU" sz="2000" b="1" dirty="0">
              <a:solidFill>
                <a:prstClr val="black"/>
              </a:solidFill>
            </a:endParaRPr>
          </a:p>
          <a:p>
            <a:pPr>
              <a:buNone/>
            </a:pPr>
            <a:endParaRPr lang="ru-RU" sz="1600" b="1" dirty="0" smtClean="0"/>
          </a:p>
          <a:p>
            <a:pPr algn="ctr">
              <a:buNone/>
            </a:pPr>
            <a:r>
              <a:rPr lang="ru-RU" sz="1600" b="1" dirty="0" smtClean="0"/>
              <a:t> </a:t>
            </a:r>
            <a:r>
              <a:rPr lang="ru-RU" sz="1600" b="1" dirty="0">
                <a:solidFill>
                  <a:prstClr val="black"/>
                </a:solidFill>
              </a:rPr>
              <a:t>Газификация Заволжского муниципального района</a:t>
            </a:r>
            <a:endParaRPr lang="ru-RU" sz="1600" b="1" dirty="0" smtClean="0"/>
          </a:p>
          <a:p>
            <a:pPr>
              <a:buNone/>
            </a:pPr>
            <a:endParaRPr lang="ru-RU" sz="1600" b="1" dirty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en-US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sp>
        <p:nvSpPr>
          <p:cNvPr id="64514" name="AutoShape 2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6" name="AutoShape 4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8" name="AutoShape 6" descr="https://avatars.mds.yandex.net/get-pdb/25978/ce455ac5-8775-41e7-b215-2e32d44a89a4/s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021720"/>
              </p:ext>
            </p:extLst>
          </p:nvPr>
        </p:nvGraphicFramePr>
        <p:xfrm>
          <a:off x="2555776" y="1772816"/>
          <a:ext cx="6480720" cy="448892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104456"/>
                <a:gridCol w="792088"/>
                <a:gridCol w="792088"/>
                <a:gridCol w="792088"/>
              </a:tblGrid>
              <a:tr h="28637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объекта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</a:t>
                      </a:r>
                      <a:endParaRPr lang="ru-RU" sz="1100" dirty="0"/>
                    </a:p>
                  </a:txBody>
                  <a:tcPr/>
                </a:tc>
              </a:tr>
              <a:tr h="388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Распределительные газопроводы в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д.Рыболовка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д.Хмелево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Заволжского района Ивановской области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22,6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60,0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1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Газовая блочно-модульная котельная МУ КБО «Родник» в с.Воздвиженье Заволжского района Ивановской области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15,0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150,0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2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Распределительные газопроводы в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д.Милитино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, д.Емельяново Заволжского района Ивановской области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31,0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60,0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36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Распределительные газопроводы в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с.Новлянское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д.Фоминское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 Заволжского района Ивановской области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34,0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36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Распределительные газопроводы в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д.Хотеново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д.Пезлово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д.Белькаши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с.Есиплево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д.Гольцовка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 Заволжского района Ивановской области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55,7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650,0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36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Разработка (корректировка) проектной документации и газификация населенных пунктов, объектов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социальной инфраструктуры Ивановской области (Строительство распределительных газопроводов д.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Коротиха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, д.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Кинино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, д. Вершинино, с.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Бредихино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, д.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Платково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, д.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Зубцово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, д.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Болотниково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, д. Комарово в Заволжском районе Ивановской области) 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7 527,3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522" name="AutoShape 10" descr="https://pbs.twimg.com/media/CpaOV43WAAAmx4C.jpg:large"/>
          <p:cNvSpPr>
            <a:spLocks noChangeAspect="1" noChangeArrowheads="1"/>
          </p:cNvSpPr>
          <p:nvPr/>
        </p:nvSpPr>
        <p:spPr bwMode="auto">
          <a:xfrm>
            <a:off x="155575" y="-4098925"/>
            <a:ext cx="10582275" cy="8553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4" name="AutoShape 12" descr="https://i.artfile.me/wallpaper/04-07-2017/5000x3545/vektornaya-grafika-priroda--nature-lug-d-11881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Дорога и большая доск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Долгая 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6" name="AutoShape 14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8" name="AutoShape 16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0" name="AutoShape 18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2" name="AutoShape 20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4" name="AutoShape 22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6" name="AutoShape 24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8" name="AutoShape 2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40" name="AutoShape 28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4" name="AutoShape 4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6" name="AutoShape 6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8" name="AutoShape 8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AutoShape 2" descr="Скачать картинки Газификация дом, стоковые фото Газификация дом в хорошем 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Скачать картинки Газификация дом, стоковые фото Газификация дом в хорошем 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Продолжается газификация населенных пунктов Самарской области» в блоге  «Энергетика и ТЭК» - Сделано у н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Продолжается газификация населенных пунктов Самарской области» в блоге  «Энергетика и ТЭК» - Сделано у н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Продолжается газификация населенных пунктов Самарской области» в блоге  «Энергетика и ТЭК» - Сделано у н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Продолжается газификация населенных пунктов Самарской области» в блоге  «Энергетика и ТЭК» - Сделано у н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2376263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Основные направления бюджетной и налоговой политики Заволжского муниципального района на 2024 год и на плановый период 2025 и 2026 годов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24600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Создание условий социально-экономического развития Заволжского муниципального района в целях обеспечения реализации приоритетных для района задач и дальнейшего роста уровня жизни населения Заволжского муниципального района, сохранение стабильности и устойчивости бюджета Заволжского муниципального района.</a:t>
            </a:r>
          </a:p>
          <a:p>
            <a:pPr algn="just">
              <a:buNone/>
            </a:pPr>
            <a:endParaRPr lang="ru-RU" sz="800" dirty="0" smtClean="0"/>
          </a:p>
          <a:p>
            <a:pPr algn="just"/>
            <a:r>
              <a:rPr lang="ru-RU" sz="1600" dirty="0" smtClean="0"/>
              <a:t>Определение направлений расходования средств бюджета с учетом их приоритетности с применением всестороннего анализа на предмет необходимости и эффективности.</a:t>
            </a:r>
          </a:p>
          <a:p>
            <a:pPr algn="just"/>
            <a:endParaRPr lang="ru-RU" sz="800" dirty="0" smtClean="0"/>
          </a:p>
          <a:p>
            <a:pPr algn="just"/>
            <a:r>
              <a:rPr lang="ru-RU" sz="1600" dirty="0" smtClean="0"/>
              <a:t>Достижение национальных целей развития, определенных Президентом Российской Федерации.</a:t>
            </a:r>
          </a:p>
          <a:p>
            <a:pPr algn="just">
              <a:buNone/>
            </a:pPr>
            <a:endParaRPr lang="ru-RU" sz="800" dirty="0" smtClean="0"/>
          </a:p>
          <a:p>
            <a:pPr algn="just"/>
            <a:r>
              <a:rPr lang="ru-RU" sz="1600" dirty="0" smtClean="0"/>
              <a:t>Повышению эффективности межбюджетных отношений с Ивановской областью.</a:t>
            </a:r>
          </a:p>
          <a:p>
            <a:pPr algn="just">
              <a:buNone/>
            </a:pPr>
            <a:endParaRPr lang="ru-RU" sz="800" dirty="0" smtClean="0"/>
          </a:p>
          <a:p>
            <a:pPr algn="just"/>
            <a:r>
              <a:rPr lang="ru-RU" sz="1600" dirty="0" smtClean="0"/>
              <a:t>Снижению долговой нагрузки на бюджет Заволжского муниципального района и повышение инвестиционной привлекательности.</a:t>
            </a:r>
          </a:p>
          <a:p>
            <a:pPr algn="just"/>
            <a:endParaRPr lang="ru-RU" sz="800" dirty="0" smtClean="0"/>
          </a:p>
          <a:p>
            <a:pPr algn="just"/>
            <a:r>
              <a:rPr lang="ru-RU" sz="1600" dirty="0" smtClean="0"/>
              <a:t>Управление бюджетными рисками.</a:t>
            </a:r>
            <a:endParaRPr lang="ru-RU" sz="1600" dirty="0"/>
          </a:p>
          <a:p>
            <a:pPr algn="just">
              <a:buNone/>
            </a:pPr>
            <a:endParaRPr lang="ru-RU" sz="800" dirty="0" smtClean="0"/>
          </a:p>
          <a:p>
            <a:pPr algn="just"/>
            <a:r>
              <a:rPr lang="ru-RU" sz="1600" dirty="0" smtClean="0"/>
              <a:t>Совершенствование муниципального контроля в финансово-бюджетной сфере.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80920" cy="13407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Социально значимые проекты, реализуемые в Заволжском муниципальном районе (тыс. руб.)</a:t>
            </a:r>
            <a: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  <a:t/>
            </a:r>
            <a:b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620688"/>
            <a:ext cx="8964488" cy="6048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 </a:t>
            </a:r>
          </a:p>
          <a:p>
            <a:pPr>
              <a:buNone/>
            </a:pPr>
            <a:r>
              <a:rPr lang="ru-RU" sz="1600" b="1" dirty="0" smtClean="0"/>
              <a:t>Образование Заволжского муниципального района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ru-RU" sz="1600" dirty="0" smtClean="0"/>
              <a:t>                                   </a:t>
            </a:r>
            <a:r>
              <a:rPr lang="ru-RU" sz="1600" b="1" dirty="0" smtClean="0"/>
              <a:t>Охрана окружающей среды </a:t>
            </a:r>
          </a:p>
          <a:p>
            <a:pPr>
              <a:buNone/>
            </a:pPr>
            <a:r>
              <a:rPr lang="ru-RU" sz="1600" b="1" smtClean="0"/>
              <a:t>                             Заволжского </a:t>
            </a:r>
            <a:r>
              <a:rPr lang="ru-RU" sz="1600" b="1" dirty="0" smtClean="0"/>
              <a:t>муниципального района</a:t>
            </a:r>
            <a:endParaRPr lang="ru-RU" sz="1600" dirty="0" smtClean="0"/>
          </a:p>
        </p:txBody>
      </p:sp>
      <p:sp>
        <p:nvSpPr>
          <p:cNvPr id="64514" name="AutoShape 2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6" name="AutoShape 4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8" name="AutoShape 6" descr="https://avatars.mds.yandex.net/get-pdb/25978/ce455ac5-8775-41e7-b215-2e32d44a89a4/s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550337"/>
              </p:ext>
            </p:extLst>
          </p:nvPr>
        </p:nvGraphicFramePr>
        <p:xfrm>
          <a:off x="323528" y="1309896"/>
          <a:ext cx="5962984" cy="111099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176902"/>
                <a:gridCol w="928694"/>
                <a:gridCol w="928694"/>
                <a:gridCol w="928694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объекта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</a:t>
                      </a:r>
                      <a:endParaRPr lang="ru-RU" sz="1100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Ремонт спортивного зала в здании МКОУ Заволжского лицея, расположенного по адресу: Ивановская область, г.Заволжск, ул.Мира, д. 5, развитие спортивного клуба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2 472,5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522" name="AutoShape 10" descr="https://pbs.twimg.com/media/CpaOV43WAAAmx4C.jpg:large"/>
          <p:cNvSpPr>
            <a:spLocks noChangeAspect="1" noChangeArrowheads="1"/>
          </p:cNvSpPr>
          <p:nvPr/>
        </p:nvSpPr>
        <p:spPr bwMode="auto">
          <a:xfrm>
            <a:off x="251520" y="-4098925"/>
            <a:ext cx="10486330" cy="8475899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4" name="AutoShape 12" descr="https://i.artfile.me/wallpaper/04-07-2017/5000x3545/vektornaya-grafika-priroda--nature-lug-d-11881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Дорога и большая доск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Долгая 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6" name="AutoShape 14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8" name="AutoShape 16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0" name="AutoShape 18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2" name="AutoShape 20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4" name="AutoShape 22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6" name="AutoShape 24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8" name="AutoShape 2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40" name="AutoShape 28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4" name="AutoShape 4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6" name="AutoShape 6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8" name="AutoShape 8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202"/>
              </p:ext>
            </p:extLst>
          </p:nvPr>
        </p:nvGraphicFramePr>
        <p:xfrm>
          <a:off x="251521" y="3573016"/>
          <a:ext cx="5962984" cy="30403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176902"/>
                <a:gridCol w="928694"/>
                <a:gridCol w="928694"/>
                <a:gridCol w="928694"/>
              </a:tblGrid>
              <a:tr h="29146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объекта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</a:t>
                      </a:r>
                      <a:endParaRPr lang="ru-RU" sz="1100" dirty="0"/>
                    </a:p>
                  </a:txBody>
                  <a:tcPr/>
                </a:tc>
              </a:tr>
              <a:tr h="6686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Ликвидация 4-х объектов размещения химических отходов, расположенных на территории г.Заволжска Ивановской области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664 824,1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5601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Ликвидация подземного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</a:rPr>
                        <a:t>мазутохранилища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, котлована со смоляными и нефтесодержащими отходами, брошенными емкостями со смоляными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</a:rPr>
                        <a:t> отходами, находящимися в непосредственной близости от реки Волга, расстояние около 400 м, и рекультивация земель под ними, которые использовали для размещения данных отходов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Разработка проектов работ по ликвидации накопленного вреда окружающей среде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4 872,8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6562" name="AutoShape 2" descr="C:\Users\%D0%92%D0%BB%D0%B0%D0%B4%D0%B5%D0%BB%D0%B5%D1%86\Desktop\b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564" name="AutoShape 4" descr="C:\Users\%D0%92%D0%BB%D0%B0%D0%B4%D0%B5%D0%BB%D0%B5%D1%86\Desktop\b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" name="Рисунок 32" descr="Уайд — стоковое фот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5866" y="4221088"/>
            <a:ext cx="2614611" cy="207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https://sun9-56.userapi.com/c854028/v854028496/187615/mO6enZt3Sg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7914" y="1340768"/>
            <a:ext cx="257176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Сведения о верхнем пределе муниципального долга Заволжского муниципального района на 1 января года, следующего за очередным финансовым годом и каждым годом планового периода</a:t>
            </a:r>
            <a:endParaRPr lang="ru-RU" sz="2000" b="1" dirty="0"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8767028"/>
              </p:ext>
            </p:extLst>
          </p:nvPr>
        </p:nvGraphicFramePr>
        <p:xfrm>
          <a:off x="395536" y="2204864"/>
          <a:ext cx="4032448" cy="384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0818362"/>
              </p:ext>
            </p:extLst>
          </p:nvPr>
        </p:nvGraphicFramePr>
        <p:xfrm>
          <a:off x="4572000" y="2204864"/>
          <a:ext cx="424847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zavrayadm.ru/images/stories/ger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42852"/>
            <a:ext cx="1657350" cy="20764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420888"/>
            <a:ext cx="9144000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       </a:t>
            </a:r>
          </a:p>
          <a:p>
            <a:pPr algn="just"/>
            <a:r>
              <a:rPr lang="ru-RU" sz="1700" dirty="0" smtClean="0">
                <a:solidFill>
                  <a:schemeClr val="bg1"/>
                </a:solidFill>
              </a:rPr>
              <a:t>              На официальном сайте администрации Заволжского муниципального района Ивановской области в сети Интернет</a:t>
            </a:r>
            <a:r>
              <a:rPr lang="ru-RU" sz="1700" dirty="0" smtClean="0">
                <a:solidFill>
                  <a:schemeClr val="bg1"/>
                </a:solidFill>
                <a:uFill>
                  <a:solidFill>
                    <a:schemeClr val="bg2">
                      <a:lumMod val="75000"/>
                    </a:schemeClr>
                  </a:solidFill>
                </a:uFill>
              </a:rPr>
              <a:t> </a:t>
            </a:r>
            <a:r>
              <a:rPr lang="en-US" sz="1700" dirty="0" smtClean="0">
                <a:solidFill>
                  <a:schemeClr val="bg1"/>
                </a:solidFill>
              </a:rPr>
              <a:t>(</a:t>
            </a:r>
            <a:r>
              <a:rPr lang="ru-RU" sz="1700" u="sng" kern="50" dirty="0" smtClean="0">
                <a:solidFill>
                  <a:schemeClr val="bg1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http://zavrayadm.ru</a:t>
            </a:r>
            <a:r>
              <a:rPr lang="en-US" sz="1700" u="sng" kern="50" dirty="0" smtClean="0">
                <a:solidFill>
                  <a:schemeClr val="bg1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)</a:t>
            </a:r>
            <a:r>
              <a:rPr lang="ru-RU" sz="1700" dirty="0" smtClean="0">
                <a:solidFill>
                  <a:schemeClr val="bg1"/>
                </a:solidFill>
              </a:rPr>
              <a:t> в разделе «Финансы/Бюджет/Бюджет 2024/Актуальная версия бюджета» размещено Решение Совета Заволжского муниципального района</a:t>
            </a:r>
            <a:r>
              <a:rPr lang="ru-RU" sz="1700" kern="50" dirty="0" smtClean="0">
                <a:solidFill>
                  <a:schemeClr val="bg1"/>
                </a:solidFill>
                <a:ea typeface="Lucida Sans Unicode" panose="020B0602030504020204" pitchFamily="34" charset="0"/>
                <a:cs typeface="Mangal" panose="02040503050203030202" pitchFamily="18" charset="0"/>
              </a:rPr>
              <a:t> «О бюджете Заволжского муниципального района на 2024 год и на плановый период 2025 и 2026 годов» от 20.12.2023 № 55.</a:t>
            </a:r>
          </a:p>
          <a:p>
            <a:pPr algn="just"/>
            <a:endParaRPr lang="ru-RU" sz="1700" kern="50" dirty="0" smtClean="0">
              <a:cs typeface="Mangal" panose="02040503050203030202" pitchFamily="18" charset="0"/>
            </a:endParaRPr>
          </a:p>
          <a:p>
            <a:pPr algn="just"/>
            <a:r>
              <a:rPr lang="ru-RU" sz="1700" dirty="0" smtClean="0">
                <a:solidFill>
                  <a:schemeClr val="bg1"/>
                </a:solidFill>
              </a:rPr>
              <a:t>       </a:t>
            </a:r>
            <a:endParaRPr lang="ru-RU" sz="17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643579"/>
            <a:ext cx="88204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dirty="0" smtClean="0">
              <a:solidFill>
                <a:schemeClr val="bg1"/>
              </a:solidFill>
            </a:endParaRPr>
          </a:p>
          <a:p>
            <a:r>
              <a:rPr lang="ru-RU" sz="800" dirty="0" smtClean="0">
                <a:solidFill>
                  <a:schemeClr val="bg1"/>
                </a:solidFill>
              </a:rPr>
              <a:t>Финансовый отдел администрации Заволжского муниципального района Ивановской области</a:t>
            </a:r>
          </a:p>
          <a:p>
            <a:r>
              <a:rPr lang="ru-RU" sz="800" dirty="0" smtClean="0">
                <a:solidFill>
                  <a:schemeClr val="bg1"/>
                </a:solidFill>
              </a:rPr>
              <a:t>Контактная информация: </a:t>
            </a:r>
          </a:p>
          <a:p>
            <a:r>
              <a:rPr lang="ru-RU" sz="800" u="sng" dirty="0" smtClean="0">
                <a:solidFill>
                  <a:schemeClr val="bg1"/>
                </a:solidFill>
              </a:rPr>
              <a:t>Адрес: </a:t>
            </a:r>
            <a:r>
              <a:rPr lang="ru-RU" sz="800" dirty="0" smtClean="0">
                <a:solidFill>
                  <a:schemeClr val="bg1"/>
                </a:solidFill>
              </a:rPr>
              <a:t>Ивановская область, г.Заволжск, ул.Мира д.7, тел. 6-00-44</a:t>
            </a:r>
            <a:r>
              <a:rPr lang="en-US" sz="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800" u="sng" dirty="0" smtClean="0">
                <a:solidFill>
                  <a:schemeClr val="bg1"/>
                </a:solidFill>
              </a:rPr>
              <a:t>Адрес электронной почты: </a:t>
            </a:r>
            <a:r>
              <a:rPr lang="en-US" sz="800" dirty="0" err="1" smtClean="0">
                <a:solidFill>
                  <a:schemeClr val="bg1"/>
                </a:solidFill>
              </a:rPr>
              <a:t>zavfin@nxt</a:t>
            </a:r>
            <a:r>
              <a:rPr lang="ru-RU" sz="800" dirty="0" smtClean="0">
                <a:solidFill>
                  <a:schemeClr val="bg1"/>
                </a:solidFill>
              </a:rPr>
              <a:t>.</a:t>
            </a:r>
            <a:r>
              <a:rPr lang="en-US" sz="800" dirty="0" err="1" smtClean="0">
                <a:solidFill>
                  <a:schemeClr val="bg1"/>
                </a:solidFill>
              </a:rPr>
              <a:t>ru</a:t>
            </a:r>
            <a:endParaRPr lang="en-US" sz="800" dirty="0" smtClean="0">
              <a:solidFill>
                <a:schemeClr val="bg1"/>
              </a:solidFill>
            </a:endParaRPr>
          </a:p>
          <a:p>
            <a:r>
              <a:rPr lang="ru-RU" sz="800" u="sng" dirty="0" smtClean="0">
                <a:solidFill>
                  <a:schemeClr val="bg1"/>
                </a:solidFill>
              </a:rPr>
              <a:t>График работы:</a:t>
            </a:r>
            <a:r>
              <a:rPr lang="ru-RU" sz="800" dirty="0" smtClean="0">
                <a:solidFill>
                  <a:schemeClr val="bg1"/>
                </a:solidFill>
              </a:rPr>
              <a:t> </a:t>
            </a:r>
            <a:r>
              <a:rPr lang="ru-RU" sz="800" dirty="0" err="1" smtClean="0">
                <a:solidFill>
                  <a:schemeClr val="bg1"/>
                </a:solidFill>
              </a:rPr>
              <a:t>пн</a:t>
            </a:r>
            <a:r>
              <a:rPr lang="ru-RU" sz="800" dirty="0" smtClean="0">
                <a:solidFill>
                  <a:schemeClr val="bg1"/>
                </a:solidFill>
              </a:rPr>
              <a:t> – </a:t>
            </a:r>
            <a:r>
              <a:rPr lang="ru-RU" sz="800" dirty="0" err="1" smtClean="0">
                <a:solidFill>
                  <a:schemeClr val="bg1"/>
                </a:solidFill>
              </a:rPr>
              <a:t>чт</a:t>
            </a:r>
            <a:r>
              <a:rPr lang="ru-RU" sz="800" dirty="0" smtClean="0">
                <a:solidFill>
                  <a:schemeClr val="bg1"/>
                </a:solidFill>
              </a:rPr>
              <a:t> с 8.45 до 18.00, </a:t>
            </a:r>
            <a:r>
              <a:rPr lang="ru-RU" sz="800" dirty="0" err="1" smtClean="0">
                <a:solidFill>
                  <a:schemeClr val="bg1"/>
                </a:solidFill>
              </a:rPr>
              <a:t>пт</a:t>
            </a:r>
            <a:r>
              <a:rPr lang="ru-RU" sz="800" dirty="0" smtClean="0">
                <a:solidFill>
                  <a:schemeClr val="bg1"/>
                </a:solidFill>
              </a:rPr>
              <a:t> с 8.45 до 16.45 </a:t>
            </a:r>
          </a:p>
          <a:p>
            <a:pPr algn="ctr"/>
            <a:endParaRPr lang="ru-RU" sz="800" dirty="0" smtClean="0"/>
          </a:p>
          <a:p>
            <a:pPr algn="ctr"/>
            <a:endParaRPr lang="ru-RU" sz="800" dirty="0" smtClean="0"/>
          </a:p>
          <a:p>
            <a:pPr algn="ctr"/>
            <a:endParaRPr lang="ru-RU" sz="800" dirty="0" smtClean="0"/>
          </a:p>
          <a:p>
            <a:pPr algn="ctr"/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0801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Основные показатели социально-экономического развития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2024 год и на плановый период 2025 и 2026 годов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1. Экономические показатели 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5751682"/>
              </p:ext>
            </p:extLst>
          </p:nvPr>
        </p:nvGraphicFramePr>
        <p:xfrm>
          <a:off x="251521" y="1293260"/>
          <a:ext cx="8496942" cy="520155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73691"/>
                <a:gridCol w="1486847"/>
                <a:gridCol w="1058844"/>
                <a:gridCol w="1016728"/>
                <a:gridCol w="944105"/>
                <a:gridCol w="1016727"/>
              </a:tblGrid>
              <a:tr h="385376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Показатели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Ед.измере</a:t>
                      </a:r>
                      <a:endParaRPr lang="ru-RU" sz="1600" smtClean="0"/>
                    </a:p>
                    <a:p>
                      <a:pPr algn="ctr"/>
                      <a:r>
                        <a:rPr lang="ru-RU" sz="1600" smtClean="0"/>
                        <a:t>ния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Оценка </a:t>
                      </a:r>
                    </a:p>
                    <a:p>
                      <a:pPr algn="ctr"/>
                      <a:r>
                        <a:rPr lang="ru-RU" sz="1600" dirty="0" smtClean="0"/>
                        <a:t>2023 год</a:t>
                      </a:r>
                      <a:endParaRPr lang="ru-RU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Прогноз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15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2024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2025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2026 год</a:t>
                      </a:r>
                      <a:endParaRPr lang="ru-RU" sz="1600" dirty="0"/>
                    </a:p>
                  </a:txBody>
                  <a:tcPr/>
                </a:tc>
              </a:tr>
              <a:tr h="789205">
                <a:tc>
                  <a:txBody>
                    <a:bodyPr/>
                    <a:lstStyle/>
                    <a:p>
                      <a:r>
                        <a:rPr kumimoji="0" lang="ru-RU" sz="1600" kern="1200" dirty="0" smtClean="0"/>
                        <a:t>Объем продукции сельского хозяйства в хозяйствах всех категорий 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36,99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38,85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40,81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42,91</a:t>
                      </a:r>
                      <a:endParaRPr lang="ru-RU" sz="1600" dirty="0"/>
                    </a:p>
                  </a:txBody>
                  <a:tcPr/>
                </a:tc>
              </a:tr>
              <a:tr h="567918">
                <a:tc>
                  <a:txBody>
                    <a:bodyPr/>
                    <a:lstStyle/>
                    <a:p>
                      <a:r>
                        <a:rPr kumimoji="0" lang="ru-RU" sz="1600" kern="1200" dirty="0" smtClean="0"/>
                        <a:t>Оборот розничной торговли 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639,988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676,538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707,746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741,132</a:t>
                      </a:r>
                      <a:endParaRPr lang="ru-RU" sz="1600" dirty="0"/>
                    </a:p>
                  </a:txBody>
                  <a:tcPr/>
                </a:tc>
              </a:tr>
              <a:tr h="67440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Инвестиции в основной капитал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222,483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2,3</a:t>
                      </a:r>
                      <a:endParaRPr lang="ru-RU" sz="1600" dirty="0"/>
                    </a:p>
                  </a:txBody>
                  <a:tcPr/>
                </a:tc>
              </a:tr>
              <a:tr h="67440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Количество малых и средних предприятий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тыс.единиц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0,348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0,353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0,353</a:t>
                      </a:r>
                      <a:endParaRPr lang="ru-RU" sz="1600" dirty="0"/>
                    </a:p>
                  </a:txBody>
                  <a:tcPr/>
                </a:tc>
              </a:tr>
              <a:tr h="9634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Среднесписочная численность работников, занятых на малых и средних предприятиях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тыс.человек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1,236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1,231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1,242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1,256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7440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Оборот малых и средних предприятий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407,891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410,338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413,62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417,756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315416"/>
            <a:ext cx="8712968" cy="126876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Основные показатели социально-экономического развития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на 2024 год и на плановый период 2025 и 2026 годов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2.Показатели, характеризующие уровень жизни населения</a:t>
            </a:r>
            <a:endParaRPr lang="ru-RU" sz="2000" dirty="0"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9001091"/>
              </p:ext>
            </p:extLst>
          </p:nvPr>
        </p:nvGraphicFramePr>
        <p:xfrm>
          <a:off x="214282" y="1029896"/>
          <a:ext cx="8871211" cy="558426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456385"/>
                <a:gridCol w="1189365"/>
                <a:gridCol w="1124952"/>
                <a:gridCol w="1060674"/>
                <a:gridCol w="1047318"/>
                <a:gridCol w="992517"/>
              </a:tblGrid>
              <a:tr h="348956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Показатели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Ед.измере</a:t>
                      </a:r>
                      <a:endParaRPr lang="ru-RU" sz="1400" dirty="0" smtClean="0"/>
                    </a:p>
                    <a:p>
                      <a:pPr algn="ctr"/>
                      <a:r>
                        <a:rPr lang="ru-RU" sz="1400" dirty="0" err="1" smtClean="0"/>
                        <a:t>ния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Оценка</a:t>
                      </a:r>
                    </a:p>
                    <a:p>
                      <a:pPr algn="ctr"/>
                      <a:r>
                        <a:rPr lang="ru-RU" sz="1400" dirty="0" smtClean="0"/>
                        <a:t> 2023 год</a:t>
                      </a:r>
                      <a:endParaRPr lang="ru-R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Прогноз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9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2026 год</a:t>
                      </a:r>
                      <a:endParaRPr lang="ru-RU" sz="1400" dirty="0"/>
                    </a:p>
                  </a:txBody>
                  <a:tcPr/>
                </a:tc>
              </a:tr>
              <a:tr h="238192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Демография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2934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постоянного населения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13,124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12,836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12,565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12,306</a:t>
                      </a:r>
                      <a:endParaRPr lang="ru-RU" sz="1600" dirty="0"/>
                    </a:p>
                  </a:txBody>
                  <a:tcPr/>
                </a:tc>
              </a:tr>
              <a:tr h="25989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 городского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8,898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8,703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8,519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8,343</a:t>
                      </a:r>
                      <a:endParaRPr lang="ru-RU" sz="1600" dirty="0"/>
                    </a:p>
                  </a:txBody>
                  <a:tcPr/>
                </a:tc>
              </a:tr>
              <a:tr h="18216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 сельского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4,226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4,133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4,046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3,963</a:t>
                      </a:r>
                      <a:endParaRPr lang="ru-RU" sz="1600" dirty="0"/>
                    </a:p>
                  </a:txBody>
                  <a:tcPr/>
                </a:tc>
              </a:tr>
              <a:tr h="50099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Общий коэффициент рождаемости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чел. на 1000 населения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7,16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7,48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8,13</a:t>
                      </a:r>
                      <a:endParaRPr lang="ru-RU" sz="1600" dirty="0"/>
                    </a:p>
                  </a:txBody>
                  <a:tcPr/>
                </a:tc>
              </a:tr>
              <a:tr h="54057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Общий коэффициент смертности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чел. на 1000 населения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24,38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24,62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24,67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24,87</a:t>
                      </a:r>
                      <a:endParaRPr lang="ru-RU" sz="1600" dirty="0"/>
                    </a:p>
                  </a:txBody>
                  <a:tcPr/>
                </a:tc>
              </a:tr>
              <a:tr h="48053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Ожидаемая</a:t>
                      </a:r>
                      <a:r>
                        <a:rPr lang="ru-RU" sz="1400" baseline="0" dirty="0" smtClean="0"/>
                        <a:t> продолжительность жизни при рождении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лет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70,1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70,1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71</a:t>
                      </a:r>
                      <a:endParaRPr lang="ru-RU" sz="1600" dirty="0"/>
                    </a:p>
                  </a:txBody>
                  <a:tcPr/>
                </a:tc>
              </a:tr>
              <a:tr h="322418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Труд и занятость 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314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безработных,</a:t>
                      </a:r>
                      <a:r>
                        <a:rPr lang="ru-RU" sz="1400" baseline="0" dirty="0" smtClean="0"/>
                        <a:t> зарегистрированных в органах государственной службы занятости </a:t>
                      </a:r>
                    </a:p>
                    <a:p>
                      <a:r>
                        <a:rPr lang="ru-RU" sz="1400" baseline="0" dirty="0" smtClean="0"/>
                        <a:t>(на конец года)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0,072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0,072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0,072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0,072</a:t>
                      </a:r>
                      <a:endParaRPr lang="ru-RU" sz="1600" dirty="0"/>
                    </a:p>
                  </a:txBody>
                  <a:tcPr/>
                </a:tc>
              </a:tr>
              <a:tr h="584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Уровень зарегистрированной безработицы к трудоспособному населению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(на конец года)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1,1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11430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Основные показатели социально-экономического развития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на 2024 год и на плановый период 2025 и 202</a:t>
            </a:r>
            <a:r>
              <a:rPr lang="ru-RU" sz="20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6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годов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2.Показатели, характеризующие уровень жизни населения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(продолжение)</a:t>
            </a:r>
            <a:endParaRPr lang="ru-RU" sz="2000" dirty="0"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412875"/>
          <a:ext cx="8640959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1918108"/>
                <a:gridCol w="16102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Ед.измерения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Прогноз</a:t>
                      </a:r>
                    </a:p>
                    <a:p>
                      <a:pPr algn="ctr"/>
                      <a:r>
                        <a:rPr lang="ru-RU" dirty="0" smtClean="0"/>
                        <a:t> на 201</a:t>
                      </a:r>
                      <a:r>
                        <a:rPr lang="en-US" dirty="0" smtClean="0"/>
                        <a:t>9</a:t>
                      </a:r>
                      <a:r>
                        <a:rPr lang="ru-RU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Лица в трудоспособном возрасте не занятые</a:t>
                      </a:r>
                      <a:r>
                        <a:rPr lang="ru-RU" baseline="0" dirty="0" smtClean="0"/>
                        <a:t> трудовой деятельностью и учёбой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Численность безработных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0,155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Фонд начисленной заработной платы всех работников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млн.руб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712,826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Среднесписочная численность работников организаций – всего: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заработная плата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18 563,17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Денежные доходы в расчёте на душу населения в месяц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13 032,21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9767030"/>
              </p:ext>
            </p:extLst>
          </p:nvPr>
        </p:nvGraphicFramePr>
        <p:xfrm>
          <a:off x="251520" y="1340768"/>
          <a:ext cx="8784975" cy="513282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74665"/>
                <a:gridCol w="942798"/>
                <a:gridCol w="1483137"/>
                <a:gridCol w="1080120"/>
                <a:gridCol w="1152128"/>
                <a:gridCol w="1152127"/>
              </a:tblGrid>
              <a:tr h="35535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Показатели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Ед.измерения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Оценка</a:t>
                      </a:r>
                    </a:p>
                    <a:p>
                      <a:pPr algn="ctr"/>
                      <a:r>
                        <a:rPr lang="ru-RU" sz="1400" dirty="0" smtClean="0"/>
                        <a:t> 2023 год</a:t>
                      </a:r>
                      <a:endParaRPr lang="ru-R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Прогноз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2026 год</a:t>
                      </a:r>
                      <a:endParaRPr lang="ru-RU" sz="1400" dirty="0"/>
                    </a:p>
                  </a:txBody>
                  <a:tcPr/>
                </a:tc>
              </a:tr>
              <a:tr h="5444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Фонд начисленной заработной платы всех работников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614,185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619,143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633,289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663,488</a:t>
                      </a:r>
                      <a:endParaRPr lang="ru-RU" sz="1600" dirty="0"/>
                    </a:p>
                  </a:txBody>
                  <a:tcPr/>
                </a:tc>
              </a:tr>
              <a:tr h="3202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Среднесписочная численность работников организаций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2,319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2,31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2,321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2,384</a:t>
                      </a:r>
                      <a:endParaRPr lang="ru-RU" sz="1600" dirty="0"/>
                    </a:p>
                  </a:txBody>
                  <a:tcPr/>
                </a:tc>
              </a:tr>
              <a:tr h="3202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Средняя заработная плата номинальная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22 070,77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22 335,62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22 737,66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23 192,41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228776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Денежные доходы населения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0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Денежные доходы в расчете на душу населения в месяц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13 796,42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14 708,87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15 459,49</a:t>
                      </a:r>
                      <a:endParaRPr lang="ru-RU" sz="1600" dirty="0"/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16 547,63</a:t>
                      </a:r>
                      <a:endParaRPr lang="ru-RU" sz="1600" dirty="0"/>
                    </a:p>
                  </a:txBody>
                  <a:tcPr/>
                </a:tc>
              </a:tr>
              <a:tr h="7686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Реальные располагаемые денежные доходы населения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 к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предыду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щему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году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98,7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101,0</a:t>
                      </a:r>
                      <a:endParaRPr lang="ru-RU" sz="1600" dirty="0"/>
                    </a:p>
                  </a:txBody>
                  <a:tcPr/>
                </a:tc>
              </a:tr>
              <a:tr h="7686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Численность населения с денежными доходами ниже прожиточного минимума в % ко всему населению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39,0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38,0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37,7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37,5</a:t>
                      </a:r>
                      <a:endParaRPr lang="ru-RU" sz="1600" dirty="0"/>
                    </a:p>
                  </a:txBody>
                  <a:tcPr/>
                </a:tc>
              </a:tr>
              <a:tr h="189128">
                <a:tc gridSpan="6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4"/>
          <p:cNvSpPr>
            <a:spLocks noChangeArrowheads="1"/>
          </p:cNvSpPr>
          <p:nvPr/>
        </p:nvSpPr>
        <p:spPr bwMode="auto">
          <a:xfrm>
            <a:off x="1000125" y="214313"/>
            <a:ext cx="800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Что такое бюджет</a:t>
            </a:r>
            <a:r>
              <a:rPr lang="en-US" sz="2000" b="1" dirty="0" smtClean="0">
                <a:solidFill>
                  <a:srgbClr val="002060"/>
                </a:solidFill>
                <a:cs typeface="Times New Roman" pitchFamily="18" charset="0"/>
              </a:rPr>
              <a:t>?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5123" name="Рисунок 36" descr="x_37ac4ade.jpg"/>
          <p:cNvPicPr>
            <a:picLocks noChangeAspect="1"/>
          </p:cNvPicPr>
          <p:nvPr/>
        </p:nvPicPr>
        <p:blipFill>
          <a:blip r:embed="rId3" cstate="print"/>
          <a:srcRect l="5672" r="66949"/>
          <a:stretch>
            <a:fillRect/>
          </a:stretch>
        </p:blipFill>
        <p:spPr bwMode="auto">
          <a:xfrm>
            <a:off x="323528" y="764704"/>
            <a:ext cx="100806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20"/>
          <p:cNvSpPr txBox="1">
            <a:spLocks noChangeArrowheads="1"/>
          </p:cNvSpPr>
          <p:nvPr/>
        </p:nvSpPr>
        <p:spPr bwMode="auto">
          <a:xfrm>
            <a:off x="467544" y="2420888"/>
            <a:ext cx="2448694" cy="286232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ДОХОДЫ -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(налоги от юридических и физических лиц, административные платежи и сборы, безвозмездные поступления)</a:t>
            </a:r>
          </a:p>
        </p:txBody>
      </p:sp>
      <p:sp>
        <p:nvSpPr>
          <p:cNvPr id="5125" name="TextBox 21"/>
          <p:cNvSpPr txBox="1">
            <a:spLocks noChangeArrowheads="1"/>
          </p:cNvSpPr>
          <p:nvPr/>
        </p:nvSpPr>
        <p:spPr bwMode="auto">
          <a:xfrm>
            <a:off x="5868144" y="2492896"/>
            <a:ext cx="3024336" cy="313932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B050B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 (социальные выплаты населению, содержание муниципальных учреждений (образование, ЖКХ, культура и другие) капитальное строительство и другие) </a:t>
            </a:r>
          </a:p>
        </p:txBody>
      </p:sp>
      <p:sp>
        <p:nvSpPr>
          <p:cNvPr id="5126" name="TextBox 22"/>
          <p:cNvSpPr txBox="1">
            <a:spLocks noChangeArrowheads="1"/>
          </p:cNvSpPr>
          <p:nvPr/>
        </p:nvSpPr>
        <p:spPr bwMode="auto">
          <a:xfrm flipV="1">
            <a:off x="1763688" y="692696"/>
            <a:ext cx="7129487" cy="175432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rot="10800000" wrap="square">
            <a:spAutoFit/>
          </a:bodyPr>
          <a:lstStyle/>
          <a:p>
            <a:pPr algn="just"/>
            <a:endParaRPr lang="ru-RU" b="1" dirty="0">
              <a:solidFill>
                <a:srgbClr val="FB050B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b="1" dirty="0">
                <a:solidFill>
                  <a:srgbClr val="FB050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algn="just"/>
            <a:endParaRPr lang="ru-RU" b="1" dirty="0">
              <a:solidFill>
                <a:srgbClr val="4709F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8" name="TextBox 10"/>
          <p:cNvSpPr txBox="1">
            <a:spLocks noChangeArrowheads="1"/>
          </p:cNvSpPr>
          <p:nvPr/>
        </p:nvSpPr>
        <p:spPr bwMode="auto">
          <a:xfrm>
            <a:off x="8501063" y="214313"/>
            <a:ext cx="428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dirty="0">
              <a:latin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</a:endParaRPr>
          </a:p>
        </p:txBody>
      </p:sp>
      <p:pic>
        <p:nvPicPr>
          <p:cNvPr id="5130" name="Picture 15" descr="289654bc05747496ce06717c2d8a645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420888"/>
            <a:ext cx="2735263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13094</TotalTime>
  <Words>6057</Words>
  <Application>Microsoft Office PowerPoint</Application>
  <PresentationFormat>Экран (4:3)</PresentationFormat>
  <Paragraphs>1635</Paragraphs>
  <Slides>52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бюджетной и налоговой политики Заволжского муниципального района на 2024 год и на плановый период 2025 и 2026 годов </vt:lpstr>
      <vt:lpstr>Основные показатели социально-экономического развития  на 2024 год и на плановый период 2025 и 2026 годов 1. Экономические показатели </vt:lpstr>
      <vt:lpstr>Основные показатели социально-экономического развития  на 2024 год и на плановый период 2025 и 2026 годов  2.Показатели, характеризующие уровень жизни населения</vt:lpstr>
      <vt:lpstr>Основные показатели социально-экономического развития  на 2024 год и на плановый период 2025 и 2026 годов  2.Показатели, характеризующие уровень жизни населения  (продолжение)</vt:lpstr>
      <vt:lpstr>Презентация PowerPoint</vt:lpstr>
      <vt:lpstr>Презентация PowerPoint</vt:lpstr>
      <vt:lpstr>Презентация PowerPoint</vt:lpstr>
      <vt:lpstr>Основные характеристики бюджета Заволжского муниципального района на 2024 год и на плановый период 2025 и 2026 годов                                                                                                                                                                                                            (тыс.руб.)</vt:lpstr>
      <vt:lpstr>Презентация PowerPoint</vt:lpstr>
      <vt:lpstr>Презентация PowerPoint</vt:lpstr>
      <vt:lpstr>Нормативы зачислений налоговых и неналоговых доходов в бюджет  Заволжского муниципального района  и бюджеты поселений Заволжского муниципального района на 2024 год и на плановый период 2025 и 2026 годов </vt:lpstr>
      <vt:lpstr>Нормативы зачислений налоговых и неналоговых доходов в бюджет  Заволжского муниципального района  и бюджеты поселений Заволжского муниципального района на 2024 год и на плановый период 2025 и 2026 годов (продолжение)</vt:lpstr>
      <vt:lpstr>Нормативы зачислений налоговых и неналоговых доходов в бюджет  Заволжского муниципального района  и бюджеты поселений Заволжского муниципального района на 2024 год и на плановый период 2025 и 2026 годов (продолжение)</vt:lpstr>
      <vt:lpstr>Структура доходов бюджета Заволжского муниципального района  на 2024 год и на плановый период 2025 и 2026 годов </vt:lpstr>
      <vt:lpstr>Структура налоговых доходов бюджета Заволжского муниципального района  на 2024 год и на плановый период 2025 и 2026 годов </vt:lpstr>
      <vt:lpstr>Структура неналоговых доходов бюджета Заволжского муниципального района  на 2024 год и на плановый период 2025 и 2026 годов </vt:lpstr>
      <vt:lpstr>Безвозмездные поступления в бюджет Заволжского муниципального района  на 2024 год и на плановый период 2025 и 2026 годов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бюджета Заволжского муниципального района в разрезе разделов и подразделов бюджетной классификации  на 2024 год и на плановый период 2025 и 2026 годов</vt:lpstr>
      <vt:lpstr>Расходы бюджета Заволжского муниципального района в разрезе разделов и подразделов бюджетной классификации  на 2024 год и на плановый период 2025 и 2026 годов (2)</vt:lpstr>
      <vt:lpstr>Расходы бюджета Заволжского муниципального района в разрезе разделов и подразделов бюджетной классификации  на 2024 год и на плановый период 2025 и 2026 годов (3)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Непрограммные направления деятельности  Заволжского муниципального района  на 2024 год и на плановый период 2025 и 2026 годов </vt:lpstr>
      <vt:lpstr>Непрограммные направления деятельности  Заволжского муниципального района  на 2024 год и на плановый период 2025 и 2026 годов (продолжение)</vt:lpstr>
      <vt:lpstr>Непрограммные направления деятельности  Заволжского муниципального района  на 2024 год и на плановый период 2025 и 2026 годов (продолжение)</vt:lpstr>
      <vt:lpstr>Непрограммные направления деятельности  Заволжского муниципального района  на 2024 год и на плановый период 2025 и 2026 годов (продолжение)</vt:lpstr>
      <vt:lpstr>Непрограммные направления деятельности  Заволжского муниципального района  на 2024 год и на плановый период 2025 и 2026 годов (продолжение)</vt:lpstr>
      <vt:lpstr>Иные межбюджетные трансферты поселениям  Заволжского муниципального района  на 2024 год и на плановый период 2025 и 2026 годов </vt:lpstr>
      <vt:lpstr>Иные межбюджетные трансферты поселениям  Заволжского муниципального района  на 2024 год и на плановый период 2025 и 2026 годов (2)</vt:lpstr>
      <vt:lpstr>Презентация PowerPoint</vt:lpstr>
      <vt:lpstr>Дорожный фонд  Заволжского муниципального района  на 2020 год</vt:lpstr>
      <vt:lpstr>Общественно значимые проекты, реализуемые в Заволжском муниципальном районе (тыс. руб.) </vt:lpstr>
      <vt:lpstr>Презентация PowerPoint</vt:lpstr>
      <vt:lpstr>Социально значимые проекты, реализуемые в Заволжском муниципальном районе (тыс. руб.) </vt:lpstr>
      <vt:lpstr>Сведения о верхнем пределе муниципального долга Заволжского муниципального района на 1 января года, следующего за очередным финансовым годом и каждым годом планового периода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fin4</dc:creator>
  <cp:lastModifiedBy>Владелец</cp:lastModifiedBy>
  <cp:revision>1413</cp:revision>
  <cp:lastPrinted>2023-12-25T08:26:16Z</cp:lastPrinted>
  <dcterms:modified xsi:type="dcterms:W3CDTF">2023-12-25T09:06:07Z</dcterms:modified>
</cp:coreProperties>
</file>