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8"/>
  </p:notesMasterIdLst>
  <p:sldIdLst>
    <p:sldId id="341" r:id="rId2"/>
    <p:sldId id="342" r:id="rId3"/>
    <p:sldId id="362" r:id="rId4"/>
    <p:sldId id="257" r:id="rId5"/>
    <p:sldId id="258" r:id="rId6"/>
    <p:sldId id="375" r:id="rId7"/>
    <p:sldId id="347" r:id="rId8"/>
    <p:sldId id="337" r:id="rId9"/>
    <p:sldId id="354" r:id="rId10"/>
    <p:sldId id="355" r:id="rId11"/>
    <p:sldId id="356" r:id="rId12"/>
    <p:sldId id="357" r:id="rId13"/>
    <p:sldId id="353" r:id="rId14"/>
    <p:sldId id="332" r:id="rId15"/>
    <p:sldId id="340" r:id="rId16"/>
    <p:sldId id="330" r:id="rId17"/>
    <p:sldId id="334" r:id="rId18"/>
    <p:sldId id="335" r:id="rId19"/>
    <p:sldId id="377" r:id="rId20"/>
    <p:sldId id="372" r:id="rId21"/>
    <p:sldId id="348" r:id="rId22"/>
    <p:sldId id="370" r:id="rId23"/>
    <p:sldId id="376" r:id="rId24"/>
    <p:sldId id="368" r:id="rId25"/>
    <p:sldId id="369" r:id="rId26"/>
    <p:sldId id="282" r:id="rId2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</a:t>
            </a:r>
            <a:endParaRPr lang="en-US" sz="2000" dirty="0" smtClean="0"/>
          </a:p>
          <a:p>
            <a:pPr>
              <a:defRPr/>
            </a:pPr>
            <a:r>
              <a:rPr lang="ru-RU" sz="2000" dirty="0" smtClean="0"/>
              <a:t>Заволжского</a:t>
            </a:r>
            <a:r>
              <a:rPr lang="ru-RU" sz="2000" baseline="0" dirty="0" smtClean="0"/>
              <a:t> муниципального района</a:t>
            </a:r>
            <a:endParaRPr lang="ru-RU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746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256513368599086"/>
                  <c:y val="-4.3573042248168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972111267048643E-3"/>
                  <c:y val="-3.35177248062833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845190543020616E-3"/>
                  <c:y val="-2.34626712834913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</a:t>
                    </a:r>
                    <a:r>
                      <a:rPr lang="ru-RU" dirty="0" smtClean="0"/>
                      <a:t>01.01.2021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126920724027497E-3"/>
                  <c:y val="-3.6869761206004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972111267048105E-3"/>
                  <c:y val="-4.3573042248168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01.01.2019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12422</c:v>
                </c:pt>
                <c:pt idx="1">
                  <c:v>13601</c:v>
                </c:pt>
                <c:pt idx="2">
                  <c:v>13949</c:v>
                </c:pt>
                <c:pt idx="3">
                  <c:v>14193</c:v>
                </c:pt>
                <c:pt idx="4">
                  <c:v>14553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991-4C9F-9D0A-0EF234C6E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3373568"/>
        <c:axId val="33485568"/>
      </c:bubbleChart>
      <c:valAx>
        <c:axId val="33373568"/>
        <c:scaling>
          <c:orientation val="maxMin"/>
        </c:scaling>
        <c:delete val="0"/>
        <c:axPos val="t"/>
        <c:numFmt formatCode="General" sourceLinked="1"/>
        <c:majorTickMark val="out"/>
        <c:minorTickMark val="none"/>
        <c:tickLblPos val="nextTo"/>
        <c:crossAx val="33485568"/>
        <c:crosses val="autoZero"/>
        <c:crossBetween val="midCat"/>
      </c:valAx>
      <c:valAx>
        <c:axId val="33485568"/>
        <c:scaling>
          <c:orientation val="maxMin"/>
        </c:scaling>
        <c:delete val="0"/>
        <c:axPos val="r"/>
        <c:majorGridlines/>
        <c:numFmt formatCode="@" sourceLinked="0"/>
        <c:majorTickMark val="out"/>
        <c:minorTickMark val="out"/>
        <c:tickLblPos val="nextTo"/>
        <c:crossAx val="333735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2023 год</c:v>
                </c:pt>
                <c:pt idx="1">
                  <c:v>Исполнено за 2023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1579948.5</c:v>
                </c:pt>
                <c:pt idx="1">
                  <c:v>1550814.7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E-40E2-9457-08641051EF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2023 год</c:v>
                </c:pt>
                <c:pt idx="1">
                  <c:v>Исполнено за 2023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1593872.9</c:v>
                </c:pt>
                <c:pt idx="1">
                  <c:v>1544874.3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E-40E2-9457-08641051EF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 (+)                                                      Дефицит (-)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2023 год</c:v>
                </c:pt>
                <c:pt idx="1">
                  <c:v>Исполнено за 2023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-13924.4</c:v>
                </c:pt>
                <c:pt idx="1">
                  <c:v>5940.4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E-40E2-9457-08641051E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228160"/>
        <c:axId val="85692416"/>
        <c:axId val="0"/>
      </c:bar3DChart>
      <c:catAx>
        <c:axId val="6322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692416"/>
        <c:crosses val="autoZero"/>
        <c:auto val="1"/>
        <c:lblAlgn val="ctr"/>
        <c:lblOffset val="100"/>
        <c:noMultiLvlLbl val="0"/>
      </c:catAx>
      <c:valAx>
        <c:axId val="8569241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63228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уточнённый план</c:v>
                </c:pt>
                <c:pt idx="1">
                  <c:v>2023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52820.1</c:v>
                </c:pt>
                <c:pt idx="1">
                  <c:v>57717.8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5-4E80-B43C-90C115BF54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уточнённый план</c:v>
                </c:pt>
                <c:pt idx="1">
                  <c:v>2023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32218</c:v>
                </c:pt>
                <c:pt idx="1">
                  <c:v>20218.400000000001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5-4E80-B43C-90C115BF54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уточнённый план</c:v>
                </c:pt>
                <c:pt idx="1">
                  <c:v>2023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1494910.4</c:v>
                </c:pt>
                <c:pt idx="1">
                  <c:v>1472878.5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D5-4E80-B43C-90C115BF5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727552"/>
        <c:axId val="138084736"/>
        <c:axId val="0"/>
      </c:bar3DChart>
      <c:catAx>
        <c:axId val="13472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084736"/>
        <c:crosses val="autoZero"/>
        <c:auto val="1"/>
        <c:lblAlgn val="ctr"/>
        <c:lblOffset val="100"/>
        <c:noMultiLvlLbl val="0"/>
      </c:catAx>
      <c:valAx>
        <c:axId val="13808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727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2023 год 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31506759512268E-2"/>
          <c:y val="0.12132255649001809"/>
          <c:w val="0.53554682278660959"/>
          <c:h val="0.780727739532985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                                уточнённый план</c:v>
                </c:pt>
                <c:pt idx="1">
                  <c:v>2023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1558</c:v>
                </c:pt>
                <c:pt idx="1">
                  <c:v>1621.2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E-4DE9-A361-5BFE3B074B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общераспространённых полезных ископаемых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                                уточнённый план</c:v>
                </c:pt>
                <c:pt idx="1">
                  <c:v>2023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1233</c:v>
                </c:pt>
                <c:pt idx="1">
                  <c:v>1223.7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5E-4DE9-A361-5BFE3B074B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                                уточнённый план</c:v>
                </c:pt>
                <c:pt idx="1">
                  <c:v>2023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257</c:v>
                </c:pt>
                <c:pt idx="1">
                  <c:v>140.69999999999999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5E-4DE9-A361-5BFE3B074B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                                уточнённый план</c:v>
                </c:pt>
                <c:pt idx="1">
                  <c:v>2023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61</c:v>
                </c:pt>
                <c:pt idx="1">
                  <c:v>60.7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5E-4DE9-A361-5BFE3B074B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                                уточнённый план</c:v>
                </c:pt>
                <c:pt idx="1">
                  <c:v>2023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-13.8</c:v>
                </c:pt>
                <c:pt idx="1">
                  <c:v>-13.8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5E-4DE9-A361-5BFE3B074B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                                уточнённый план</c:v>
                </c:pt>
                <c:pt idx="1">
                  <c:v>2023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2356</c:v>
                </c:pt>
                <c:pt idx="1">
                  <c:v>3956.9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5E-4DE9-A361-5BFE3B074B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                                уточнённый план</c:v>
                </c:pt>
                <c:pt idx="1">
                  <c:v>2023 год                                                                   исполнено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10265.1</c:v>
                </c:pt>
                <c:pt idx="1">
                  <c:v>11948.4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5E-4DE9-A361-5BFE3B074BD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                                уточнённый план</c:v>
                </c:pt>
                <c:pt idx="1">
                  <c:v>2023 год                                                                   исполнено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37103.800000000003</c:v>
                </c:pt>
                <c:pt idx="1">
                  <c:v>38780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653440"/>
        <c:axId val="134654976"/>
        <c:axId val="0"/>
      </c:bar3DChart>
      <c:catAx>
        <c:axId val="134653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34654976"/>
        <c:crosses val="autoZero"/>
        <c:auto val="1"/>
        <c:lblAlgn val="ctr"/>
        <c:lblOffset val="100"/>
        <c:noMultiLvlLbl val="0"/>
      </c:catAx>
      <c:valAx>
        <c:axId val="134654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6534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1474675348448704"/>
          <c:y val="0.13807449763905488"/>
          <c:w val="0.33738794806937644"/>
          <c:h val="0.818799092409736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</a:rPr>
              <a:t>Структура неналоговых доходов бюджета </a:t>
            </a:r>
          </a:p>
          <a:p>
            <a: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</a:rPr>
              <a:t>Заволжского муниципального района за 2023 год</a:t>
            </a:r>
            <a:endParaRPr lang="ru-RU" sz="2000" b="1" cap="none" spc="0" dirty="0">
              <a:ln w="1905"/>
              <a:solidFill>
                <a:schemeClr val="tx1"/>
              </a:solidFill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уточнённый план</c:v>
                </c:pt>
                <c:pt idx="1">
                  <c:v>2023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4859.2</c:v>
                </c:pt>
                <c:pt idx="1">
                  <c:v>5006.7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6-499A-8789-6BA4CA4262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уточнённый план</c:v>
                </c:pt>
                <c:pt idx="1">
                  <c:v>2023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223.7</c:v>
                </c:pt>
                <c:pt idx="1">
                  <c:v>213.2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A6-499A-8789-6BA4CA4262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уточнённый план</c:v>
                </c:pt>
                <c:pt idx="1">
                  <c:v>2023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9497</c:v>
                </c:pt>
                <c:pt idx="1">
                  <c:v>8682.1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A6-499A-8789-6BA4CA4262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уточнённый план</c:v>
                </c:pt>
                <c:pt idx="1">
                  <c:v>2023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17332.5</c:v>
                </c:pt>
                <c:pt idx="1">
                  <c:v>6078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A6-499A-8789-6BA4CA4262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уточнённый план</c:v>
                </c:pt>
                <c:pt idx="1">
                  <c:v>2023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305.60000000000002</c:v>
                </c:pt>
                <c:pt idx="1">
                  <c:v>238.4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A6-499A-8789-6BA4CA4262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            уточнённый план</c:v>
                </c:pt>
                <c:pt idx="1">
                  <c:v>2023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A6-499A-8789-6BA4CA426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8409472"/>
        <c:axId val="138411008"/>
        <c:axId val="0"/>
      </c:bar3DChart>
      <c:catAx>
        <c:axId val="1384094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38411008"/>
        <c:crosses val="autoZero"/>
        <c:auto val="1"/>
        <c:lblAlgn val="ctr"/>
        <c:lblOffset val="100"/>
        <c:noMultiLvlLbl val="0"/>
      </c:catAx>
      <c:valAx>
        <c:axId val="1384110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8409472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2023 году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95406824147239E-2"/>
          <c:y val="0.11841187129971248"/>
          <c:w val="0.91000459317585303"/>
          <c:h val="0.387721453568474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уточнённый план</c:v>
                </c:pt>
                <c:pt idx="1">
                  <c:v>2023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68802.600000000006</c:v>
                </c:pt>
                <c:pt idx="1">
                  <c:v>61507.1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BE-4065-ACE1-91D1BEBE4B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уточнённый план</c:v>
                </c:pt>
                <c:pt idx="1">
                  <c:v>2023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2272.3000000000002</c:v>
                </c:pt>
                <c:pt idx="1">
                  <c:v>2040.6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BE-4065-ACE1-91D1BEBE4B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уточнённый план</c:v>
                </c:pt>
                <c:pt idx="1">
                  <c:v>2023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29455</c:v>
                </c:pt>
                <c:pt idx="1">
                  <c:v>26394.400000000001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BE-4065-ACE1-91D1BEBE4B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уточнённый план</c:v>
                </c:pt>
                <c:pt idx="1">
                  <c:v>2023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65772.100000000006</c:v>
                </c:pt>
                <c:pt idx="1">
                  <c:v>47352.9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BE-4065-ACE1-91D1BEBE4B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уточнённый план</c:v>
                </c:pt>
                <c:pt idx="1">
                  <c:v>2023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884213.1</c:v>
                </c:pt>
                <c:pt idx="1">
                  <c:v>884213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BE-4065-ACE1-91D1BEBE4B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уточнённый план</c:v>
                </c:pt>
                <c:pt idx="1">
                  <c:v>2023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519531.7</c:v>
                </c:pt>
                <c:pt idx="1">
                  <c:v>501832.6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BE-4065-ACE1-91D1BEBE4B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уточнённый план</c:v>
                </c:pt>
                <c:pt idx="1">
                  <c:v>2023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5007.8</c:v>
                </c:pt>
                <c:pt idx="1">
                  <c:v>4906.8999999999996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BE-4065-ACE1-91D1BEBE4B5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уточнённый план</c:v>
                </c:pt>
                <c:pt idx="1">
                  <c:v>2023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6485.7</c:v>
                </c:pt>
                <c:pt idx="1">
                  <c:v>5808.5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CBE-4065-ACE1-91D1BEBE4B5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                                                уточнённый план</c:v>
                </c:pt>
                <c:pt idx="1">
                  <c:v>2023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12332.6</c:v>
                </c:pt>
                <c:pt idx="1">
                  <c:v>10818.3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BE-4065-ACE1-91D1BEBE4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42681984"/>
        <c:axId val="142683520"/>
        <c:axId val="0"/>
      </c:bar3DChart>
      <c:catAx>
        <c:axId val="142681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2683520"/>
        <c:crosses val="autoZero"/>
        <c:auto val="1"/>
        <c:lblAlgn val="ctr"/>
        <c:lblOffset val="100"/>
        <c:noMultiLvlLbl val="0"/>
      </c:catAx>
      <c:valAx>
        <c:axId val="142683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2681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015824584426995"/>
          <c:y val="0.60567944073072533"/>
          <c:w val="0.6396833989501316"/>
          <c:h val="0.3924366686405501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8154E-2"/>
          <c:y val="0.20555555555555555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Развитие образования в Заволжском муниципальном районе</c:v>
                </c:pt>
                <c:pt idx="1">
                  <c:v>Развитие физической культуры и спорта в Заволжском муниципальном районе</c:v>
                </c:pt>
                <c:pt idx="2">
                  <c:v>Развитие культуры и повышение эффективности реализации молодёжной политики в Заволжском муниципальном районе</c:v>
                </c:pt>
                <c:pt idx="3">
                  <c:v>Социальная поддержка граждан Заволжского муниципального района</c:v>
                </c:pt>
                <c:pt idx="4">
                  <c:v>Экономическое развитие Заволжского муниципального района</c:v>
                </c:pt>
                <c:pt idx="5">
                  <c:v>Обеспечение доступным и комфортным жильем населения Заволжского муниципального района</c:v>
                </c:pt>
                <c:pt idx="6">
                  <c:v>Обеспечение услугами жилищно-коммунального хозяйства нселения Заволжского муниципального района</c:v>
                </c:pt>
                <c:pt idx="7">
                  <c:v>Энергосбережение и повышение энергетической эффективности Заволжского муниципального района</c:v>
                </c:pt>
                <c:pt idx="8">
                  <c:v>Развитие транспортной системы Заволжского муниципального района</c:v>
                </c:pt>
                <c:pt idx="9">
                  <c:v>Безопасность Заволжского муниципального района</c:v>
                </c:pt>
                <c:pt idx="10">
                  <c:v>Управление муниципальными финансами в Заволжском муниципальном районе</c:v>
                </c:pt>
                <c:pt idx="11">
                  <c:v>Совершенствование местного самоуправления Заволжского муниципального района</c:v>
                </c:pt>
                <c:pt idx="12">
                  <c:v>Управление муниципальным имуществом  Заволжского муниципального района</c:v>
                </c:pt>
                <c:pt idx="13">
                  <c:v>Улучшение условий и охраны труда в органах местного самоуправления Заволжского муниципального района</c:v>
                </c:pt>
                <c:pt idx="14">
                  <c:v>Поддержка и развитие информационно- коммуникационных технологий в органах местного самоуправления Заволжского муниципального района</c:v>
                </c:pt>
                <c:pt idx="15">
                  <c:v>Охрана окружающей среды на территории Заволжского муниципального района</c:v>
                </c:pt>
              </c:strCache>
            </c:strRef>
          </c:cat>
          <c:val>
            <c:numRef>
              <c:f>Лист1!$B$2:$B$17</c:f>
              <c:numCache>
                <c:formatCode>#,##0.00</c:formatCode>
                <c:ptCount val="16"/>
                <c:pt idx="0">
                  <c:v>497605</c:v>
                </c:pt>
                <c:pt idx="1">
                  <c:v>97.2</c:v>
                </c:pt>
                <c:pt idx="2">
                  <c:v>18170.8</c:v>
                </c:pt>
                <c:pt idx="3">
                  <c:v>1960.9</c:v>
                </c:pt>
                <c:pt idx="4">
                  <c:v>654.6</c:v>
                </c:pt>
                <c:pt idx="5">
                  <c:v>32355.599999999999</c:v>
                </c:pt>
                <c:pt idx="6">
                  <c:v>8179.9</c:v>
                </c:pt>
                <c:pt idx="7">
                  <c:v>720</c:v>
                </c:pt>
                <c:pt idx="8">
                  <c:v>23202.3</c:v>
                </c:pt>
                <c:pt idx="9">
                  <c:v>2867.2</c:v>
                </c:pt>
                <c:pt idx="10">
                  <c:v>4869.8999999999996</c:v>
                </c:pt>
                <c:pt idx="11">
                  <c:v>48897.1</c:v>
                </c:pt>
                <c:pt idx="12">
                  <c:v>2667.6</c:v>
                </c:pt>
                <c:pt idx="13">
                  <c:v>25.5</c:v>
                </c:pt>
                <c:pt idx="14">
                  <c:v>1316</c:v>
                </c:pt>
                <c:pt idx="15">
                  <c:v>884198.2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CF-4E90-8A23-FB066EF8F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305555555555556"/>
          <c:y val="0"/>
          <c:w val="0.39722222222222514"/>
          <c:h val="0.9998581219014244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0600462834284E-3"/>
          <c:y val="0.15397006008994171"/>
          <c:w val="0.45653027456660189"/>
          <c:h val="0.622731834144038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6"/>
          <c:dLbls>
            <c:dLbl>
              <c:idx val="2"/>
              <c:layout>
                <c:manualLayout>
                  <c:x val="-4.324890638670166E-2"/>
                  <c:y val="9.9467090761976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309164479440074E-2"/>
                  <c:y val="9.3656041697391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</c:v>
                </c:pt>
                <c:pt idx="2">
                  <c:v>Капитальный ремонт и ремонт автомобильных дорог местного значения вне границ населенных пунктов в границах Заволжского муниципального района</c:v>
                </c:pt>
                <c:pt idx="3">
                  <c:v>Проектирование строительства (реконструкции), капитального ремонта,строительство (реконструкцию),капитальный ремонт, ремонт на содержание автомобильных дорог общего пользования местного значения , в том числе на формирование муниципальных дорожныхфондов </c:v>
                </c:pt>
                <c:pt idx="4">
                  <c:v>Строительство (реконструкция), капитальный ремонт и ремонт автомобильных дорог бщего пользования местного значения</c:v>
                </c:pt>
                <c:pt idx="5">
                  <c:v>Дорожная деятельность в отношении автомобильных дорог местного значения в границах населенных пунктов поселения и обеспечения безопасности дорожного движнения на них, включая создание и обеспечения функционирования парковок (парковочных мест), осущестлени</c:v>
                </c:pt>
                <c:pt idx="6">
                  <c:v>Содержание автомобильных дорог местного значения вне границ населенных пунктов в границах Заволжского муниципального района</c:v>
                </c:pt>
                <c:pt idx="7">
                  <c:v>Содержание автомобильных дорог местного значения в границах населенных пунктов в границах Заволжского муниципального района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65</c:v>
                </c:pt>
                <c:pt idx="1">
                  <c:v>4184.1000000000004</c:v>
                </c:pt>
                <c:pt idx="2">
                  <c:v>351.8</c:v>
                </c:pt>
                <c:pt idx="3">
                  <c:v>5644.5</c:v>
                </c:pt>
                <c:pt idx="4">
                  <c:v>7956.9</c:v>
                </c:pt>
                <c:pt idx="5">
                  <c:v>2441.6999999999998</c:v>
                </c:pt>
                <c:pt idx="6">
                  <c:v>2441.1</c:v>
                </c:pt>
                <c:pt idx="7">
                  <c:v>2558.9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77-49CE-9E5A-CBB1D7990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687858383118722"/>
          <c:y val="0"/>
          <c:w val="0.53121416168812774"/>
          <c:h val="0.87200005066018249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CEA9-0048-4CA1-B272-6F462E991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049-772F-4F77-B16B-D4E589276B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 01.01.2023  – 0,0 </a:t>
          </a:r>
          <a:r>
            <a:rPr lang="ru-RU" sz="2400" dirty="0" err="1" smtClean="0">
              <a:solidFill>
                <a:schemeClr val="tx1"/>
              </a:solidFill>
            </a:rPr>
            <a:t>тыс.руб</a:t>
          </a:r>
          <a:r>
            <a:rPr lang="ru-RU" sz="2400" dirty="0" smtClean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618E223C-9BDB-46E0-B36C-9F77EDE9726B}" type="parTrans" cxnId="{736D5EF7-D0EA-4562-B04A-E35673557211}">
      <dgm:prSet/>
      <dgm:spPr/>
      <dgm:t>
        <a:bodyPr/>
        <a:lstStyle/>
        <a:p>
          <a:endParaRPr lang="ru-RU"/>
        </a:p>
      </dgm:t>
    </dgm:pt>
    <dgm:pt modelId="{B3171E8B-851F-4247-B7A3-D277823EA736}" type="sibTrans" cxnId="{736D5EF7-D0EA-4562-B04A-E35673557211}">
      <dgm:prSet/>
      <dgm:spPr/>
      <dgm:t>
        <a:bodyPr/>
        <a:lstStyle/>
        <a:p>
          <a:endParaRPr lang="ru-RU"/>
        </a:p>
      </dgm:t>
    </dgm:pt>
    <dgm:pt modelId="{EBE98936-4406-45FA-A449-ADD177F6C7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На 01.01.2024 – 0,0 </a:t>
          </a:r>
          <a:r>
            <a:rPr lang="ru-RU" sz="2400" dirty="0" err="1" smtClean="0">
              <a:solidFill>
                <a:schemeClr val="tx1"/>
              </a:solidFill>
            </a:rPr>
            <a:t>тыс.руб</a:t>
          </a:r>
          <a:r>
            <a:rPr lang="ru-RU" sz="2400" dirty="0" smtClean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2718B1B2-AC9E-49AB-8463-86B0C958DEAE}" type="parTrans" cxnId="{0DEDC886-2701-497D-91F6-537A5F70221B}">
      <dgm:prSet/>
      <dgm:spPr/>
      <dgm:t>
        <a:bodyPr/>
        <a:lstStyle/>
        <a:p>
          <a:endParaRPr lang="ru-RU"/>
        </a:p>
      </dgm:t>
    </dgm:pt>
    <dgm:pt modelId="{5872A320-D165-429B-863D-C6C53458B2F8}" type="sibTrans" cxnId="{0DEDC886-2701-497D-91F6-537A5F70221B}">
      <dgm:prSet/>
      <dgm:spPr/>
      <dgm:t>
        <a:bodyPr/>
        <a:lstStyle/>
        <a:p>
          <a:endParaRPr lang="ru-RU"/>
        </a:p>
      </dgm:t>
    </dgm:pt>
    <dgm:pt modelId="{9EC7EEF1-5E65-4655-A733-0C3077C985F4}" type="pres">
      <dgm:prSet presAssocID="{DEDBCEA9-0048-4CA1-B272-6F462E991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F5FB4-A360-4ECE-8AE1-A1266ED78702}" type="pres">
      <dgm:prSet presAssocID="{49AE5049-772F-4F77-B16B-D4E589276B25}" presName="parentText" presStyleLbl="node1" presStyleIdx="0" presStyleCnt="2" custAng="0" custScaleY="68695" custLinFactY="-36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3A9D-AB85-4F13-AF0E-C7312E2B8AF4}" type="pres">
      <dgm:prSet presAssocID="{B3171E8B-851F-4247-B7A3-D277823EA736}" presName="spacer" presStyleCnt="0"/>
      <dgm:spPr/>
    </dgm:pt>
    <dgm:pt modelId="{E97C06F8-70F9-40D9-ACE8-324F0BDAA708}" type="pres">
      <dgm:prSet presAssocID="{EBE98936-4406-45FA-A449-ADD177F6C718}" presName="parentText" presStyleLbl="node1" presStyleIdx="1" presStyleCnt="2" custScaleY="66621" custLinFactY="-10414" custLinFactNeighborX="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DC886-2701-497D-91F6-537A5F70221B}" srcId="{DEDBCEA9-0048-4CA1-B272-6F462E9917E8}" destId="{EBE98936-4406-45FA-A449-ADD177F6C718}" srcOrd="1" destOrd="0" parTransId="{2718B1B2-AC9E-49AB-8463-86B0C958DEAE}" sibTransId="{5872A320-D165-429B-863D-C6C53458B2F8}"/>
    <dgm:cxn modelId="{5F8095E9-F1EF-4115-9A05-8CB506BA00C8}" type="presOf" srcId="{49AE5049-772F-4F77-B16B-D4E589276B25}" destId="{0B3F5FB4-A360-4ECE-8AE1-A1266ED78702}" srcOrd="0" destOrd="0" presId="urn:microsoft.com/office/officeart/2005/8/layout/vList2"/>
    <dgm:cxn modelId="{F6DCCED1-E5C0-49C0-B2C6-E5D13DBFFF19}" type="presOf" srcId="{EBE98936-4406-45FA-A449-ADD177F6C718}" destId="{E97C06F8-70F9-40D9-ACE8-324F0BDAA708}" srcOrd="0" destOrd="0" presId="urn:microsoft.com/office/officeart/2005/8/layout/vList2"/>
    <dgm:cxn modelId="{736D5EF7-D0EA-4562-B04A-E35673557211}" srcId="{DEDBCEA9-0048-4CA1-B272-6F462E9917E8}" destId="{49AE5049-772F-4F77-B16B-D4E589276B25}" srcOrd="0" destOrd="0" parTransId="{618E223C-9BDB-46E0-B36C-9F77EDE9726B}" sibTransId="{B3171E8B-851F-4247-B7A3-D277823EA736}"/>
    <dgm:cxn modelId="{71E87B84-143A-438F-851C-58B2C7808CD9}" type="presOf" srcId="{DEDBCEA9-0048-4CA1-B272-6F462E9917E8}" destId="{9EC7EEF1-5E65-4655-A733-0C3077C985F4}" srcOrd="0" destOrd="0" presId="urn:microsoft.com/office/officeart/2005/8/layout/vList2"/>
    <dgm:cxn modelId="{E17905C0-E8B8-49B5-8A94-26480FDC7CEA}" type="presParOf" srcId="{9EC7EEF1-5E65-4655-A733-0C3077C985F4}" destId="{0B3F5FB4-A360-4ECE-8AE1-A1266ED78702}" srcOrd="0" destOrd="0" presId="urn:microsoft.com/office/officeart/2005/8/layout/vList2"/>
    <dgm:cxn modelId="{0BED02A9-849C-4BA4-B097-01B47B08D0FA}" type="presParOf" srcId="{9EC7EEF1-5E65-4655-A733-0C3077C985F4}" destId="{21583A9D-AB85-4F13-AF0E-C7312E2B8AF4}" srcOrd="1" destOrd="0" presId="urn:microsoft.com/office/officeart/2005/8/layout/vList2"/>
    <dgm:cxn modelId="{ED964DDD-C799-4CE4-988F-29C00DFA7DA7}" type="presParOf" srcId="{9EC7EEF1-5E65-4655-A733-0C3077C985F4}" destId="{E97C06F8-70F9-40D9-ACE8-324F0BDAA7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0.01814</cdr:x>
      <cdr:y>0.03392</cdr:y>
    </cdr:from>
    <cdr:to>
      <cdr:x>0.57726</cdr:x>
      <cdr:y>0.2269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5901" y="232646"/>
          <a:ext cx="5112568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Структура расходной части бюджета</a:t>
          </a:r>
        </a:p>
        <a:p xmlns:a="http://schemas.openxmlformats.org/drawingml/2006/main">
          <a:pPr algn="ctr"/>
          <a:r>
            <a:rPr lang="ru-RU" sz="2000" b="1" dirty="0" smtClean="0"/>
            <a:t> 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/>
            <a:t>за 2023 год в разрезе муниципальных программ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5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0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476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2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1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dirty="0" smtClean="0"/>
              <a:t>за 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dirty="0" smtClean="0"/>
              <a:t>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источники формирования налоговых и неналоговых доходов бюджета Заволжского муниципального района за 2023 год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87708"/>
              </p:ext>
            </p:extLst>
          </p:nvPr>
        </p:nvGraphicFramePr>
        <p:xfrm>
          <a:off x="107504" y="685065"/>
          <a:ext cx="8928991" cy="614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7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4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27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3939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Уточнённый план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 к общему объёму налоговых и неналоговых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доходов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Исполнено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 к общему объёму налоговых и неналоговых доходов</a:t>
                      </a:r>
                      <a:endParaRPr lang="ru-RU" sz="9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8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85 038,1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77 936,2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52 820,1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57 717,8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79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37 103,8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38 780,0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10 265,1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11 948,4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45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упрощенной 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2 356,0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3 956,9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-13,8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-13,8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06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общераспространённых полезных</a:t>
                      </a:r>
                      <a:r>
                        <a:rPr lang="ru-RU" sz="1000" baseline="0" dirty="0" smtClean="0"/>
                        <a:t>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1 233,0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1 223,7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1 558,0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1 621,2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922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32 218,0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20 218,4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92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4 859,2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5 006,7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170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016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9 497,0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8 682,1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</a:t>
                      </a:r>
                      <a:r>
                        <a:rPr lang="ru-RU" sz="1000" baseline="0" dirty="0" smtClean="0"/>
                        <a:t>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17 332,5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6 078,0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67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238,4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456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0392" y="332656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038726"/>
              </p:ext>
            </p:extLst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1572999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Безвозмездные поступления в бюджет </a:t>
            </a:r>
          </a:p>
          <a:p>
            <a:pPr algn="ctr"/>
            <a:r>
              <a:rPr lang="ru-RU" sz="2000" b="1" dirty="0" smtClean="0"/>
              <a:t>Заволжского муниципального района в 2023 году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19119"/>
              </p:ext>
            </p:extLst>
          </p:nvPr>
        </p:nvGraphicFramePr>
        <p:xfrm>
          <a:off x="239566" y="1484784"/>
          <a:ext cx="8748464" cy="508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63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8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414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% к общему объёму безвозмездных</a:t>
                      </a:r>
                      <a:r>
                        <a:rPr lang="ru-RU" sz="1100" baseline="0" dirty="0" smtClean="0"/>
                        <a:t> поступлений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79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Дотации</a:t>
                      </a:r>
                      <a:endParaRPr lang="ru-RU" sz="1400" b="0" i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142 098,3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Субвенции</a:t>
                      </a:r>
                      <a:endParaRPr lang="ru-RU" sz="1400" b="0" i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103 667,2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Субсидии</a:t>
                      </a:r>
                      <a:endParaRPr lang="ru-RU" sz="1400" b="0" i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1 194 557,6</a:t>
                      </a: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Иные межбюджетные трансферты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31 324,0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Прочие безвозмездные</a:t>
                      </a:r>
                      <a:r>
                        <a:rPr lang="ru-RU" sz="1400" b="0" i="0" baseline="0" dirty="0" smtClean="0"/>
                        <a:t> поступления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1 511,5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414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Доходы</a:t>
                      </a:r>
                      <a:r>
                        <a:rPr lang="ru-RU" sz="1400" b="0" i="0" baseline="0" dirty="0" smtClean="0"/>
                        <a:t> от возврата прочих остатков прошлых лет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93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Возврат остатков субсидий, субвенций  и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иных межбюджетных трансфертов, имеющих целевое назначение, прошлых лет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-281,8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9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1 472 878,5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48478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218" y="404664"/>
            <a:ext cx="6874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в 2023 году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56575"/>
              </p:ext>
            </p:extLst>
          </p:nvPr>
        </p:nvGraphicFramePr>
        <p:xfrm>
          <a:off x="323528" y="1484784"/>
          <a:ext cx="8501120" cy="5167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6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                            уточнённый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                      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уточнённому плану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1 593 872,9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1 544 874,3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96,9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68 802,6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61 507,1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2 272,3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2 040,6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89,8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29 455,0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26 394,4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89,6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65 772,1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47 352,9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884 213,1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884 213,0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519 531,7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501 832,6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96,6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5 007,8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4 906,9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6 485,7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5 808,5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89,6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12 332,6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10 818,3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33560097"/>
              </p:ext>
            </p:extLst>
          </p:nvPr>
        </p:nvGraphicFramePr>
        <p:xfrm>
          <a:off x="107504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Исполнение бюджета Заволжского муниципального района в 2023 году в разрезе муниципальных программ (1)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80968"/>
              </p:ext>
            </p:extLst>
          </p:nvPr>
        </p:nvGraphicFramePr>
        <p:xfrm>
          <a:off x="251520" y="1144491"/>
          <a:ext cx="8786874" cy="10603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4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34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за 2023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1 544 874,3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4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1 527 069,3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4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83671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01818"/>
              </p:ext>
            </p:extLst>
          </p:nvPr>
        </p:nvGraphicFramePr>
        <p:xfrm>
          <a:off x="323528" y="2337567"/>
          <a:ext cx="8680856" cy="401392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3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8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8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28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497 605,0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540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- Региональный проект «Патриотическое воспитание граждан Российской Федерации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142,4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2268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-</a:t>
                      </a:r>
                      <a:r>
                        <a:rPr lang="ru-RU" sz="1200" b="0" dirty="0" smtClean="0"/>
                        <a:t>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дошкольного образования и воспитания в Заволжском муниципальном районе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94 322,3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Предоставление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373 237,7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Предоставление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дополнительного образования детям в Заволжском муниципальном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15 918,6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54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Организация  отдыха, оздоровления и занятости детей и подростков в Заволжском муниципальном районе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665,7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844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Обеспечение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деятельности органа управления образованием и образовательных учреждений Заволжского муниципального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13 318,3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28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18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- Массовый спорт и подготовка спортивного резерва в Заволжском муниципальном районе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18 170,8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Исполнение бюджета Заволжского муниципального района в 2023 году в разрезе муниципальных программ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0392" y="105273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75808"/>
              </p:ext>
            </p:extLst>
          </p:nvPr>
        </p:nvGraphicFramePr>
        <p:xfrm>
          <a:off x="251520" y="1412776"/>
          <a:ext cx="8784976" cy="518771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6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9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294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Предоставление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дополнительного образования детям в сфере культуры и искусства в Заволжском муниципальном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13 602,3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94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Библиотечное дело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4 566,9</a:t>
                      </a:r>
                    </a:p>
                  </a:txBody>
                  <a:tcPr/>
                </a:tc>
              </a:tr>
              <a:tr h="3129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Реализация молодежной политики в Заволжском муниципальном районе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1,6</a:t>
                      </a:r>
                    </a:p>
                  </a:txBody>
                  <a:tcPr/>
                </a:tc>
              </a:tr>
              <a:tr h="3129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1 960,9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Структурный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элемент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21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1 819,8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654,6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Развитие субъектов малого и среднего предпринимательства в Заволжском муниципальном 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354,6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07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Развитие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сельскохозяйственного производства в Заволжском муниципальном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49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доступным и комфортным  жильем населения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32 355,6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3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газификации Заволжского муниципального района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29 247,1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2543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/>
                        </a:rPr>
                        <a:t>- Стимулирование развития жилищного строительства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3 108,5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27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услугами жилищно-коммунального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8 179,9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27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Предупреждение аварийных ситуаций на объектах ЖКХ,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расположенных на территории сельских поселений Заволжского муниципального района и развитие коммунальной инфраструктуры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8 179,9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Исполнение бюджета Заволжского муниципального района в 2023 году в разрезе муниципальных программ </a:t>
            </a:r>
            <a:r>
              <a:rPr lang="en-US" sz="2000" b="1" dirty="0" smtClean="0"/>
              <a:t>(</a:t>
            </a:r>
            <a:r>
              <a:rPr lang="en-US" sz="2000" b="1" dirty="0" smtClean="0">
                <a:cs typeface="Times New Roman" pitchFamily="18" charset="0"/>
              </a:rPr>
              <a:t>3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44408" y="105273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37521"/>
              </p:ext>
            </p:extLst>
          </p:nvPr>
        </p:nvGraphicFramePr>
        <p:xfrm>
          <a:off x="251519" y="1556792"/>
          <a:ext cx="8784977" cy="458960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6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9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19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Энергосбережение и повышение энергетической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эффективности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36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Повышение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энергетической деятельности муниципальных учреждений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59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энергетической эффективности в жилищном фонде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0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23 202,3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Дорожное хозяйство Заволжского муниципального района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23 202,3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1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Заволжского муниципального района Ивановской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2 867,2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10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Обеспечение общественного порядка и профилактика правонарушения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826,6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10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Построение и развитие АПК «Безопасный город"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10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Пожарная безопасность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4 869,9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5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Организация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бюджетного процесса в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4 869,9</a:t>
                      </a:r>
                    </a:p>
                  </a:txBody>
                  <a:tcPr/>
                </a:tc>
              </a:tr>
              <a:tr h="3075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Управление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муниципальным долгом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29852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 Заволжского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48 897,1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69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Структурный элемент «Обеспечение деятельности администрации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32 059,1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Исполнение бюджета Заволжского муниципального района в 2023 году в разрезе муниципальных программ </a:t>
            </a:r>
            <a:r>
              <a:rPr lang="en-US" sz="2000" b="1" dirty="0" smtClean="0"/>
              <a:t>(</a:t>
            </a:r>
            <a:r>
              <a:rPr lang="ru-RU" sz="2000" b="1" dirty="0" smtClean="0"/>
              <a:t>4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44408" y="105273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130"/>
              </p:ext>
            </p:extLst>
          </p:nvPr>
        </p:nvGraphicFramePr>
        <p:xfrm>
          <a:off x="278951" y="1041413"/>
          <a:ext cx="8784977" cy="5150045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4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0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9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192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Организация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предоставления государственных и муниципальных услуг на базе муниципального учреждения «Многофункциональный центр предоставление государственных и муниципальных услуг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3 257,2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Обеспечение деятельности Муниципального учреждения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«Управление по материально-техническому обеспечению деятельности органов местного самоуправления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13 580,8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Управление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муниципальным имуществом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2 667,6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41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-Управление муниципальным имуществом и земельными ресурсами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2 667,6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Улучшение  условий и охраны труда в органах местного самоуправления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5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Специальная оценка условий труда в органах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5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Совершенствование системы непрерывной подготовки работников по охране труда на основе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771,8</a:t>
                      </a: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544,2</a:t>
                      </a:r>
                    </a:p>
                  </a:txBody>
                  <a:tcPr/>
                </a:tc>
              </a:tr>
              <a:tr h="3070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Охрана окружающей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среды на территории Заволжского муниципального 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884 198,2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Ликвидация наиболее опасных объектов накопленного вреда окружающей среде Заволжского муниципального района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883 958,7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75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Ликвидация накопленного вреда окружающей среде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239,5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7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2800"/>
            <a:ext cx="7813532" cy="568780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62792" y="0"/>
            <a:ext cx="6879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/>
              <a:t>Заволжский муниципальный район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12687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86388"/>
            <a:ext cx="8964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</a:rPr>
              <a:t>Численность населения </a:t>
            </a:r>
            <a:r>
              <a:rPr lang="en-US" sz="2800" b="1" spc="50" dirty="0" smtClean="0">
                <a:ln w="38100"/>
              </a:rPr>
              <a:t>1</a:t>
            </a:r>
            <a:r>
              <a:rPr lang="ru-RU" sz="2800" b="1" spc="50" dirty="0" smtClean="0">
                <a:ln w="38100"/>
              </a:rPr>
              <a:t>2,422 тыс. чел., </a:t>
            </a:r>
          </a:p>
          <a:p>
            <a:r>
              <a:rPr lang="ru-RU" sz="2800" b="1" spc="50" dirty="0" smtClean="0">
                <a:ln w="38100"/>
              </a:rPr>
              <a:t>в том числе городское 8,532 тыс. чел., </a:t>
            </a:r>
          </a:p>
          <a:p>
            <a:r>
              <a:rPr lang="ru-RU" sz="2800" b="1" spc="50" dirty="0" smtClean="0">
                <a:ln w="38100"/>
              </a:rPr>
              <a:t>сельское – 3,890 тыс. чел</a:t>
            </a:r>
            <a:r>
              <a:rPr lang="en-US" sz="2800" b="1" spc="50" dirty="0" smtClean="0">
                <a:ln w="38100"/>
              </a:rPr>
              <a:t>. </a:t>
            </a:r>
            <a:r>
              <a:rPr lang="ru-RU" sz="2800" b="1" spc="50" dirty="0" smtClean="0">
                <a:ln w="38100"/>
              </a:rPr>
              <a:t>(</a:t>
            </a:r>
            <a:r>
              <a:rPr lang="ru-RU" sz="2400" b="1" spc="50" dirty="0" smtClean="0">
                <a:ln w="38100"/>
              </a:rPr>
              <a:t>по состоянию на 01.01.20</a:t>
            </a:r>
            <a:r>
              <a:rPr lang="en-US" sz="2400" b="1" spc="50" dirty="0" smtClean="0">
                <a:ln w="38100"/>
              </a:rPr>
              <a:t>2</a:t>
            </a:r>
            <a:r>
              <a:rPr lang="ru-RU" sz="2400" b="1" spc="50" dirty="0" smtClean="0">
                <a:ln w="38100"/>
              </a:rPr>
              <a:t>3г.)</a:t>
            </a:r>
            <a:endParaRPr lang="ru-RU" sz="2400" b="1" spc="50" dirty="0">
              <a:ln w="3810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59182782"/>
              </p:ext>
            </p:extLst>
          </p:nvPr>
        </p:nvGraphicFramePr>
        <p:xfrm>
          <a:off x="13612" y="28002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в 2023 году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459768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Социально-значимые проекты, реализуемые в 2023 году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80526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Ликвидация (рекультивация) объектов накопленного  экологического вреда, представляющих угрозу реке Волге  (в рамках реализации национального проекта «Экология» регионального проекта «Оздоровление Волги») – 883 958,7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57301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Строительство газовой котельной с сетью газоснабжения в с.Заречный Заволжского района Ивановской области – 4 397,7 тыс.руб.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697162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ecologia-1024x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589240"/>
            <a:ext cx="1728192" cy="10296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559" y="4533867"/>
            <a:ext cx="6056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dirty="0"/>
              <a:t>Строительство распределительных газопроводов д. </a:t>
            </a:r>
            <a:r>
              <a:rPr lang="ru-RU" sz="1600" dirty="0" err="1"/>
              <a:t>Коротиха</a:t>
            </a:r>
            <a:r>
              <a:rPr lang="ru-RU" sz="1600" dirty="0"/>
              <a:t>, д. </a:t>
            </a:r>
            <a:r>
              <a:rPr lang="ru-RU" sz="1600" dirty="0" err="1"/>
              <a:t>Кинино</a:t>
            </a:r>
            <a:r>
              <a:rPr lang="ru-RU" sz="1600" dirty="0"/>
              <a:t>, д. Вершинино, с. </a:t>
            </a:r>
            <a:r>
              <a:rPr lang="ru-RU" sz="1600" dirty="0" err="1"/>
              <a:t>Бредихино</a:t>
            </a:r>
            <a:r>
              <a:rPr lang="ru-RU" sz="1600" dirty="0"/>
              <a:t>, д. </a:t>
            </a:r>
            <a:r>
              <a:rPr lang="ru-RU" sz="1600" dirty="0" err="1"/>
              <a:t>Платково</a:t>
            </a:r>
            <a:r>
              <a:rPr lang="ru-RU" sz="1600" dirty="0"/>
              <a:t>, д. </a:t>
            </a:r>
            <a:r>
              <a:rPr lang="ru-RU" sz="1600" dirty="0" err="1"/>
              <a:t>Зубцово</a:t>
            </a:r>
            <a:r>
              <a:rPr lang="ru-RU" sz="1600" dirty="0"/>
              <a:t>, д. </a:t>
            </a:r>
            <a:r>
              <a:rPr lang="ru-RU" sz="1600" dirty="0" err="1"/>
              <a:t>Болотниково</a:t>
            </a:r>
            <a:r>
              <a:rPr lang="ru-RU" sz="1600" dirty="0"/>
              <a:t>, д. Комарово в Заволжском районе Ивановской области</a:t>
            </a:r>
            <a:r>
              <a:rPr lang="ru-RU" sz="1600" dirty="0" smtClean="0"/>
              <a:t>) </a:t>
            </a:r>
            <a:r>
              <a:rPr lang="ru-RU" sz="1600" dirty="0">
                <a:solidFill>
                  <a:srgbClr val="000000"/>
                </a:solidFill>
              </a:rPr>
              <a:t>–</a:t>
            </a:r>
            <a:r>
              <a:rPr lang="ru-RU" sz="1600" dirty="0" smtClean="0"/>
              <a:t> 23 486,3 тыс. руб.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437112"/>
            <a:ext cx="1800200" cy="12707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6879" y="2172759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1600" dirty="0" smtClean="0"/>
              <a:t>     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организациях» </a:t>
            </a:r>
            <a:r>
              <a:rPr lang="ru-RU" sz="1600" dirty="0">
                <a:solidFill>
                  <a:srgbClr val="000000"/>
                </a:solidFill>
              </a:rPr>
              <a:t>–</a:t>
            </a:r>
            <a:r>
              <a:rPr lang="ru-RU" sz="1600" dirty="0" smtClean="0"/>
              <a:t> 9 197,7 тыс.руб.</a:t>
            </a:r>
          </a:p>
        </p:txBody>
      </p:sp>
      <p:pic>
        <p:nvPicPr>
          <p:cNvPr id="5" name="Picture 2" descr="https://r1.nubex.ru/s3030-6af/813452176c_fit-in~1280x800~filters:no_upscale()__f30468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9683" y="2154924"/>
            <a:ext cx="1669330" cy="1224136"/>
          </a:xfrm>
          <a:prstGeom prst="rect">
            <a:avLst/>
          </a:prstGeom>
          <a:noFill/>
        </p:spPr>
      </p:pic>
      <p:pic>
        <p:nvPicPr>
          <p:cNvPr id="11" name="Picture 2" descr="Строительство блочно-модульной котельной п. Октябрьский НСО - Прометей™ -  котельное оборудование для отоплен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104" y="3247482"/>
            <a:ext cx="1800200" cy="129614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203848" y="1196752"/>
            <a:ext cx="576064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Реализация </a:t>
            </a:r>
            <a:r>
              <a:rPr lang="ru-RU" sz="1600" dirty="0">
                <a:solidFill>
                  <a:srgbClr val="000000"/>
                </a:solidFill>
              </a:rPr>
              <a:t>мероприятий по модернизации </a:t>
            </a:r>
            <a:r>
              <a:rPr lang="ru-RU" sz="1600" dirty="0" smtClean="0">
                <a:solidFill>
                  <a:srgbClr val="000000"/>
                </a:solidFill>
              </a:rPr>
              <a:t>школьных систем образования: МКОУ Заречная СОШ, МКОУ СОШ №3 – 239 435,3 тыс. руб.</a:t>
            </a:r>
            <a:endParaRPr lang="ru-RU" sz="1600" dirty="0">
              <a:ea typeface="Times New Roman"/>
            </a:endParaRPr>
          </a:p>
        </p:txBody>
      </p:sp>
      <p:pic>
        <p:nvPicPr>
          <p:cNvPr id="22" name="Рисунок 21" descr="https://sun9-50.userapi.com/impg/Rj6meq4RDwOlj0PNfenN6I1K8R0P_wj5A0HPZw/SDREvVg8SzQ.jpg?size=604x363&amp;quality=96&amp;sign=79c93a9d5f35830dc250675624e75cf3&amp;c_uniq_tag=N6AnoF3Th8EVmQQdSzW6RkKYL8hsyzanC8HvHKR04FY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160240" cy="1244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Реализация  майских 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+mn-lt"/>
              </a:rPr>
              <a:t>Указов</a:t>
            </a:r>
            <a:r>
              <a:rPr lang="ru-RU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Президента Российской Федерации </a:t>
            </a:r>
            <a:endParaRPr lang="ru-RU" sz="2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11732"/>
              </p:ext>
            </p:extLst>
          </p:nvPr>
        </p:nvGraphicFramePr>
        <p:xfrm>
          <a:off x="611560" y="2492896"/>
          <a:ext cx="8033546" cy="280235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652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0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78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</a:t>
                      </a:r>
                      <a:r>
                        <a:rPr lang="ru-RU" sz="1600" smtClean="0"/>
                        <a:t>за 2022 </a:t>
                      </a:r>
                      <a:r>
                        <a:rPr lang="ru-RU" sz="1600" dirty="0" smtClean="0"/>
                        <a:t>г. (руб.)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1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учреждений дополнительного образования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26 416,61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образовательных учреждений общего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33 443,49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дошкольных образовательных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r>
                        <a:rPr lang="ru-RU" sz="1400" baseline="0" dirty="0" smtClean="0"/>
                        <a:t> 120,78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Работники учреждений</a:t>
                      </a:r>
                      <a:r>
                        <a:rPr lang="ru-RU" sz="1400" baseline="0" dirty="0" smtClean="0"/>
                        <a:t> 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24 714,61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499396"/>
              </p:ext>
            </p:extLst>
          </p:nvPr>
        </p:nvGraphicFramePr>
        <p:xfrm>
          <a:off x="179512" y="2060848"/>
          <a:ext cx="8712968" cy="415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6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271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отдельных категорий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работников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Начисленная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заработная плата за 2023 год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, руб.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0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Педагогические работники</a:t>
                      </a:r>
                      <a:r>
                        <a:rPr lang="ru-RU" sz="1600" baseline="0" dirty="0" smtClean="0"/>
                        <a:t> муниципальных учреждений дополнительного образования детей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34 103,07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7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Педагогические работники</a:t>
                      </a:r>
                      <a:r>
                        <a:rPr lang="ru-RU" sz="1600" baseline="0" dirty="0" smtClean="0"/>
                        <a:t> муниципальных образовательных учреждений общего образования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38 727,62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Педагогические работники</a:t>
                      </a:r>
                      <a:r>
                        <a:rPr lang="ru-RU" sz="1600" baseline="0" dirty="0" smtClean="0"/>
                        <a:t> муниципальных дошкольных образовательных учреждений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32 451,33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71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Работники учреждений</a:t>
                      </a:r>
                      <a:r>
                        <a:rPr lang="ru-RU" sz="1600" baseline="0" dirty="0" smtClean="0"/>
                        <a:t> культуры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26 885,23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087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социальную поддержку семьи и детей (1) 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346427"/>
              </p:ext>
            </p:extLst>
          </p:nvPr>
        </p:nvGraphicFramePr>
        <p:xfrm>
          <a:off x="107504" y="1556792"/>
          <a:ext cx="8712968" cy="476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6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271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Сумма, тыс.руб.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740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5 659,3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92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Организация отдыха детей и молодежи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665,8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20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Предоставление жилых помещений детям-сиротам</a:t>
                      </a:r>
                      <a:r>
                        <a:rPr lang="ru-RU" sz="1400" baseline="0" dirty="0" smtClean="0"/>
                        <a:t> и детям, оставшимся без попечения родителей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1 819,8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Выплата компенсации части родительской</a:t>
                      </a:r>
                      <a:r>
                        <a:rPr lang="ru-RU" sz="1400" baseline="0" dirty="0" smtClean="0"/>
                        <a:t> платы за присмотр и уход за детьми в дошкольных учреждениях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1 054,3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0811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Предоставление бесплатного горячего питания обучающимся, получающим основное общее и среднее общее образование в муниципальных образовательных организациях, из числа детей, пасынков и падчериц граждан, принимающих участие (принимавших участие, в том числе погибших (умерших)) в специальной военной операции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113,3</a:t>
                      </a:r>
                      <a:endParaRPr lang="ru-RU" sz="1600" dirty="0"/>
                    </a:p>
                  </a:txBody>
                  <a:tcPr/>
                </a:tc>
              </a:tr>
              <a:tr h="5730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 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125,0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02884"/>
              </p:ext>
            </p:extLst>
          </p:nvPr>
        </p:nvGraphicFramePr>
        <p:xfrm>
          <a:off x="500034" y="17144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Муниципальный внутренний долг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Заволжского муниципального района</a:t>
            </a:r>
            <a:endParaRPr kumimoji="0" lang="ru-RU" sz="2000" b="1" i="0" u="none" strike="noStrike" kern="1200" cap="none" spc="0" normalizeH="0" baseline="0" noProof="0" dirty="0">
              <a:ln w="11430"/>
              <a:solidFill>
                <a:schemeClr val="tx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340768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200" dirty="0" smtClean="0"/>
              <a:t>(</a:t>
            </a:r>
            <a:r>
              <a:rPr lang="ru-RU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http</a:t>
            </a:r>
            <a:r>
              <a:rPr lang="ru-RU" sz="1200" u="sng" kern="50" dirty="0">
                <a:ea typeface="Calibri" panose="020F0502020204030204" pitchFamily="34" charset="0"/>
                <a:cs typeface="Mangal" panose="02040503050203030202" pitchFamily="18" charset="0"/>
              </a:rPr>
              <a:t>://</a:t>
            </a:r>
            <a:r>
              <a:rPr lang="ru-RU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zavrayadm.ru</a:t>
            </a:r>
            <a:r>
              <a:rPr lang="en-US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200" dirty="0"/>
              <a:t> </a:t>
            </a:r>
            <a:r>
              <a:rPr lang="ru-RU" sz="1200" dirty="0" smtClean="0"/>
              <a:t>в разделе «Финансы/Бюджет/Бюджет 2023/Исполнение бюджета 2023-2025» размещен проект </a:t>
            </a:r>
            <a:r>
              <a:rPr lang="ru-RU" sz="1200" kern="50" dirty="0"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«Об исполнении бюджета Заволжского муниципального района за </a:t>
            </a:r>
            <a:r>
              <a:rPr lang="ru-RU" sz="1200" kern="50" dirty="0" smtClean="0">
                <a:ea typeface="Lucida Sans Unicode" panose="020B0602030504020204" pitchFamily="34" charset="0"/>
                <a:cs typeface="Mangal" panose="02040503050203030202" pitchFamily="18" charset="0"/>
              </a:rPr>
              <a:t>2023 год», а также аналитические материалы к нему.</a:t>
            </a:r>
          </a:p>
          <a:p>
            <a:pPr algn="just"/>
            <a:endParaRPr lang="ru-RU" sz="1200" kern="50" dirty="0">
              <a:cs typeface="Mangal" panose="02040503050203030202" pitchFamily="18" charset="0"/>
            </a:endParaRPr>
          </a:p>
          <a:p>
            <a:pPr algn="just"/>
            <a:r>
              <a:rPr lang="ru-RU" sz="1200" dirty="0" smtClean="0"/>
              <a:t>Обсуждение гражданами проекта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kern="50" dirty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</a:t>
            </a:r>
            <a:r>
              <a:rPr lang="ru-RU" sz="12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акта об исполнении бюджета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200" dirty="0">
                <a:solidFill>
                  <a:prstClr val="black"/>
                </a:solidFill>
              </a:rPr>
              <a:t>администрации Заволжского муниципального района Ивановской </a:t>
            </a:r>
            <a:r>
              <a:rPr lang="ru-RU" sz="1200" dirty="0" smtClean="0">
                <a:solidFill>
                  <a:prstClr val="black"/>
                </a:solidFill>
              </a:rPr>
              <a:t>области в разделе «Анонсы».</a:t>
            </a:r>
            <a:endParaRPr lang="ru-RU" sz="1200" dirty="0" smtClean="0"/>
          </a:p>
          <a:p>
            <a:pPr algn="ctr"/>
            <a:endParaRPr lang="ru-RU" dirty="0" smtClean="0"/>
          </a:p>
          <a:p>
            <a:pPr algn="ctr"/>
            <a:endParaRPr lang="ru-RU" sz="1200" u="sng" kern="50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/>
              <a:t>Контактная информация: </a:t>
            </a:r>
          </a:p>
          <a:p>
            <a:r>
              <a:rPr lang="ru-RU" sz="800" u="sng" dirty="0" smtClean="0"/>
              <a:t>Адрес: </a:t>
            </a:r>
            <a:r>
              <a:rPr lang="ru-RU" sz="800" dirty="0" smtClean="0"/>
              <a:t>Ивановская область, </a:t>
            </a:r>
            <a:r>
              <a:rPr lang="ru-RU" sz="800" dirty="0" err="1" smtClean="0"/>
              <a:t>г.Заволжск</a:t>
            </a:r>
            <a:r>
              <a:rPr lang="ru-RU" sz="800" dirty="0" smtClean="0"/>
              <a:t>, </a:t>
            </a:r>
            <a:r>
              <a:rPr lang="ru-RU" sz="800" dirty="0" err="1" smtClean="0"/>
              <a:t>ул.Мира</a:t>
            </a:r>
            <a:r>
              <a:rPr lang="ru-RU" sz="800" dirty="0" smtClean="0"/>
              <a:t> д.7, тел. 6-00-44</a:t>
            </a:r>
            <a:r>
              <a:rPr lang="en-US" sz="800" dirty="0" smtClean="0"/>
              <a:t> </a:t>
            </a:r>
          </a:p>
          <a:p>
            <a:r>
              <a:rPr lang="ru-RU" sz="800" u="sng" dirty="0" smtClean="0"/>
              <a:t>Адрес электронной почты: </a:t>
            </a:r>
            <a:r>
              <a:rPr lang="en-US" sz="800" dirty="0" err="1" smtClean="0"/>
              <a:t>zavfin@nxt</a:t>
            </a:r>
            <a:r>
              <a:rPr lang="ru-RU" sz="800" dirty="0" smtClean="0"/>
              <a:t>.</a:t>
            </a:r>
            <a:r>
              <a:rPr lang="en-US" sz="800" dirty="0" err="1" smtClean="0"/>
              <a:t>ru</a:t>
            </a:r>
            <a:endParaRPr lang="en-US" sz="800" dirty="0" smtClean="0"/>
          </a:p>
          <a:p>
            <a:r>
              <a:rPr lang="ru-RU" sz="800" u="sng" dirty="0" smtClean="0"/>
              <a:t>График работы:</a:t>
            </a:r>
            <a:r>
              <a:rPr lang="ru-RU" sz="800" dirty="0" smtClean="0"/>
              <a:t> </a:t>
            </a:r>
            <a:r>
              <a:rPr lang="ru-RU" sz="800" dirty="0" err="1" smtClean="0"/>
              <a:t>пн</a:t>
            </a:r>
            <a:r>
              <a:rPr lang="ru-RU" sz="800" dirty="0" smtClean="0"/>
              <a:t> – </a:t>
            </a:r>
            <a:r>
              <a:rPr lang="ru-RU" sz="800" dirty="0" err="1" smtClean="0"/>
              <a:t>чт</a:t>
            </a:r>
            <a:r>
              <a:rPr lang="ru-RU" sz="800" dirty="0" smtClean="0"/>
              <a:t> с 8.45 до 18.00, </a:t>
            </a:r>
            <a:r>
              <a:rPr lang="ru-RU" sz="800" dirty="0" err="1" smtClean="0"/>
              <a:t>пт</a:t>
            </a:r>
            <a:r>
              <a:rPr lang="ru-RU" sz="800" dirty="0" smtClean="0"/>
              <a:t> с 8.45 до 16.45 </a:t>
            </a:r>
            <a:endParaRPr lang="ru-RU" sz="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25212" y="226528"/>
            <a:ext cx="5486400" cy="5222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Узнай больше!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3340"/>
            <a:ext cx="2592288" cy="2389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33459"/>
            <a:ext cx="2016224" cy="180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5249685"/>
              </p:ext>
            </p:extLst>
          </p:nvPr>
        </p:nvGraphicFramePr>
        <p:xfrm>
          <a:off x="251520" y="0"/>
          <a:ext cx="889248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275361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14 553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4 717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14 193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9 637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4 556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13 949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9 484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4 465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01.01.2022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13 601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9 238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anose="02040602050305030304" pitchFamily="18" charset="0"/>
                        </a:rPr>
                        <a:t>4 363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01.01.2023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12 422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8 532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anose="02040602050305030304" pitchFamily="18" charset="0"/>
                        </a:rPr>
                        <a:t>3 890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dirty="0" smtClean="0"/>
              <a:t>с основными положениями исполнения бюджета Заволжского муниципального района за 2023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Уважаемые жители Заволжского района!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just"/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pPr algn="just"/>
            <a:r>
              <a:rPr lang="ru-RU" sz="2000" dirty="0" smtClean="0"/>
              <a:t>♦ доступность иных сведений о бюджетах; </a:t>
            </a:r>
          </a:p>
          <a:p>
            <a:pPr algn="just"/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pPr algn="just"/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характеристики бюджетов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26017"/>
            <a:ext cx="8280000" cy="55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49219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характеристики исполнения бюджета Заволжского муниципального района за 2023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52748"/>
              </p:ext>
            </p:extLst>
          </p:nvPr>
        </p:nvGraphicFramePr>
        <p:xfrm>
          <a:off x="1043608" y="1844824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 2023 год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/>
                        <a:t>за 2023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1 579 948,5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1 550 814,7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52 820,1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57 717,8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32 218,0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20 218,4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1 494 910,4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1 472 878,5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1 593 872,9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1 544 874,3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- 13 924,4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5 940,4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Доходы, расходы и дефицит бюджета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за 2023 год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99300"/>
              </p:ext>
            </p:extLst>
          </p:nvPr>
        </p:nvGraphicFramePr>
        <p:xfrm>
          <a:off x="467544" y="16288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за 2023 год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20496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14272</TotalTime>
  <Words>2071</Words>
  <Application>Microsoft Office PowerPoint</Application>
  <PresentationFormat>Экран (4:3)</PresentationFormat>
  <Paragraphs>501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бюджетов  </vt:lpstr>
      <vt:lpstr>Основные характеристики исполнения бюджета Заволжского муниципального района за 2023 год</vt:lpstr>
      <vt:lpstr>Доходы, расходы и дефицит бюджета  Заволжского муниципального района за 2023 год</vt:lpstr>
      <vt:lpstr>Структура доходов бюджета  Заволжского муниципального района за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Дорожный фонд  Заволжского муниципального района в 2023 году (тыс.руб.)</vt:lpstr>
      <vt:lpstr>Социально-значимые проекты, реализуемые в 2023 году</vt:lpstr>
      <vt:lpstr>Реализация  майских Указов Президента Российской Федерации </vt:lpstr>
      <vt:lpstr>Расходы бюджета Заволжского муниципального района  на социальную поддержку семьи и детей (1) </vt:lpstr>
      <vt:lpstr>Презентация PowerPoint</vt:lpstr>
      <vt:lpstr>Узнай больше!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1242</cp:revision>
  <cp:lastPrinted>2024-04-08T12:58:49Z</cp:lastPrinted>
  <dcterms:modified xsi:type="dcterms:W3CDTF">2024-04-08T13:00:35Z</dcterms:modified>
</cp:coreProperties>
</file>