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62"/>
  </p:notesMasterIdLst>
  <p:sldIdLst>
    <p:sldId id="341" r:id="rId2"/>
    <p:sldId id="257" r:id="rId3"/>
    <p:sldId id="342" r:id="rId4"/>
    <p:sldId id="362" r:id="rId5"/>
    <p:sldId id="418" r:id="rId6"/>
    <p:sldId id="405" r:id="rId7"/>
    <p:sldId id="406" r:id="rId8"/>
    <p:sldId id="407" r:id="rId9"/>
    <p:sldId id="385" r:id="rId10"/>
    <p:sldId id="387" r:id="rId11"/>
    <p:sldId id="388" r:id="rId12"/>
    <p:sldId id="347" r:id="rId13"/>
    <p:sldId id="389" r:id="rId14"/>
    <p:sldId id="390" r:id="rId15"/>
    <p:sldId id="396" r:id="rId16"/>
    <p:sldId id="420" r:id="rId17"/>
    <p:sldId id="422" r:id="rId18"/>
    <p:sldId id="394" r:id="rId19"/>
    <p:sldId id="410" r:id="rId20"/>
    <p:sldId id="267" r:id="rId21"/>
    <p:sldId id="269" r:id="rId22"/>
    <p:sldId id="332" r:id="rId23"/>
    <p:sldId id="359" r:id="rId24"/>
    <p:sldId id="360" r:id="rId25"/>
    <p:sldId id="361" r:id="rId26"/>
    <p:sldId id="340" r:id="rId27"/>
    <p:sldId id="374" r:id="rId28"/>
    <p:sldId id="451" r:id="rId29"/>
    <p:sldId id="434" r:id="rId30"/>
    <p:sldId id="450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346" r:id="rId47"/>
    <p:sldId id="413" r:id="rId48"/>
    <p:sldId id="382" r:id="rId49"/>
    <p:sldId id="399" r:id="rId50"/>
    <p:sldId id="424" r:id="rId51"/>
    <p:sldId id="426" r:id="rId52"/>
    <p:sldId id="377" r:id="rId53"/>
    <p:sldId id="397" r:id="rId54"/>
    <p:sldId id="322" r:id="rId55"/>
    <p:sldId id="411" r:id="rId56"/>
    <p:sldId id="403" r:id="rId57"/>
    <p:sldId id="414" r:id="rId58"/>
    <p:sldId id="404" r:id="rId59"/>
    <p:sldId id="365" r:id="rId60"/>
    <p:sldId id="282" r:id="rId6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DBD8E1"/>
    <a:srgbClr val="EFE5EB"/>
    <a:srgbClr val="D1E0E7"/>
    <a:srgbClr val="A8E6F2"/>
    <a:srgbClr val="AEE0E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2752" autoAdjust="0"/>
  </p:normalViewPr>
  <p:slideViewPr>
    <p:cSldViewPr>
      <p:cViewPr>
        <p:scale>
          <a:sx n="125" d="100"/>
          <a:sy n="12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2020-20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dirty="0" smtClean="0">
                <a:latin typeface="+mn-lt"/>
                <a:cs typeface="Times New Roman" pitchFamily="18" charset="0"/>
              </a:rPr>
              <a:t>4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928207570722"/>
          <c:y val="0.3557164875535756"/>
          <c:w val="0.71991367007742824"/>
          <c:h val="0.6056032662626945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14193</c:v>
                </c:pt>
                <c:pt idx="1">
                  <c:v>13949</c:v>
                </c:pt>
                <c:pt idx="2">
                  <c:v>13601</c:v>
                </c:pt>
                <c:pt idx="3">
                  <c:v>12422</c:v>
                </c:pt>
                <c:pt idx="4">
                  <c:v>12153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730944"/>
        <c:axId val="261937024"/>
        <c:axId val="167228288"/>
      </c:line3DChart>
      <c:catAx>
        <c:axId val="16573094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261937024"/>
        <c:crossesAt val="2020"/>
        <c:auto val="1"/>
        <c:lblAlgn val="ctr"/>
        <c:lblOffset val="100"/>
        <c:noMultiLvlLbl val="0"/>
      </c:catAx>
      <c:valAx>
        <c:axId val="261937024"/>
        <c:scaling>
          <c:orientation val="maxMin"/>
          <c:max val="2024"/>
          <c:min val="2020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165730944"/>
        <c:crosses val="autoZero"/>
        <c:crossBetween val="between"/>
        <c:majorUnit val="2"/>
        <c:minorUnit val="0.4"/>
      </c:valAx>
      <c:serAx>
        <c:axId val="167228288"/>
        <c:scaling>
          <c:orientation val="minMax"/>
        </c:scaling>
        <c:delete val="1"/>
        <c:axPos val="t"/>
        <c:majorTickMark val="out"/>
        <c:minorTickMark val="none"/>
        <c:tickLblPos val="none"/>
        <c:crossAx val="261937024"/>
        <c:crossesAt val="2020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9960629921549E-2"/>
          <c:y val="0.31699466052593706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322183.5</c:v>
                </c:pt>
                <c:pt idx="1">
                  <c:v>20198.900000000001</c:v>
                </c:pt>
                <c:pt idx="2">
                  <c:v>23710.1</c:v>
                </c:pt>
                <c:pt idx="3">
                  <c:v>2652.2</c:v>
                </c:pt>
                <c:pt idx="4">
                  <c:v>1005</c:v>
                </c:pt>
                <c:pt idx="5">
                  <c:v>58848.6</c:v>
                </c:pt>
                <c:pt idx="6">
                  <c:v>99615.7</c:v>
                </c:pt>
                <c:pt idx="7">
                  <c:v>76249.100000000006</c:v>
                </c:pt>
                <c:pt idx="8">
                  <c:v>2974.6</c:v>
                </c:pt>
                <c:pt idx="9">
                  <c:v>8955.6</c:v>
                </c:pt>
                <c:pt idx="10">
                  <c:v>165.7</c:v>
                </c:pt>
                <c:pt idx="11">
                  <c:v>1771.1</c:v>
                </c:pt>
                <c:pt idx="12">
                  <c:v>1169.8</c:v>
                </c:pt>
                <c:pt idx="13">
                  <c:v>5475.9</c:v>
                </c:pt>
                <c:pt idx="14">
                  <c:v>1219.7</c:v>
                </c:pt>
                <c:pt idx="15">
                  <c:v>97.9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8"/>
          <c:y val="2.4941112042545292E-2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9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317"/>
          <c:y val="0.34026802858043825"/>
          <c:w val="0.34678510498687681"/>
          <c:h val="0.46376609108527866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477"/>
          <c:w val="0.45851052517361207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ln w="3175"/>
            </c:spPr>
          </c:dPt>
          <c:dPt>
            <c:idx val="6"/>
            <c:bubble3D val="0"/>
            <c:explosion val="26"/>
          </c:dPt>
          <c:cat>
            <c:strRef>
              <c:f>Лист1!$A$2:$A$9</c:f>
              <c:strCache>
                <c:ptCount val="8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</c:v>
                </c:pt>
                <c:pt idx="4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5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  <c:pt idx="6">
                  <c:v>Капитальный ремонт, ремонт и содержание автомобильных дорог общего пользования и искусственных сооружений на них</c:v>
                </c:pt>
                <c:pt idx="7">
                  <c:v>Развитие транспортной инфраструктуры на сельских территориях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2215.6</c:v>
                </c:pt>
                <c:pt idx="1">
                  <c:v>4149.3</c:v>
                </c:pt>
                <c:pt idx="2">
                  <c:v>160</c:v>
                </c:pt>
                <c:pt idx="3">
                  <c:v>5645.3</c:v>
                </c:pt>
                <c:pt idx="4">
                  <c:v>3396</c:v>
                </c:pt>
                <c:pt idx="5">
                  <c:v>3604</c:v>
                </c:pt>
                <c:pt idx="6">
                  <c:v>14381.3</c:v>
                </c:pt>
                <c:pt idx="7">
                  <c:v>66064.3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50320941840277778"/>
          <c:y val="4.0558292282430212E-3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55886296871407E-2"/>
          <c:y val="5.7060653391453234E-2"/>
          <c:w val="0.65566455148394365"/>
          <c:h val="0.94293934660854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640296648.02999997</c:v>
                </c:pt>
                <c:pt idx="1">
                  <c:v>509219709.31999999</c:v>
                </c:pt>
                <c:pt idx="2">
                  <c:v>490762865.93000001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645821663.02999997</c:v>
                </c:pt>
                <c:pt idx="1">
                  <c:v>514571754.31999999</c:v>
                </c:pt>
                <c:pt idx="2">
                  <c:v>496602770.93000001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-5525015</c:v>
                </c:pt>
                <c:pt idx="1">
                  <c:v>-5352045</c:v>
                </c:pt>
                <c:pt idx="2">
                  <c:v>-5839905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8013440"/>
        <c:axId val="278014976"/>
        <c:axId val="0"/>
      </c:bar3DChart>
      <c:catAx>
        <c:axId val="27801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8014976"/>
        <c:crosses val="autoZero"/>
        <c:auto val="0"/>
        <c:lblAlgn val="ctr"/>
        <c:lblOffset val="100"/>
        <c:noMultiLvlLbl val="0"/>
      </c:catAx>
      <c:valAx>
        <c:axId val="278014976"/>
        <c:scaling>
          <c:orientation val="minMax"/>
          <c:min val="-20000000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78013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80047846.120000005</c:v>
                </c:pt>
                <c:pt idx="1">
                  <c:v>83969138.709999993</c:v>
                </c:pt>
                <c:pt idx="2">
                  <c:v>93387158.359999999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37058889.659999996</c:v>
                </c:pt>
                <c:pt idx="1">
                  <c:v>26816846.239999998</c:v>
                </c:pt>
                <c:pt idx="2">
                  <c:v>23410958.859999999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523189912.25</c:v>
                </c:pt>
                <c:pt idx="1">
                  <c:v>398433724.37</c:v>
                </c:pt>
                <c:pt idx="2">
                  <c:v>373964748.70999998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1120256"/>
        <c:axId val="291121792"/>
        <c:axId val="0"/>
      </c:bar3DChart>
      <c:catAx>
        <c:axId val="29112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1121792"/>
        <c:crosses val="autoZero"/>
        <c:auto val="1"/>
        <c:lblAlgn val="ctr"/>
        <c:lblOffset val="100"/>
        <c:noMultiLvlLbl val="0"/>
      </c:catAx>
      <c:valAx>
        <c:axId val="291121792"/>
        <c:scaling>
          <c:orientation val="minMax"/>
          <c:max val="600000000"/>
          <c:min val="0"/>
        </c:scaling>
        <c:delete val="0"/>
        <c:axPos val="l"/>
        <c:majorGridlines/>
        <c:numFmt formatCode="#,##0.0;[Red]#,##0.0" sourceLinked="0"/>
        <c:majorTickMark val="out"/>
        <c:minorTickMark val="none"/>
        <c:tickLblPos val="nextTo"/>
        <c:crossAx val="291120256"/>
        <c:crosses val="autoZero"/>
        <c:crossBetween val="between"/>
        <c:majorUnit val="100000000"/>
        <c:minorUnit val="2000000"/>
        <c:dispUnits>
          <c:builtInUnit val="thousands"/>
        </c:dispUnits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9187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55712.9</c:v>
                </c:pt>
                <c:pt idx="1">
                  <c:v>58568.5</c:v>
                </c:pt>
                <c:pt idx="2">
                  <c:v>61404.3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13647.4</c:v>
                </c:pt>
                <c:pt idx="1">
                  <c:v>13952.7</c:v>
                </c:pt>
                <c:pt idx="2">
                  <c:v>19625.8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7709.8</c:v>
                </c:pt>
                <c:pt idx="1">
                  <c:v>8444.9</c:v>
                </c:pt>
                <c:pt idx="2">
                  <c:v>9323.5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126.7</c:v>
                </c:pt>
                <c:pt idx="1">
                  <c:v>133</c:v>
                </c:pt>
                <c:pt idx="2">
                  <c:v>138.6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1064</c:v>
                </c:pt>
                <c:pt idx="1">
                  <c:v>1074</c:v>
                </c:pt>
                <c:pt idx="2">
                  <c:v>1090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1787</c:v>
                </c:pt>
                <c:pt idx="1">
                  <c:v>1796</c:v>
                </c:pt>
                <c:pt idx="2">
                  <c:v>1805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91515008"/>
        <c:axId val="291520896"/>
        <c:axId val="0"/>
      </c:bar3DChart>
      <c:catAx>
        <c:axId val="291515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91520896"/>
        <c:crosses val="autoZero"/>
        <c:auto val="1"/>
        <c:lblAlgn val="ctr"/>
        <c:lblOffset val="100"/>
        <c:noMultiLvlLbl val="0"/>
      </c:catAx>
      <c:valAx>
        <c:axId val="291520896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91515008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103"/>
          <c:y val="0.10273083352495717"/>
          <c:w val="0.55400112790043599"/>
          <c:h val="0.71131095083002449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85541367763545"/>
          <c:y val="2.4683571744060964E-2"/>
          <c:w val="0.83050941998180183"/>
          <c:h val="0.405120975718145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4818.3999999999996</c:v>
                </c:pt>
                <c:pt idx="1">
                  <c:v>4818.3</c:v>
                </c:pt>
                <c:pt idx="2">
                  <c:v>4818.3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803</c:v>
                </c:pt>
                <c:pt idx="1">
                  <c:v>1060</c:v>
                </c:pt>
                <c:pt idx="2">
                  <c:v>1399.2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7554.1</c:v>
                </c:pt>
                <c:pt idx="1">
                  <c:v>7554.1</c:v>
                </c:pt>
                <c:pt idx="2">
                  <c:v>7554.1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16955.7</c:v>
                </c:pt>
                <c:pt idx="1">
                  <c:v>9318.6</c:v>
                </c:pt>
                <c:pt idx="2">
                  <c:v>9318.6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321.2</c:v>
                </c:pt>
                <c:pt idx="1">
                  <c:v>320.7</c:v>
                </c:pt>
                <c:pt idx="2">
                  <c:v>320.7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ненаологовые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6606.4</c:v>
                </c:pt>
                <c:pt idx="1">
                  <c:v>3745.1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91326976"/>
        <c:axId val="291341056"/>
        <c:axId val="0"/>
      </c:bar3DChart>
      <c:catAx>
        <c:axId val="291326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91341056"/>
        <c:crosses val="autoZero"/>
        <c:auto val="1"/>
        <c:lblAlgn val="ctr"/>
        <c:lblOffset val="100"/>
        <c:noMultiLvlLbl val="0"/>
      </c:catAx>
      <c:valAx>
        <c:axId val="291341056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91326976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169512.1</c:v>
                </c:pt>
                <c:pt idx="1">
                  <c:v>154427.9</c:v>
                </c:pt>
                <c:pt idx="2">
                  <c:v>145941.20000000001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153899.20000000001</c:v>
                </c:pt>
                <c:pt idx="1">
                  <c:v>46448.1</c:v>
                </c:pt>
                <c:pt idx="2">
                  <c:v>72839.100000000006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139835.6</c:v>
                </c:pt>
                <c:pt idx="1">
                  <c:v>138276.4</c:v>
                </c:pt>
                <c:pt idx="2">
                  <c:v>137457.29999999999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59711.3</c:v>
                </c:pt>
                <c:pt idx="1">
                  <c:v>59049.599999999999</c:v>
                </c:pt>
                <c:pt idx="2">
                  <c:v>17495.5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231.7</c:v>
                </c:pt>
                <c:pt idx="1">
                  <c:v>231.7</c:v>
                </c:pt>
                <c:pt idx="2">
                  <c:v>231.7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1424128"/>
        <c:axId val="291425664"/>
        <c:axId val="0"/>
      </c:bar3DChart>
      <c:catAx>
        <c:axId val="29142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91425664"/>
        <c:crosses val="autoZero"/>
        <c:auto val="1"/>
        <c:lblAlgn val="ctr"/>
        <c:lblOffset val="100"/>
        <c:tickMarkSkip val="1"/>
        <c:noMultiLvlLbl val="0"/>
      </c:catAx>
      <c:valAx>
        <c:axId val="2914256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9142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4632695132642E-3"/>
          <c:y val="3.5340998898028698E-2"/>
          <c:w val="0.99238788282782886"/>
          <c:h val="0.7355310611204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64</a:t>
                    </a:r>
                    <a:r>
                      <a:rPr lang="ru-RU" baseline="0" dirty="0" smtClean="0"/>
                      <a:t> 038,3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110</a:t>
                    </a:r>
                    <a:r>
                      <a:rPr lang="ru-RU" baseline="0" dirty="0" smtClean="0"/>
                      <a:t> 621,6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baseline="0" dirty="0" smtClean="0"/>
                      <a:t>117 106,7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8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116 798,1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79967.399999999994</c:v>
                </c:pt>
                <c:pt idx="1">
                  <c:v>83113.2</c:v>
                </c:pt>
                <c:pt idx="2">
                  <c:v>110621.6</c:v>
                </c:pt>
                <c:pt idx="3">
                  <c:v>110500.3</c:v>
                </c:pt>
                <c:pt idx="4">
                  <c:v>107040.9</c:v>
                </c:pt>
                <c:pt idx="5">
                  <c:v>116798.1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496704"/>
        <c:axId val="291498240"/>
      </c:barChart>
      <c:catAx>
        <c:axId val="2914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498240"/>
        <c:crosses val="autoZero"/>
        <c:auto val="1"/>
        <c:lblAlgn val="ctr"/>
        <c:lblOffset val="100"/>
        <c:noMultiLvlLbl val="0"/>
      </c:catAx>
      <c:valAx>
        <c:axId val="2914982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91496704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2025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2026 и 2027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84786.8</c:v>
                </c:pt>
                <c:pt idx="1">
                  <c:v>85571.1</c:v>
                </c:pt>
                <c:pt idx="2">
                  <c:v>76814.8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319.8</c:v>
                </c:pt>
                <c:pt idx="1">
                  <c:v>960.8</c:v>
                </c:pt>
                <c:pt idx="2">
                  <c:v>409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100900.7</c:v>
                </c:pt>
                <c:pt idx="1">
                  <c:v>69362.100000000006</c:v>
                </c:pt>
                <c:pt idx="2">
                  <c:v>25750.6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79531.899999999994</c:v>
                </c:pt>
                <c:pt idx="1">
                  <c:v>24267.1</c:v>
                </c:pt>
                <c:pt idx="2">
                  <c:v>4437.7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5510.9</c:v>
                </c:pt>
                <c:pt idx="1">
                  <c:v>67.900000000000006</c:v>
                </c:pt>
                <c:pt idx="2">
                  <c:v>65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339271.7</c:v>
                </c:pt>
                <c:pt idx="1">
                  <c:v>295736.09999999998</c:v>
                </c:pt>
                <c:pt idx="2">
                  <c:v>345815.1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4957.7</c:v>
                </c:pt>
                <c:pt idx="1">
                  <c:v>4724.8999999999996</c:v>
                </c:pt>
                <c:pt idx="2">
                  <c:v>4661.1000000000004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10032.5</c:v>
                </c:pt>
                <c:pt idx="1">
                  <c:v>6858.1</c:v>
                </c:pt>
                <c:pt idx="2">
                  <c:v>5790.7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Лист1!$J$2:$J$4</c:f>
              <c:numCache>
                <c:formatCode>#,##0.0</c:formatCode>
                <c:ptCount val="3"/>
                <c:pt idx="0">
                  <c:v>20459.8</c:v>
                </c:pt>
                <c:pt idx="1">
                  <c:v>20203.599999999999</c:v>
                </c:pt>
                <c:pt idx="2">
                  <c:v>19368.3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Лист1!$K$2:$K$4</c:f>
              <c:numCache>
                <c:formatCode>#,##0.0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92120832"/>
        <c:axId val="292130816"/>
        <c:axId val="0"/>
      </c:bar3DChart>
      <c:catAx>
        <c:axId val="292120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92130816"/>
        <c:crosses val="autoZero"/>
        <c:auto val="1"/>
        <c:lblAlgn val="ctr"/>
        <c:lblOffset val="100"/>
        <c:noMultiLvlLbl val="0"/>
      </c:catAx>
      <c:valAx>
        <c:axId val="29213081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92120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8.775145432020158E-2"/>
          <c:y val="0.33124205608314883"/>
          <c:w val="0.86424566298584915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39</a:t>
                    </a:r>
                    <a:r>
                      <a:rPr lang="ru-RU" baseline="0" smtClean="0"/>
                      <a:t> 271,7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95</a:t>
                    </a:r>
                    <a:r>
                      <a:rPr lang="ru-RU" baseline="0" smtClean="0"/>
                      <a:t> 736,1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345</a:t>
                    </a:r>
                    <a:r>
                      <a:rPr lang="ru-RU" baseline="0" smtClean="0"/>
                      <a:t> 815,1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339271.7</c:v>
                </c:pt>
                <c:pt idx="1">
                  <c:v>295736.09999999998</c:v>
                </c:pt>
                <c:pt idx="2">
                  <c:v>345815.1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629124308316815E-2"/>
                  <c:y val="-4.23629554787413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ru-RU" dirty="0" smtClean="0"/>
                      <a:t>032,5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39943834438562E-2"/>
                  <c:y val="-2.7308810551448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ru-RU" baseline="0" dirty="0" smtClean="0"/>
                      <a:t> 858,1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0753156279E-2"/>
                  <c:y val="-3.0534081118869391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790,7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10032.5</c:v>
                </c:pt>
                <c:pt idx="1">
                  <c:v>6858.1</c:v>
                </c:pt>
                <c:pt idx="2">
                  <c:v>5790.7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mtClean="0"/>
                      <a:t>957,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mtClean="0"/>
                      <a:t>72</a:t>
                    </a:r>
                    <a:r>
                      <a:rPr lang="ru-RU" smtClean="0"/>
                      <a:t>4,9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4957.5</c:v>
                </c:pt>
                <c:pt idx="1">
                  <c:v>4725.1000000000004</c:v>
                </c:pt>
                <c:pt idx="2">
                  <c:v>4661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20459.8</c:v>
                </c:pt>
                <c:pt idx="1">
                  <c:v>20203.599999999999</c:v>
                </c:pt>
                <c:pt idx="2">
                  <c:v>19368.3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5"/>
        <c:shape val="box"/>
        <c:axId val="292289536"/>
        <c:axId val="292590336"/>
        <c:axId val="0"/>
      </c:bar3DChart>
      <c:catAx>
        <c:axId val="29228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2590336"/>
        <c:crosses val="autoZero"/>
        <c:auto val="1"/>
        <c:lblAlgn val="ctr"/>
        <c:lblOffset val="100"/>
        <c:noMultiLvlLbl val="0"/>
      </c:catAx>
      <c:valAx>
        <c:axId val="292590336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crossAx val="292289536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17646638702142339"/>
          <c:y val="0.86692987990852155"/>
          <c:w val="0.75081386848706821"/>
          <c:h val="0.11310378511402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95,1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2026 год – 67,9 тыс.руб., 2027 год – 65,0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- 1000,0 тыс.руб., 2026 год – 1000,0 тыс.руб., 2027 год – 1000,0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55,1 тыс.руб., 2026 год – 55,1 тыс.руб., 2027 год – 55,1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600,4 тыс.руб., 2026 год – 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600,4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2027 год – 600,4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0,0 тыс.руб., 2026 год – 73,3 тыс.руб., 2027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 custLinFactNeighborY="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87,0 тыс.руб., 2026 год – 89,0 тыс.руб., 2027 год – 94,0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1 000,0 тыс.руб., 2026 год – 1 000,0 тыс.руб., 2027 год – 1 000,0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300,0 тыс.руб., 2026 год – 300,0 тыс.руб., 2027 год –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6B8FD0F7-D825-41DC-948E-99138CBD894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2025 год – 49,1 тыс.руб., 2026 год – 49,1 тыс.руб.,2027 год – 49,1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86AC4A00-532B-4A44-A1A2-BA9330F828A2}" type="parTrans" cxnId="{D821E4D3-E307-43DB-A7FF-BFCEF7AF0FA4}">
      <dgm:prSet/>
      <dgm:spPr/>
      <dgm:t>
        <a:bodyPr/>
        <a:lstStyle/>
        <a:p>
          <a:endParaRPr lang="ru-RU"/>
        </a:p>
      </dgm:t>
    </dgm:pt>
    <dgm:pt modelId="{A86CD8D4-FF2F-4494-8682-605CB51243C8}" type="sibTrans" cxnId="{D821E4D3-E307-43DB-A7FF-BFCEF7AF0FA4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4" custScaleY="69105" custLinFactY="566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4" custScaleY="57456" custLinFactY="-710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ED87F55B-DDF8-4395-88C0-C7ECFED73D7A}" type="pres">
      <dgm:prSet presAssocID="{6B8FD0F7-D825-41DC-948E-99138CBD894E}" presName="parentText" presStyleLbl="node1" presStyleIdx="2" presStyleCnt="4" custLinFactY="465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925B-6414-44F9-94DA-304816111B72}" type="pres">
      <dgm:prSet presAssocID="{A86CD8D4-FF2F-4494-8682-605CB51243C8}" presName="spacer" presStyleCnt="0"/>
      <dgm:spPr/>
    </dgm:pt>
    <dgm:pt modelId="{A73C0CCD-168F-4C63-B2FC-2028D920CB8D}" type="pres">
      <dgm:prSet presAssocID="{76D2E0F4-41A2-41C7-9585-3C8DE24A07E4}" presName="parentText" presStyleLbl="node1" presStyleIdx="3" presStyleCnt="4" custScaleY="57117" custLinFactY="-100000" custLinFactNeighborY="-164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85F623-D8F3-4FA5-B6CA-DFF82E3D10BE}" srcId="{41F50B25-F77A-40C4-90F0-B8010EE13BDF}" destId="{76D2E0F4-41A2-41C7-9585-3C8DE24A07E4}" srcOrd="3" destOrd="0" parTransId="{371CC0D4-64DB-4211-A99F-318F2D7459F1}" sibTransId="{925D3EC2-2AF5-4FFD-94C8-3632E463C25A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821E4D3-E307-43DB-A7FF-BFCEF7AF0FA4}" srcId="{41F50B25-F77A-40C4-90F0-B8010EE13BDF}" destId="{6B8FD0F7-D825-41DC-948E-99138CBD894E}" srcOrd="2" destOrd="0" parTransId="{86AC4A00-532B-4A44-A1A2-BA9330F828A2}" sibTransId="{A86CD8D4-FF2F-4494-8682-605CB51243C8}"/>
    <dgm:cxn modelId="{F863369C-0BE1-472C-99DB-DE10ED32CD13}" type="presOf" srcId="{6B8FD0F7-D825-41DC-948E-99138CBD894E}" destId="{ED87F55B-DDF8-4395-88C0-C7ECFED73D7A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561AA20-1B4D-466D-AED0-4D24C8E01EF9}" type="presParOf" srcId="{9A775544-42D0-4EC6-A91A-F3F7CC9214FB}" destId="{ED87F55B-DDF8-4395-88C0-C7ECFED73D7A}" srcOrd="4" destOrd="0" presId="urn:microsoft.com/office/officeart/2005/8/layout/vList2"/>
    <dgm:cxn modelId="{BFEAE17F-501D-4100-B25C-B0770C636ADD}" type="presParOf" srcId="{9A775544-42D0-4EC6-A91A-F3F7CC9214FB}" destId="{E049925B-6414-44F9-94DA-304816111B72}" srcOrd="5" destOrd="0" presId="urn:microsoft.com/office/officeart/2005/8/layout/vList2"/>
    <dgm:cxn modelId="{42EFED16-A528-47B8-9513-D5780350807E}" type="presParOf" srcId="{9A775544-42D0-4EC6-A91A-F3F7CC9214FB}" destId="{A73C0CCD-168F-4C63-B2FC-2028D920CB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248,6 тыс.руб., 2026 год – 291,5 тыс.руб., 2027 год – 291,5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4C6095-B9AD-485E-A08B-14CC2896186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</a:r>
        </a:p>
        <a:p>
          <a:r>
            <a:rPr lang="ru-RU" sz="1200" dirty="0" smtClean="0">
              <a:solidFill>
                <a:schemeClr val="tx1"/>
              </a:solidFill>
            </a:rPr>
            <a:t>2025 год – 3569,0 тыс.руб., 2026 год – 5386,7 тыс.руб., 2027 год – 0,0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4565571C-7FEC-411B-9313-DAD7C97B64D6}" type="parTrans" cxnId="{B9A920E0-0DE1-4949-9640-1A95B5C4B284}">
      <dgm:prSet/>
      <dgm:spPr/>
      <dgm:t>
        <a:bodyPr/>
        <a:lstStyle/>
        <a:p>
          <a:endParaRPr lang="ru-RU"/>
        </a:p>
      </dgm:t>
    </dgm:pt>
    <dgm:pt modelId="{7B5C2D5F-1CC8-4A9F-9C37-734250401A70}" type="sibTrans" cxnId="{B9A920E0-0DE1-4949-9640-1A95B5C4B284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2" custScaleY="103658" custLinFactNeighborY="-32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1E37-9459-4F81-A365-FEF4F6C1EFF1}" type="pres">
      <dgm:prSet presAssocID="{5E884FEC-6D00-4F7B-9966-E307E06B5CBD}" presName="spacer" presStyleCnt="0"/>
      <dgm:spPr/>
    </dgm:pt>
    <dgm:pt modelId="{7FCD9BD4-8045-4C46-ABB2-ADF106AE0E18}" type="pres">
      <dgm:prSet presAssocID="{E54C6095-B9AD-485E-A08B-14CC28961868}" presName="parentText" presStyleLbl="node1" presStyleIdx="1" presStyleCnt="2" custScaleY="31223" custLinFactNeighborY="-558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920E0-0DE1-4949-9640-1A95B5C4B284}" srcId="{41F50B25-F77A-40C4-90F0-B8010EE13BDF}" destId="{E54C6095-B9AD-485E-A08B-14CC28961868}" srcOrd="1" destOrd="0" parTransId="{4565571C-7FEC-411B-9313-DAD7C97B64D6}" sibTransId="{7B5C2D5F-1CC8-4A9F-9C37-734250401A70}"/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5D43221F-D107-4F94-9A8E-6894F21DF503}" type="presOf" srcId="{CA713DFF-E038-479D-A9F6-A691360E8E81}" destId="{E1E10539-523F-4386-A797-31025B989096}" srcOrd="0" destOrd="0" presId="urn:microsoft.com/office/officeart/2005/8/layout/vList2"/>
    <dgm:cxn modelId="{B6F978BD-BD5D-41BC-A955-F00425E6B92C}" type="presOf" srcId="{E54C6095-B9AD-485E-A08B-14CC28961868}" destId="{7FCD9BD4-8045-4C46-ABB2-ADF106AE0E18}" srcOrd="0" destOrd="0" presId="urn:microsoft.com/office/officeart/2005/8/layout/vList2"/>
    <dgm:cxn modelId="{4048DE10-6DE8-4B37-ADFA-611D92D660D6}" type="presOf" srcId="{41F50B25-F77A-40C4-90F0-B8010EE13BDF}" destId="{9A775544-42D0-4EC6-A91A-F3F7CC9214FB}" srcOrd="0" destOrd="0" presId="urn:microsoft.com/office/officeart/2005/8/layout/vList2"/>
    <dgm:cxn modelId="{85E836A1-B8FE-4959-BFE8-3B3981B95220}" type="presParOf" srcId="{9A775544-42D0-4EC6-A91A-F3F7CC9214FB}" destId="{E1E10539-523F-4386-A797-31025B989096}" srcOrd="0" destOrd="0" presId="urn:microsoft.com/office/officeart/2005/8/layout/vList2"/>
    <dgm:cxn modelId="{D0E6469D-88ED-4860-B5C9-74B43503EF37}" type="presParOf" srcId="{9A775544-42D0-4EC6-A91A-F3F7CC9214FB}" destId="{AD1E1E37-9459-4F81-A365-FEF4F6C1EFF1}" srcOrd="1" destOrd="0" presId="urn:microsoft.com/office/officeart/2005/8/layout/vList2"/>
    <dgm:cxn modelId="{D9E26EEB-466C-46DE-8D51-AFA853EF3BDB}" type="presParOf" srcId="{9A775544-42D0-4EC6-A91A-F3F7CC9214FB}" destId="{7FCD9BD4-8045-4C46-ABB2-ADF106AE0E1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правилами, а также 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12213,8 тыс.руб., 2026 год – 12409,2 тыс.руб., 2027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2070EA-456F-4374-936B-FED77FCE11E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мероприятий по захоронению безродных</a:t>
          </a:r>
        </a:p>
        <a:p>
          <a:r>
            <a:rPr lang="ru-RU" sz="1200" dirty="0" smtClean="0">
              <a:solidFill>
                <a:schemeClr val="tx1"/>
              </a:solidFill>
            </a:rPr>
            <a:t>2025 год – 60,0 тыс.руб., 2026 год – 60,0 тыс.руб., 2027 год –0,0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5DDD89A4-F0B5-4B74-8CA0-2F2D77EAA261}" type="parTrans" cxnId="{761C3BCE-BFB8-4D35-B080-70135C370A09}">
      <dgm:prSet/>
      <dgm:spPr/>
      <dgm:t>
        <a:bodyPr/>
        <a:lstStyle/>
        <a:p>
          <a:endParaRPr lang="ru-RU"/>
        </a:p>
      </dgm:t>
    </dgm:pt>
    <dgm:pt modelId="{FE63BA36-CEEB-4B12-88C3-63FF9AF5A315}" type="sibTrans" cxnId="{761C3BCE-BFB8-4D35-B080-70135C370A09}">
      <dgm:prSet/>
      <dgm:spPr/>
      <dgm:t>
        <a:bodyPr/>
        <a:lstStyle/>
        <a:p>
          <a:endParaRPr lang="ru-RU"/>
        </a:p>
      </dgm:t>
    </dgm:pt>
    <dgm:pt modelId="{99CED61C-B3E0-47F2-9AAB-FCE4E73A8F5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Субсидия МБУ "Волга" на содержание спортивной площадки (</a:t>
          </a:r>
          <a:r>
            <a:rPr lang="ru-RU" sz="1200" dirty="0" err="1" smtClean="0">
              <a:solidFill>
                <a:schemeClr val="tx1"/>
              </a:solidFill>
            </a:rPr>
            <a:t>ул.Спортивная</a:t>
          </a:r>
          <a:r>
            <a:rPr lang="ru-RU" sz="1200" dirty="0" smtClean="0">
              <a:solidFill>
                <a:schemeClr val="tx1"/>
              </a:solidFill>
            </a:rPr>
            <a:t>)</a:t>
          </a:r>
        </a:p>
        <a:p>
          <a:r>
            <a:rPr lang="ru-RU" sz="1200" dirty="0" smtClean="0">
              <a:solidFill>
                <a:schemeClr val="tx1"/>
              </a:solidFill>
            </a:rPr>
            <a:t>2025 год – 250,0 </a:t>
          </a:r>
          <a:r>
            <a:rPr lang="ru-RU" sz="1200" dirty="0" err="1" smtClean="0">
              <a:solidFill>
                <a:schemeClr val="tx1"/>
              </a:solidFill>
            </a:rPr>
            <a:t>тыс.руб</a:t>
          </a:r>
          <a:r>
            <a:rPr lang="ru-RU" sz="1200" dirty="0" smtClean="0">
              <a:solidFill>
                <a:schemeClr val="tx1"/>
              </a:solidFill>
            </a:rPr>
            <a:t>., 2026 год – 0,0 </a:t>
          </a:r>
          <a:r>
            <a:rPr lang="ru-RU" sz="1200" dirty="0" err="1" smtClean="0">
              <a:solidFill>
                <a:schemeClr val="tx1"/>
              </a:solidFill>
            </a:rPr>
            <a:t>тыс.руб</a:t>
          </a:r>
          <a:r>
            <a:rPr lang="ru-RU" sz="1200" dirty="0" smtClean="0">
              <a:solidFill>
                <a:schemeClr val="tx1"/>
              </a:solidFill>
            </a:rPr>
            <a:t>., 2027 год – 0,0 </a:t>
          </a:r>
          <a:r>
            <a:rPr lang="ru-RU" sz="1200" dirty="0" err="1" smtClean="0">
              <a:solidFill>
                <a:schemeClr val="tx1"/>
              </a:solidFill>
            </a:rPr>
            <a:t>тыс.руб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28B78631-A9E2-472F-82CB-EBDECEDCF7A0}" type="parTrans" cxnId="{DAF13A98-E6FF-4425-86E1-738204BA8593}">
      <dgm:prSet/>
      <dgm:spPr/>
      <dgm:t>
        <a:bodyPr/>
        <a:lstStyle/>
        <a:p>
          <a:endParaRPr lang="ru-RU"/>
        </a:p>
      </dgm:t>
    </dgm:pt>
    <dgm:pt modelId="{E3D55DA6-4074-4083-B5F8-611AAEC43643}" type="sibTrans" cxnId="{DAF13A98-E6FF-4425-86E1-738204BA8593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3" custScaleY="260592" custLinFactY="-12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1E37-9459-4F81-A365-FEF4F6C1EFF1}" type="pres">
      <dgm:prSet presAssocID="{5E884FEC-6D00-4F7B-9966-E307E06B5CBD}" presName="spacer" presStyleCnt="0"/>
      <dgm:spPr/>
    </dgm:pt>
    <dgm:pt modelId="{8A80FA10-EB72-49D0-8819-8F1995464C68}" type="pres">
      <dgm:prSet presAssocID="{262070EA-456F-4374-936B-FED77FCE11E0}" presName="parentText" presStyleLbl="node1" presStyleIdx="1" presStyleCnt="3" custScaleY="104578" custLinFactNeighborY="22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5FBE0-E582-44F7-88A5-695D605280E7}" type="pres">
      <dgm:prSet presAssocID="{FE63BA36-CEEB-4B12-88C3-63FF9AF5A315}" presName="spacer" presStyleCnt="0"/>
      <dgm:spPr/>
    </dgm:pt>
    <dgm:pt modelId="{B2E88CB7-4095-47FC-83E8-5AE2AC868FDB}" type="pres">
      <dgm:prSet presAssocID="{99CED61C-B3E0-47F2-9AAB-FCE4E73A8F50}" presName="parentText" presStyleLbl="node1" presStyleIdx="2" presStyleCnt="3" custScaleY="141010" custLinFactY="329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C3CFF-5BD3-4DA5-BD24-E1B697B64E36}" type="presOf" srcId="{CA713DFF-E038-479D-A9F6-A691360E8E81}" destId="{E1E10539-523F-4386-A797-31025B989096}" srcOrd="0" destOrd="0" presId="urn:microsoft.com/office/officeart/2005/8/layout/vList2"/>
    <dgm:cxn modelId="{761C3BCE-BFB8-4D35-B080-70135C370A09}" srcId="{41F50B25-F77A-40C4-90F0-B8010EE13BDF}" destId="{262070EA-456F-4374-936B-FED77FCE11E0}" srcOrd="1" destOrd="0" parTransId="{5DDD89A4-F0B5-4B74-8CA0-2F2D77EAA261}" sibTransId="{FE63BA36-CEEB-4B12-88C3-63FF9AF5A315}"/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BA25661D-AB03-4595-97B2-270BE9A57949}" type="presOf" srcId="{99CED61C-B3E0-47F2-9AAB-FCE4E73A8F50}" destId="{B2E88CB7-4095-47FC-83E8-5AE2AC868FDB}" srcOrd="0" destOrd="0" presId="urn:microsoft.com/office/officeart/2005/8/layout/vList2"/>
    <dgm:cxn modelId="{0F1C83B3-10D6-4DAC-A3EE-A3A392C254EB}" type="presOf" srcId="{41F50B25-F77A-40C4-90F0-B8010EE13BDF}" destId="{9A775544-42D0-4EC6-A91A-F3F7CC9214FB}" srcOrd="0" destOrd="0" presId="urn:microsoft.com/office/officeart/2005/8/layout/vList2"/>
    <dgm:cxn modelId="{2FA0B553-7F89-42C8-8648-BD0359C7FE17}" type="presOf" srcId="{262070EA-456F-4374-936B-FED77FCE11E0}" destId="{8A80FA10-EB72-49D0-8819-8F1995464C68}" srcOrd="0" destOrd="0" presId="urn:microsoft.com/office/officeart/2005/8/layout/vList2"/>
    <dgm:cxn modelId="{DAF13A98-E6FF-4425-86E1-738204BA8593}" srcId="{41F50B25-F77A-40C4-90F0-B8010EE13BDF}" destId="{99CED61C-B3E0-47F2-9AAB-FCE4E73A8F50}" srcOrd="2" destOrd="0" parTransId="{28B78631-A9E2-472F-82CB-EBDECEDCF7A0}" sibTransId="{E3D55DA6-4074-4083-B5F8-611AAEC43643}"/>
    <dgm:cxn modelId="{5615DD8C-521A-4822-B1C7-DB87A03C1D2E}" type="presParOf" srcId="{9A775544-42D0-4EC6-A91A-F3F7CC9214FB}" destId="{E1E10539-523F-4386-A797-31025B989096}" srcOrd="0" destOrd="0" presId="urn:microsoft.com/office/officeart/2005/8/layout/vList2"/>
    <dgm:cxn modelId="{A382CB4C-EFFD-4259-BEF5-0C842A9DB46F}" type="presParOf" srcId="{9A775544-42D0-4EC6-A91A-F3F7CC9214FB}" destId="{AD1E1E37-9459-4F81-A365-FEF4F6C1EFF1}" srcOrd="1" destOrd="0" presId="urn:microsoft.com/office/officeart/2005/8/layout/vList2"/>
    <dgm:cxn modelId="{F0214754-3176-4A14-B33A-0D4153A7D84E}" type="presParOf" srcId="{9A775544-42D0-4EC6-A91A-F3F7CC9214FB}" destId="{8A80FA10-EB72-49D0-8819-8F1995464C68}" srcOrd="2" destOrd="0" presId="urn:microsoft.com/office/officeart/2005/8/layout/vList2"/>
    <dgm:cxn modelId="{B532EBB6-BB96-4651-8FA1-E265CAB649B9}" type="presParOf" srcId="{9A775544-42D0-4EC6-A91A-F3F7CC9214FB}" destId="{AFB5FBE0-E582-44F7-88A5-695D605280E7}" srcOrd="3" destOrd="0" presId="urn:microsoft.com/office/officeart/2005/8/layout/vList2"/>
    <dgm:cxn modelId="{614DEF75-2135-4555-9626-C5FD43443246}" type="presParOf" srcId="{9A775544-42D0-4EC6-A91A-F3F7CC9214FB}" destId="{B2E88CB7-4095-47FC-83E8-5AE2AC868F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5 525,0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7 г. – 10 877,1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01.01.2028 г. – 16 717,0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01.01.2028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468999"/>
          <a:ext cx="8568952" cy="4159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95,1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2026 год – 67,9 тыс.руб., 2027 год – 65,0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0307" y="489306"/>
        <a:ext cx="8528338" cy="375371"/>
      </dsp:txXfrm>
    </dsp:sp>
    <dsp:sp modelId="{478908FC-81FD-468D-86B3-F26E33EA7E12}">
      <dsp:nvSpPr>
        <dsp:cNvPr id="0" name=""/>
        <dsp:cNvSpPr/>
      </dsp:nvSpPr>
      <dsp:spPr>
        <a:xfrm>
          <a:off x="0" y="1080120"/>
          <a:ext cx="8568952" cy="55933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- 1000,0 тыс.руб., 2026 год – 1000,0 тыс.руб., 2027 год – 1000,0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304" y="1107424"/>
        <a:ext cx="8514344" cy="504727"/>
      </dsp:txXfrm>
    </dsp:sp>
    <dsp:sp modelId="{F2366BD6-C1ED-43B5-999B-FE9E605D6AF1}">
      <dsp:nvSpPr>
        <dsp:cNvPr id="0" name=""/>
        <dsp:cNvSpPr/>
      </dsp:nvSpPr>
      <dsp:spPr>
        <a:xfrm>
          <a:off x="0" y="2673584"/>
          <a:ext cx="8568952" cy="78280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0,0 тыс.руб., 2026 год – 73,3 тыс.руб., 2027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8213" y="2711797"/>
        <a:ext cx="8492526" cy="706375"/>
      </dsp:txXfrm>
    </dsp:sp>
    <dsp:sp modelId="{66AC313C-A2A4-4AE4-AB53-6959B6CBE489}">
      <dsp:nvSpPr>
        <dsp:cNvPr id="0" name=""/>
        <dsp:cNvSpPr/>
      </dsp:nvSpPr>
      <dsp:spPr>
        <a:xfrm>
          <a:off x="0" y="1881070"/>
          <a:ext cx="8568952" cy="55520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55,1 тыс.руб., 2026 год – 55,1 тыс.руб., 2027 год – 55,1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103" y="1908173"/>
        <a:ext cx="8514746" cy="500996"/>
      </dsp:txXfrm>
    </dsp:sp>
    <dsp:sp modelId="{B4E62142-5CE7-4C75-9B53-0BB3EF4E885B}">
      <dsp:nvSpPr>
        <dsp:cNvPr id="0" name=""/>
        <dsp:cNvSpPr/>
      </dsp:nvSpPr>
      <dsp:spPr>
        <a:xfrm>
          <a:off x="0" y="3782769"/>
          <a:ext cx="8568952" cy="9079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600,4 тыс.руб., 2026 год – </a:t>
          </a:r>
          <a:r>
            <a:rPr lang="en-US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600,4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2027 год – 600,4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4322" y="3827091"/>
        <a:ext cx="8480308" cy="819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1307175"/>
          <a:ext cx="8445624" cy="82793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87,0 тыс.руб., 2026 год – 89,0 тыс.руб., 2027 год – 94,0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0416" y="1347591"/>
        <a:ext cx="8364792" cy="747101"/>
      </dsp:txXfrm>
    </dsp:sp>
    <dsp:sp modelId="{E1E10539-523F-4386-A797-31025B989096}">
      <dsp:nvSpPr>
        <dsp:cNvPr id="0" name=""/>
        <dsp:cNvSpPr/>
      </dsp:nvSpPr>
      <dsp:spPr>
        <a:xfrm>
          <a:off x="0" y="420217"/>
          <a:ext cx="8445624" cy="68836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1 000,0 тыс.руб., 2026 год – 1 000,0 тыс.руб., 2027 год – 1 000,0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33603" y="453820"/>
        <a:ext cx="8378418" cy="621162"/>
      </dsp:txXfrm>
    </dsp:sp>
    <dsp:sp modelId="{ED87F55B-DDF8-4395-88C0-C7ECFED73D7A}">
      <dsp:nvSpPr>
        <dsp:cNvPr id="0" name=""/>
        <dsp:cNvSpPr/>
      </dsp:nvSpPr>
      <dsp:spPr>
        <a:xfrm>
          <a:off x="0" y="3071602"/>
          <a:ext cx="8445624" cy="11980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2025 год – 49,1 тыс.руб., 2026 год – 49,1 тыс.руб.,2027 год – 49,1 тыс.руб.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8485" y="3130087"/>
        <a:ext cx="8328654" cy="1081110"/>
      </dsp:txXfrm>
    </dsp:sp>
    <dsp:sp modelId="{A73C0CCD-168F-4C63-B2FC-2028D920CB8D}">
      <dsp:nvSpPr>
        <dsp:cNvPr id="0" name=""/>
        <dsp:cNvSpPr/>
      </dsp:nvSpPr>
      <dsp:spPr>
        <a:xfrm>
          <a:off x="0" y="2209687"/>
          <a:ext cx="8445624" cy="6843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300,0 тыс.руб., 2026 год – 300,0 тыс.руб., 2027 год – 300,0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3405" y="2243092"/>
        <a:ext cx="8378814" cy="617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10539-523F-4386-A797-31025B989096}">
      <dsp:nvSpPr>
        <dsp:cNvPr id="0" name=""/>
        <dsp:cNvSpPr/>
      </dsp:nvSpPr>
      <dsp:spPr>
        <a:xfrm>
          <a:off x="0" y="160484"/>
          <a:ext cx="8445624" cy="294952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248,6 тыс.руб., 2026 год – 291,5 тыс.руб., 2027 год – 291,5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43984" y="304468"/>
        <a:ext cx="8157656" cy="2661558"/>
      </dsp:txXfrm>
    </dsp:sp>
    <dsp:sp modelId="{7FCD9BD4-8045-4C46-ABB2-ADF106AE0E18}">
      <dsp:nvSpPr>
        <dsp:cNvPr id="0" name=""/>
        <dsp:cNvSpPr/>
      </dsp:nvSpPr>
      <dsp:spPr>
        <a:xfrm>
          <a:off x="0" y="3251970"/>
          <a:ext cx="8445624" cy="88843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2025 год – 3569,0 тыс.руб., 2026 год – 5386,7 тыс.руб., 2027 год – 0,0 тыс.руб.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3370" y="3295340"/>
        <a:ext cx="8358884" cy="801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10539-523F-4386-A797-31025B989096}">
      <dsp:nvSpPr>
        <dsp:cNvPr id="0" name=""/>
        <dsp:cNvSpPr/>
      </dsp:nvSpPr>
      <dsp:spPr>
        <a:xfrm>
          <a:off x="0" y="692375"/>
          <a:ext cx="8445624" cy="170197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правилами, а также 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12213,8 тыс.руб., 2026 год – 12409,2 тыс.руб., 2027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83084" y="775459"/>
        <a:ext cx="8279456" cy="1535807"/>
      </dsp:txXfrm>
    </dsp:sp>
    <dsp:sp modelId="{8A80FA10-EB72-49D0-8819-8F1995464C68}">
      <dsp:nvSpPr>
        <dsp:cNvPr id="0" name=""/>
        <dsp:cNvSpPr/>
      </dsp:nvSpPr>
      <dsp:spPr>
        <a:xfrm>
          <a:off x="0" y="2499402"/>
          <a:ext cx="8445624" cy="68301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мероприятий по захоронению безродных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2025 год – 60,0 тыс.руб., 2026 год – 60,0 тыс.руб., 2027 год –0,0 тыс.руб.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3342" y="2532744"/>
        <a:ext cx="8378940" cy="616334"/>
      </dsp:txXfrm>
    </dsp:sp>
    <dsp:sp modelId="{B2E88CB7-4095-47FC-83E8-5AE2AC868FDB}">
      <dsp:nvSpPr>
        <dsp:cNvPr id="0" name=""/>
        <dsp:cNvSpPr/>
      </dsp:nvSpPr>
      <dsp:spPr>
        <a:xfrm>
          <a:off x="0" y="3414600"/>
          <a:ext cx="8445624" cy="92096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Субсидия МБУ "Волга" на содержание спортивной площадки (</a:t>
          </a:r>
          <a:r>
            <a:rPr lang="ru-RU" sz="1200" kern="1200" dirty="0" err="1" smtClean="0">
              <a:solidFill>
                <a:schemeClr val="tx1"/>
              </a:solidFill>
            </a:rPr>
            <a:t>ул.Спортивная</a:t>
          </a:r>
          <a:r>
            <a:rPr lang="ru-RU" sz="1200" kern="1200" dirty="0" smtClean="0">
              <a:solidFill>
                <a:schemeClr val="tx1"/>
              </a:solidFill>
            </a:rPr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2025 год – 250,0 </a:t>
          </a:r>
          <a:r>
            <a:rPr lang="ru-RU" sz="1200" kern="1200" dirty="0" err="1" smtClean="0">
              <a:solidFill>
                <a:schemeClr val="tx1"/>
              </a:solidFill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</a:rPr>
            <a:t>., 2026 год – 0,0 </a:t>
          </a:r>
          <a:r>
            <a:rPr lang="ru-RU" sz="1200" kern="1200" dirty="0" err="1" smtClean="0">
              <a:solidFill>
                <a:schemeClr val="tx1"/>
              </a:solidFill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</a:rPr>
            <a:t>., 2027 год – 0,0 </a:t>
          </a:r>
          <a:r>
            <a:rPr lang="ru-RU" sz="1200" kern="1200" dirty="0" err="1" smtClean="0">
              <a:solidFill>
                <a:schemeClr val="tx1"/>
              </a:solidFill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958" y="3459558"/>
        <a:ext cx="8355708" cy="8310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8" cy="6753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970" y="109864"/>
        <a:ext cx="3966508" cy="60945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8" cy="741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01.01.2026 г. – 5 525,0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175" y="870073"/>
        <a:ext cx="3960098" cy="66869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8" cy="99359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</a:t>
          </a:r>
          <a:r>
            <a:rPr lang="en-US" sz="2000" kern="12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7 г. – 10 877,1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503" y="1767239"/>
        <a:ext cx="3935442" cy="896587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8" cy="1021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01.01.2028 г. – 16 717,0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9890" y="2832664"/>
        <a:ext cx="3932668" cy="922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505" y="109886"/>
        <a:ext cx="4185462" cy="58236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01.01.2026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567" y="836308"/>
        <a:ext cx="4179338" cy="638973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348" y="1693600"/>
        <a:ext cx="4155776" cy="856738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01.01.2028 г. – 0,0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40" y="2718140"/>
        <a:ext cx="4140192" cy="100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0.38889</cdr:x>
      <cdr:y>0.55916</cdr:y>
    </cdr:from>
    <cdr:to>
      <cdr:x>0.48145</cdr:x>
      <cdr:y>0.63856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0" y="2009384"/>
          <a:ext cx="599855" cy="28532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accent1">
                  <a:lumMod val="50000"/>
                </a:schemeClr>
              </a:solidFill>
            </a:rPr>
            <a:t>9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9,6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9,6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0.18889</cdr:x>
      <cdr:y>0.21852</cdr:y>
    </cdr:from>
    <cdr:to>
      <cdr:x>0.31619</cdr:x>
      <cdr:y>0.29867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24136" y="785248"/>
          <a:ext cx="824996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79 967,4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0.11833</cdr:y>
    </cdr:from>
    <cdr:to>
      <cdr:x>0.8</cdr:x>
      <cdr:y>0.17844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64496" y="425208"/>
          <a:ext cx="720080" cy="21601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110 786,0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0.25001</cdr:y>
    </cdr:from>
    <cdr:to>
      <cdr:x>0.38454</cdr:x>
      <cdr:y>0.33334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08732" y="864096"/>
          <a:ext cx="88637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58,0 %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64,5 %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77,7 %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0.30252</cdr:x>
      <cdr:y>0.08334</cdr:y>
    </cdr:from>
    <cdr:to>
      <cdr:x>0.77397</cdr:x>
      <cdr:y>0.14167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288032"/>
          <a:ext cx="4039833" cy="201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2025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2025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3,0%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97,0%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2025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3" tIns="47412" rIns="94823" bIns="474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4823" tIns="47412" rIns="94823" bIns="474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7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3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6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6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4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6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4629" y="9371332"/>
            <a:ext cx="2919565" cy="4933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820" tIns="45414" rIns="90820" bIns="45414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2025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2027 годов» от 11.12.2024 №56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составление </a:t>
            </a:r>
            <a:r>
              <a:rPr lang="ru-RU" b="1" dirty="0">
                <a:latin typeface="+mn-lt"/>
                <a:cs typeface="+mn-cs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2025 год и на плановый период 2026 и 2027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369473"/>
              </p:ext>
            </p:extLst>
          </p:nvPr>
        </p:nvGraphicFramePr>
        <p:xfrm>
          <a:off x="1835696" y="3212976"/>
          <a:ext cx="61926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52151"/>
              </p:ext>
            </p:extLst>
          </p:nvPr>
        </p:nvGraphicFramePr>
        <p:xfrm>
          <a:off x="683568" y="1412617"/>
          <a:ext cx="7632848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391664"/>
                <a:gridCol w="1368152"/>
                <a:gridCol w="1368152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640 296,6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509 219,7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490 762,9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645 821,6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514 571,7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496 602,8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-5 525,0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-5 352,0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-5 839,9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на 2025 год и на плановый период 2026 и 2027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392716"/>
              </p:ext>
            </p:extLst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054253"/>
              </p:ext>
            </p:extLst>
          </p:nvPr>
        </p:nvGraphicFramePr>
        <p:xfrm>
          <a:off x="539552" y="1124744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87539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80 047,8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83 969,1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93 387,2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</a:t>
                      </a:r>
                      <a:r>
                        <a:rPr lang="ru-RU" sz="1400" baseline="0" dirty="0" smtClean="0"/>
                        <a:t> 058,9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r>
                        <a:rPr lang="ru-RU" sz="1400" baseline="0" dirty="0" smtClean="0"/>
                        <a:t> 816,9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23 411,0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523 189,9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398 433,7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373 964,8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640 296,6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509</a:t>
                      </a:r>
                      <a:r>
                        <a:rPr lang="ru-RU" sz="1400" b="1" baseline="0" dirty="0" smtClean="0"/>
                        <a:t> 219,7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490 762,9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3062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на 2025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2026 и 2027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4586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32389"/>
              </p:ext>
            </p:extLst>
          </p:nvPr>
        </p:nvGraphicFramePr>
        <p:xfrm>
          <a:off x="179512" y="1124742"/>
          <a:ext cx="8784976" cy="26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224136"/>
                <a:gridCol w="1152128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налогового дохода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55 712,9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58 568,5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61 404,3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13 647,4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13 952,7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19 625,8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7 709,8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8 444,9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9 323,5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1 064,0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1 090,0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1 787,0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1 796,0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1 805,0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80 047,9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83 969,1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93 387,2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753123"/>
              </p:ext>
            </p:extLst>
          </p:nvPr>
        </p:nvGraphicFramePr>
        <p:xfrm>
          <a:off x="395288" y="3861048"/>
          <a:ext cx="8291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на 2025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2026 и 2027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62001"/>
              </p:ext>
            </p:extLst>
          </p:nvPr>
        </p:nvGraphicFramePr>
        <p:xfrm>
          <a:off x="179512" y="3861048"/>
          <a:ext cx="87129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30794"/>
              </p:ext>
            </p:extLst>
          </p:nvPr>
        </p:nvGraphicFramePr>
        <p:xfrm>
          <a:off x="179512" y="1052736"/>
          <a:ext cx="8712968" cy="256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350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 неналогового дохода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05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4 818,4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4 818,3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4 818,3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Платежи при пользовании природными ресурсами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803,0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1 060,0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1 399,2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оказания платных услуг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7 554,1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7 554,1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7 554,1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37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16 955,7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9 318,6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9 318,6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321,2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320,7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320,7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6 606,4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3 745,1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53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37 058,9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26 816,8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23 410,9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2025 год и на плановый период 2026 и 2027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2678669"/>
              </p:ext>
            </p:extLst>
          </p:nvPr>
        </p:nvGraphicFramePr>
        <p:xfrm>
          <a:off x="179512" y="1844824"/>
          <a:ext cx="4608512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1080120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523 189,9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398 433,7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373 964,8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169 512,1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154 427,9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145 941,2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153 899,2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46 448,1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72 839,1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139 835,6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138 276,4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137 457,3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59 711,3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59 049,6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17 495,5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231,7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231,7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231,7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5652400"/>
              </p:ext>
            </p:extLst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187105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2022 по 2027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2025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6 и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7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5 год и на плановый период 2026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77625"/>
              </p:ext>
            </p:extLst>
          </p:nvPr>
        </p:nvGraphicFramePr>
        <p:xfrm>
          <a:off x="107504" y="1484784"/>
          <a:ext cx="8928992" cy="47992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17738"/>
                <a:gridCol w="3130661"/>
                <a:gridCol w="996119"/>
                <a:gridCol w="711513"/>
                <a:gridCol w="996119"/>
                <a:gridCol w="640362"/>
                <a:gridCol w="924967"/>
                <a:gridCol w="711513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524 386,6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455 786,5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</a:rPr>
                        <a:t>100,0</a:t>
                      </a:r>
                      <a:endParaRPr lang="ru-RU" sz="1200" b="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408 662,4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84 481,0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16,11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85 132,8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18,68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76 356,1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18,68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495,7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960,9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0,21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409,0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5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35 278,2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6,73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32 557,8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7,15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25 792,7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6,31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62 475,5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11,91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24 267,1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5,32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4 437,7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4 972,8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0,95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300 830,7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57,37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279 849,9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61,40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269 848,3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66,03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4 957,5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0,95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4 725,1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4 661,0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1,14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10 385,4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1,98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7 974,3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1,75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7 674,3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1,88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20 459,8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3,90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20 203,6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4,43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19 368,3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4,74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2056" y="1124744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2027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031975"/>
              </p:ext>
            </p:extLst>
          </p:nvPr>
        </p:nvGraphicFramePr>
        <p:xfrm>
          <a:off x="179512" y="1412776"/>
          <a:ext cx="8784976" cy="5394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08112"/>
                <a:gridCol w="4536504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84 786,8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85 571,1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76 814,8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2 485,7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2 585,1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2 688,5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</a:t>
                      </a:r>
                      <a:r>
                        <a:rPr lang="ru-RU" sz="1200" baseline="0" dirty="0" smtClean="0"/>
                        <a:t> 457,0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49 234,0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44 291,2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10 424,0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10 424,0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8 702,8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28 120,1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22 954,8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20 832,3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960,9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409,0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100 900,7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69 362,1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25 750,6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813,6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2025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2027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004447"/>
              </p:ext>
            </p:extLst>
          </p:nvPr>
        </p:nvGraphicFramePr>
        <p:xfrm>
          <a:off x="251520" y="1648545"/>
          <a:ext cx="8712967" cy="50797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800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1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99 615,7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68 348,5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24 736,9</a:t>
                      </a:r>
                      <a:endParaRPr lang="ru-RU" sz="12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79 531,9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24 267,1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4 437,7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6 934,6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8 771,7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3 530,9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60 268,3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2 971,1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791,7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12 329,0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12 524,3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115,1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5 510,9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67,8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67,8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5 415,9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339 271,7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295 736,1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345 815,1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113 874,8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94 576,1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144 893,2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174 439,7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155 158,1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154 442,8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29 546,8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24 520,2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24 520,2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87,0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Молодежная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21 173,4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21 242,7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21 714,9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2025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2027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849922"/>
              </p:ext>
            </p:extLst>
          </p:nvPr>
        </p:nvGraphicFramePr>
        <p:xfrm>
          <a:off x="357158" y="1785926"/>
          <a:ext cx="8568950" cy="47854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118498"/>
                <a:gridCol w="3672408"/>
                <a:gridCol w="1080120"/>
                <a:gridCol w="1033608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271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4 957,5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4 725,1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4 661,0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4 957,5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4 725,1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4 661,0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10 032,5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6 858,1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5 790,7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Пенсионное обеспечение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4 304,0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1 304,0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1 064,0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населения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3 151,3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3 194,1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2 426,7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20 459,8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20 203,6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19 368,3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885,3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885,3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19 574,5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19 318,3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19 318,3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645 821,7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507 801,8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483 162,2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80780959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32067"/>
              </p:ext>
            </p:extLst>
          </p:nvPr>
        </p:nvGraphicFramePr>
        <p:xfrm>
          <a:off x="323528" y="2780928"/>
          <a:ext cx="85689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2025 год и на плановый период 2026 и 2027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5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374 721,7 тыс.руб., 2026 год – 327 522,7 тыс.руб.,       2027 год – 375 635,1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на 2025 год и на плановый период 2026 и 2027 годов в разрезе муниципальных программ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096344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39262"/>
              </p:ext>
            </p:extLst>
          </p:nvPr>
        </p:nvGraphicFramePr>
        <p:xfrm>
          <a:off x="323528" y="2060848"/>
          <a:ext cx="8496945" cy="200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бюджета всего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645 821,7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507 801,8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483 162,2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них: расходы на реализацию муниципальных программ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626 293,5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486 419,7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479 707,1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746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algn="l"/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816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58439"/>
              </p:ext>
            </p:extLst>
          </p:nvPr>
        </p:nvGraphicFramePr>
        <p:xfrm>
          <a:off x="323528" y="1238285"/>
          <a:ext cx="8496945" cy="3776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18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«Педагоги и наставники»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2 676,6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2 676,6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2 676,6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«Поддержка семьи»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60 383,9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дошкольного образования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114 326,3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95 062,1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84 995,3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909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общедоступного бесплатного начального общего, основного общего, среднего   общего образования по основным общеобразовательным программам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172 745,0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153 550,4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152 835,1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дополнительного образования детям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11 324,4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10 710,2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10 710,2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отдыха, оздоровления и занятости детей и подростков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725,2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725,2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725,2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Обеспечение деятельности органа управления образованием и образовательных учреждений Заволжского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20 386,0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20 455,3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20 927,5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322 183,5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283 179,9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333 253,8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52513"/>
              </p:ext>
            </p:extLst>
          </p:nvPr>
        </p:nvGraphicFramePr>
        <p:xfrm>
          <a:off x="323528" y="5373216"/>
          <a:ext cx="84969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1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47844" y="5013176"/>
            <a:ext cx="309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8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72608"/>
          </a:xfrm>
        </p:spPr>
        <p:txBody>
          <a:bodyPr/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800" b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Целевые показатели (продолжение)</a:t>
            </a:r>
            <a:endParaRPr lang="ru-RU" sz="1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00180"/>
              </p:ext>
            </p:extLst>
          </p:nvPr>
        </p:nvGraphicFramePr>
        <p:xfrm>
          <a:off x="323528" y="1340768"/>
          <a:ext cx="8496945" cy="519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 муниципальных образовательных организаций, получивших ежемесячное денежное вознаграждение за классное руководство в общей численности педагогических работников такой категории,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обучающихся, получающих начальное общее образование в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муниципальных образовательных организациях,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96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Доля детей в возрасте от  5 до 18 лет, охваченных дополнительным образованием,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Количество детей, которым предоставляется двухразовое питание в лагерях дневного пребывания в каникулярное время за счет средств субсидии из областного бюджета, чел.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В государственных и муниципальных общеобразовательных организациях проведены мероприятия по обеспечению деятельности советников директора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Обеспечены выплаты ежемесячного денежного вознаграждения советникам директоров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физической культуры и спорта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0882"/>
              </p:ext>
            </p:extLst>
          </p:nvPr>
        </p:nvGraphicFramePr>
        <p:xfrm>
          <a:off x="323528" y="1412776"/>
          <a:ext cx="849694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92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Массовый спорт и подготовка спортивного резерва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20 198,9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20 192,7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19 357,4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20 198,9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20 192,7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19 357,4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7414"/>
              </p:ext>
            </p:extLst>
          </p:nvPr>
        </p:nvGraphicFramePr>
        <p:xfrm>
          <a:off x="323528" y="3356992"/>
          <a:ext cx="8496945" cy="29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населения, принявшего участие в выполнении нормативов испытаний (тестов) комплекса ГТО  от общей численности населения,  проживающего на территории ЗМР зарегистрированного в электронной базе данных,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 ЗМР, систематически занимающихся физкультурой и спортом, в общей численности населения в возрасте 3-79 лет,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 спортивно-массовых мероприятий, оздоровительных акций, спортивных праздников,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детей в возрасте 5-18 лет, получающих услуги по дополнительным образовательным программам спортивной подготовки в организациях различной организационно-правовой формы и формы собственности, в общей численности детей данной возрастной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группы, %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8" y="289763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культуры и повышение эффективности реализации молодежной политики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91549"/>
              </p:ext>
            </p:extLst>
          </p:nvPr>
        </p:nvGraphicFramePr>
        <p:xfrm>
          <a:off x="395536" y="2060848"/>
          <a:ext cx="8496945" cy="21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дополнительного образования детям в сфере культуры и искусства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18 602,4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</a:t>
                      </a:r>
                      <a:r>
                        <a:rPr lang="ru-RU" sz="1400" b="0" dirty="0" smtClean="0"/>
                        <a:t>190,0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</a:t>
                      </a:r>
                      <a:r>
                        <a:rPr lang="ru-RU" sz="1400" b="0" dirty="0" smtClean="0"/>
                        <a:t>190,0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Библиотечное дело в Заволжском муниципальном районе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</a:t>
                      </a:r>
                      <a:r>
                        <a:rPr lang="ru-RU" sz="1400" b="0" dirty="0" smtClean="0"/>
                        <a:t>957,7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</a:t>
                      </a:r>
                      <a:r>
                        <a:rPr lang="ru-RU" sz="1400" b="0" dirty="0" smtClean="0"/>
                        <a:t>724,9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</a:t>
                      </a:r>
                      <a:r>
                        <a:rPr lang="ru-RU" sz="1400" b="0" dirty="0" smtClean="0"/>
                        <a:t>661,1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Реализация молодежной политики в Заволжском муниципальном районе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</a:t>
                      </a:r>
                      <a:r>
                        <a:rPr lang="ru-RU" sz="1400" b="1" dirty="0" smtClean="0"/>
                        <a:t>710,1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 </a:t>
                      </a:r>
                      <a:r>
                        <a:rPr lang="ru-RU" sz="1400" b="1" dirty="0" smtClean="0"/>
                        <a:t>064,9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</a:t>
                      </a:r>
                      <a:r>
                        <a:rPr lang="ru-RU" sz="1400" b="1" baseline="0" dirty="0" smtClean="0"/>
                        <a:t> 001,1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8383"/>
              </p:ext>
            </p:extLst>
          </p:nvPr>
        </p:nvGraphicFramePr>
        <p:xfrm>
          <a:off x="395536" y="4653136"/>
          <a:ext cx="8496945" cy="161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Среднегодовое количество учащихся в ДШИ,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Поступление в фонды библиотек муниципальных образований, не менее,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проводимых мероприятий по работе с детьми и молодежью,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08909" y="422108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«Социальная поддержка граждан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20076"/>
              </p:ext>
            </p:extLst>
          </p:nvPr>
        </p:nvGraphicFramePr>
        <p:xfrm>
          <a:off x="395536" y="2132856"/>
          <a:ext cx="8496945" cy="189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качества жизни граждан пожилого возраста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2 302,2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2 302,2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1 534,8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2 652,2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2 652,2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1 884,8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82342"/>
              </p:ext>
            </p:extLst>
          </p:nvPr>
        </p:nvGraphicFramePr>
        <p:xfrm>
          <a:off x="395536" y="4581128"/>
          <a:ext cx="8496945" cy="163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Содержание Совета ветеранов,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благоустроенными жилыми помещениями специализированного жилого фонда по договорам найма специализированных жилых помещений,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87949" y="400506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«Экономическое развитие 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37934"/>
              </p:ext>
            </p:extLst>
          </p:nvPr>
        </p:nvGraphicFramePr>
        <p:xfrm>
          <a:off x="395536" y="2132856"/>
          <a:ext cx="8496945" cy="159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субъектов малого и среднего предпринимательства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сельскохозяйственного производства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1 005,0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855,0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655,0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97993"/>
              </p:ext>
            </p:extLst>
          </p:nvPr>
        </p:nvGraphicFramePr>
        <p:xfrm>
          <a:off x="395536" y="4509120"/>
          <a:ext cx="8496945" cy="15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посевных площадей сельскохозяйственных культур, 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валового надоя молока, 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действующих муниципальных маршрутов,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97096" y="393305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5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доступным и комфортным жильем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75872"/>
              </p:ext>
            </p:extLst>
          </p:nvPr>
        </p:nvGraphicFramePr>
        <p:xfrm>
          <a:off x="388432" y="2132856"/>
          <a:ext cx="8496945" cy="121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газификации Заволжского муниципального района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58</a:t>
                      </a:r>
                      <a:r>
                        <a:rPr lang="ru-RU" sz="1400" b="0" baseline="0" dirty="0" smtClean="0"/>
                        <a:t> 848,6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1 875,3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</a:t>
                      </a:r>
                      <a:r>
                        <a:rPr lang="ru-RU" sz="1400" b="1" baseline="0" dirty="0" smtClean="0"/>
                        <a:t> 848,6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1 875,3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7590"/>
              </p:ext>
            </p:extLst>
          </p:nvPr>
        </p:nvGraphicFramePr>
        <p:xfrm>
          <a:off x="395536" y="4077072"/>
          <a:ext cx="8496945" cy="1259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Газификация природным газом котельных,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договоров, заключенных в целях юридического и технического сопровождения инвестиционного проекта,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729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81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услугами жилищно-коммунального хозяйства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25729"/>
              </p:ext>
            </p:extLst>
          </p:nvPr>
        </p:nvGraphicFramePr>
        <p:xfrm>
          <a:off x="467544" y="2119000"/>
          <a:ext cx="8496945" cy="13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Предупреждение аварийных ситуаций на объектах ЖКХ и развитие коммунальной инфраструктуры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1 219,7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791,7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1 219,7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895,8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791,7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35633"/>
              </p:ext>
            </p:extLst>
          </p:nvPr>
        </p:nvGraphicFramePr>
        <p:xfrm>
          <a:off x="467544" y="4005064"/>
          <a:ext cx="8496945" cy="211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систем теплоснабжения, водоснабжения, водоотведения (система целиком или часть системы), в которых проведены мероприятия по строительству, модернизации, реконструкции, техническому перевооружению, капитальному ремонту, ремонту,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бесперебойного снабжения коммунальными услугами,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аварий,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3868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8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«Энергосбережение и повышение энергетической эффективности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96563"/>
              </p:ext>
            </p:extLst>
          </p:nvPr>
        </p:nvGraphicFramePr>
        <p:xfrm>
          <a:off x="457012" y="1895232"/>
          <a:ext cx="8496945" cy="160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деятельности муниципальных учреждений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в жилищном фонде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104,0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97,9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32,9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123,9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10954"/>
              </p:ext>
            </p:extLst>
          </p:nvPr>
        </p:nvGraphicFramePr>
        <p:xfrm>
          <a:off x="457012" y="3870340"/>
          <a:ext cx="8496945" cy="275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природного газа, приобретаемого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электрической энергии, приобретаемой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тепловой энергии,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холодной воды,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3587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транспортной системы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53226"/>
              </p:ext>
            </p:extLst>
          </p:nvPr>
        </p:nvGraphicFramePr>
        <p:xfrm>
          <a:off x="369001" y="2060848"/>
          <a:ext cx="8496945" cy="11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Дорожное хозяйство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99 615,7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68 348,5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24 736,9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99 615,7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68 348,5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24 736,9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650254"/>
              </p:ext>
            </p:extLst>
          </p:nvPr>
        </p:nvGraphicFramePr>
        <p:xfrm>
          <a:off x="369000" y="3645024"/>
          <a:ext cx="8496945" cy="28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Протяженность сети автомобильных дорог местного значения,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Прирост протяженности автомобильных дорог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содержанию,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оформлению прав собственности,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Отремонтированы автомобильные дороги на сельских территориях,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47863" y="321297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7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«Безопасность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543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60836"/>
              </p:ext>
            </p:extLst>
          </p:nvPr>
        </p:nvGraphicFramePr>
        <p:xfrm>
          <a:off x="392625" y="2060848"/>
          <a:ext cx="8496945" cy="17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1 360,5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1 556,6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r>
                        <a:rPr lang="ru-RU" sz="1400" b="0" baseline="0" dirty="0" smtClean="0"/>
                        <a:t> 449,3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Построение и развитие АПК «Безопасный город»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361,1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Пожарная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405,6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188,4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1 771,1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2 106,1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1 554,3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40121"/>
              </p:ext>
            </p:extLst>
          </p:nvPr>
        </p:nvGraphicFramePr>
        <p:xfrm>
          <a:off x="392625" y="4293096"/>
          <a:ext cx="8496945" cy="241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рассмотренных дел комиссией по делам несовершеннолетних и защите их прав, всего,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видеокамер, введенных в эксплуатацию в систему АПК «Безопасный город,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 по правовому просвещению и правовому информированию граждан,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установленных дымовых пожарных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извещателей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5592" y="386104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1194763"/>
              </p:ext>
            </p:extLst>
          </p:nvPr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606787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14193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+mn-cs"/>
                        </a:rPr>
                        <a:t>9637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12422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8532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3890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12153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8376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3777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муниципальными финансами в </a:t>
            </a:r>
            <a:r>
              <a:rPr lang="ru-RU" sz="2400" b="1" smtClean="0">
                <a:solidFill>
                  <a:schemeClr val="tx1"/>
                </a:solidFill>
                <a:latin typeface="+mn-lt"/>
              </a:rPr>
              <a:t>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1314"/>
              </p:ext>
            </p:extLst>
          </p:nvPr>
        </p:nvGraphicFramePr>
        <p:xfrm>
          <a:off x="395536" y="2121664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8 905,6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8 905,6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7 184,4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долгом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8 955,6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8 955,6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7 234,4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96068"/>
              </p:ext>
            </p:extLst>
          </p:nvPr>
        </p:nvGraphicFramePr>
        <p:xfrm>
          <a:off x="395536" y="4221088"/>
          <a:ext cx="8496945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Полнота исполнения расходных обязательств Заволжского муниципального района,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Отношение фактического поступления доходов главных администраторов к утвержденному плану,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расходов бюджета Заволжского муниципального района, осуществляемых в рамках муниципальных  программ,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9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7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«Совершенствование местного самоуправления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99122"/>
              </p:ext>
            </p:extLst>
          </p:nvPr>
        </p:nvGraphicFramePr>
        <p:xfrm>
          <a:off x="441009" y="1975872"/>
          <a:ext cx="84969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администрации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51 248,9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51 628,7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45 746,7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муниципального казённого учреждения «Управление по материально-техническому обеспечению деятельности органов местного самоуправления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</a:t>
                      </a:r>
                      <a:r>
                        <a:rPr lang="ru-RU" sz="1400" b="0" dirty="0" smtClean="0"/>
                        <a:t>245,4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16 088,7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14 678,2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</a:t>
                      </a:r>
                      <a:r>
                        <a:rPr lang="ru-RU" sz="1400" b="0" dirty="0" smtClean="0"/>
                        <a:t>754,8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5 254,8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5 254,8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4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76 249,1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72 972,2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65 679,7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72038"/>
              </p:ext>
            </p:extLst>
          </p:nvPr>
        </p:nvGraphicFramePr>
        <p:xfrm>
          <a:off x="441009" y="4806444"/>
          <a:ext cx="8496945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просроченной дебиторской  и кредиторской задолженностей,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удовлетворенности созданных условий для деятельности администрации,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в многофункциональных центрах предоставления государственных и муниципальных услуг, кол-во услуг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450912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9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 имуществом  Заволжского муниципального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223537"/>
              </p:ext>
            </p:extLst>
          </p:nvPr>
        </p:nvGraphicFramePr>
        <p:xfrm>
          <a:off x="395536" y="2060848"/>
          <a:ext cx="8496945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 и земельными ресурсами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2 974,6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2 794,0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2 848,9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2 974,6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2 794,0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2 848,9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80928"/>
              </p:ext>
            </p:extLst>
          </p:nvPr>
        </p:nvGraphicFramePr>
        <p:xfrm>
          <a:off x="395536" y="3717032"/>
          <a:ext cx="8496945" cy="19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приватизированных объектов муниципального имущества к общему количеству объектов, планируемых к приватизации,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проверок использования муниципального имущества,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63888" y="323648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07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«Улучшение условий и охраны труда в органах местного самоуправления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07673"/>
              </p:ext>
            </p:extLst>
          </p:nvPr>
        </p:nvGraphicFramePr>
        <p:xfrm>
          <a:off x="395536" y="2061488"/>
          <a:ext cx="8496945" cy="17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Специальная оценка условий труда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64,7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165,7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21792"/>
              </p:ext>
            </p:extLst>
          </p:nvPr>
        </p:nvGraphicFramePr>
        <p:xfrm>
          <a:off x="395536" y="4149080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мест, на которых проведена специальная оценка условий труда,%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материалов по вопросам охраны труда, размещенных в средствах массовой информации и на официальном сайте администрации Заволжского муниципального района в сети Интернет,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мероприятий, направленных на пропаганду безопасных условий труда,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обученных по охране труда специалистов  в обучающих организациях, аккредитованных в установленном порядке,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2644" y="378904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19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51066"/>
              </p:ext>
            </p:extLst>
          </p:nvPr>
        </p:nvGraphicFramePr>
        <p:xfrm>
          <a:off x="441008" y="1910090"/>
          <a:ext cx="8496945" cy="128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1 169,8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2 414,3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2 504,8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19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1 169,8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2 414,3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2 504,8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34773"/>
              </p:ext>
            </p:extLst>
          </p:nvPr>
        </p:nvGraphicFramePr>
        <p:xfrm>
          <a:off x="441008" y="4086364"/>
          <a:ext cx="8496945" cy="24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 сотрудников администрации, обеспеченных доступом к сети Интернет и справочно-правовым системам,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обновленных автоматизированных персональных рабочих мест от общего количества автоматизированных персональных рабочих мест,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органов администрации Заволжского муниципального района, обеспечивающих размещение информации о своей деятельности на веб-сайтах в соответствии с требованиями Федерального закона от 09.02.2009 N 8-ФЗ "Об обеспечении доступа к информации о деятельности государственных органов и органов местного самоуправления"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1" y="342900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4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«Охрана окружающей среды на территории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indent="0" algn="r">
              <a:buNone/>
            </a:pP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66972"/>
              </p:ext>
            </p:extLst>
          </p:nvPr>
        </p:nvGraphicFramePr>
        <p:xfrm>
          <a:off x="395536" y="2060848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Ликвидация накопленного вреда окружающей среде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5 415,9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Использование и охрана земель на территории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5 475,9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58032"/>
              </p:ext>
            </p:extLst>
          </p:nvPr>
        </p:nvGraphicFramePr>
        <p:xfrm>
          <a:off x="395536" y="4221088"/>
          <a:ext cx="8451471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0869"/>
                <a:gridCol w="1322679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разработанной проектно-сметной документации по ликвидации накопленного вреда окружающей среде,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 по очистке территории района от мусора,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ликвидированных несанкционированных свалок на землях поселения,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7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34988818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97970270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19 528,2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21 382,1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3 455,2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56260275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 (продолжение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809439"/>
              </p:ext>
            </p:extLst>
          </p:nvPr>
        </p:nvGraphicFramePr>
        <p:xfrm>
          <a:off x="323528" y="1484784"/>
          <a:ext cx="8445624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2025 год и на плановый период 2026 и 2027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Управление бюджетными рисками.</a:t>
            </a:r>
            <a:endParaRPr lang="ru-RU" sz="1600" dirty="0"/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961584"/>
              </p:ext>
            </p:extLst>
          </p:nvPr>
        </p:nvGraphicFramePr>
        <p:xfrm>
          <a:off x="323528" y="1412776"/>
          <a:ext cx="8445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43470"/>
              </p:ext>
            </p:extLst>
          </p:nvPr>
        </p:nvGraphicFramePr>
        <p:xfrm>
          <a:off x="323528" y="1412776"/>
          <a:ext cx="84456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2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2026 и 2027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720059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</a:p>
                    <a:p>
                      <a:pPr algn="ctr"/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1 616,6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763,9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1 281,9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1 178,7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2026 и 2027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089555"/>
              </p:ext>
            </p:extLst>
          </p:nvPr>
        </p:nvGraphicFramePr>
        <p:xfrm>
          <a:off x="179512" y="2348880"/>
          <a:ext cx="8784977" cy="2509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4 945,3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4 712,5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4 648,4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1 513,5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1 439,0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1 416,7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952,1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902,5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1 619,9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1 544,3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1 524,1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859,8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805,1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005911"/>
              </p:ext>
            </p:extLst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648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Общественно значимые проекты, реализуемые в Заволжском муниципальном районе 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pPr algn="ctr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56445"/>
              </p:ext>
            </p:extLst>
          </p:nvPr>
        </p:nvGraphicFramePr>
        <p:xfrm>
          <a:off x="2423592" y="1517032"/>
          <a:ext cx="6517389" cy="412208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4762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Строительство газовой блочно-модульной котельной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д.Коротиха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40 000,0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Газовая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блочно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-модульная котельная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с.Воздвиженье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6 200,7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Газовая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блочно-модульная котельная в с.Воздвиженье Заволжского района Ивановской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400,0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газопроводы 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с.Мера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21,6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газовой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блочно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-модульной котельной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с.Колшево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области»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2 008,1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15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Газовая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блочно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-модульная котельная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с.Колшево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Ивановкой области»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12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Расходы, связанные с объектом капитального строительства: «Распределительные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газопроводы в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д.Рыболовка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д.Хмелево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Заволжского района Ивановской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области»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25,2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83" y="1523668"/>
            <a:ext cx="2232248" cy="413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7800"/>
            <a:ext cx="9036496" cy="668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</a:t>
            </a:r>
          </a:p>
          <a:p>
            <a:pPr lvl="0" algn="ctr">
              <a:buClr>
                <a:srgbClr val="0BD0D9"/>
              </a:buClr>
              <a:buNone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Общественно значимые проекты, реализуемые в Заволжском муниципальном районе </a:t>
            </a:r>
            <a:endParaRPr lang="ru-RU" sz="2000" b="1" dirty="0">
              <a:solidFill>
                <a:prstClr val="black"/>
              </a:solidFill>
            </a:endParaRPr>
          </a:p>
          <a:p>
            <a:pPr algn="ctr">
              <a:buNone/>
            </a:pPr>
            <a:r>
              <a:rPr lang="ru-RU" sz="1600" b="1" dirty="0" smtClean="0"/>
              <a:t> </a:t>
            </a:r>
            <a:r>
              <a:rPr lang="ru-RU" sz="1600" b="1" dirty="0">
                <a:solidFill>
                  <a:prstClr val="black"/>
                </a:solidFill>
              </a:rPr>
              <a:t>Газификация Заволжского муниципального </a:t>
            </a:r>
            <a:r>
              <a:rPr lang="ru-RU" sz="1600" b="1" dirty="0" smtClean="0">
                <a:solidFill>
                  <a:prstClr val="black"/>
                </a:solidFill>
              </a:rPr>
              <a:t>района</a:t>
            </a:r>
            <a:endParaRPr lang="ru-RU" sz="1600" dirty="0"/>
          </a:p>
          <a:p>
            <a:pPr algn="r">
              <a:buNone/>
            </a:pP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77959"/>
              </p:ext>
            </p:extLst>
          </p:nvPr>
        </p:nvGraphicFramePr>
        <p:xfrm>
          <a:off x="2555776" y="1772816"/>
          <a:ext cx="6480720" cy="3600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4456"/>
                <a:gridCol w="792088"/>
                <a:gridCol w="792088"/>
                <a:gridCol w="792088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5057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Газовая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блочно-модульная котельная МУ КБО «Родник» в с.Воздвиженье Заволжского района Ивановской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д.Милитино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д.Емельяново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26,5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с.Новлянское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д.Фоминское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38,1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д.Хотеново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д.Пезлово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д.Белькаши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с.Есиплево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д.Гольцовка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61,8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Газификация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муниципального жилья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</a:rPr>
                        <a:t>с.Бредихино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00,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Газификация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муниципального жилья с.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Долматовский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с.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Жажлево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2 610,0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155,3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Газификация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муниципального жилья с.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Колшево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области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5 824,0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1" y="1772816"/>
            <a:ext cx="237626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Социально значимые проекты, реализуемые в Заволжском муниципальном районе 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</a:t>
            </a:r>
            <a:r>
              <a:rPr lang="ru-RU" sz="1600" b="1" dirty="0" smtClean="0"/>
              <a:t>Охрана окружающей среды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Заволжского муниципального района</a:t>
            </a:r>
            <a:endParaRPr lang="ru-RU" sz="1600" dirty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            </a:t>
            </a:r>
            <a:r>
              <a:rPr lang="ru-RU" sz="1600" dirty="0" smtClean="0"/>
              <a:t> 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251520" y="-4098925"/>
            <a:ext cx="10486330" cy="84758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16450"/>
              </p:ext>
            </p:extLst>
          </p:nvPr>
        </p:nvGraphicFramePr>
        <p:xfrm>
          <a:off x="1799692" y="1844824"/>
          <a:ext cx="5328592" cy="8858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72846"/>
                <a:gridCol w="928694"/>
                <a:gridCol w="862956"/>
                <a:gridCol w="864096"/>
              </a:tblGrid>
              <a:tr h="2914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Разработка проектов работ по ликвидации накопленного вреда окружающей среде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5 415,9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95072"/>
            <a:ext cx="4968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481138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798291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2026 и 2027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89235"/>
              </p:ext>
            </p:extLst>
          </p:nvPr>
        </p:nvGraphicFramePr>
        <p:xfrm>
          <a:off x="251521" y="1293260"/>
          <a:ext cx="8496942" cy="52015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45,29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971,490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1015,291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1061,107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1109,030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30,287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0,355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малых и средних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1,231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1,242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410,338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413,620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417,756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421,933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519" y="27809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</a:t>
            </a:r>
            <a:r>
              <a:rPr lang="ru-RU" sz="1700" dirty="0" smtClean="0">
                <a:solidFill>
                  <a:schemeClr val="bg1"/>
                </a:solidFill>
              </a:rPr>
              <a:t>2025/Актуальная версия бюджета</a:t>
            </a:r>
            <a:r>
              <a:rPr lang="ru-RU" sz="1700" dirty="0">
                <a:solidFill>
                  <a:schemeClr val="bg1"/>
                </a:solidFill>
              </a:rPr>
              <a:t>» размещено Решение Совета Заволжского муниципального района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«О бюджете Заволжского муниципального района на 2025 год и на плановый период 2026 и 2027 годов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» от 11.12.2024 №56. </a:t>
            </a:r>
            <a:endParaRPr lang="ru-RU" sz="1700" kern="50" dirty="0" smtClean="0">
              <a:solidFill>
                <a:schemeClr val="bg1"/>
              </a:solidFill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8.00 до 17.15,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8.00 до 16.00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2025 год и на плановый период 2026 и 2027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605805"/>
              </p:ext>
            </p:extLst>
          </p:nvPr>
        </p:nvGraphicFramePr>
        <p:xfrm>
          <a:off x="214282" y="1029896"/>
          <a:ext cx="887121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89365"/>
                <a:gridCol w="1124952"/>
                <a:gridCol w="106067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Ед.измере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2024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12,878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12,626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12,385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12,157</a:t>
                      </a:r>
                      <a:endParaRPr lang="ru-RU" sz="16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8,731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8,560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8,397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8,242</a:t>
                      </a:r>
                      <a:endParaRPr lang="ru-RU" sz="16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3,915</a:t>
                      </a:r>
                      <a:endParaRPr lang="ru-RU" sz="16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7,81</a:t>
                      </a:r>
                      <a:endParaRPr lang="ru-RU" sz="16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21,8</a:t>
                      </a:r>
                      <a:endParaRPr lang="ru-RU" sz="16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 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безработных,</a:t>
                      </a:r>
                      <a:r>
                        <a:rPr lang="ru-RU" sz="1400" baseline="0" dirty="0" smtClean="0"/>
                        <a:t> зарегистрированных в органах государственной службы занятости </a:t>
                      </a:r>
                    </a:p>
                    <a:p>
                      <a:r>
                        <a:rPr lang="ru-RU" sz="1400" baseline="0" dirty="0" smtClean="0"/>
                        <a:t>(на конец года)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</a:tr>
              <a:tr h="58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зарегистрированной безработицы к трудоспособному населению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2025 год и на плановый период 2026 и 2027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999588"/>
              </p:ext>
            </p:extLst>
          </p:nvPr>
        </p:nvGraphicFramePr>
        <p:xfrm>
          <a:off x="251520" y="1340768"/>
          <a:ext cx="8784975" cy="51328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483137"/>
                <a:gridCol w="1080120"/>
                <a:gridCol w="1152128"/>
                <a:gridCol w="1152127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2024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670,272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683,418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699,61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735,218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2,263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25389,08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25769,22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26285,32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27073,88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15003,87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15559,49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16547,63</a:t>
                      </a:r>
                      <a:endParaRPr lang="ru-RU" sz="1600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17683,92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Реальные располагаемые денежные доходы населения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к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предыду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щему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</a:t>
                      </a:r>
                      <a:endParaRPr lang="ru-RU" sz="16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14711</TotalTime>
  <Words>6245</Words>
  <Application>Microsoft Office PowerPoint</Application>
  <PresentationFormat>Экран (4:3)</PresentationFormat>
  <Paragraphs>1774</Paragraphs>
  <Slides>60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Заволжского муниципального района на 2025 год и на плановый период 2026 и 2027 годов </vt:lpstr>
      <vt:lpstr>Основные показатели социально-экономического развития  на 2025 год и на плановый период 2026 и 2027 годов 1. Экономические показатели </vt:lpstr>
      <vt:lpstr>Основные показатели социально-экономического развития  на 2025 год и на плановый период 2026 и 2027 годов  2.Показатели, характеризующие уровень жизни населения</vt:lpstr>
      <vt:lpstr>Основные показатели социально-экономического развития  на 2025 год и на плановый период 2026 и 2027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2025 год и на плановый период 2026 и 2027 годов                                                                                                                                                                                                            тыс.руб.</vt:lpstr>
      <vt:lpstr>Презентация PowerPoint</vt:lpstr>
      <vt:lpstr>Презентация PowerPoint</vt:lpstr>
      <vt:lpstr>Структура доходов бюджета Заволжского муниципального района на 2025 год и на плановый период 2026 и 2027 годов </vt:lpstr>
      <vt:lpstr>Структура налоговых доходов бюджета Заволжского муниципального района на 2025 год и  на плановый период 2026 и 2027 годов </vt:lpstr>
      <vt:lpstr>Структура неналоговых доходов бюджета Заволжского муниципального района на 2025 год и  на плановый период 2026 и 2027 годов </vt:lpstr>
      <vt:lpstr>Безвозмездные поступления в бюджет Заволжского муниципального района  на 2025 год и на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2025 год и на плановый период 2026 и 2027 годов</vt:lpstr>
      <vt:lpstr>Расходы бюджета Заволжского муниципального района в разрезе разделов и подразделов бюджетной классификации  на 2025 год и на плановый период 2026 и 2027 годов (2)</vt:lpstr>
      <vt:lpstr>Расходы бюджета Заволжского муниципального района в разрезе разделов и подразделов бюджетной классификации  на 2025 год и на плановый период 2026 и 2027 годов (3)</vt:lpstr>
      <vt:lpstr>Презентация PowerPoint</vt:lpstr>
      <vt:lpstr>Презентация PowerPoint</vt:lpstr>
      <vt:lpstr>Расходы бюджета Заволжского муниципального района на 2025 год и на плановый период 2026 и 2027 годов в разрезе муниципальных программ</vt:lpstr>
      <vt:lpstr>Муниципальная программа «Развитие образования в Заволжском муниципальном районе»</vt:lpstr>
      <vt:lpstr>Муниципальная программа «Развитие образования в Заволжском муниципальном районе»</vt:lpstr>
      <vt:lpstr>Муниципальная программа «Развитие физической культуры и спорта  в Заволжском муниципальном районе»</vt:lpstr>
      <vt:lpstr>Муниципальная программа «Развитие культуры и повышение эффективности реализации молодежной политики  в Заволжском муниципальном районе»</vt:lpstr>
      <vt:lpstr>Муниципальная программа «Социальная поддержка граждан  Заволжского муниципального района»</vt:lpstr>
      <vt:lpstr>Муниципальная программа «Экономическое развитие   Заволжского муниципального района»</vt:lpstr>
      <vt:lpstr>Муниципальная программа «Обеспечение доступным и комфортным жильем населения    Заволжского муниципального района»</vt:lpstr>
      <vt:lpstr>Муниципальная программа «Обеспечение услугами жилищно-коммунального хозяйства населения    Заволжского муниципального района»</vt:lpstr>
      <vt:lpstr>Муниципальная программа «Энергосбережение и повышение энергетической эффективности Заволжского муниципального района»</vt:lpstr>
      <vt:lpstr>Муниципальная программа «Развитие транспортной системы  Заволжского муниципального района»</vt:lpstr>
      <vt:lpstr>Муниципальная программа «Безопасность   Заволжского муниципального района Ивановской области»</vt:lpstr>
      <vt:lpstr>Муниципальная программа «Управление муниципальными финансами в Заволжском муниципальном районе»</vt:lpstr>
      <vt:lpstr>Муниципальная программа «Совершенствование местного самоуправления  Заволжского муниципального района»</vt:lpstr>
      <vt:lpstr>Муниципальная программа «Управление муниципальным имуществом  Заволжского муниципального  района Ивановской области»</vt:lpstr>
      <vt:lpstr>Муниципальная программа «Улучшение условий и охраны труда в органах местного самоуправления   Заволжского муниципального района»</vt:lpstr>
      <vt:lpstr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vt:lpstr>
      <vt:lpstr>Муниципальная программа «Охрана окружающей среды на территории Заволжского муниципального района»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2025 год и на плановый период 2026 и 2027 годов </vt:lpstr>
      <vt:lpstr>Непрограммные направления деятельности  Заволжского муниципального района  на 2025 год и на плановый период 2026 и 2027 годов (продолжение)</vt:lpstr>
      <vt:lpstr>Непрограммные направления деятельности  Заволжского муниципального района  на 2025 год и на плановый период 2026 и 2027 годов (продолжение)</vt:lpstr>
      <vt:lpstr>Непрограммные направления деятельности  Заволжского муниципального района  на 2025 год и на плановый период 2026 и 2027 годов (продолжение)</vt:lpstr>
      <vt:lpstr>Иные межбюджетные трансферты поселениям  Заволжского муниципального района  на 2025 год и на плановый период 2026 и 2027 годов </vt:lpstr>
      <vt:lpstr>Иные межбюджетные трансферты поселениям  Заволжского муниципального района  на 2025 год и на плановый период 2026 и 2027 годов (2)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 </vt:lpstr>
      <vt:lpstr>Презентация PowerPoint</vt:lpstr>
      <vt:lpstr>Социально значимые проекты, реализуемые в Заволжском муниципальном районе  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1623</cp:revision>
  <cp:lastPrinted>2024-12-28T06:57:46Z</cp:lastPrinted>
  <dcterms:modified xsi:type="dcterms:W3CDTF">2025-02-11T06:31:41Z</dcterms:modified>
</cp:coreProperties>
</file>