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62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396" r:id="rId16"/>
    <p:sldId id="420" r:id="rId17"/>
    <p:sldId id="422" r:id="rId18"/>
    <p:sldId id="394" r:id="rId19"/>
    <p:sldId id="410" r:id="rId20"/>
    <p:sldId id="267" r:id="rId21"/>
    <p:sldId id="269" r:id="rId22"/>
    <p:sldId id="332" r:id="rId23"/>
    <p:sldId id="359" r:id="rId24"/>
    <p:sldId id="360" r:id="rId25"/>
    <p:sldId id="361" r:id="rId26"/>
    <p:sldId id="340" r:id="rId27"/>
    <p:sldId id="374" r:id="rId28"/>
    <p:sldId id="451" r:id="rId29"/>
    <p:sldId id="434" r:id="rId30"/>
    <p:sldId id="450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346" r:id="rId47"/>
    <p:sldId id="413" r:id="rId48"/>
    <p:sldId id="382" r:id="rId49"/>
    <p:sldId id="399" r:id="rId50"/>
    <p:sldId id="424" r:id="rId51"/>
    <p:sldId id="426" r:id="rId52"/>
    <p:sldId id="377" r:id="rId53"/>
    <p:sldId id="397" r:id="rId54"/>
    <p:sldId id="322" r:id="rId55"/>
    <p:sldId id="411" r:id="rId56"/>
    <p:sldId id="403" r:id="rId57"/>
    <p:sldId id="414" r:id="rId58"/>
    <p:sldId id="404" r:id="rId59"/>
    <p:sldId id="365" r:id="rId60"/>
    <p:sldId id="282" r:id="rId6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BD8E1"/>
    <a:srgbClr val="EFE5EB"/>
    <a:srgbClr val="D1E0E7"/>
    <a:srgbClr val="A8E6F2"/>
    <a:srgbClr val="AEE0E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2752" autoAdjust="0"/>
  </p:normalViewPr>
  <p:slideViewPr>
    <p:cSldViewPr>
      <p:cViewPr>
        <p:scale>
          <a:sx n="125" d="100"/>
          <a:sy n="125" d="100"/>
        </p:scale>
        <p:origin x="-122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2020-20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4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928207570722"/>
          <c:y val="0.3557164875535756"/>
          <c:w val="0.71991367007742824"/>
          <c:h val="0.6056032662626945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14193</c:v>
                </c:pt>
                <c:pt idx="1">
                  <c:v>13949</c:v>
                </c:pt>
                <c:pt idx="2">
                  <c:v>13601</c:v>
                </c:pt>
                <c:pt idx="3">
                  <c:v>12422</c:v>
                </c:pt>
                <c:pt idx="4">
                  <c:v>12153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37728"/>
        <c:axId val="33339264"/>
        <c:axId val="115033856"/>
      </c:line3DChart>
      <c:catAx>
        <c:axId val="3333772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3339264"/>
        <c:crossesAt val="2020"/>
        <c:auto val="1"/>
        <c:lblAlgn val="ctr"/>
        <c:lblOffset val="100"/>
        <c:noMultiLvlLbl val="0"/>
      </c:catAx>
      <c:valAx>
        <c:axId val="33339264"/>
        <c:scaling>
          <c:orientation val="maxMin"/>
          <c:max val="2024"/>
          <c:min val="2020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33337728"/>
        <c:crosses val="autoZero"/>
        <c:crossBetween val="between"/>
        <c:majorUnit val="2"/>
        <c:minorUnit val="0.4"/>
      </c:valAx>
      <c:serAx>
        <c:axId val="115033856"/>
        <c:scaling>
          <c:orientation val="minMax"/>
        </c:scaling>
        <c:delete val="1"/>
        <c:axPos val="t"/>
        <c:majorTickMark val="out"/>
        <c:minorTickMark val="none"/>
        <c:tickLblPos val="none"/>
        <c:crossAx val="33339264"/>
        <c:crossesAt val="202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284209.90000000002</c:v>
                </c:pt>
                <c:pt idx="1">
                  <c:v>20198.900000000001</c:v>
                </c:pt>
                <c:pt idx="2">
                  <c:v>23022.6</c:v>
                </c:pt>
                <c:pt idx="3">
                  <c:v>3200.9</c:v>
                </c:pt>
                <c:pt idx="4">
                  <c:v>1005</c:v>
                </c:pt>
                <c:pt idx="5">
                  <c:v>42372.3</c:v>
                </c:pt>
                <c:pt idx="6">
                  <c:v>33617.5</c:v>
                </c:pt>
                <c:pt idx="7">
                  <c:v>75562.100000000006</c:v>
                </c:pt>
                <c:pt idx="8">
                  <c:v>3520.4</c:v>
                </c:pt>
                <c:pt idx="9">
                  <c:v>8955.6</c:v>
                </c:pt>
                <c:pt idx="10">
                  <c:v>165.7</c:v>
                </c:pt>
                <c:pt idx="11">
                  <c:v>1550</c:v>
                </c:pt>
                <c:pt idx="12">
                  <c:v>1555.6</c:v>
                </c:pt>
                <c:pt idx="13">
                  <c:v>4932.8</c:v>
                </c:pt>
                <c:pt idx="14">
                  <c:v>633.79999999999995</c:v>
                </c:pt>
                <c:pt idx="15">
                  <c:v>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96.2</c:v>
                </c:pt>
                <c:pt idx="1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477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Лист1!$A$2:$A$8</c:f>
              <c:strCache>
                <c:ptCount val="7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  <c:pt idx="6">
                  <c:v>Капитальный ремонт, ремонт и содержание автомобильных дорог общего пользования и искусственных сооружений на них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2281.6999999999998</c:v>
                </c:pt>
                <c:pt idx="1">
                  <c:v>4149.3</c:v>
                </c:pt>
                <c:pt idx="2">
                  <c:v>160</c:v>
                </c:pt>
                <c:pt idx="3">
                  <c:v>5645.3</c:v>
                </c:pt>
                <c:pt idx="4">
                  <c:v>3396</c:v>
                </c:pt>
                <c:pt idx="5">
                  <c:v>3604</c:v>
                </c:pt>
                <c:pt idx="6">
                  <c:v>14381.3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50320941840277778"/>
          <c:y val="4.0558292282430212E-3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5886296871407E-2"/>
          <c:y val="5.7060653391453234E-2"/>
          <c:w val="0.65566455148394365"/>
          <c:h val="0.94293934660854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518861631.73000002</c:v>
                </c:pt>
                <c:pt idx="1">
                  <c:v>457110784.73000002</c:v>
                </c:pt>
                <c:pt idx="2">
                  <c:v>416263021.38999999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524386646.73000002</c:v>
                </c:pt>
                <c:pt idx="1">
                  <c:v>462462829.73000002</c:v>
                </c:pt>
                <c:pt idx="2">
                  <c:v>422102926.38999999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-5525015</c:v>
                </c:pt>
                <c:pt idx="1">
                  <c:v>-5352045</c:v>
                </c:pt>
                <c:pt idx="2">
                  <c:v>-5839905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382208"/>
        <c:axId val="162383744"/>
        <c:axId val="0"/>
      </c:bar3DChart>
      <c:catAx>
        <c:axId val="16238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383744"/>
        <c:crosses val="autoZero"/>
        <c:auto val="0"/>
        <c:lblAlgn val="ctr"/>
        <c:lblOffset val="100"/>
        <c:noMultiLvlLbl val="0"/>
      </c:catAx>
      <c:valAx>
        <c:axId val="162383744"/>
        <c:scaling>
          <c:orientation val="minMax"/>
          <c:min val="-20000000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62382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80047846.120000005</c:v>
                </c:pt>
                <c:pt idx="1">
                  <c:v>83969138.709999993</c:v>
                </c:pt>
                <c:pt idx="2">
                  <c:v>93387158.359999999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30452460.460000001</c:v>
                </c:pt>
                <c:pt idx="1">
                  <c:v>23071766.239999998</c:v>
                </c:pt>
                <c:pt idx="2">
                  <c:v>23410958.859999999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408361325.14999998</c:v>
                </c:pt>
                <c:pt idx="1">
                  <c:v>350069879.77999997</c:v>
                </c:pt>
                <c:pt idx="2">
                  <c:v>299464904.17000002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174080"/>
        <c:axId val="162175616"/>
        <c:axId val="0"/>
      </c:bar3DChart>
      <c:catAx>
        <c:axId val="16217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175616"/>
        <c:crosses val="autoZero"/>
        <c:auto val="1"/>
        <c:lblAlgn val="ctr"/>
        <c:lblOffset val="100"/>
        <c:noMultiLvlLbl val="0"/>
      </c:catAx>
      <c:valAx>
        <c:axId val="162175616"/>
        <c:scaling>
          <c:orientation val="minMax"/>
          <c:max val="600000000"/>
          <c:min val="0"/>
        </c:scaling>
        <c:delete val="0"/>
        <c:axPos val="l"/>
        <c:majorGridlines/>
        <c:numFmt formatCode="#,##0.0;[Red]#,##0.0" sourceLinked="0"/>
        <c:majorTickMark val="out"/>
        <c:minorTickMark val="none"/>
        <c:tickLblPos val="nextTo"/>
        <c:crossAx val="162174080"/>
        <c:crosses val="autoZero"/>
        <c:crossBetween val="between"/>
        <c:majorUnit val="100000000"/>
        <c:minorUnit val="2000000"/>
        <c:dispUnits>
          <c:builtInUnit val="thousands"/>
        </c:dispUnits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55712.9</c:v>
                </c:pt>
                <c:pt idx="1">
                  <c:v>58568.5</c:v>
                </c:pt>
                <c:pt idx="2">
                  <c:v>61404.3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13647.4</c:v>
                </c:pt>
                <c:pt idx="1">
                  <c:v>13952.7</c:v>
                </c:pt>
                <c:pt idx="2">
                  <c:v>19625.8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7709.8</c:v>
                </c:pt>
                <c:pt idx="1">
                  <c:v>8444.9</c:v>
                </c:pt>
                <c:pt idx="2">
                  <c:v>9323.5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126.7</c:v>
                </c:pt>
                <c:pt idx="1">
                  <c:v>133</c:v>
                </c:pt>
                <c:pt idx="2">
                  <c:v>138.6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1064</c:v>
                </c:pt>
                <c:pt idx="1">
                  <c:v>1074</c:v>
                </c:pt>
                <c:pt idx="2">
                  <c:v>1090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1787</c:v>
                </c:pt>
                <c:pt idx="1">
                  <c:v>1796</c:v>
                </c:pt>
                <c:pt idx="2">
                  <c:v>1805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2318976"/>
        <c:axId val="166011264"/>
        <c:axId val="0"/>
      </c:bar3DChart>
      <c:catAx>
        <c:axId val="162318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6011264"/>
        <c:crosses val="autoZero"/>
        <c:auto val="1"/>
        <c:lblAlgn val="ctr"/>
        <c:lblOffset val="100"/>
        <c:noMultiLvlLbl val="0"/>
      </c:catAx>
      <c:valAx>
        <c:axId val="166011264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2318976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4.6191957507366897E-2"/>
          <c:w val="0.83050941998180183"/>
          <c:h val="0.38361246898492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4818.3999999999996</c:v>
                </c:pt>
                <c:pt idx="1">
                  <c:v>4818.3</c:v>
                </c:pt>
                <c:pt idx="2">
                  <c:v>4818.3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803</c:v>
                </c:pt>
                <c:pt idx="1">
                  <c:v>1060</c:v>
                </c:pt>
                <c:pt idx="2">
                  <c:v>1399.2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7554.1</c:v>
                </c:pt>
                <c:pt idx="1">
                  <c:v>7554.1</c:v>
                </c:pt>
                <c:pt idx="2">
                  <c:v>7554.1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16955.7</c:v>
                </c:pt>
                <c:pt idx="1">
                  <c:v>9318.6</c:v>
                </c:pt>
                <c:pt idx="2">
                  <c:v>9318.6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321.2</c:v>
                </c:pt>
                <c:pt idx="1">
                  <c:v>320.7</c:v>
                </c:pt>
                <c:pt idx="2">
                  <c:v>320.7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6062336"/>
        <c:axId val="165748736"/>
        <c:axId val="0"/>
      </c:bar3DChart>
      <c:catAx>
        <c:axId val="166062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5748736"/>
        <c:crosses val="autoZero"/>
        <c:auto val="1"/>
        <c:lblAlgn val="ctr"/>
        <c:lblOffset val="100"/>
        <c:noMultiLvlLbl val="0"/>
      </c:catAx>
      <c:valAx>
        <c:axId val="165748736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66062336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168220.6</c:v>
                </c:pt>
                <c:pt idx="1">
                  <c:v>154427.9</c:v>
                </c:pt>
                <c:pt idx="2">
                  <c:v>145941.20000000001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58713.2</c:v>
                </c:pt>
                <c:pt idx="1">
                  <c:v>13823.4</c:v>
                </c:pt>
                <c:pt idx="2">
                  <c:v>13259.4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125700.9</c:v>
                </c:pt>
                <c:pt idx="1">
                  <c:v>126305.2</c:v>
                </c:pt>
                <c:pt idx="2">
                  <c:v>126305.2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55494.9</c:v>
                </c:pt>
                <c:pt idx="1">
                  <c:v>55281.599999999999</c:v>
                </c:pt>
                <c:pt idx="2">
                  <c:v>13727.4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231.7</c:v>
                </c:pt>
                <c:pt idx="1">
                  <c:v>231.7</c:v>
                </c:pt>
                <c:pt idx="2">
                  <c:v>231.7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966976"/>
        <c:axId val="165968512"/>
        <c:axId val="0"/>
      </c:bar3DChart>
      <c:catAx>
        <c:axId val="16596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5968512"/>
        <c:crosses val="autoZero"/>
        <c:auto val="1"/>
        <c:lblAlgn val="ctr"/>
        <c:lblOffset val="100"/>
        <c:tickMarkSkip val="1"/>
        <c:noMultiLvlLbl val="0"/>
      </c:catAx>
      <c:valAx>
        <c:axId val="1659685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596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4632695132642E-3"/>
          <c:y val="3.534099889802869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64</a:t>
                    </a:r>
                    <a:r>
                      <a:rPr lang="ru-RU" baseline="0" dirty="0" smtClean="0"/>
                      <a:t> 038,3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110</a:t>
                    </a:r>
                    <a:r>
                      <a:rPr lang="ru-RU" baseline="0" dirty="0" smtClean="0"/>
                      <a:t> 621,6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aseline="0" dirty="0" smtClean="0"/>
                      <a:t>110 500,3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116 798,1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79967.399999999994</c:v>
                </c:pt>
                <c:pt idx="1">
                  <c:v>83113.2</c:v>
                </c:pt>
                <c:pt idx="2">
                  <c:v>110621.6</c:v>
                </c:pt>
                <c:pt idx="3">
                  <c:v>110500.3</c:v>
                </c:pt>
                <c:pt idx="4">
                  <c:v>107040.9</c:v>
                </c:pt>
                <c:pt idx="5">
                  <c:v>116798.1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07968"/>
        <c:axId val="166709504"/>
      </c:barChart>
      <c:catAx>
        <c:axId val="1667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709504"/>
        <c:crosses val="autoZero"/>
        <c:auto val="1"/>
        <c:lblAlgn val="ctr"/>
        <c:lblOffset val="100"/>
        <c:noMultiLvlLbl val="0"/>
      </c:catAx>
      <c:valAx>
        <c:axId val="1667095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6707968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2025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2026 и 2027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84481</c:v>
                </c:pt>
                <c:pt idx="1">
                  <c:v>85132.800000000003</c:v>
                </c:pt>
                <c:pt idx="2">
                  <c:v>76356.100000000006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495.7</c:v>
                </c:pt>
                <c:pt idx="1">
                  <c:v>960.9</c:v>
                </c:pt>
                <c:pt idx="2">
                  <c:v>409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35278.199999999997</c:v>
                </c:pt>
                <c:pt idx="1">
                  <c:v>32557.8</c:v>
                </c:pt>
                <c:pt idx="2">
                  <c:v>25792.7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62475.5</c:v>
                </c:pt>
                <c:pt idx="1">
                  <c:v>24267.1</c:v>
                </c:pt>
                <c:pt idx="2">
                  <c:v>4437.7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4972.8</c:v>
                </c:pt>
                <c:pt idx="1">
                  <c:v>65</c:v>
                </c:pt>
                <c:pt idx="2">
                  <c:v>65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300830.7</c:v>
                </c:pt>
                <c:pt idx="1">
                  <c:v>279849.90000000002</c:v>
                </c:pt>
                <c:pt idx="2">
                  <c:v>269848.3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4957.5</c:v>
                </c:pt>
                <c:pt idx="1">
                  <c:v>4725.1000000000004</c:v>
                </c:pt>
                <c:pt idx="2">
                  <c:v>4661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10385.4</c:v>
                </c:pt>
                <c:pt idx="1">
                  <c:v>7974.3</c:v>
                </c:pt>
                <c:pt idx="2">
                  <c:v>7674.3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20459.8</c:v>
                </c:pt>
                <c:pt idx="1">
                  <c:v>20203.599999999999</c:v>
                </c:pt>
                <c:pt idx="2">
                  <c:v>19368.3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7784704"/>
        <c:axId val="177786240"/>
        <c:axId val="0"/>
      </c:bar3DChart>
      <c:catAx>
        <c:axId val="17778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7786240"/>
        <c:crosses val="autoZero"/>
        <c:auto val="1"/>
        <c:lblAlgn val="ctr"/>
        <c:lblOffset val="100"/>
        <c:noMultiLvlLbl val="0"/>
      </c:catAx>
      <c:valAx>
        <c:axId val="17778624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7784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8.775145432020158E-2"/>
          <c:y val="0.33124205608314883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300830.7</c:v>
                </c:pt>
                <c:pt idx="1">
                  <c:v>279849.90000000002</c:v>
                </c:pt>
                <c:pt idx="2">
                  <c:v>269848.3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629124308316815E-2"/>
                  <c:y val="-4.236295547874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39943834438562E-2"/>
                  <c:y val="-2.7308810551448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0753156279E-2"/>
                  <c:y val="-3.053408111886939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294,4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10385.4</c:v>
                </c:pt>
                <c:pt idx="1">
                  <c:v>7974.3</c:v>
                </c:pt>
                <c:pt idx="2">
                  <c:v>7674.3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4957.5</c:v>
                </c:pt>
                <c:pt idx="1">
                  <c:v>4725.1000000000004</c:v>
                </c:pt>
                <c:pt idx="2">
                  <c:v>4661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20459.8</c:v>
                </c:pt>
                <c:pt idx="1">
                  <c:v>20203.599999999999</c:v>
                </c:pt>
                <c:pt idx="2">
                  <c:v>19368.3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5"/>
        <c:shape val="box"/>
        <c:axId val="177558272"/>
        <c:axId val="177559808"/>
        <c:axId val="0"/>
      </c:bar3DChart>
      <c:catAx>
        <c:axId val="1775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559808"/>
        <c:crosses val="autoZero"/>
        <c:auto val="1"/>
        <c:lblAlgn val="ctr"/>
        <c:lblOffset val="100"/>
        <c:noMultiLvlLbl val="0"/>
      </c:catAx>
      <c:valAx>
        <c:axId val="177559808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crossAx val="17755827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7646638702142339"/>
          <c:y val="0.86692987990852155"/>
          <c:w val="0.75081386848706821"/>
          <c:h val="0.11310378511402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- 100,0 тыс.руб., 2026 год – 65,0 тыс.руб., 2027 год – 65,0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- 1000,0 тыс.руб., 2026 год – 1000,0 тыс.руб., 2027 год – 1000,0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55,1 тыс.руб., 2026 год – 55,1 тыс.руб., 2027 год – 55,1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695,4 тыс.руб., 2026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695,4тыс.руб., 2027 год – 695,4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5,1 тыс.руб., 2026 год – 68,7 тыс.руб., 2027 год – 68,7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 custLinFactNeighborY="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87,0 тыс.руб., 2026 год – 89,0 тыс.руб., 2027 год – 94,0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1 000,0 тыс.руб., 2026 год – 1 000,0 тыс.руб., 2027 год – 1 000,0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300,0 тыс.руб., 2026 год – 300,0 тыс.руб., 2027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CA624EB3-3B91-4AEF-93FB-EDB668F3B99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Расходы бюджета Заволжского муниципального района в сфере коммунального хозяйства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-5,9 тыс.руб., 2026 год – 0,0 тыс.руб., 2027 год – 0,0 тыс.руб.</a:t>
          </a:r>
        </a:p>
      </dgm:t>
    </dgm:pt>
    <dgm:pt modelId="{94266122-C321-4BC2-A4D1-1C3E4DD2E920}" type="sibTrans" cxnId="{EE421B2A-AF38-47BC-905E-29D85B53A89B}">
      <dgm:prSet/>
      <dgm:spPr/>
      <dgm:t>
        <a:bodyPr/>
        <a:lstStyle/>
        <a:p>
          <a:endParaRPr lang="ru-RU"/>
        </a:p>
      </dgm:t>
    </dgm:pt>
    <dgm:pt modelId="{17811D9F-8E1D-4BEA-B513-FA2C37AD71EF}" type="parTrans" cxnId="{EE421B2A-AF38-47BC-905E-29D85B53A89B}">
      <dgm:prSet/>
      <dgm:spPr/>
      <dgm:t>
        <a:bodyPr/>
        <a:lstStyle/>
        <a:p>
          <a:endParaRPr lang="ru-RU"/>
        </a:p>
      </dgm:t>
    </dgm:pt>
    <dgm:pt modelId="{6B8FD0F7-D825-41DC-948E-99138CBD894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2025 год – 49,1 тыс.руб., 2026 год – 49,1 тыс.руб.,2027 год – 49,1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86AC4A00-532B-4A44-A1A2-BA9330F828A2}" type="parTrans" cxnId="{D821E4D3-E307-43DB-A7FF-BFCEF7AF0FA4}">
      <dgm:prSet/>
      <dgm:spPr/>
      <dgm:t>
        <a:bodyPr/>
        <a:lstStyle/>
        <a:p>
          <a:endParaRPr lang="ru-RU"/>
        </a:p>
      </dgm:t>
    </dgm:pt>
    <dgm:pt modelId="{A86CD8D4-FF2F-4494-8682-605CB51243C8}" type="sibTrans" cxnId="{D821E4D3-E307-43DB-A7FF-BFCEF7AF0FA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5" custScaleY="69105" custLinFactY="566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5" custScaleY="57456" custLinFactY="-71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26ACE8E1-787E-4A82-9C29-DA567C5E8C23}" type="pres">
      <dgm:prSet presAssocID="{CA624EB3-3B91-4AEF-93FB-EDB668F3B991}" presName="parentText" presStyleLbl="node1" presStyleIdx="2" presStyleCnt="5" custScaleY="50937" custLinFactNeighborY="-11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14B8A-6797-4B75-A4AB-86F380249268}" type="pres">
      <dgm:prSet presAssocID="{94266122-C321-4BC2-A4D1-1C3E4DD2E920}" presName="spacer" presStyleCnt="0"/>
      <dgm:spPr/>
    </dgm:pt>
    <dgm:pt modelId="{ED87F55B-DDF8-4395-88C0-C7ECFED73D7A}" type="pres">
      <dgm:prSet presAssocID="{6B8FD0F7-D825-41DC-948E-99138CBD894E}" presName="parentText" presStyleLbl="node1" presStyleIdx="3" presStyleCnt="5" custLinFactY="465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925B-6414-44F9-94DA-304816111B72}" type="pres">
      <dgm:prSet presAssocID="{A86CD8D4-FF2F-4494-8682-605CB51243C8}" presName="spacer" presStyleCnt="0"/>
      <dgm:spPr/>
    </dgm:pt>
    <dgm:pt modelId="{A73C0CCD-168F-4C63-B2FC-2028D920CB8D}" type="pres">
      <dgm:prSet presAssocID="{76D2E0F4-41A2-41C7-9585-3C8DE24A07E4}" presName="parentText" presStyleLbl="node1" presStyleIdx="4" presStyleCnt="5" custScaleY="57117" custLinFactY="-100000" custLinFactNeighborY="-164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B7BF3-5987-4FA5-BFCA-084827637AAE}" type="presOf" srcId="{CA624EB3-3B91-4AEF-93FB-EDB668F3B991}" destId="{26ACE8E1-787E-4A82-9C29-DA567C5E8C23}" srcOrd="0" destOrd="0" presId="urn:microsoft.com/office/officeart/2005/8/layout/vList2"/>
    <dgm:cxn modelId="{3E85F623-D8F3-4FA5-B6CA-DFF82E3D10BE}" srcId="{41F50B25-F77A-40C4-90F0-B8010EE13BDF}" destId="{76D2E0F4-41A2-41C7-9585-3C8DE24A07E4}" srcOrd="4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D821E4D3-E307-43DB-A7FF-BFCEF7AF0FA4}" srcId="{41F50B25-F77A-40C4-90F0-B8010EE13BDF}" destId="{6B8FD0F7-D825-41DC-948E-99138CBD894E}" srcOrd="3" destOrd="0" parTransId="{86AC4A00-532B-4A44-A1A2-BA9330F828A2}" sibTransId="{A86CD8D4-FF2F-4494-8682-605CB51243C8}"/>
    <dgm:cxn modelId="{F863369C-0BE1-472C-99DB-DE10ED32CD13}" type="presOf" srcId="{6B8FD0F7-D825-41DC-948E-99138CBD894E}" destId="{ED87F55B-DDF8-4395-88C0-C7ECFED73D7A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EE421B2A-AF38-47BC-905E-29D85B53A89B}" srcId="{41F50B25-F77A-40C4-90F0-B8010EE13BDF}" destId="{CA624EB3-3B91-4AEF-93FB-EDB668F3B991}" srcOrd="2" destOrd="0" parTransId="{17811D9F-8E1D-4BEA-B513-FA2C37AD71EF}" sibTransId="{94266122-C321-4BC2-A4D1-1C3E4DD2E920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9B4352EC-ED1A-4BE6-8790-722D1F1AA318}" type="presParOf" srcId="{9A775544-42D0-4EC6-A91A-F3F7CC9214FB}" destId="{26ACE8E1-787E-4A82-9C29-DA567C5E8C23}" srcOrd="4" destOrd="0" presId="urn:microsoft.com/office/officeart/2005/8/layout/vList2"/>
    <dgm:cxn modelId="{FD325B6B-D18B-4BD6-845D-3E9650D2F5CA}" type="presParOf" srcId="{9A775544-42D0-4EC6-A91A-F3F7CC9214FB}" destId="{B6B14B8A-6797-4B75-A4AB-86F380249268}" srcOrd="5" destOrd="0" presId="urn:microsoft.com/office/officeart/2005/8/layout/vList2"/>
    <dgm:cxn modelId="{8561AA20-1B4D-466D-AED0-4D24C8E01EF9}" type="presParOf" srcId="{9A775544-42D0-4EC6-A91A-F3F7CC9214FB}" destId="{ED87F55B-DDF8-4395-88C0-C7ECFED73D7A}" srcOrd="6" destOrd="0" presId="urn:microsoft.com/office/officeart/2005/8/layout/vList2"/>
    <dgm:cxn modelId="{BFEAE17F-501D-4100-B25C-B0770C636ADD}" type="presParOf" srcId="{9A775544-42D0-4EC6-A91A-F3F7CC9214FB}" destId="{E049925B-6414-44F9-94DA-304816111B72}" srcOrd="7" destOrd="0" presId="urn:microsoft.com/office/officeart/2005/8/layout/vList2"/>
    <dgm:cxn modelId="{42EFED16-A528-47B8-9513-D5780350807E}" type="presParOf" srcId="{9A775544-42D0-4EC6-A91A-F3F7CC9214FB}" destId="{A73C0CCD-168F-4C63-B2FC-2028D920CB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2025 год – 395,1 тыс.руб., 2026 год – 460,1 тыс.руб., 2027 год – 460,1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C6095-B9AD-485E-A08B-14CC2896186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– 3569,0 тыс.руб., 2026 год – 5386,7 тыс.руб., 2027 год – 0,0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4565571C-7FEC-411B-9313-DAD7C97B64D6}" type="parTrans" cxnId="{B9A920E0-0DE1-4949-9640-1A95B5C4B284}">
      <dgm:prSet/>
      <dgm:spPr/>
      <dgm:t>
        <a:bodyPr/>
        <a:lstStyle/>
        <a:p>
          <a:endParaRPr lang="ru-RU"/>
        </a:p>
      </dgm:t>
    </dgm:pt>
    <dgm:pt modelId="{7B5C2D5F-1CC8-4A9F-9C37-734250401A70}" type="sibTrans" cxnId="{B9A920E0-0DE1-4949-9640-1A95B5C4B28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2" custScaleY="103658" custLinFactNeighborY="-32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1E37-9459-4F81-A365-FEF4F6C1EFF1}" type="pres">
      <dgm:prSet presAssocID="{5E884FEC-6D00-4F7B-9966-E307E06B5CBD}" presName="spacer" presStyleCnt="0"/>
      <dgm:spPr/>
    </dgm:pt>
    <dgm:pt modelId="{7FCD9BD4-8045-4C46-ABB2-ADF106AE0E18}" type="pres">
      <dgm:prSet presAssocID="{E54C6095-B9AD-485E-A08B-14CC28961868}" presName="parentText" presStyleLbl="node1" presStyleIdx="1" presStyleCnt="2" custScaleY="31223" custLinFactNeighborY="-55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920E0-0DE1-4949-9640-1A95B5C4B284}" srcId="{41F50B25-F77A-40C4-90F0-B8010EE13BDF}" destId="{E54C6095-B9AD-485E-A08B-14CC28961868}" srcOrd="1" destOrd="0" parTransId="{4565571C-7FEC-411B-9313-DAD7C97B64D6}" sibTransId="{7B5C2D5F-1CC8-4A9F-9C37-734250401A70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5D43221F-D107-4F94-9A8E-6894F21DF503}" type="presOf" srcId="{CA713DFF-E038-479D-A9F6-A691360E8E81}" destId="{E1E10539-523F-4386-A797-31025B989096}" srcOrd="0" destOrd="0" presId="urn:microsoft.com/office/officeart/2005/8/layout/vList2"/>
    <dgm:cxn modelId="{B6F978BD-BD5D-41BC-A955-F00425E6B92C}" type="presOf" srcId="{E54C6095-B9AD-485E-A08B-14CC28961868}" destId="{7FCD9BD4-8045-4C46-ABB2-ADF106AE0E18}" srcOrd="0" destOrd="0" presId="urn:microsoft.com/office/officeart/2005/8/layout/vList2"/>
    <dgm:cxn modelId="{4048DE10-6DE8-4B37-ADFA-611D92D660D6}" type="presOf" srcId="{41F50B25-F77A-40C4-90F0-B8010EE13BDF}" destId="{9A775544-42D0-4EC6-A91A-F3F7CC9214FB}" srcOrd="0" destOrd="0" presId="urn:microsoft.com/office/officeart/2005/8/layout/vList2"/>
    <dgm:cxn modelId="{85E836A1-B8FE-4959-BFE8-3B3981B95220}" type="presParOf" srcId="{9A775544-42D0-4EC6-A91A-F3F7CC9214FB}" destId="{E1E10539-523F-4386-A797-31025B989096}" srcOrd="0" destOrd="0" presId="urn:microsoft.com/office/officeart/2005/8/layout/vList2"/>
    <dgm:cxn modelId="{D0E6469D-88ED-4860-B5C9-74B43503EF37}" type="presParOf" srcId="{9A775544-42D0-4EC6-A91A-F3F7CC9214FB}" destId="{AD1E1E37-9459-4F81-A365-FEF4F6C1EFF1}" srcOrd="1" destOrd="0" presId="urn:microsoft.com/office/officeart/2005/8/layout/vList2"/>
    <dgm:cxn modelId="{D9E26EEB-466C-46DE-8D51-AFA853EF3BDB}" type="presParOf" srcId="{9A775544-42D0-4EC6-A91A-F3F7CC9214FB}" destId="{7FCD9BD4-8045-4C46-ABB2-ADF106AE0E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2025 год – 12213,8 тыс.руб., 2026 год – 12409,2 тыс.руб., 2027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2070EA-456F-4374-936B-FED77FCE11E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мероприятий по захоронению безродных</a:t>
          </a:r>
        </a:p>
        <a:p>
          <a:r>
            <a:rPr lang="ru-RU" sz="1200" dirty="0" smtClean="0">
              <a:solidFill>
                <a:schemeClr val="tx1"/>
              </a:solidFill>
            </a:rPr>
            <a:t>2025год – 60,0 тыс.руб., 2026 год – 60,0 тыс.руб., 2027 год –0,0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5DDD89A4-F0B5-4B74-8CA0-2F2D77EAA261}" type="parTrans" cxnId="{761C3BCE-BFB8-4D35-B080-70135C370A09}">
      <dgm:prSet/>
      <dgm:spPr/>
      <dgm:t>
        <a:bodyPr/>
        <a:lstStyle/>
        <a:p>
          <a:endParaRPr lang="ru-RU"/>
        </a:p>
      </dgm:t>
    </dgm:pt>
    <dgm:pt modelId="{FE63BA36-CEEB-4B12-88C3-63FF9AF5A315}" type="sibTrans" cxnId="{761C3BCE-BFB8-4D35-B080-70135C370A09}">
      <dgm:prSet/>
      <dgm:spPr/>
      <dgm:t>
        <a:bodyPr/>
        <a:lstStyle/>
        <a:p>
          <a:endParaRPr lang="ru-RU"/>
        </a:p>
      </dgm:t>
    </dgm:pt>
    <dgm:pt modelId="{99CED61C-B3E0-47F2-9AAB-FCE4E73A8F5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  <a:p>
          <a:r>
            <a:rPr lang="ru-RU" sz="1200" dirty="0" smtClean="0">
              <a:solidFill>
                <a:schemeClr val="tx1"/>
              </a:solidFill>
            </a:rPr>
            <a:t>2025 год – 250,0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., 2026 год – 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., 2027 год – 0,0 </a:t>
          </a:r>
          <a:r>
            <a:rPr lang="ru-RU" sz="1200" dirty="0" err="1" smtClean="0">
              <a:solidFill>
                <a:schemeClr val="tx1"/>
              </a:solidFill>
            </a:rPr>
            <a:t>тыс.руб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28B78631-A9E2-472F-82CB-EBDECEDCF7A0}" type="parTrans" cxnId="{DAF13A98-E6FF-4425-86E1-738204BA8593}">
      <dgm:prSet/>
      <dgm:spPr/>
      <dgm:t>
        <a:bodyPr/>
        <a:lstStyle/>
        <a:p>
          <a:endParaRPr lang="ru-RU"/>
        </a:p>
      </dgm:t>
    </dgm:pt>
    <dgm:pt modelId="{E3D55DA6-4074-4083-B5F8-611AAEC43643}" type="sibTrans" cxnId="{DAF13A98-E6FF-4425-86E1-738204BA8593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3" custScaleY="260592" custLinFactY="-12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1E37-9459-4F81-A365-FEF4F6C1EFF1}" type="pres">
      <dgm:prSet presAssocID="{5E884FEC-6D00-4F7B-9966-E307E06B5CBD}" presName="spacer" presStyleCnt="0"/>
      <dgm:spPr/>
    </dgm:pt>
    <dgm:pt modelId="{8A80FA10-EB72-49D0-8819-8F1995464C68}" type="pres">
      <dgm:prSet presAssocID="{262070EA-456F-4374-936B-FED77FCE11E0}" presName="parentText" presStyleLbl="node1" presStyleIdx="1" presStyleCnt="3" custScaleY="104578" custLinFactNeighborY="22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FBE0-E582-44F7-88A5-695D605280E7}" type="pres">
      <dgm:prSet presAssocID="{FE63BA36-CEEB-4B12-88C3-63FF9AF5A315}" presName="spacer" presStyleCnt="0"/>
      <dgm:spPr/>
    </dgm:pt>
    <dgm:pt modelId="{B2E88CB7-4095-47FC-83E8-5AE2AC868FDB}" type="pres">
      <dgm:prSet presAssocID="{99CED61C-B3E0-47F2-9AAB-FCE4E73A8F50}" presName="parentText" presStyleLbl="node1" presStyleIdx="2" presStyleCnt="3" custScaleY="141010" custLinFactY="329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C3CFF-5BD3-4DA5-BD24-E1B697B64E36}" type="presOf" srcId="{CA713DFF-E038-479D-A9F6-A691360E8E81}" destId="{E1E10539-523F-4386-A797-31025B989096}" srcOrd="0" destOrd="0" presId="urn:microsoft.com/office/officeart/2005/8/layout/vList2"/>
    <dgm:cxn modelId="{761C3BCE-BFB8-4D35-B080-70135C370A09}" srcId="{41F50B25-F77A-40C4-90F0-B8010EE13BDF}" destId="{262070EA-456F-4374-936B-FED77FCE11E0}" srcOrd="1" destOrd="0" parTransId="{5DDD89A4-F0B5-4B74-8CA0-2F2D77EAA261}" sibTransId="{FE63BA36-CEEB-4B12-88C3-63FF9AF5A315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BA25661D-AB03-4595-97B2-270BE9A57949}" type="presOf" srcId="{99CED61C-B3E0-47F2-9AAB-FCE4E73A8F50}" destId="{B2E88CB7-4095-47FC-83E8-5AE2AC868FDB}" srcOrd="0" destOrd="0" presId="urn:microsoft.com/office/officeart/2005/8/layout/vList2"/>
    <dgm:cxn modelId="{0F1C83B3-10D6-4DAC-A3EE-A3A392C254EB}" type="presOf" srcId="{41F50B25-F77A-40C4-90F0-B8010EE13BDF}" destId="{9A775544-42D0-4EC6-A91A-F3F7CC9214FB}" srcOrd="0" destOrd="0" presId="urn:microsoft.com/office/officeart/2005/8/layout/vList2"/>
    <dgm:cxn modelId="{2FA0B553-7F89-42C8-8648-BD0359C7FE17}" type="presOf" srcId="{262070EA-456F-4374-936B-FED77FCE11E0}" destId="{8A80FA10-EB72-49D0-8819-8F1995464C68}" srcOrd="0" destOrd="0" presId="urn:microsoft.com/office/officeart/2005/8/layout/vList2"/>
    <dgm:cxn modelId="{DAF13A98-E6FF-4425-86E1-738204BA8593}" srcId="{41F50B25-F77A-40C4-90F0-B8010EE13BDF}" destId="{99CED61C-B3E0-47F2-9AAB-FCE4E73A8F50}" srcOrd="2" destOrd="0" parTransId="{28B78631-A9E2-472F-82CB-EBDECEDCF7A0}" sibTransId="{E3D55DA6-4074-4083-B5F8-611AAEC43643}"/>
    <dgm:cxn modelId="{5615DD8C-521A-4822-B1C7-DB87A03C1D2E}" type="presParOf" srcId="{9A775544-42D0-4EC6-A91A-F3F7CC9214FB}" destId="{E1E10539-523F-4386-A797-31025B989096}" srcOrd="0" destOrd="0" presId="urn:microsoft.com/office/officeart/2005/8/layout/vList2"/>
    <dgm:cxn modelId="{A382CB4C-EFFD-4259-BEF5-0C842A9DB46F}" type="presParOf" srcId="{9A775544-42D0-4EC6-A91A-F3F7CC9214FB}" destId="{AD1E1E37-9459-4F81-A365-FEF4F6C1EFF1}" srcOrd="1" destOrd="0" presId="urn:microsoft.com/office/officeart/2005/8/layout/vList2"/>
    <dgm:cxn modelId="{F0214754-3176-4A14-B33A-0D4153A7D84E}" type="presParOf" srcId="{9A775544-42D0-4EC6-A91A-F3F7CC9214FB}" destId="{8A80FA10-EB72-49D0-8819-8F1995464C68}" srcOrd="2" destOrd="0" presId="urn:microsoft.com/office/officeart/2005/8/layout/vList2"/>
    <dgm:cxn modelId="{B532EBB6-BB96-4651-8FA1-E265CAB649B9}" type="presParOf" srcId="{9A775544-42D0-4EC6-A91A-F3F7CC9214FB}" destId="{AFB5FBE0-E582-44F7-88A5-695D605280E7}" srcOrd="3" destOrd="0" presId="urn:microsoft.com/office/officeart/2005/8/layout/vList2"/>
    <dgm:cxn modelId="{614DEF75-2135-4555-9626-C5FD43443246}" type="presParOf" srcId="{9A775544-42D0-4EC6-A91A-F3F7CC9214FB}" destId="{B2E88CB7-4095-47FC-83E8-5AE2AC868F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5 525,0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7 г. – 10 877,1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16 717,0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1">
                  <a:lumMod val="50000"/>
                </a:schemeClr>
              </a:solidFill>
            </a:rPr>
            <a:t>9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0.21852</cdr:y>
    </cdr:from>
    <cdr:to>
      <cdr:x>0.31619</cdr:x>
      <cdr:y>0.29867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36" y="785248"/>
          <a:ext cx="824996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79 967,4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0.11833</cdr:y>
    </cdr:from>
    <cdr:to>
      <cdr:x>0.8</cdr:x>
      <cdr:y>0.17844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496" y="425208"/>
          <a:ext cx="720080" cy="21601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107 040,9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64,2 %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68,6 %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73,8 %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0.30252</cdr:x>
      <cdr:y>0.08334</cdr:y>
    </cdr:from>
    <cdr:to>
      <cdr:x>0.77397</cdr:x>
      <cdr:y>0.14167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288032"/>
          <a:ext cx="4039833" cy="20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2025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2025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3,8%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96,2%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2025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3" tIns="47412" rIns="94823" bIns="474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4823" tIns="47412" rIns="94823" bIns="474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1" cy="493316"/>
          </a:xfrm>
          <a:prstGeom prst="rect">
            <a:avLst/>
          </a:prstGeom>
        </p:spPr>
        <p:txBody>
          <a:bodyPr vert="horz" lIns="94823" tIns="47412" rIns="94823" bIns="4741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6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4629" y="9371332"/>
            <a:ext cx="2919565" cy="493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820" tIns="45414" rIns="90820" bIns="45414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2025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2027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2025 год и на плановый период 2026 и 2027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09763"/>
              </p:ext>
            </p:extLst>
          </p:nvPr>
        </p:nvGraphicFramePr>
        <p:xfrm>
          <a:off x="1835696" y="3212976"/>
          <a:ext cx="61926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92176"/>
              </p:ext>
            </p:extLst>
          </p:nvPr>
        </p:nvGraphicFramePr>
        <p:xfrm>
          <a:off x="683568" y="1412617"/>
          <a:ext cx="7632848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91664"/>
                <a:gridCol w="1368152"/>
                <a:gridCol w="1368152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518 861,6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457 110,8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416 263,0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524 386,6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462 462,8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422 102,9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-5 525,0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-5 352,0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-5 839,9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на 2025 год и 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65149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5233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80 047,8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83 969,1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93 387,1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30 452,5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23 071,8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23 411,0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408 361,3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350 069,9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299 464,9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518 861,6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457 110,8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416 263,0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306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на 2025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4586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743222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налогового дохода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55 712,9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58 568,5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61 404,3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13 647,4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13 952,7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19 625,8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7 709,8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8 444,9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9 323,5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1 064,0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1 090,0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1 787,0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1 796,0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80 047,8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83 969,1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93 387,2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753123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на 2025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2026 и 2027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540659"/>
              </p:ext>
            </p:extLst>
          </p:nvPr>
        </p:nvGraphicFramePr>
        <p:xfrm>
          <a:off x="179512" y="37890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60531"/>
              </p:ext>
            </p:extLst>
          </p:nvPr>
        </p:nvGraphicFramePr>
        <p:xfrm>
          <a:off x="179512" y="1124744"/>
          <a:ext cx="8712968" cy="259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340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неналогового дохода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4 818,4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4 818,3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4 818,3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1 060,0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1 399,2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7 554,1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7 554,1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7 554,1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16 955,7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9 318,6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9 318,6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321,2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320,7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320,7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30 452,4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23 071,7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23 410,9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6076536"/>
              </p:ext>
            </p:extLst>
          </p:nvPr>
        </p:nvGraphicFramePr>
        <p:xfrm>
          <a:off x="179512" y="1844824"/>
          <a:ext cx="4608512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408 361,3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350 069,8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299 464,9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168 220,6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154 427,9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145 941,2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58 713,2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13 823,4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13 259,4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125 700,9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126 305,2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126 305,2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55 494,9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55 281,6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13 727,4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231,7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578679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336594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2022 по 2027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2025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6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7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5 год и на плановый период 2026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77625"/>
              </p:ext>
            </p:extLst>
          </p:nvPr>
        </p:nvGraphicFramePr>
        <p:xfrm>
          <a:off x="107504" y="1484784"/>
          <a:ext cx="8928992" cy="4799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524 386,6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455 786,5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</a:rPr>
                        <a:t>100,0</a:t>
                      </a:r>
                      <a:endParaRPr lang="ru-RU" sz="1200" b="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408 662,4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84 481,0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16,11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85 132,8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18,68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76 356,1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18,68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495,7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960,9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0,21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35 278,2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6,73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32 557,8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7,15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25 792,7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6,31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62 475,5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11,91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24 267,1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5,32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4 437,7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4 972,8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0,95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300 830,7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57,37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279 849,9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61,40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269 848,3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66,03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4 957,5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0,95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4 725,1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4 661,0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1,14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10 385,4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1,98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7 974,3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1,75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7 674,3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1,88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20 459,8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3,90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20 203,6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4,43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19 368,3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4,74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2056" y="1124744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2027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881456"/>
              </p:ext>
            </p:extLst>
          </p:nvPr>
        </p:nvGraphicFramePr>
        <p:xfrm>
          <a:off x="179512" y="1412776"/>
          <a:ext cx="8784976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84 481,0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85 132,8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76 356,1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2 485,7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2 585,1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2 688,5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44 943,3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49 285,2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44 248,8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10 424,0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10 423,9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8 702,8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26 322,9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22 469,9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20 347,3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495,7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960,9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409,0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35 278,2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32 557,8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25 792,7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1 331,8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2027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277159"/>
              </p:ext>
            </p:extLst>
          </p:nvPr>
        </p:nvGraphicFramePr>
        <p:xfrm>
          <a:off x="251520" y="1648545"/>
          <a:ext cx="8712967" cy="50797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1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33 617,5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31 026,0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24 827,8</a:t>
                      </a:r>
                      <a:endParaRPr lang="ru-RU" sz="12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62 475,5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24 267,1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4 437,7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6 934,6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8 771,7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3 530,9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43 212,0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2 971,1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791,7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12 328,9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12 524,3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115,1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4 972,8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4 872,8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300 830,7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279 849,9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269 848,3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96 497,4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89 066,7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79 060,2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155 037,3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144 791,0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144 318,7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28 255,3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24 520,2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24 520,2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20 803,7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21 233,0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21 705,2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2025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2027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84517"/>
              </p:ext>
            </p:extLst>
          </p:nvPr>
        </p:nvGraphicFramePr>
        <p:xfrm>
          <a:off x="357158" y="1785926"/>
          <a:ext cx="8568950" cy="47854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4 957,5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4 725,1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4 661,0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4 957,5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4 725,1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4 661,0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10 385,4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7 974,3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7 674,3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4 304,0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1 304,0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1 064,0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3 941,4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4 530,3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4 530,3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2 080,0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2 080,0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2 080,0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20 459,8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20 203,6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19 368,3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19 574,5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19 318,3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524 386,6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455 786,5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408 662,4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2997318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007369"/>
              </p:ext>
            </p:extLst>
          </p:nvPr>
        </p:nvGraphicFramePr>
        <p:xfrm>
          <a:off x="323528" y="2780928"/>
          <a:ext cx="85689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2025 год и на плановый период 2026 и 2027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5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336633,40 тыс.руб., 2026 год –312752,90 тыс.руб.,       2027 год – 301551,9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на 2025 год и на плановый период 2026 и 2027 годов в разрезе муниципальных программ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09634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60584"/>
              </p:ext>
            </p:extLst>
          </p:nvPr>
        </p:nvGraphicFramePr>
        <p:xfrm>
          <a:off x="323528" y="2060848"/>
          <a:ext cx="8496945" cy="200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бюджета всего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524 386,6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455 786,5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408 662,4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них: расходы на реализацию муниципальных программ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504 601,1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434 148,2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404 874,9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algn="l"/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81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16099"/>
              </p:ext>
            </p:extLst>
          </p:nvPr>
        </p:nvGraphicFramePr>
        <p:xfrm>
          <a:off x="323528" y="1238325"/>
          <a:ext cx="8496945" cy="375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18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1 827,0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2 036,0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2 036,0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дошкольного образования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96 878,9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89 482,7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79 476,1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90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общедоступного бесплатного начального общего, основного общего, среднего   общего образования по основным общеобразовательным программам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154 072,2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143 703,9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143 231,7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дополнительного образования детям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10 690,2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10 690,2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10 690,2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отдыха, оздоровления и занятости детей и подростков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20 026,0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20455,3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20927,5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284 209,9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267 083,6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257 077,0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52513"/>
              </p:ext>
            </p:extLst>
          </p:nvPr>
        </p:nvGraphicFramePr>
        <p:xfrm>
          <a:off x="323528" y="5373216"/>
          <a:ext cx="84969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1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7844" y="5013176"/>
            <a:ext cx="309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72608"/>
          </a:xfrm>
        </p:spPr>
        <p:txBody>
          <a:bodyPr/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Целевые показатели (продолжение)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00180"/>
              </p:ext>
            </p:extLst>
          </p:nvPr>
        </p:nvGraphicFramePr>
        <p:xfrm>
          <a:off x="323528" y="1340768"/>
          <a:ext cx="8496945" cy="519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 муниципальных образовательных организаций, получивших ежемесячное денежное вознаграждение за классное руководство в общей численности педагогических работников такой категории,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муниципальных образовательных организациях,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6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Доля детей в возрасте от  5 до 18 лет, охваченных дополнительным образованием,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физической культуры и спорта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0882"/>
              </p:ext>
            </p:extLst>
          </p:nvPr>
        </p:nvGraphicFramePr>
        <p:xfrm>
          <a:off x="323528" y="1412776"/>
          <a:ext cx="849694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Массовый спорт и подготовка спортивного резерва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20 198,9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20 192,7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19 357,4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20 198,9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20 192,7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19 357,4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7414"/>
              </p:ext>
            </p:extLst>
          </p:nvPr>
        </p:nvGraphicFramePr>
        <p:xfrm>
          <a:off x="323528" y="3356992"/>
          <a:ext cx="8496945" cy="29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8" y="289763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15536"/>
              </p:ext>
            </p:extLst>
          </p:nvPr>
        </p:nvGraphicFramePr>
        <p:xfrm>
          <a:off x="395536" y="2060848"/>
          <a:ext cx="8496945" cy="2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дополнительного образования детям в сфере культуры и искусства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17 915,1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14 180,0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14 180,0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Библиотечное дело в Заволжском муниципальном районе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4 957,5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4 725,1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4 661,0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Реализация молодежной политики в Заволжском муниципальном районе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23 022,6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19 055,1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18 991,0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8383"/>
              </p:ext>
            </p:extLst>
          </p:nvPr>
        </p:nvGraphicFramePr>
        <p:xfrm>
          <a:off x="395536" y="4653136"/>
          <a:ext cx="8496945" cy="161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08909" y="422108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«Социальная поддержка граждан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61152"/>
              </p:ext>
            </p:extLst>
          </p:nvPr>
        </p:nvGraphicFramePr>
        <p:xfrm>
          <a:off x="395536" y="2132856"/>
          <a:ext cx="8496945" cy="18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2 850,9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3 374,8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3 374,8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3 200,9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3 724,8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3 724,8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82342"/>
              </p:ext>
            </p:extLst>
          </p:nvPr>
        </p:nvGraphicFramePr>
        <p:xfrm>
          <a:off x="395536" y="4581128"/>
          <a:ext cx="8496945" cy="163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7949" y="400506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«Экономическое развитие 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37934"/>
              </p:ext>
            </p:extLst>
          </p:nvPr>
        </p:nvGraphicFramePr>
        <p:xfrm>
          <a:off x="395536" y="2132856"/>
          <a:ext cx="8496945" cy="159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1 005,0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655,0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97993"/>
              </p:ext>
            </p:extLst>
          </p:nvPr>
        </p:nvGraphicFramePr>
        <p:xfrm>
          <a:off x="395536" y="4509120"/>
          <a:ext cx="8496945" cy="15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7096" y="393305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5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доступным и комфортным жильем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00232"/>
              </p:ext>
            </p:extLst>
          </p:nvPr>
        </p:nvGraphicFramePr>
        <p:xfrm>
          <a:off x="388432" y="2132856"/>
          <a:ext cx="8496945" cy="121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газификации Заволжского муниципального района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42 372,3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1 875,3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42 372,3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1 875,3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7590"/>
              </p:ext>
            </p:extLst>
          </p:nvPr>
        </p:nvGraphicFramePr>
        <p:xfrm>
          <a:off x="395536" y="4077072"/>
          <a:ext cx="8496945" cy="1259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Газификация природным газом котельных,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договоров, заключенных в целях юридического и технического сопровождения инвестиционного проекта,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729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46965"/>
              </p:ext>
            </p:extLst>
          </p:nvPr>
        </p:nvGraphicFramePr>
        <p:xfrm>
          <a:off x="467544" y="2119000"/>
          <a:ext cx="8496945" cy="13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Предупреждение аварийных ситуаций на объектах ЖКХ и развитие коммунальной инфраструктуры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633,8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791,7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633,8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791,7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35633"/>
              </p:ext>
            </p:extLst>
          </p:nvPr>
        </p:nvGraphicFramePr>
        <p:xfrm>
          <a:off x="467544" y="4005064"/>
          <a:ext cx="8496945" cy="211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бесперебойного снабжения коммунальными услугами,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3868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8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96563"/>
              </p:ext>
            </p:extLst>
          </p:nvPr>
        </p:nvGraphicFramePr>
        <p:xfrm>
          <a:off x="457012" y="1895232"/>
          <a:ext cx="8496945" cy="16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деятельности муниципальных учреждений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в жилищном фонде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104,0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97,9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32,9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123,9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10954"/>
              </p:ext>
            </p:extLst>
          </p:nvPr>
        </p:nvGraphicFramePr>
        <p:xfrm>
          <a:off x="457012" y="3870340"/>
          <a:ext cx="8496945" cy="275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587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транспортной системы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59311"/>
              </p:ext>
            </p:extLst>
          </p:nvPr>
        </p:nvGraphicFramePr>
        <p:xfrm>
          <a:off x="369001" y="2060848"/>
          <a:ext cx="8496945" cy="11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33 617,5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31 026,1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24 827,9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33 617,5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31 026,1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24 827,9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17863"/>
              </p:ext>
            </p:extLst>
          </p:nvPr>
        </p:nvGraphicFramePr>
        <p:xfrm>
          <a:off x="369000" y="3645024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Прирост протяженности автомобильных дорог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содержанию,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3" y="321297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«Безопасность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543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08086"/>
              </p:ext>
            </p:extLst>
          </p:nvPr>
        </p:nvGraphicFramePr>
        <p:xfrm>
          <a:off x="392625" y="2060848"/>
          <a:ext cx="8496945" cy="17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1 316,6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1 465,6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1 358,2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Построение и развитие АПК «Безопасный город»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361,1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105,0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Пожарная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188,4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188,4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2 015,1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1 463,2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66629"/>
              </p:ext>
            </p:extLst>
          </p:nvPr>
        </p:nvGraphicFramePr>
        <p:xfrm>
          <a:off x="392625" y="4293096"/>
          <a:ext cx="84969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5592" y="386104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1194763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606787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14193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9637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12153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8376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3777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муниципальными финансами в </a:t>
            </a:r>
            <a:r>
              <a:rPr lang="ru-RU" sz="2400" b="1" smtClean="0">
                <a:solidFill>
                  <a:schemeClr val="tx1"/>
                </a:solidFill>
                <a:latin typeface="+mn-lt"/>
              </a:rPr>
              <a:t>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1314"/>
              </p:ext>
            </p:extLst>
          </p:nvPr>
        </p:nvGraphicFramePr>
        <p:xfrm>
          <a:off x="395536" y="2121664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8 905,6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8 905,6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7 184,4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долгом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8 955,6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8 955,6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7 234,4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96068"/>
              </p:ext>
            </p:extLst>
          </p:nvPr>
        </p:nvGraphicFramePr>
        <p:xfrm>
          <a:off x="395536" y="4221088"/>
          <a:ext cx="8496945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9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«Совершенствование местного самоуправления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06714"/>
              </p:ext>
            </p:extLst>
          </p:nvPr>
        </p:nvGraphicFramePr>
        <p:xfrm>
          <a:off x="441009" y="1975872"/>
          <a:ext cx="84969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51 087,1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51 628,7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45 746,7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муниципального казённого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18 205,3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16 088,7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14 678,2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6 269,7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4 769,7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4 769,7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4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75 562,1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72 487,1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65 194,6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72038"/>
              </p:ext>
            </p:extLst>
          </p:nvPr>
        </p:nvGraphicFramePr>
        <p:xfrm>
          <a:off x="441009" y="4806444"/>
          <a:ext cx="849694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просроченной дебиторской  и кредиторской задолженностей,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450912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9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 имуществом  Заволжского муниципального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59479"/>
              </p:ext>
            </p:extLst>
          </p:nvPr>
        </p:nvGraphicFramePr>
        <p:xfrm>
          <a:off x="395536" y="2060848"/>
          <a:ext cx="849694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3 520,4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3 360,9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2 848,9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3 520,4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3 360,9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2 848,9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80928"/>
              </p:ext>
            </p:extLst>
          </p:nvPr>
        </p:nvGraphicFramePr>
        <p:xfrm>
          <a:off x="395536" y="3717032"/>
          <a:ext cx="8496945" cy="19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проверок использования муниципального имущества,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3888" y="323648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0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07673"/>
              </p:ext>
            </p:extLst>
          </p:nvPr>
        </p:nvGraphicFramePr>
        <p:xfrm>
          <a:off x="395536" y="2061488"/>
          <a:ext cx="8496945" cy="17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Специальная оценка условий труда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165,7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21792"/>
              </p:ext>
            </p:extLst>
          </p:nvPr>
        </p:nvGraphicFramePr>
        <p:xfrm>
          <a:off x="395536" y="4149080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2644" y="378904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1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60696"/>
              </p:ext>
            </p:extLst>
          </p:nvPr>
        </p:nvGraphicFramePr>
        <p:xfrm>
          <a:off x="441008" y="1910090"/>
          <a:ext cx="8496945" cy="187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1 267,1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1 267,1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1 267,1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288,5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1 240,7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1 237,7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19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2 507,8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2 504,8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4773"/>
              </p:ext>
            </p:extLst>
          </p:nvPr>
        </p:nvGraphicFramePr>
        <p:xfrm>
          <a:off x="441008" y="4086364"/>
          <a:ext cx="8496945" cy="24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1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«Охрана окружающей среды на территории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indent="0"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8620"/>
              </p:ext>
            </p:extLst>
          </p:nvPr>
        </p:nvGraphicFramePr>
        <p:xfrm>
          <a:off x="395536" y="2060848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Ликвидация накопленного вреда окружающей среде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4 872,8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и охрана земель на территории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4 932,8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58032"/>
              </p:ext>
            </p:extLst>
          </p:nvPr>
        </p:nvGraphicFramePr>
        <p:xfrm>
          <a:off x="395536" y="4221088"/>
          <a:ext cx="8451471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0869"/>
                <a:gridCol w="1322679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разработанной проектно-сметной документации по ликвидации накопленного вреда окружающей среде,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69863204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832094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19 785,5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21 638,3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   3 787,5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5524735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32869"/>
              </p:ext>
            </p:extLst>
          </p:nvPr>
        </p:nvGraphicFramePr>
        <p:xfrm>
          <a:off x="323528" y="1484784"/>
          <a:ext cx="8445624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2025 год и на плановый период 2026 и 2027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456846"/>
              </p:ext>
            </p:extLst>
          </p:nvPr>
        </p:nvGraphicFramePr>
        <p:xfrm>
          <a:off x="323528" y="1412776"/>
          <a:ext cx="8445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2025 год и на плановый период 2026 и 2027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390050"/>
              </p:ext>
            </p:extLst>
          </p:nvPr>
        </p:nvGraphicFramePr>
        <p:xfrm>
          <a:off x="323528" y="1412776"/>
          <a:ext cx="84456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2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20059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</a:p>
                    <a:p>
                      <a:pPr algn="ctr"/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1 616,6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763,9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1 281,9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1 178,7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89555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4 945,3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4 712,5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4 648,4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1 513,5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1 439,0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1 416,7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902,5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1 619,9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1 544,3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1 524,1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859,8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805,1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802882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pPr algn="ctr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20896"/>
              </p:ext>
            </p:extLst>
          </p:nvPr>
        </p:nvGraphicFramePr>
        <p:xfrm>
          <a:off x="2423592" y="1656636"/>
          <a:ext cx="6517389" cy="36249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4762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5777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40 000,0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62,0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64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с.Мера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Распределительные газопроводы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д.Рыболовка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д.Хмелево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Заволжского района Ивановской области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2322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800"/>
            <a:ext cx="9036496" cy="668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 lvl="0" algn="ctr">
              <a:buClr>
                <a:srgbClr val="0BD0D9"/>
              </a:buClr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Общественно значимые проекты, реализуемые в Заволжском муниципальном районе </a:t>
            </a:r>
            <a:endParaRPr lang="ru-RU" sz="2000" b="1" dirty="0">
              <a:solidFill>
                <a:prstClr val="black"/>
              </a:solidFill>
            </a:endParaRPr>
          </a:p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600" b="1" dirty="0">
                <a:solidFill>
                  <a:prstClr val="black"/>
                </a:solidFill>
              </a:rPr>
              <a:t>Газификация Заволжского муниципального </a:t>
            </a:r>
            <a:r>
              <a:rPr lang="ru-RU" sz="1600" b="1" dirty="0" smtClean="0">
                <a:solidFill>
                  <a:prstClr val="black"/>
                </a:solidFill>
              </a:rPr>
              <a:t>района</a:t>
            </a:r>
            <a:endParaRPr lang="ru-RU" sz="1600" dirty="0"/>
          </a:p>
          <a:p>
            <a:pPr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93975"/>
              </p:ext>
            </p:extLst>
          </p:nvPr>
        </p:nvGraphicFramePr>
        <p:xfrm>
          <a:off x="2555776" y="1772816"/>
          <a:ext cx="6480720" cy="45646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4456"/>
                <a:gridCol w="792088"/>
                <a:gridCol w="792088"/>
                <a:gridCol w="792088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МУ КБО «Родник» в с.Воздвиженье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д.Милитино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д.Емельяново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13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с.Новлянское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д.Фоминское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38,1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92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д.Хотеново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д.Пезлово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д.Белькаши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с.Есиплево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д.Гольцовка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61,8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Разработка (корректировка)проектной документации и газификация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населенных пунктов, объектов социальной инфраструктуры Ивановской области (Газификация муниципального жилья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</a:rPr>
                        <a:t>с.Бредихино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00,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45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Разработка (корректировка)проектной документации и газификация населенных пунктов, объектов социальной инфраструктуры Ивановской области (Газификация муниципального жилья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Долматовский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,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Жажлево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области)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155,3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Разработка (корректировка)проектной документации и газификация населенных пунктов, объектов социальной инфраструктуры Ивановской области (Газификация муниципального жилья с.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Колшево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58,2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1" y="1772816"/>
            <a:ext cx="23762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</a:t>
            </a:r>
            <a:r>
              <a:rPr lang="ru-RU" sz="1600" b="1" dirty="0" smtClean="0"/>
              <a:t>Охрана окружающей среды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Заволжского муниципального района</a:t>
            </a:r>
            <a:endParaRPr lang="ru-RU" sz="1600" dirty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            </a:t>
            </a:r>
            <a:r>
              <a:rPr lang="ru-RU" sz="1600" dirty="0" smtClean="0"/>
              <a:t> 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251520" y="-4098925"/>
            <a:ext cx="10486330" cy="84758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24374"/>
              </p:ext>
            </p:extLst>
          </p:nvPr>
        </p:nvGraphicFramePr>
        <p:xfrm>
          <a:off x="1799692" y="1844824"/>
          <a:ext cx="5328592" cy="8858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2846"/>
                <a:gridCol w="928694"/>
                <a:gridCol w="862956"/>
                <a:gridCol w="864096"/>
              </a:tblGrid>
              <a:tr h="291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ru-RU" sz="11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Разработка проектов работ по ликвидации накопленного вреда окружающей среде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4 872,8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95072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81138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798291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2025 год и на плановый период 2026 и 2027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89235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45,29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971,490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1015,291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1061,107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1109,030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30,287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0,355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1,242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410,338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413,620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417,756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421,933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2025/Проект бюджета 2025-2027»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2025 год и на плановый период 2026 и 2027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17.15,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16.00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605805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2024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12,878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12,626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12,385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12,157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8,731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8,560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8,397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8,242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3,915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7,81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21,8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0,058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2025 год и на плановый период 2026 и 2027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999588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2024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670,272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683,418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699,61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735,218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2,263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25389,08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25769,22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26285,32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27073,88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15003,87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15559,49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16547,63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17683,92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14446</TotalTime>
  <Words>6263</Words>
  <Application>Microsoft Office PowerPoint</Application>
  <PresentationFormat>Экран (4:3)</PresentationFormat>
  <Paragraphs>1749</Paragraphs>
  <Slides>60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2025 год и на плановый период 2026 и 2027 годов </vt:lpstr>
      <vt:lpstr>Основные показатели социально-экономического развития  на 2025 год и на плановый период 2026 и 2027 годов 1. Экономические показатели </vt:lpstr>
      <vt:lpstr>Основные показатели социально-экономического развития  на 2025 год и на плановый период 2026 и 2027 годов  2.Показатели, характеризующие уровень жизни населения</vt:lpstr>
      <vt:lpstr>Основные показатели социально-экономического развития  на 2025 год и на плановый период 2026 и 2027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2025 год и на плановый период 2026 и 2027 годов                                                                                                                                                                                                            тыс.руб.</vt:lpstr>
      <vt:lpstr>Презентация PowerPoint</vt:lpstr>
      <vt:lpstr>Презентация PowerPoint</vt:lpstr>
      <vt:lpstr>Структура доходов бюджета Заволжского муниципального района на 2025 год и на плановый период 2026 и 2027 годов </vt:lpstr>
      <vt:lpstr>Структура налоговых доходов бюджета Заволжского муниципального района на 2025 год и  на плановый период 2026 и 2027 годов </vt:lpstr>
      <vt:lpstr>Структура неналоговых доходов бюджета Заволжского муниципального района на 2025 год и  на плановый период 2026 и 2027 годов </vt:lpstr>
      <vt:lpstr>Безвозмездные поступления в бюджет Заволжского муниципального района  на 2025 год и на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 (2)</vt:lpstr>
      <vt:lpstr>Расходы бюджета Заволжского муниципального района в разрезе разделов и подразделов бюджетной классификации  на 2025 год и на плановый период 2026 и 2027 годов (3)</vt:lpstr>
      <vt:lpstr>Презентация PowerPoint</vt:lpstr>
      <vt:lpstr>Презентация PowerPoint</vt:lpstr>
      <vt:lpstr>Расходы бюджета Заволжского муниципального района на 2025 год и на плановый период 2026 и 2027 годов в разрезе муниципальных программ</vt:lpstr>
      <vt:lpstr>Муниципальная программа «Развитие образования в Заволжском муниципальном районе»</vt:lpstr>
      <vt:lpstr>Муниципальная программа «Развитие образования в Заволжском муниципальном районе»</vt:lpstr>
      <vt:lpstr>Муниципальная программа «Развитие физической культуры и спорта  в Заволжском муниципальном районе»</vt:lpstr>
      <vt:lpstr>Муниципальная программа «Развитие культуры и повышение эффективности реализации молодежной политики  в Заволжском муниципальном районе»</vt:lpstr>
      <vt:lpstr>Муниципальная программа «Социальная поддержка граждан  Заволжского муниципального района»</vt:lpstr>
      <vt:lpstr>Муниципальная программа «Экономическое развитие   Заволжского муниципального района»</vt:lpstr>
      <vt:lpstr>Муниципальная программа «Обеспечение доступным и комфортным жильем населения    Заволжского муниципального района»</vt:lpstr>
      <vt:lpstr>Муниципальная программа «Обеспечение услугами жилищно-коммунального хозяйства населения    Заволжского муниципального района»</vt:lpstr>
      <vt:lpstr>Муниципальная программа «Энергосбережение и повышение энергетической эффективности Заволжского муниципального района»</vt:lpstr>
      <vt:lpstr>Муниципальная программа «Развитие транспортной системы  Заволжского муниципального района»</vt:lpstr>
      <vt:lpstr>Муниципальная программа «Безопасность   Заволжского муниципального района Ивановской области»</vt:lpstr>
      <vt:lpstr>Муниципальная программа «Управление муниципальными финансами в Заволжском муниципальном районе»</vt:lpstr>
      <vt:lpstr>Муниципальная программа «Совершенствование местного самоуправления  Заволжского муниципального района»</vt:lpstr>
      <vt:lpstr>Муниципальная программа «Управление муниципальным имуществом  Заволжского муниципального  района Ивановской области»</vt:lpstr>
      <vt:lpstr>Муниципальная программа «Улучшение условий и охраны труда в органах местного самоуправления   Заволжского муниципального района»</vt:lpstr>
      <vt:lpstr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vt:lpstr>
      <vt:lpstr>Муниципальная программа «Охрана окружающей среды на территории Заволжского муниципального района»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2025 год и на плановый период 2026 и 2027 годов 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Непрограммные направления деятельности  Заволжского муниципального района  на 2025 год и на плановый период 2026 и 2027 годов (продолжение)</vt:lpstr>
      <vt:lpstr>Иные межбюджетные трансферты поселениям  Заволжского муниципального района  на 2025 год и на плановый период 2026 и 2027 годов </vt:lpstr>
      <vt:lpstr>Иные межбюджетные трансферты поселениям  Заволжского муниципального района  на 2025 год и на плановый период 2026 и 2027 годов (2)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 </vt:lpstr>
      <vt:lpstr>Презентация PowerPoint</vt:lpstr>
      <vt:lpstr>Социально значимые проекты, реализуемые в Заволжском муниципальном районе 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1576</cp:revision>
  <cp:lastPrinted>2024-11-13T13:13:23Z</cp:lastPrinted>
  <dcterms:modified xsi:type="dcterms:W3CDTF">2024-11-14T05:33:22Z</dcterms:modified>
</cp:coreProperties>
</file>