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51"/>
  </p:notesMasterIdLst>
  <p:sldIdLst>
    <p:sldId id="493" r:id="rId2"/>
    <p:sldId id="383" r:id="rId3"/>
    <p:sldId id="495" r:id="rId4"/>
    <p:sldId id="488" r:id="rId5"/>
    <p:sldId id="324" r:id="rId6"/>
    <p:sldId id="321" r:id="rId7"/>
    <p:sldId id="322" r:id="rId8"/>
    <p:sldId id="261" r:id="rId9"/>
    <p:sldId id="361" r:id="rId10"/>
    <p:sldId id="344" r:id="rId11"/>
    <p:sldId id="499" r:id="rId12"/>
    <p:sldId id="510" r:id="rId13"/>
    <p:sldId id="511" r:id="rId14"/>
    <p:sldId id="512" r:id="rId15"/>
    <p:sldId id="392" r:id="rId16"/>
    <p:sldId id="391" r:id="rId17"/>
    <p:sldId id="390" r:id="rId18"/>
    <p:sldId id="389" r:id="rId19"/>
    <p:sldId id="346" r:id="rId20"/>
    <p:sldId id="350" r:id="rId21"/>
    <p:sldId id="363" r:id="rId22"/>
    <p:sldId id="517" r:id="rId23"/>
    <p:sldId id="518" r:id="rId24"/>
    <p:sldId id="293" r:id="rId25"/>
    <p:sldId id="519" r:id="rId26"/>
    <p:sldId id="520" r:id="rId27"/>
    <p:sldId id="521" r:id="rId28"/>
    <p:sldId id="513" r:id="rId29"/>
    <p:sldId id="514" r:id="rId30"/>
    <p:sldId id="515" r:id="rId31"/>
    <p:sldId id="398" r:id="rId32"/>
    <p:sldId id="406" r:id="rId33"/>
    <p:sldId id="425" r:id="rId34"/>
    <p:sldId id="426" r:id="rId35"/>
    <p:sldId id="427" r:id="rId36"/>
    <p:sldId id="428" r:id="rId37"/>
    <p:sldId id="429" r:id="rId38"/>
    <p:sldId id="497" r:id="rId39"/>
    <p:sldId id="435" r:id="rId40"/>
    <p:sldId id="458" r:id="rId41"/>
    <p:sldId id="459" r:id="rId42"/>
    <p:sldId id="508" r:id="rId43"/>
    <p:sldId id="516" r:id="rId44"/>
    <p:sldId id="455" r:id="rId45"/>
    <p:sldId id="311" r:id="rId46"/>
    <p:sldId id="280" r:id="rId47"/>
    <p:sldId id="485" r:id="rId48"/>
    <p:sldId id="509" r:id="rId49"/>
    <p:sldId id="356" r:id="rId5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0303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5;&#1086;&#1083;&#1100;&#1079;&#1086;&#1074;&#1072;&#1090;&#1077;&#1083;&#1100;\Desktop\Excel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5;&#1086;&#1083;&#1100;&#1079;&#1086;&#1074;&#1072;&#1090;&#1077;&#1083;&#1100;\Desktop\Excel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5;&#1086;&#1083;&#1100;&#1079;&#1086;&#1074;&#1072;&#1090;&#1077;&#1083;&#1100;\Desktop\Excel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1.2897261160740449E-2"/>
                  <c:y val="0.45673234375505245"/>
                </c:manualLayout>
              </c:layout>
              <c:tx>
                <c:rich>
                  <a:bodyPr/>
                  <a:lstStyle/>
                  <a:p>
                    <a:pPr>
                      <a:defRPr sz="1472" b="1">
                        <a:solidFill>
                          <a:schemeClr val="tx1"/>
                        </a:solidFill>
                      </a:defRPr>
                    </a:pPr>
                    <a:r>
                      <a:rPr lang="ru-RU" sz="1472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Налоговые         доходы                </a:t>
                    </a:r>
                    <a:r>
                      <a:rPr lang="ru-RU" sz="1472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90 701,4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72" b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64,6 %</a:t>
                    </a:r>
                    <a:endParaRPr lang="ru-RU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General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289288871184913E-2"/>
                  <c:y val="0.12338802810938955"/>
                </c:manualLayout>
              </c:layout>
              <c:tx>
                <c:rich>
                  <a:bodyPr/>
                  <a:lstStyle/>
                  <a:p>
                    <a:pPr>
                      <a:defRPr sz="1354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72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Неналоговые доходы                  </a:t>
                    </a:r>
                    <a:r>
                      <a:rPr lang="ru-RU" sz="1472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3 606,9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72" b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</a:p>
                  <a:p>
                    <a:pPr>
                      <a:defRPr sz="1354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2,6 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245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72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Межбюджетные      трансферты </a:t>
                    </a:r>
                  </a:p>
                  <a:p>
                    <a:pPr>
                      <a:defRPr sz="1245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45 958,8 </a:t>
                    </a:r>
                    <a:r>
                      <a:rPr lang="ru-RU" sz="1472" b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r>
                      <a:rPr lang="ru-RU" sz="1472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>
                      <a:defRPr sz="1245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72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32,8 </a:t>
                    </a:r>
                    <a:r>
                      <a:rPr lang="ru-RU" sz="1472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472" b="1">
                    <a:solidFill>
                      <a:schemeClr val="accent6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1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90701.4</c:v>
                </c:pt>
                <c:pt idx="1">
                  <c:v>3606.9</c:v>
                </c:pt>
                <c:pt idx="2">
                  <c:v>45958.8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360">
          <a:noFill/>
        </a:ln>
      </c:spPr>
    </c:plotArea>
    <c:plotVisOnly val="1"/>
    <c:dispBlanksAs val="zero"/>
    <c:showDLblsOverMax val="0"/>
  </c:chart>
  <c:txPr>
    <a:bodyPr/>
    <a:lstStyle/>
    <a:p>
      <a:pPr>
        <a:defRPr sz="165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1.2897261160740449E-2"/>
                  <c:y val="0.45673234375505245"/>
                </c:manualLayout>
              </c:layout>
              <c:tx>
                <c:rich>
                  <a:bodyPr/>
                  <a:lstStyle/>
                  <a:p>
                    <a:pPr>
                      <a:defRPr sz="1472" b="1">
                        <a:solidFill>
                          <a:schemeClr val="tx1"/>
                        </a:solidFill>
                      </a:defRPr>
                    </a:pPr>
                    <a:r>
                      <a:rPr lang="ru-RU" sz="1472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Налоговые         доходы                </a:t>
                    </a:r>
                    <a:r>
                      <a:rPr lang="ru-RU" sz="1472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94 974,4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72" b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2,7 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General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543654301316568E-3"/>
                  <c:y val="0.25887298885757754"/>
                </c:manualLayout>
              </c:layout>
              <c:tx>
                <c:rich>
                  <a:bodyPr/>
                  <a:lstStyle/>
                  <a:p>
                    <a:pPr>
                      <a:defRPr sz="1354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72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Неналоговые доходы                  </a:t>
                    </a:r>
                    <a:r>
                      <a:rPr lang="ru-RU" sz="1472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3 588,1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72" b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</a:p>
                  <a:p>
                    <a:pPr>
                      <a:defRPr sz="1354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2,7 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245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72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Межбюджетные      трансферты </a:t>
                    </a:r>
                  </a:p>
                  <a:p>
                    <a:pPr>
                      <a:defRPr sz="1245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33 281,0 </a:t>
                    </a:r>
                    <a:r>
                      <a:rPr lang="ru-RU" sz="1472" b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r>
                      <a:rPr lang="ru-RU" sz="1472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>
                      <a:defRPr sz="1245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72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25,2 </a:t>
                    </a:r>
                    <a:r>
                      <a:rPr lang="ru-RU" sz="1472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472" b="1">
                    <a:solidFill>
                      <a:schemeClr val="accent6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1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94974.399999999994</c:v>
                </c:pt>
                <c:pt idx="1">
                  <c:v>3588.1</c:v>
                </c:pt>
                <c:pt idx="2">
                  <c:v>33281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360">
          <a:noFill/>
        </a:ln>
      </c:spPr>
    </c:plotArea>
    <c:plotVisOnly val="1"/>
    <c:dispBlanksAs val="zero"/>
    <c:showDLblsOverMax val="0"/>
  </c:chart>
  <c:txPr>
    <a:bodyPr/>
    <a:lstStyle/>
    <a:p>
      <a:pPr>
        <a:defRPr sz="1655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1.2897261160740449E-2"/>
                  <c:y val="0.45673234375505245"/>
                </c:manualLayout>
              </c:layout>
              <c:tx>
                <c:rich>
                  <a:bodyPr/>
                  <a:lstStyle/>
                  <a:p>
                    <a:pPr>
                      <a:defRPr sz="1472" b="1">
                        <a:solidFill>
                          <a:schemeClr val="tx1"/>
                        </a:solidFill>
                      </a:defRPr>
                    </a:pPr>
                    <a:r>
                      <a:rPr lang="ru-RU" sz="1472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Налоговые         доходы                </a:t>
                    </a:r>
                    <a:r>
                      <a:rPr lang="ru-RU" sz="1472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100 387,8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72" b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74,9 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General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543654301316568E-3"/>
                  <c:y val="0.27971681932994469"/>
                </c:manualLayout>
              </c:layout>
              <c:tx>
                <c:rich>
                  <a:bodyPr/>
                  <a:lstStyle/>
                  <a:p>
                    <a:pPr>
                      <a:defRPr sz="1354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72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Неналоговые доходы                  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 sz="1472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581,6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72" b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</a:p>
                  <a:p>
                    <a:pPr>
                      <a:defRPr sz="1354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2,7 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245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72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Межбюджетные      трансферты </a:t>
                    </a:r>
                  </a:p>
                  <a:p>
                    <a:pPr>
                      <a:defRPr sz="1245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29 998,8 </a:t>
                    </a:r>
                    <a:r>
                      <a:rPr lang="ru-RU" sz="1472" b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472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r>
                      <a:rPr lang="ru-RU" sz="1472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>
                      <a:defRPr sz="1245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72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22,4 </a:t>
                    </a:r>
                    <a:r>
                      <a:rPr lang="ru-RU" sz="1472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472" b="1">
                    <a:solidFill>
                      <a:schemeClr val="accent6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1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100387.8</c:v>
                </c:pt>
                <c:pt idx="1">
                  <c:v>3581.6</c:v>
                </c:pt>
                <c:pt idx="2">
                  <c:v>29998.799999999999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360">
          <a:noFill/>
        </a:ln>
      </c:spPr>
    </c:plotArea>
    <c:plotVisOnly val="1"/>
    <c:dispBlanksAs val="zero"/>
    <c:showDLblsOverMax val="0"/>
  </c:chart>
  <c:txPr>
    <a:bodyPr/>
    <a:lstStyle/>
    <a:p>
      <a:pPr>
        <a:defRPr sz="1655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2.5789845867666621E-2"/>
                  <c:y val="-1.1370314731535465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Общегосуд-ные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вопросы</a:t>
                    </a:r>
                    <a:r>
                      <a:rPr lang="ru-RU" dirty="0" smtClean="0"/>
                      <a:t>;           12502,7 </a:t>
                    </a:r>
                    <a:r>
                      <a:rPr lang="ru-RU" dirty="0" err="1" smtClean="0"/>
                      <a:t>тыс.руб</a:t>
                    </a:r>
                    <a:r>
                      <a:rPr lang="ru-RU" dirty="0" smtClean="0"/>
                      <a:t>.          18,7%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ГО и 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ЧС 573 </a:t>
                    </a:r>
                    <a:r>
                      <a:rPr lang="ru-RU" sz="1600" dirty="0" err="1" smtClean="0"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.        0,9%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>
                        <a:latin typeface="Times New Roman" pitchFamily="18" charset="0"/>
                        <a:cs typeface="Times New Roman" pitchFamily="18" charset="0"/>
                      </a:rPr>
                      <a:t>Национальная экономика </a:t>
                    </a:r>
                    <a:r>
                      <a:rPr lang="ru-RU" sz="1600" smtClean="0">
                        <a:latin typeface="Times New Roman" pitchFamily="18" charset="0"/>
                        <a:cs typeface="Times New Roman" pitchFamily="18" charset="0"/>
                      </a:rPr>
                      <a:t> 13480,0 тыс.руб. 20,2%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3162121612839449E-2"/>
                  <c:y val="-0.6334469277970725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ЖКХ           17410,9 </a:t>
                    </a:r>
                    <a:r>
                      <a:rPr lang="ru-RU" sz="1600" dirty="0" err="1" smtClean="0"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. 26,1%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Молодежная политика      168,8 </a:t>
                    </a:r>
                    <a:r>
                      <a:rPr lang="ru-RU" sz="1600" dirty="0" err="1" smtClean="0"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. 0,3%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37220163836269921"/>
                  <c:y val="0.39779356239000818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Культура              21513,5 тыс.руб.           32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Социальная </a:t>
                    </a:r>
                    <a:r>
                      <a:rPr lang="ru-RU" smtClean="0"/>
                      <a:t>политика</a:t>
                    </a:r>
                    <a:r>
                      <a:rPr lang="ru-RU" baseline="0" smtClean="0"/>
                      <a:t>        </a:t>
                    </a:r>
                    <a:r>
                      <a:rPr lang="ru-RU" smtClean="0"/>
                      <a:t> 272</a:t>
                    </a:r>
                    <a:r>
                      <a:rPr lang="ru-RU" baseline="0" smtClean="0"/>
                      <a:t> тыс.руб.</a:t>
                    </a:r>
                    <a:r>
                      <a:rPr lang="ru-RU" smtClean="0"/>
                      <a:t> 1,2%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Спорт              790 </a:t>
                    </a:r>
                    <a:r>
                      <a:rPr lang="ru-RU" dirty="0" err="1" smtClean="0"/>
                      <a:t>тыс.руб</a:t>
                    </a:r>
                    <a:r>
                      <a:rPr lang="ru-RU" dirty="0" smtClean="0"/>
                      <a:t>. 1,2%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numRef>
              <c:f>Лист1!$B$6:$B$13</c:f>
              <c:numCache>
                <c:formatCode>General</c:formatCode>
                <c:ptCount val="8"/>
              </c:numCache>
            </c:numRef>
          </c:cat>
          <c:val>
            <c:numRef>
              <c:f>Лист1!$C$6:$C$13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8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6"/>
          <c:dPt>
            <c:idx val="0"/>
            <c:bubble3D val="0"/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</c:dPt>
          <c:dPt>
            <c:idx val="6"/>
            <c:bubble3D val="0"/>
            <c:spPr>
              <a:solidFill>
                <a:srgbClr val="FF0000"/>
              </a:solidFill>
            </c:spPr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21524110495156715"/>
                  <c:y val="-0.28920523628153211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Общегосударственные вопросы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18 904,1</a:t>
                    </a:r>
                    <a:r>
                      <a:rPr lang="ru-RU" sz="1199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baseline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199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13,5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665995786401142E-2"/>
                  <c:y val="-2.581286242469177E-2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Национальная </a:t>
                    </a:r>
                    <a:r>
                      <a:rPr lang="ru-RU" sz="1199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безопасность и правоохранительная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деятельность 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1 230,9 </a:t>
                    </a:r>
                    <a:r>
                      <a:rPr lang="ru-RU" sz="1199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0,9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786860162659041"/>
                  <c:y val="4.1995737244724538E-2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Национальная экономика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46 130,9 </a:t>
                    </a:r>
                    <a:r>
                      <a:rPr lang="ru-RU" sz="1199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32,9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7787542812753787"/>
                  <c:y val="7.0735134814318423E-2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ЖКХ 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38 285,8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руб.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27,3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9133046149500371"/>
                  <c:y val="-0.26712620967309125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Культура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34 376,5</a:t>
                    </a:r>
                    <a:r>
                      <a:rPr lang="ru-RU" sz="1199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baseline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199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24,5% 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7189517790096864"/>
                  <c:y val="2.8582143050038544E-2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Социальная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политика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308,0 </a:t>
                    </a:r>
                    <a:r>
                      <a:rPr lang="ru-RU" sz="1199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0,2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0712074667796577E-2"/>
                  <c:y val="4.4172575292225194E-2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Физическая культура </a:t>
                    </a:r>
                    <a:endParaRPr lang="ru-RU" sz="1199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и спорт 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1 031,1 </a:t>
                    </a:r>
                    <a:r>
                      <a:rPr lang="ru-RU" sz="1199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0,7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Лист1!$A$2:$A$9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18904.099999999999</c:v>
                </c:pt>
                <c:pt idx="1">
                  <c:v>1230.9000000000001</c:v>
                </c:pt>
                <c:pt idx="2">
                  <c:v>46130.9</c:v>
                </c:pt>
                <c:pt idx="3">
                  <c:v>38285.800000000003</c:v>
                </c:pt>
                <c:pt idx="4">
                  <c:v>34376.5</c:v>
                </c:pt>
                <c:pt idx="5">
                  <c:v>308</c:v>
                </c:pt>
                <c:pt idx="6">
                  <c:v>1031.0999999999999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2.5789845867666621E-2"/>
                  <c:y val="-1.1370314731535465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Общегосуд-ные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вопросы</a:t>
                    </a:r>
                    <a:r>
                      <a:rPr lang="ru-RU" dirty="0" smtClean="0"/>
                      <a:t>;           12502,7 </a:t>
                    </a:r>
                    <a:r>
                      <a:rPr lang="ru-RU" dirty="0" err="1" smtClean="0"/>
                      <a:t>тыс.руб</a:t>
                    </a:r>
                    <a:r>
                      <a:rPr lang="ru-RU" dirty="0" smtClean="0"/>
                      <a:t>.          18,7%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ГО и 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ЧС 573 </a:t>
                    </a:r>
                    <a:r>
                      <a:rPr lang="ru-RU" sz="1600" dirty="0" err="1" smtClean="0"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.        0,9%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>
                        <a:latin typeface="Times New Roman" pitchFamily="18" charset="0"/>
                        <a:cs typeface="Times New Roman" pitchFamily="18" charset="0"/>
                      </a:rPr>
                      <a:t>Национальная экономика </a:t>
                    </a:r>
                    <a:r>
                      <a:rPr lang="ru-RU" sz="1600" smtClean="0">
                        <a:latin typeface="Times New Roman" pitchFamily="18" charset="0"/>
                        <a:cs typeface="Times New Roman" pitchFamily="18" charset="0"/>
                      </a:rPr>
                      <a:t> 13480,0 тыс.руб. 20,2%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3162121612839449E-2"/>
                  <c:y val="-0.6334469277970725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ЖКХ           17410,9 </a:t>
                    </a:r>
                    <a:r>
                      <a:rPr lang="ru-RU" sz="1600" dirty="0" err="1" smtClean="0"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. 26,1%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Молодежная политика      168,8 </a:t>
                    </a:r>
                    <a:r>
                      <a:rPr lang="ru-RU" sz="1600" dirty="0" err="1" smtClean="0"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. 0,3%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37220163836269921"/>
                  <c:y val="0.39779356239000818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Культура              21513,5 тыс.руб.           32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Социальная </a:t>
                    </a:r>
                    <a:r>
                      <a:rPr lang="ru-RU" smtClean="0"/>
                      <a:t>политика</a:t>
                    </a:r>
                    <a:r>
                      <a:rPr lang="ru-RU" baseline="0" smtClean="0"/>
                      <a:t>        </a:t>
                    </a:r>
                    <a:r>
                      <a:rPr lang="ru-RU" smtClean="0"/>
                      <a:t> 272</a:t>
                    </a:r>
                    <a:r>
                      <a:rPr lang="ru-RU" baseline="0" smtClean="0"/>
                      <a:t> тыс.руб.</a:t>
                    </a:r>
                    <a:r>
                      <a:rPr lang="ru-RU" smtClean="0"/>
                      <a:t> 1,2%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Спорт              790 </a:t>
                    </a:r>
                    <a:r>
                      <a:rPr lang="ru-RU" dirty="0" err="1" smtClean="0"/>
                      <a:t>тыс.руб</a:t>
                    </a:r>
                    <a:r>
                      <a:rPr lang="ru-RU" dirty="0" smtClean="0"/>
                      <a:t>. 1,2%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numRef>
              <c:f>Лист1!$B$6:$B$13</c:f>
              <c:numCache>
                <c:formatCode>General</c:formatCode>
                <c:ptCount val="8"/>
              </c:numCache>
            </c:numRef>
          </c:cat>
          <c:val>
            <c:numRef>
              <c:f>Лист1!$C$6:$C$13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20"/>
      <c:rotY val="18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6"/>
          <c:dPt>
            <c:idx val="0"/>
            <c:bubble3D val="0"/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</c:dPt>
          <c:dPt>
            <c:idx val="6"/>
            <c:bubble3D val="0"/>
            <c:spPr>
              <a:solidFill>
                <a:srgbClr val="FF0000"/>
              </a:solidFill>
            </c:spPr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21524110495156715"/>
                  <c:y val="-0.28920523628153211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Общегосударственные вопросы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24 861,6</a:t>
                    </a:r>
                    <a:r>
                      <a:rPr lang="ru-RU" sz="1199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baseline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199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19,3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665995786401142E-2"/>
                  <c:y val="-2.581286242469177E-2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Национальная </a:t>
                    </a:r>
                    <a:r>
                      <a:rPr lang="ru-RU" sz="1199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безопасность и правоохранительная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деятельность 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480,9 </a:t>
                    </a:r>
                    <a:r>
                      <a:rPr lang="ru-RU" sz="1199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0,4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786860162659041"/>
                  <c:y val="4.1995737244724538E-2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Национальная экономика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41 649,1 </a:t>
                    </a:r>
                    <a:r>
                      <a:rPr lang="ru-RU" sz="1199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32,4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7787542812753787"/>
                  <c:y val="7.0735134814318423E-2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ЖКХ 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26 395,4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руб.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20,5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9133046149500371"/>
                  <c:y val="-0.26712620967309125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Культура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34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017,5</a:t>
                    </a:r>
                    <a:r>
                      <a:rPr lang="ru-RU" sz="1199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baseline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199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26,4 % 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7189517790096864"/>
                  <c:y val="2.8582143050038544E-2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Социальная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политика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308,0 </a:t>
                    </a:r>
                    <a:r>
                      <a:rPr lang="ru-RU" sz="1199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0,2 %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0712074667796577E-2"/>
                  <c:y val="4.4172575292225194E-2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Физическая культура </a:t>
                    </a:r>
                    <a:endParaRPr lang="ru-RU" sz="1199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и спорт 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1 031,1 </a:t>
                    </a:r>
                    <a:r>
                      <a:rPr lang="ru-RU" sz="1199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0,8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Лист1!$A$2:$A$9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24861.599999999999</c:v>
                </c:pt>
                <c:pt idx="1">
                  <c:v>480.9</c:v>
                </c:pt>
                <c:pt idx="2">
                  <c:v>41649.1</c:v>
                </c:pt>
                <c:pt idx="3">
                  <c:v>26395.4</c:v>
                </c:pt>
                <c:pt idx="4">
                  <c:v>34017.5</c:v>
                </c:pt>
                <c:pt idx="5">
                  <c:v>308</c:v>
                </c:pt>
                <c:pt idx="6">
                  <c:v>1031.0999999999999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9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2.5789845867666621E-2"/>
                  <c:y val="-1.1370314731535465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Общегосуд-ные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вопросы</a:t>
                    </a:r>
                    <a:r>
                      <a:rPr lang="ru-RU" dirty="0" smtClean="0"/>
                      <a:t>;           12502,7 </a:t>
                    </a:r>
                    <a:r>
                      <a:rPr lang="ru-RU" dirty="0" err="1" smtClean="0"/>
                      <a:t>тыс.руб</a:t>
                    </a:r>
                    <a:r>
                      <a:rPr lang="ru-RU" dirty="0" smtClean="0"/>
                      <a:t>.          18,7%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ГО и 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ЧС 573 </a:t>
                    </a:r>
                    <a:r>
                      <a:rPr lang="ru-RU" sz="1600" dirty="0" err="1" smtClean="0"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.        0,9%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>
                        <a:latin typeface="Times New Roman" pitchFamily="18" charset="0"/>
                        <a:cs typeface="Times New Roman" pitchFamily="18" charset="0"/>
                      </a:rPr>
                      <a:t>Национальная экономика </a:t>
                    </a:r>
                    <a:r>
                      <a:rPr lang="ru-RU" sz="1600" smtClean="0">
                        <a:latin typeface="Times New Roman" pitchFamily="18" charset="0"/>
                        <a:cs typeface="Times New Roman" pitchFamily="18" charset="0"/>
                      </a:rPr>
                      <a:t> 13480,0 тыс.руб. 20,2%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3162121612839449E-2"/>
                  <c:y val="-0.6334469277970725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ЖКХ           17410,9 </a:t>
                    </a:r>
                    <a:r>
                      <a:rPr lang="ru-RU" sz="1600" dirty="0" err="1" smtClean="0"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. 26,1%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Молодежная политика      168,8 </a:t>
                    </a:r>
                    <a:r>
                      <a:rPr lang="ru-RU" sz="1600" dirty="0" err="1" smtClean="0"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. 0,3%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37220163836269921"/>
                  <c:y val="0.39779356239000818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Культура              21513,5 тыс.руб.           32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Социальная </a:t>
                    </a:r>
                    <a:r>
                      <a:rPr lang="ru-RU" smtClean="0"/>
                      <a:t>политика</a:t>
                    </a:r>
                    <a:r>
                      <a:rPr lang="ru-RU" baseline="0" smtClean="0"/>
                      <a:t>        </a:t>
                    </a:r>
                    <a:r>
                      <a:rPr lang="ru-RU" smtClean="0"/>
                      <a:t> 272</a:t>
                    </a:r>
                    <a:r>
                      <a:rPr lang="ru-RU" baseline="0" smtClean="0"/>
                      <a:t> тыс.руб.</a:t>
                    </a:r>
                    <a:r>
                      <a:rPr lang="ru-RU" smtClean="0"/>
                      <a:t> 1,2%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Спорт              790 </a:t>
                    </a:r>
                    <a:r>
                      <a:rPr lang="ru-RU" dirty="0" err="1" smtClean="0"/>
                      <a:t>тыс.руб</a:t>
                    </a:r>
                    <a:r>
                      <a:rPr lang="ru-RU" dirty="0" smtClean="0"/>
                      <a:t>. 1,2%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numRef>
              <c:f>Лист1!$B$6:$B$13</c:f>
              <c:numCache>
                <c:formatCode>General</c:formatCode>
                <c:ptCount val="8"/>
              </c:numCache>
            </c:numRef>
          </c:cat>
          <c:val>
            <c:numRef>
              <c:f>Лист1!$C$6:$C$13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20"/>
      <c:rotY val="18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6"/>
          <c:dPt>
            <c:idx val="0"/>
            <c:bubble3D val="0"/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</c:dPt>
          <c:dPt>
            <c:idx val="6"/>
            <c:bubble3D val="0"/>
            <c:spPr>
              <a:solidFill>
                <a:srgbClr val="FF0000"/>
              </a:solidFill>
            </c:spPr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21524110495156715"/>
                  <c:y val="-0.28920523628153211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Общегосударственные вопросы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20 216,7</a:t>
                    </a:r>
                    <a:r>
                      <a:rPr lang="ru-RU" sz="1199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baseline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199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15,8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665995786401142E-2"/>
                  <c:y val="-2.581286242469177E-2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Национальная </a:t>
                    </a:r>
                    <a:r>
                      <a:rPr lang="ru-RU" sz="1199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безопасность и правоохранительная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деятельность 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480,9 </a:t>
                    </a:r>
                    <a:r>
                      <a:rPr lang="ru-RU" sz="1199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0,4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786860162659041"/>
                  <c:y val="4.1995737244724538E-2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Национальная экономика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44 659,4 </a:t>
                    </a:r>
                    <a:r>
                      <a:rPr lang="ru-RU" sz="1199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35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7787542812753787"/>
                  <c:y val="7.0735134814318423E-2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ЖКХ 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27 154,5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руб.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21,2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9133046149500371"/>
                  <c:y val="-0.26712620967309125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Культура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34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017,7</a:t>
                    </a:r>
                    <a:r>
                      <a:rPr lang="ru-RU" sz="1199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baseline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199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26,6 % 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7189517790096864"/>
                  <c:y val="2.8582143050038544E-2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Социальная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политика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308,0 </a:t>
                    </a:r>
                    <a:r>
                      <a:rPr lang="ru-RU" sz="1199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0,2 %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0712074667796577E-2"/>
                  <c:y val="4.4172575292225194E-2"/>
                </c:manualLayout>
              </c:layout>
              <c:tx>
                <c:rich>
                  <a:bodyPr/>
                  <a:lstStyle/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Физическая культура </a:t>
                    </a:r>
                    <a:endParaRPr lang="ru-RU" sz="1199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и спорт 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1 031,1 </a:t>
                    </a:r>
                    <a:r>
                      <a:rPr lang="ru-RU" sz="1199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199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0,8 </a:t>
                    </a:r>
                    <a:r>
                      <a:rPr lang="ru-RU" sz="1199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Лист1!$A$2:$A$9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20216.7</c:v>
                </c:pt>
                <c:pt idx="1">
                  <c:v>480.9</c:v>
                </c:pt>
                <c:pt idx="2">
                  <c:v>44659.4</c:v>
                </c:pt>
                <c:pt idx="3">
                  <c:v>27154.5</c:v>
                </c:pt>
                <c:pt idx="4">
                  <c:v>34017.699999999997</c:v>
                </c:pt>
                <c:pt idx="5">
                  <c:v>308</c:v>
                </c:pt>
                <c:pt idx="6">
                  <c:v>1031.0999999999999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9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0319D-B3C0-4A58-8968-74287A6435B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B59DE1-6BAC-4E73-9772-8E17FC5EAA37}">
      <dgm:prSet/>
      <dgm:spPr/>
      <dgm:t>
        <a:bodyPr/>
        <a:lstStyle/>
        <a:p>
          <a:pPr rtl="0"/>
          <a:r>
            <a: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- это план доходов и расходов на определенный период.</a:t>
          </a:r>
        </a:p>
      </dgm:t>
    </dgm:pt>
    <dgm:pt modelId="{F8ED9420-9DB6-4036-BE0C-C8639C8AC9C1}" type="parTrans" cxnId="{BF21CF82-C789-48D7-AAD3-D23C231F1A7E}">
      <dgm:prSet/>
      <dgm:spPr/>
      <dgm:t>
        <a:bodyPr/>
        <a:lstStyle/>
        <a:p>
          <a:endParaRPr lang="ru-RU"/>
        </a:p>
      </dgm:t>
    </dgm:pt>
    <dgm:pt modelId="{CA6D13C6-F487-4AC9-B9FD-0AD20A9397C4}" type="sibTrans" cxnId="{BF21CF82-C789-48D7-AAD3-D23C231F1A7E}">
      <dgm:prSet/>
      <dgm:spPr/>
      <dgm:t>
        <a:bodyPr/>
        <a:lstStyle/>
        <a:p>
          <a:endParaRPr lang="ru-RU"/>
        </a:p>
      </dgm:t>
    </dgm:pt>
    <dgm:pt modelId="{9A3D24B4-7FB0-495F-9519-52171361C4A7}">
      <dgm:prSet/>
      <dgm:spPr/>
      <dgm:t>
        <a:bodyPr/>
        <a:lstStyle/>
        <a:p>
          <a:pPr rtl="0"/>
          <a:r>
            <a: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Бюджет для граждан </a:t>
          </a:r>
          <a:r>
            <a: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это проект закона о бюджете в доступной и понятной форме.</a:t>
          </a:r>
        </a:p>
      </dgm:t>
    </dgm:pt>
    <dgm:pt modelId="{43C74F93-FA18-44DD-A612-AF1F0CABC23D}" type="parTrans" cxnId="{D035F440-295A-43BB-BFB8-25ACC461DCF9}">
      <dgm:prSet/>
      <dgm:spPr/>
      <dgm:t>
        <a:bodyPr/>
        <a:lstStyle/>
        <a:p>
          <a:endParaRPr lang="ru-RU"/>
        </a:p>
      </dgm:t>
    </dgm:pt>
    <dgm:pt modelId="{44CA31FA-06F7-4DE5-9D6D-772B72910957}" type="sibTrans" cxnId="{D035F440-295A-43BB-BFB8-25ACC461DCF9}">
      <dgm:prSet/>
      <dgm:spPr/>
      <dgm:t>
        <a:bodyPr/>
        <a:lstStyle/>
        <a:p>
          <a:endParaRPr lang="ru-RU"/>
        </a:p>
      </dgm:t>
    </dgm:pt>
    <dgm:pt modelId="{A6311494-C017-4EB4-94A9-FFFD06E49A0B}">
      <dgm:prSet/>
      <dgm:spPr/>
      <dgm:t>
        <a:bodyPr/>
        <a:lstStyle/>
        <a:p>
          <a:pPr rtl="0"/>
          <a:r>
            <a: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Бюджетный процесс </a:t>
          </a:r>
          <a:r>
            <a: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это ежегодное формирование и исполнение бюджета</a:t>
          </a:r>
        </a:p>
      </dgm:t>
    </dgm:pt>
    <dgm:pt modelId="{93D3573C-1648-4D12-A59B-F83931870DCA}" type="parTrans" cxnId="{85E02B83-7C25-45B4-B7A0-997AB43D725F}">
      <dgm:prSet/>
      <dgm:spPr/>
      <dgm:t>
        <a:bodyPr/>
        <a:lstStyle/>
        <a:p>
          <a:endParaRPr lang="ru-RU"/>
        </a:p>
      </dgm:t>
    </dgm:pt>
    <dgm:pt modelId="{78BB24AA-77F4-441F-90FE-5BE310CC44C9}" type="sibTrans" cxnId="{85E02B83-7C25-45B4-B7A0-997AB43D725F}">
      <dgm:prSet/>
      <dgm:spPr/>
      <dgm:t>
        <a:bodyPr/>
        <a:lstStyle/>
        <a:p>
          <a:endParaRPr lang="ru-RU"/>
        </a:p>
      </dgm:t>
    </dgm:pt>
    <dgm:pt modelId="{5C95A7F6-D8FE-4810-8DB3-7CA5E8D5B293}" type="pres">
      <dgm:prSet presAssocID="{3320319D-B3C0-4A58-8968-74287A6435B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ED2097-805A-4DFC-9E4A-4FBE51021180}" type="pres">
      <dgm:prSet presAssocID="{13B59DE1-6BAC-4E73-9772-8E17FC5EAA37}" presName="horFlow" presStyleCnt="0"/>
      <dgm:spPr/>
    </dgm:pt>
    <dgm:pt modelId="{D6FD9328-2B67-4DBF-8C7E-1C8C9AEDA709}" type="pres">
      <dgm:prSet presAssocID="{13B59DE1-6BAC-4E73-9772-8E17FC5EAA37}" presName="bigChev" presStyleLbl="node1" presStyleIdx="0" presStyleCnt="3"/>
      <dgm:spPr/>
      <dgm:t>
        <a:bodyPr/>
        <a:lstStyle/>
        <a:p>
          <a:endParaRPr lang="ru-RU"/>
        </a:p>
      </dgm:t>
    </dgm:pt>
    <dgm:pt modelId="{872F3AAC-D6BE-4239-A2E4-83A8D965F717}" type="pres">
      <dgm:prSet presAssocID="{13B59DE1-6BAC-4E73-9772-8E17FC5EAA37}" presName="vSp" presStyleCnt="0"/>
      <dgm:spPr/>
    </dgm:pt>
    <dgm:pt modelId="{80D122AE-D662-4629-BA86-95C4891D3BD3}" type="pres">
      <dgm:prSet presAssocID="{9A3D24B4-7FB0-495F-9519-52171361C4A7}" presName="horFlow" presStyleCnt="0"/>
      <dgm:spPr/>
    </dgm:pt>
    <dgm:pt modelId="{CFAE7746-8984-4EC8-A315-4301770AEDCD}" type="pres">
      <dgm:prSet presAssocID="{9A3D24B4-7FB0-495F-9519-52171361C4A7}" presName="bigChev" presStyleLbl="node1" presStyleIdx="1" presStyleCnt="3" custScaleX="151857"/>
      <dgm:spPr/>
      <dgm:t>
        <a:bodyPr/>
        <a:lstStyle/>
        <a:p>
          <a:endParaRPr lang="ru-RU"/>
        </a:p>
      </dgm:t>
    </dgm:pt>
    <dgm:pt modelId="{4CD67FBE-7392-4B83-AE64-1E92D774A2C0}" type="pres">
      <dgm:prSet presAssocID="{9A3D24B4-7FB0-495F-9519-52171361C4A7}" presName="vSp" presStyleCnt="0"/>
      <dgm:spPr/>
    </dgm:pt>
    <dgm:pt modelId="{C6A700CC-3EB8-4B5F-B61E-E294327920DD}" type="pres">
      <dgm:prSet presAssocID="{A6311494-C017-4EB4-94A9-FFFD06E49A0B}" presName="horFlow" presStyleCnt="0"/>
      <dgm:spPr/>
    </dgm:pt>
    <dgm:pt modelId="{D28D5117-52E2-46B2-9D93-9841F613C87E}" type="pres">
      <dgm:prSet presAssocID="{A6311494-C017-4EB4-94A9-FFFD06E49A0B}" presName="bigChev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34D46D5D-A857-4FB3-A94B-72037D6EFBC9}" type="presOf" srcId="{A6311494-C017-4EB4-94A9-FFFD06E49A0B}" destId="{D28D5117-52E2-46B2-9D93-9841F613C87E}" srcOrd="0" destOrd="0" presId="urn:microsoft.com/office/officeart/2005/8/layout/lProcess3"/>
    <dgm:cxn modelId="{2CADF4E3-7BA5-48E3-8F3F-4C917F09EFBF}" type="presOf" srcId="{9A3D24B4-7FB0-495F-9519-52171361C4A7}" destId="{CFAE7746-8984-4EC8-A315-4301770AEDCD}" srcOrd="0" destOrd="0" presId="urn:microsoft.com/office/officeart/2005/8/layout/lProcess3"/>
    <dgm:cxn modelId="{D035F440-295A-43BB-BFB8-25ACC461DCF9}" srcId="{3320319D-B3C0-4A58-8968-74287A6435B5}" destId="{9A3D24B4-7FB0-495F-9519-52171361C4A7}" srcOrd="1" destOrd="0" parTransId="{43C74F93-FA18-44DD-A612-AF1F0CABC23D}" sibTransId="{44CA31FA-06F7-4DE5-9D6D-772B72910957}"/>
    <dgm:cxn modelId="{3F7C21DD-14CA-4CBF-844C-177155F976D4}" type="presOf" srcId="{3320319D-B3C0-4A58-8968-74287A6435B5}" destId="{5C95A7F6-D8FE-4810-8DB3-7CA5E8D5B293}" srcOrd="0" destOrd="0" presId="urn:microsoft.com/office/officeart/2005/8/layout/lProcess3"/>
    <dgm:cxn modelId="{5247DDE9-8AB9-456B-BA0D-59C9BD9B65E8}" type="presOf" srcId="{13B59DE1-6BAC-4E73-9772-8E17FC5EAA37}" destId="{D6FD9328-2B67-4DBF-8C7E-1C8C9AEDA709}" srcOrd="0" destOrd="0" presId="urn:microsoft.com/office/officeart/2005/8/layout/lProcess3"/>
    <dgm:cxn modelId="{85E02B83-7C25-45B4-B7A0-997AB43D725F}" srcId="{3320319D-B3C0-4A58-8968-74287A6435B5}" destId="{A6311494-C017-4EB4-94A9-FFFD06E49A0B}" srcOrd="2" destOrd="0" parTransId="{93D3573C-1648-4D12-A59B-F83931870DCA}" sibTransId="{78BB24AA-77F4-441F-90FE-5BE310CC44C9}"/>
    <dgm:cxn modelId="{BF21CF82-C789-48D7-AAD3-D23C231F1A7E}" srcId="{3320319D-B3C0-4A58-8968-74287A6435B5}" destId="{13B59DE1-6BAC-4E73-9772-8E17FC5EAA37}" srcOrd="0" destOrd="0" parTransId="{F8ED9420-9DB6-4036-BE0C-C8639C8AC9C1}" sibTransId="{CA6D13C6-F487-4AC9-B9FD-0AD20A9397C4}"/>
    <dgm:cxn modelId="{F4A391A6-877A-4A7B-AB02-A109C2FF3E8B}" type="presParOf" srcId="{5C95A7F6-D8FE-4810-8DB3-7CA5E8D5B293}" destId="{C0ED2097-805A-4DFC-9E4A-4FBE51021180}" srcOrd="0" destOrd="0" presId="urn:microsoft.com/office/officeart/2005/8/layout/lProcess3"/>
    <dgm:cxn modelId="{47AD8923-7E4E-4BC6-AC8B-C8FBCCEECCB3}" type="presParOf" srcId="{C0ED2097-805A-4DFC-9E4A-4FBE51021180}" destId="{D6FD9328-2B67-4DBF-8C7E-1C8C9AEDA709}" srcOrd="0" destOrd="0" presId="urn:microsoft.com/office/officeart/2005/8/layout/lProcess3"/>
    <dgm:cxn modelId="{5F47E4EA-605F-47E3-A716-8FDE56F173F9}" type="presParOf" srcId="{5C95A7F6-D8FE-4810-8DB3-7CA5E8D5B293}" destId="{872F3AAC-D6BE-4239-A2E4-83A8D965F717}" srcOrd="1" destOrd="0" presId="urn:microsoft.com/office/officeart/2005/8/layout/lProcess3"/>
    <dgm:cxn modelId="{C9B285BA-B7F0-49C8-B8F6-676C4DBC22E1}" type="presParOf" srcId="{5C95A7F6-D8FE-4810-8DB3-7CA5E8D5B293}" destId="{80D122AE-D662-4629-BA86-95C4891D3BD3}" srcOrd="2" destOrd="0" presId="urn:microsoft.com/office/officeart/2005/8/layout/lProcess3"/>
    <dgm:cxn modelId="{9B7E2787-6003-49BB-9D0B-4C0AFC88F773}" type="presParOf" srcId="{80D122AE-D662-4629-BA86-95C4891D3BD3}" destId="{CFAE7746-8984-4EC8-A315-4301770AEDCD}" srcOrd="0" destOrd="0" presId="urn:microsoft.com/office/officeart/2005/8/layout/lProcess3"/>
    <dgm:cxn modelId="{F92724D1-1412-4A97-9D3C-02E7574D2445}" type="presParOf" srcId="{5C95A7F6-D8FE-4810-8DB3-7CA5E8D5B293}" destId="{4CD67FBE-7392-4B83-AE64-1E92D774A2C0}" srcOrd="3" destOrd="0" presId="urn:microsoft.com/office/officeart/2005/8/layout/lProcess3"/>
    <dgm:cxn modelId="{31CC764B-5168-4E66-A775-AC0A480A9F56}" type="presParOf" srcId="{5C95A7F6-D8FE-4810-8DB3-7CA5E8D5B293}" destId="{C6A700CC-3EB8-4B5F-B61E-E294327920DD}" srcOrd="4" destOrd="0" presId="urn:microsoft.com/office/officeart/2005/8/layout/lProcess3"/>
    <dgm:cxn modelId="{BE8BCF8D-4F93-4FD9-BB76-DC5D16CF361A}" type="presParOf" srcId="{C6A700CC-3EB8-4B5F-B61E-E294327920DD}" destId="{D28D5117-52E2-46B2-9D93-9841F613C87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3FA102-DDC5-4EF1-A9F0-7FE599FB762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E8F0139-5EA0-4ACA-94F9-CFCF250843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Составление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проекта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бюджета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 основано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   НА :</a:t>
          </a:r>
        </a:p>
      </dgm:t>
    </dgm:pt>
    <dgm:pt modelId="{B61D0CFE-B6D0-4D41-AB63-2FC797BE935D}" type="parTrans" cxnId="{5D1367C3-83F0-4332-8862-3B5A2FC204C3}">
      <dgm:prSet/>
      <dgm:spPr/>
    </dgm:pt>
    <dgm:pt modelId="{14D3DCB8-FB47-41F4-A840-CC36B7D68CDD}" type="sibTrans" cxnId="{5D1367C3-83F0-4332-8862-3B5A2FC204C3}">
      <dgm:prSet/>
      <dgm:spPr/>
    </dgm:pt>
    <dgm:pt modelId="{FBD099EA-F24F-4517-9DA4-FC51CF0A61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бюджетном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Послании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 Президента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РФ</a:t>
          </a:r>
        </a:p>
      </dgm:t>
    </dgm:pt>
    <dgm:pt modelId="{8C9A0310-0564-4718-999A-664E140BAEA3}" type="parTrans" cxnId="{8F346D54-361D-4243-A052-4D93A6FF685D}">
      <dgm:prSet/>
      <dgm:spPr/>
    </dgm:pt>
    <dgm:pt modelId="{87253301-20D2-4D2A-BA88-34A3D001FF6E}" type="sibTrans" cxnId="{8F346D54-361D-4243-A052-4D93A6FF685D}">
      <dgm:prSet/>
      <dgm:spPr/>
    </dgm:pt>
    <dgm:pt modelId="{85EA7C17-43D8-4F8E-9E17-551F91ACCF8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прогнозе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социально-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экономического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развития</a:t>
          </a:r>
        </a:p>
      </dgm:t>
    </dgm:pt>
    <dgm:pt modelId="{06FBDA85-84E1-4D6F-B42F-A15DB4E04708}" type="parTrans" cxnId="{5ADB351C-EB04-422D-9006-319B1ABBD45B}">
      <dgm:prSet/>
      <dgm:spPr/>
    </dgm:pt>
    <dgm:pt modelId="{12232D41-2B7E-439B-8AC8-B6CF257FBDB0}" type="sibTrans" cxnId="{5ADB351C-EB04-422D-9006-319B1ABBD45B}">
      <dgm:prSet/>
      <dgm:spPr/>
    </dgm:pt>
    <dgm:pt modelId="{D249B476-BA5D-4E79-8E10-15C604E274C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основных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 направлениях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  бюджетной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 и налоговой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политики</a:t>
          </a:r>
        </a:p>
      </dgm:t>
    </dgm:pt>
    <dgm:pt modelId="{4A80EDA6-9795-4A07-8821-B27CA8116E85}" type="parTrans" cxnId="{73956F39-61FA-4413-8148-0081A4C1A57B}">
      <dgm:prSet/>
      <dgm:spPr/>
    </dgm:pt>
    <dgm:pt modelId="{CAC08C34-340A-41C1-A2E8-887A645633C4}" type="sibTrans" cxnId="{73956F39-61FA-4413-8148-0081A4C1A57B}">
      <dgm:prSet/>
      <dgm:spPr/>
    </dgm:pt>
    <dgm:pt modelId="{06F59831-227C-4B68-98C1-27D0973CB8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муниципальных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программах</a:t>
          </a:r>
        </a:p>
      </dgm:t>
    </dgm:pt>
    <dgm:pt modelId="{5700DBC0-C4C7-4E0A-BA7F-A5202BC7C8D7}" type="parTrans" cxnId="{B5E8892F-2E97-409D-8E6A-2901D43D9D2D}">
      <dgm:prSet/>
      <dgm:spPr/>
    </dgm:pt>
    <dgm:pt modelId="{84372386-3E2B-40F4-8077-9D38415729FC}" type="sibTrans" cxnId="{B5E8892F-2E97-409D-8E6A-2901D43D9D2D}">
      <dgm:prSet/>
      <dgm:spPr/>
    </dgm:pt>
    <dgm:pt modelId="{15413A17-8C09-467E-998C-2B8264084A4F}" type="pres">
      <dgm:prSet presAssocID="{663FA102-DDC5-4EF1-A9F0-7FE599FB76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549AC4-1D86-4883-8593-C3DB0545C95E}" type="pres">
      <dgm:prSet presAssocID="{DE8F0139-5EA0-4ACA-94F9-CFCF250843C4}" presName="hierRoot1" presStyleCnt="0">
        <dgm:presLayoutVars>
          <dgm:hierBranch/>
        </dgm:presLayoutVars>
      </dgm:prSet>
      <dgm:spPr/>
    </dgm:pt>
    <dgm:pt modelId="{DF1FA42F-7AE5-4003-9A20-51C06B200F2F}" type="pres">
      <dgm:prSet presAssocID="{DE8F0139-5EA0-4ACA-94F9-CFCF250843C4}" presName="rootComposite1" presStyleCnt="0"/>
      <dgm:spPr/>
    </dgm:pt>
    <dgm:pt modelId="{E70CAB81-6B72-446A-AFD9-62331C6B3A93}" type="pres">
      <dgm:prSet presAssocID="{DE8F0139-5EA0-4ACA-94F9-CFCF250843C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49D35B-2B8A-445C-9476-3B42F07E5EE6}" type="pres">
      <dgm:prSet presAssocID="{DE8F0139-5EA0-4ACA-94F9-CFCF250843C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11023FA-B916-40AB-BF35-48EF18AD1340}" type="pres">
      <dgm:prSet presAssocID="{DE8F0139-5EA0-4ACA-94F9-CFCF250843C4}" presName="hierChild2" presStyleCnt="0"/>
      <dgm:spPr/>
    </dgm:pt>
    <dgm:pt modelId="{4FF8B8A9-276D-4B3B-814F-AF53FA7DF90B}" type="pres">
      <dgm:prSet presAssocID="{8C9A0310-0564-4718-999A-664E140BAEA3}" presName="Name35" presStyleLbl="parChTrans1D2" presStyleIdx="0" presStyleCnt="4"/>
      <dgm:spPr/>
    </dgm:pt>
    <dgm:pt modelId="{76FFE8F4-7945-4351-8345-DDC14A516717}" type="pres">
      <dgm:prSet presAssocID="{FBD099EA-F24F-4517-9DA4-FC51CF0A61A7}" presName="hierRoot2" presStyleCnt="0">
        <dgm:presLayoutVars>
          <dgm:hierBranch/>
        </dgm:presLayoutVars>
      </dgm:prSet>
      <dgm:spPr/>
    </dgm:pt>
    <dgm:pt modelId="{17C05A6C-F259-4F10-A683-AA4479E75AF6}" type="pres">
      <dgm:prSet presAssocID="{FBD099EA-F24F-4517-9DA4-FC51CF0A61A7}" presName="rootComposite" presStyleCnt="0"/>
      <dgm:spPr/>
    </dgm:pt>
    <dgm:pt modelId="{340DAA14-12B2-404F-91D2-D259A4322E1D}" type="pres">
      <dgm:prSet presAssocID="{FBD099EA-F24F-4517-9DA4-FC51CF0A61A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D4943A-2482-4A02-886B-B92A7D3FA6CB}" type="pres">
      <dgm:prSet presAssocID="{FBD099EA-F24F-4517-9DA4-FC51CF0A61A7}" presName="rootConnector" presStyleLbl="node2" presStyleIdx="0" presStyleCnt="4"/>
      <dgm:spPr/>
      <dgm:t>
        <a:bodyPr/>
        <a:lstStyle/>
        <a:p>
          <a:endParaRPr lang="ru-RU"/>
        </a:p>
      </dgm:t>
    </dgm:pt>
    <dgm:pt modelId="{DA18A0EE-ECD0-4D37-9A04-D5B42A3F9AEB}" type="pres">
      <dgm:prSet presAssocID="{FBD099EA-F24F-4517-9DA4-FC51CF0A61A7}" presName="hierChild4" presStyleCnt="0"/>
      <dgm:spPr/>
    </dgm:pt>
    <dgm:pt modelId="{A46A2847-B55B-41B5-A553-0913E3A9D24B}" type="pres">
      <dgm:prSet presAssocID="{FBD099EA-F24F-4517-9DA4-FC51CF0A61A7}" presName="hierChild5" presStyleCnt="0"/>
      <dgm:spPr/>
    </dgm:pt>
    <dgm:pt modelId="{4186135A-6C5A-4F8B-97AF-AC9A533AF28E}" type="pres">
      <dgm:prSet presAssocID="{06FBDA85-84E1-4D6F-B42F-A15DB4E04708}" presName="Name35" presStyleLbl="parChTrans1D2" presStyleIdx="1" presStyleCnt="4"/>
      <dgm:spPr/>
    </dgm:pt>
    <dgm:pt modelId="{A975DF1D-4D02-4348-830A-F16F7507AFCB}" type="pres">
      <dgm:prSet presAssocID="{85EA7C17-43D8-4F8E-9E17-551F91ACCF8D}" presName="hierRoot2" presStyleCnt="0">
        <dgm:presLayoutVars>
          <dgm:hierBranch/>
        </dgm:presLayoutVars>
      </dgm:prSet>
      <dgm:spPr/>
    </dgm:pt>
    <dgm:pt modelId="{6CF629F8-8113-41CA-AE17-BE67A05A5028}" type="pres">
      <dgm:prSet presAssocID="{85EA7C17-43D8-4F8E-9E17-551F91ACCF8D}" presName="rootComposite" presStyleCnt="0"/>
      <dgm:spPr/>
    </dgm:pt>
    <dgm:pt modelId="{B8A28650-5B9E-4884-BC9B-549F53E1A6A0}" type="pres">
      <dgm:prSet presAssocID="{85EA7C17-43D8-4F8E-9E17-551F91ACCF8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2E9085-C540-4201-BE6C-EBA901345CE5}" type="pres">
      <dgm:prSet presAssocID="{85EA7C17-43D8-4F8E-9E17-551F91ACCF8D}" presName="rootConnector" presStyleLbl="node2" presStyleIdx="1" presStyleCnt="4"/>
      <dgm:spPr/>
      <dgm:t>
        <a:bodyPr/>
        <a:lstStyle/>
        <a:p>
          <a:endParaRPr lang="ru-RU"/>
        </a:p>
      </dgm:t>
    </dgm:pt>
    <dgm:pt modelId="{EBDE93FA-D2CB-489F-A52D-636555A86C8C}" type="pres">
      <dgm:prSet presAssocID="{85EA7C17-43D8-4F8E-9E17-551F91ACCF8D}" presName="hierChild4" presStyleCnt="0"/>
      <dgm:spPr/>
    </dgm:pt>
    <dgm:pt modelId="{1CBA7AF4-0674-4F45-AB12-CC6ED6ADFEDE}" type="pres">
      <dgm:prSet presAssocID="{85EA7C17-43D8-4F8E-9E17-551F91ACCF8D}" presName="hierChild5" presStyleCnt="0"/>
      <dgm:spPr/>
    </dgm:pt>
    <dgm:pt modelId="{2877547B-C167-41D8-A7D6-200994CC8204}" type="pres">
      <dgm:prSet presAssocID="{4A80EDA6-9795-4A07-8821-B27CA8116E85}" presName="Name35" presStyleLbl="parChTrans1D2" presStyleIdx="2" presStyleCnt="4"/>
      <dgm:spPr/>
    </dgm:pt>
    <dgm:pt modelId="{DBD8E285-5174-4CB8-92BE-0F71CEE845FD}" type="pres">
      <dgm:prSet presAssocID="{D249B476-BA5D-4E79-8E10-15C604E274CE}" presName="hierRoot2" presStyleCnt="0">
        <dgm:presLayoutVars>
          <dgm:hierBranch/>
        </dgm:presLayoutVars>
      </dgm:prSet>
      <dgm:spPr/>
    </dgm:pt>
    <dgm:pt modelId="{E9E1AC53-5C63-4A73-8A36-339621E104D0}" type="pres">
      <dgm:prSet presAssocID="{D249B476-BA5D-4E79-8E10-15C604E274CE}" presName="rootComposite" presStyleCnt="0"/>
      <dgm:spPr/>
    </dgm:pt>
    <dgm:pt modelId="{0AD134EA-9302-4076-8F17-8DFE234D338A}" type="pres">
      <dgm:prSet presAssocID="{D249B476-BA5D-4E79-8E10-15C604E274C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532A6C-BC95-4E06-9A71-765664D5EBDB}" type="pres">
      <dgm:prSet presAssocID="{D249B476-BA5D-4E79-8E10-15C604E274CE}" presName="rootConnector" presStyleLbl="node2" presStyleIdx="2" presStyleCnt="4"/>
      <dgm:spPr/>
      <dgm:t>
        <a:bodyPr/>
        <a:lstStyle/>
        <a:p>
          <a:endParaRPr lang="ru-RU"/>
        </a:p>
      </dgm:t>
    </dgm:pt>
    <dgm:pt modelId="{B1FAAB97-A7AF-4FEC-B866-4EF8001F7214}" type="pres">
      <dgm:prSet presAssocID="{D249B476-BA5D-4E79-8E10-15C604E274CE}" presName="hierChild4" presStyleCnt="0"/>
      <dgm:spPr/>
    </dgm:pt>
    <dgm:pt modelId="{131C0CC8-A1E4-4954-9CE5-1302C3113A33}" type="pres">
      <dgm:prSet presAssocID="{D249B476-BA5D-4E79-8E10-15C604E274CE}" presName="hierChild5" presStyleCnt="0"/>
      <dgm:spPr/>
    </dgm:pt>
    <dgm:pt modelId="{925CE654-D34D-4DBD-A0C7-2B1F54186465}" type="pres">
      <dgm:prSet presAssocID="{5700DBC0-C4C7-4E0A-BA7F-A5202BC7C8D7}" presName="Name35" presStyleLbl="parChTrans1D2" presStyleIdx="3" presStyleCnt="4"/>
      <dgm:spPr/>
    </dgm:pt>
    <dgm:pt modelId="{F972BD07-960E-4BB0-A8E2-39C8AB8C79C5}" type="pres">
      <dgm:prSet presAssocID="{06F59831-227C-4B68-98C1-27D0973CB8AA}" presName="hierRoot2" presStyleCnt="0">
        <dgm:presLayoutVars>
          <dgm:hierBranch/>
        </dgm:presLayoutVars>
      </dgm:prSet>
      <dgm:spPr/>
    </dgm:pt>
    <dgm:pt modelId="{DB1B3DE8-4356-4583-BFD8-016D4FCA8AD8}" type="pres">
      <dgm:prSet presAssocID="{06F59831-227C-4B68-98C1-27D0973CB8AA}" presName="rootComposite" presStyleCnt="0"/>
      <dgm:spPr/>
    </dgm:pt>
    <dgm:pt modelId="{B8C5D97A-8B73-4C33-B4B3-67676063341A}" type="pres">
      <dgm:prSet presAssocID="{06F59831-227C-4B68-98C1-27D0973CB8A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743003-31D2-4C14-8DC4-F6057520431A}" type="pres">
      <dgm:prSet presAssocID="{06F59831-227C-4B68-98C1-27D0973CB8AA}" presName="rootConnector" presStyleLbl="node2" presStyleIdx="3" presStyleCnt="4"/>
      <dgm:spPr/>
      <dgm:t>
        <a:bodyPr/>
        <a:lstStyle/>
        <a:p>
          <a:endParaRPr lang="ru-RU"/>
        </a:p>
      </dgm:t>
    </dgm:pt>
    <dgm:pt modelId="{74387EE1-7D68-45D7-BCCE-A89240D3DBFF}" type="pres">
      <dgm:prSet presAssocID="{06F59831-227C-4B68-98C1-27D0973CB8AA}" presName="hierChild4" presStyleCnt="0"/>
      <dgm:spPr/>
    </dgm:pt>
    <dgm:pt modelId="{D27D9C4E-D826-425B-A3CF-8F793FC0EB4C}" type="pres">
      <dgm:prSet presAssocID="{06F59831-227C-4B68-98C1-27D0973CB8AA}" presName="hierChild5" presStyleCnt="0"/>
      <dgm:spPr/>
    </dgm:pt>
    <dgm:pt modelId="{2902337C-B95C-4985-96D0-095948C6CC6E}" type="pres">
      <dgm:prSet presAssocID="{DE8F0139-5EA0-4ACA-94F9-CFCF250843C4}" presName="hierChild3" presStyleCnt="0"/>
      <dgm:spPr/>
    </dgm:pt>
  </dgm:ptLst>
  <dgm:cxnLst>
    <dgm:cxn modelId="{8A053C5F-56A0-45CC-A368-9B747035B5FB}" type="presOf" srcId="{FBD099EA-F24F-4517-9DA4-FC51CF0A61A7}" destId="{17D4943A-2482-4A02-886B-B92A7D3FA6CB}" srcOrd="1" destOrd="0" presId="urn:microsoft.com/office/officeart/2005/8/layout/orgChart1"/>
    <dgm:cxn modelId="{FDB800A9-E093-4FE4-9CB3-678D10EC6D6F}" type="presOf" srcId="{8C9A0310-0564-4718-999A-664E140BAEA3}" destId="{4FF8B8A9-276D-4B3B-814F-AF53FA7DF90B}" srcOrd="0" destOrd="0" presId="urn:microsoft.com/office/officeart/2005/8/layout/orgChart1"/>
    <dgm:cxn modelId="{BD8D55E2-837A-4149-954D-0E4840CBBD97}" type="presOf" srcId="{06F59831-227C-4B68-98C1-27D0973CB8AA}" destId="{2F743003-31D2-4C14-8DC4-F6057520431A}" srcOrd="1" destOrd="0" presId="urn:microsoft.com/office/officeart/2005/8/layout/orgChart1"/>
    <dgm:cxn modelId="{CFC8B255-47E1-4832-82EA-8E33F8692E4B}" type="presOf" srcId="{4A80EDA6-9795-4A07-8821-B27CA8116E85}" destId="{2877547B-C167-41D8-A7D6-200994CC8204}" srcOrd="0" destOrd="0" presId="urn:microsoft.com/office/officeart/2005/8/layout/orgChart1"/>
    <dgm:cxn modelId="{0EFCA398-ACB8-4B83-8E01-559927560FFA}" type="presOf" srcId="{FBD099EA-F24F-4517-9DA4-FC51CF0A61A7}" destId="{340DAA14-12B2-404F-91D2-D259A4322E1D}" srcOrd="0" destOrd="0" presId="urn:microsoft.com/office/officeart/2005/8/layout/orgChart1"/>
    <dgm:cxn modelId="{38A48E33-9356-47EE-BDD6-823F7D42EBE9}" type="presOf" srcId="{5700DBC0-C4C7-4E0A-BA7F-A5202BC7C8D7}" destId="{925CE654-D34D-4DBD-A0C7-2B1F54186465}" srcOrd="0" destOrd="0" presId="urn:microsoft.com/office/officeart/2005/8/layout/orgChart1"/>
    <dgm:cxn modelId="{1DA99F9E-DB44-4B5E-AE6F-0BC50FFC8511}" type="presOf" srcId="{D249B476-BA5D-4E79-8E10-15C604E274CE}" destId="{C6532A6C-BC95-4E06-9A71-765664D5EBDB}" srcOrd="1" destOrd="0" presId="urn:microsoft.com/office/officeart/2005/8/layout/orgChart1"/>
    <dgm:cxn modelId="{33377508-BA8F-4834-990F-832792E6F51D}" type="presOf" srcId="{DE8F0139-5EA0-4ACA-94F9-CFCF250843C4}" destId="{7E49D35B-2B8A-445C-9476-3B42F07E5EE6}" srcOrd="1" destOrd="0" presId="urn:microsoft.com/office/officeart/2005/8/layout/orgChart1"/>
    <dgm:cxn modelId="{6A44F7AD-BD5F-4AF7-8574-FEE106F6898A}" type="presOf" srcId="{D249B476-BA5D-4E79-8E10-15C604E274CE}" destId="{0AD134EA-9302-4076-8F17-8DFE234D338A}" srcOrd="0" destOrd="0" presId="urn:microsoft.com/office/officeart/2005/8/layout/orgChart1"/>
    <dgm:cxn modelId="{8F346D54-361D-4243-A052-4D93A6FF685D}" srcId="{DE8F0139-5EA0-4ACA-94F9-CFCF250843C4}" destId="{FBD099EA-F24F-4517-9DA4-FC51CF0A61A7}" srcOrd="0" destOrd="0" parTransId="{8C9A0310-0564-4718-999A-664E140BAEA3}" sibTransId="{87253301-20D2-4D2A-BA88-34A3D001FF6E}"/>
    <dgm:cxn modelId="{8D43B0A3-A3DA-440E-8275-A636A70C6579}" type="presOf" srcId="{85EA7C17-43D8-4F8E-9E17-551F91ACCF8D}" destId="{B8A28650-5B9E-4884-BC9B-549F53E1A6A0}" srcOrd="0" destOrd="0" presId="urn:microsoft.com/office/officeart/2005/8/layout/orgChart1"/>
    <dgm:cxn modelId="{5D1367C3-83F0-4332-8862-3B5A2FC204C3}" srcId="{663FA102-DDC5-4EF1-A9F0-7FE599FB7623}" destId="{DE8F0139-5EA0-4ACA-94F9-CFCF250843C4}" srcOrd="0" destOrd="0" parTransId="{B61D0CFE-B6D0-4D41-AB63-2FC797BE935D}" sibTransId="{14D3DCB8-FB47-41F4-A840-CC36B7D68CDD}"/>
    <dgm:cxn modelId="{7BC95D2B-BBC8-42F2-B34E-C360EE2DF132}" type="presOf" srcId="{85EA7C17-43D8-4F8E-9E17-551F91ACCF8D}" destId="{DA2E9085-C540-4201-BE6C-EBA901345CE5}" srcOrd="1" destOrd="0" presId="urn:microsoft.com/office/officeart/2005/8/layout/orgChart1"/>
    <dgm:cxn modelId="{B5E8892F-2E97-409D-8E6A-2901D43D9D2D}" srcId="{DE8F0139-5EA0-4ACA-94F9-CFCF250843C4}" destId="{06F59831-227C-4B68-98C1-27D0973CB8AA}" srcOrd="3" destOrd="0" parTransId="{5700DBC0-C4C7-4E0A-BA7F-A5202BC7C8D7}" sibTransId="{84372386-3E2B-40F4-8077-9D38415729FC}"/>
    <dgm:cxn modelId="{6B619042-34C6-473B-94CA-21325E9AFFAB}" type="presOf" srcId="{DE8F0139-5EA0-4ACA-94F9-CFCF250843C4}" destId="{E70CAB81-6B72-446A-AFD9-62331C6B3A93}" srcOrd="0" destOrd="0" presId="urn:microsoft.com/office/officeart/2005/8/layout/orgChart1"/>
    <dgm:cxn modelId="{37229202-8199-428D-8DBA-E2E249C5AA27}" type="presOf" srcId="{06F59831-227C-4B68-98C1-27D0973CB8AA}" destId="{B8C5D97A-8B73-4C33-B4B3-67676063341A}" srcOrd="0" destOrd="0" presId="urn:microsoft.com/office/officeart/2005/8/layout/orgChart1"/>
    <dgm:cxn modelId="{0797232E-4625-4B16-8DD0-4E3F776BE296}" type="presOf" srcId="{06FBDA85-84E1-4D6F-B42F-A15DB4E04708}" destId="{4186135A-6C5A-4F8B-97AF-AC9A533AF28E}" srcOrd="0" destOrd="0" presId="urn:microsoft.com/office/officeart/2005/8/layout/orgChart1"/>
    <dgm:cxn modelId="{B9D1F66F-70BC-483E-A8AA-C65D7503AA7F}" type="presOf" srcId="{663FA102-DDC5-4EF1-A9F0-7FE599FB7623}" destId="{15413A17-8C09-467E-998C-2B8264084A4F}" srcOrd="0" destOrd="0" presId="urn:microsoft.com/office/officeart/2005/8/layout/orgChart1"/>
    <dgm:cxn modelId="{5ADB351C-EB04-422D-9006-319B1ABBD45B}" srcId="{DE8F0139-5EA0-4ACA-94F9-CFCF250843C4}" destId="{85EA7C17-43D8-4F8E-9E17-551F91ACCF8D}" srcOrd="1" destOrd="0" parTransId="{06FBDA85-84E1-4D6F-B42F-A15DB4E04708}" sibTransId="{12232D41-2B7E-439B-8AC8-B6CF257FBDB0}"/>
    <dgm:cxn modelId="{73956F39-61FA-4413-8148-0081A4C1A57B}" srcId="{DE8F0139-5EA0-4ACA-94F9-CFCF250843C4}" destId="{D249B476-BA5D-4E79-8E10-15C604E274CE}" srcOrd="2" destOrd="0" parTransId="{4A80EDA6-9795-4A07-8821-B27CA8116E85}" sibTransId="{CAC08C34-340A-41C1-A2E8-887A645633C4}"/>
    <dgm:cxn modelId="{35026420-0D5B-49A5-8798-1DFBF23BAAB5}" type="presParOf" srcId="{15413A17-8C09-467E-998C-2B8264084A4F}" destId="{03549AC4-1D86-4883-8593-C3DB0545C95E}" srcOrd="0" destOrd="0" presId="urn:microsoft.com/office/officeart/2005/8/layout/orgChart1"/>
    <dgm:cxn modelId="{E727CF96-84E5-4A6F-BCA5-FB4754708B99}" type="presParOf" srcId="{03549AC4-1D86-4883-8593-C3DB0545C95E}" destId="{DF1FA42F-7AE5-4003-9A20-51C06B200F2F}" srcOrd="0" destOrd="0" presId="urn:microsoft.com/office/officeart/2005/8/layout/orgChart1"/>
    <dgm:cxn modelId="{FBEC6FBB-DD46-403E-B2E9-65C5FB558659}" type="presParOf" srcId="{DF1FA42F-7AE5-4003-9A20-51C06B200F2F}" destId="{E70CAB81-6B72-446A-AFD9-62331C6B3A93}" srcOrd="0" destOrd="0" presId="urn:microsoft.com/office/officeart/2005/8/layout/orgChart1"/>
    <dgm:cxn modelId="{332E2099-A88B-4E7E-A064-EB1389706EB3}" type="presParOf" srcId="{DF1FA42F-7AE5-4003-9A20-51C06B200F2F}" destId="{7E49D35B-2B8A-445C-9476-3B42F07E5EE6}" srcOrd="1" destOrd="0" presId="urn:microsoft.com/office/officeart/2005/8/layout/orgChart1"/>
    <dgm:cxn modelId="{2A03BEEA-4B37-470D-9584-A504C6AE1F46}" type="presParOf" srcId="{03549AC4-1D86-4883-8593-C3DB0545C95E}" destId="{F11023FA-B916-40AB-BF35-48EF18AD1340}" srcOrd="1" destOrd="0" presId="urn:microsoft.com/office/officeart/2005/8/layout/orgChart1"/>
    <dgm:cxn modelId="{88AFBFA7-C9CA-4B74-BAFB-738097D0504A}" type="presParOf" srcId="{F11023FA-B916-40AB-BF35-48EF18AD1340}" destId="{4FF8B8A9-276D-4B3B-814F-AF53FA7DF90B}" srcOrd="0" destOrd="0" presId="urn:microsoft.com/office/officeart/2005/8/layout/orgChart1"/>
    <dgm:cxn modelId="{E7AD13B1-85AF-4BC6-BCBB-40977D62209B}" type="presParOf" srcId="{F11023FA-B916-40AB-BF35-48EF18AD1340}" destId="{76FFE8F4-7945-4351-8345-DDC14A516717}" srcOrd="1" destOrd="0" presId="urn:microsoft.com/office/officeart/2005/8/layout/orgChart1"/>
    <dgm:cxn modelId="{BFC5AB7C-43D2-4537-BBE2-49A7DA277B0B}" type="presParOf" srcId="{76FFE8F4-7945-4351-8345-DDC14A516717}" destId="{17C05A6C-F259-4F10-A683-AA4479E75AF6}" srcOrd="0" destOrd="0" presId="urn:microsoft.com/office/officeart/2005/8/layout/orgChart1"/>
    <dgm:cxn modelId="{D9ABC0DE-15CD-4310-AFED-8CD23D805592}" type="presParOf" srcId="{17C05A6C-F259-4F10-A683-AA4479E75AF6}" destId="{340DAA14-12B2-404F-91D2-D259A4322E1D}" srcOrd="0" destOrd="0" presId="urn:microsoft.com/office/officeart/2005/8/layout/orgChart1"/>
    <dgm:cxn modelId="{55CD2BDE-751F-433F-801A-F6F41D2F1593}" type="presParOf" srcId="{17C05A6C-F259-4F10-A683-AA4479E75AF6}" destId="{17D4943A-2482-4A02-886B-B92A7D3FA6CB}" srcOrd="1" destOrd="0" presId="urn:microsoft.com/office/officeart/2005/8/layout/orgChart1"/>
    <dgm:cxn modelId="{56CC01AE-D3A8-4220-A16D-21E8D4F39B1A}" type="presParOf" srcId="{76FFE8F4-7945-4351-8345-DDC14A516717}" destId="{DA18A0EE-ECD0-4D37-9A04-D5B42A3F9AEB}" srcOrd="1" destOrd="0" presId="urn:microsoft.com/office/officeart/2005/8/layout/orgChart1"/>
    <dgm:cxn modelId="{2AADA7A8-D64D-467E-828C-33BF11DCB931}" type="presParOf" srcId="{76FFE8F4-7945-4351-8345-DDC14A516717}" destId="{A46A2847-B55B-41B5-A553-0913E3A9D24B}" srcOrd="2" destOrd="0" presId="urn:microsoft.com/office/officeart/2005/8/layout/orgChart1"/>
    <dgm:cxn modelId="{EB9434FE-AC8D-44B6-81E2-AABFC1E9D6B4}" type="presParOf" srcId="{F11023FA-B916-40AB-BF35-48EF18AD1340}" destId="{4186135A-6C5A-4F8B-97AF-AC9A533AF28E}" srcOrd="2" destOrd="0" presId="urn:microsoft.com/office/officeart/2005/8/layout/orgChart1"/>
    <dgm:cxn modelId="{E28AC6C5-87C9-43A3-8143-EB56E6193296}" type="presParOf" srcId="{F11023FA-B916-40AB-BF35-48EF18AD1340}" destId="{A975DF1D-4D02-4348-830A-F16F7507AFCB}" srcOrd="3" destOrd="0" presId="urn:microsoft.com/office/officeart/2005/8/layout/orgChart1"/>
    <dgm:cxn modelId="{A3A028BB-654F-4FF2-B3AC-951EAAD776D1}" type="presParOf" srcId="{A975DF1D-4D02-4348-830A-F16F7507AFCB}" destId="{6CF629F8-8113-41CA-AE17-BE67A05A5028}" srcOrd="0" destOrd="0" presId="urn:microsoft.com/office/officeart/2005/8/layout/orgChart1"/>
    <dgm:cxn modelId="{EBFF5635-8598-44F0-824C-72DA264D63DD}" type="presParOf" srcId="{6CF629F8-8113-41CA-AE17-BE67A05A5028}" destId="{B8A28650-5B9E-4884-BC9B-549F53E1A6A0}" srcOrd="0" destOrd="0" presId="urn:microsoft.com/office/officeart/2005/8/layout/orgChart1"/>
    <dgm:cxn modelId="{8CD3A5D7-F798-4F4C-A276-E67288D6A1DA}" type="presParOf" srcId="{6CF629F8-8113-41CA-AE17-BE67A05A5028}" destId="{DA2E9085-C540-4201-BE6C-EBA901345CE5}" srcOrd="1" destOrd="0" presId="urn:microsoft.com/office/officeart/2005/8/layout/orgChart1"/>
    <dgm:cxn modelId="{D65FB015-4719-404E-9FFE-E395B1405DF2}" type="presParOf" srcId="{A975DF1D-4D02-4348-830A-F16F7507AFCB}" destId="{EBDE93FA-D2CB-489F-A52D-636555A86C8C}" srcOrd="1" destOrd="0" presId="urn:microsoft.com/office/officeart/2005/8/layout/orgChart1"/>
    <dgm:cxn modelId="{5C3888A1-4738-40F6-AE68-B9E95D6E41BE}" type="presParOf" srcId="{A975DF1D-4D02-4348-830A-F16F7507AFCB}" destId="{1CBA7AF4-0674-4F45-AB12-CC6ED6ADFEDE}" srcOrd="2" destOrd="0" presId="urn:microsoft.com/office/officeart/2005/8/layout/orgChart1"/>
    <dgm:cxn modelId="{EB4249F9-2217-47CE-9BD5-93A7090727BF}" type="presParOf" srcId="{F11023FA-B916-40AB-BF35-48EF18AD1340}" destId="{2877547B-C167-41D8-A7D6-200994CC8204}" srcOrd="4" destOrd="0" presId="urn:microsoft.com/office/officeart/2005/8/layout/orgChart1"/>
    <dgm:cxn modelId="{18E748E1-B180-4D35-9B17-3CC911FFD18F}" type="presParOf" srcId="{F11023FA-B916-40AB-BF35-48EF18AD1340}" destId="{DBD8E285-5174-4CB8-92BE-0F71CEE845FD}" srcOrd="5" destOrd="0" presId="urn:microsoft.com/office/officeart/2005/8/layout/orgChart1"/>
    <dgm:cxn modelId="{5A17A194-8C13-4881-917B-D3C45D9B9F81}" type="presParOf" srcId="{DBD8E285-5174-4CB8-92BE-0F71CEE845FD}" destId="{E9E1AC53-5C63-4A73-8A36-339621E104D0}" srcOrd="0" destOrd="0" presId="urn:microsoft.com/office/officeart/2005/8/layout/orgChart1"/>
    <dgm:cxn modelId="{FF39B127-0415-4F29-99B2-18C313D9CA57}" type="presParOf" srcId="{E9E1AC53-5C63-4A73-8A36-339621E104D0}" destId="{0AD134EA-9302-4076-8F17-8DFE234D338A}" srcOrd="0" destOrd="0" presId="urn:microsoft.com/office/officeart/2005/8/layout/orgChart1"/>
    <dgm:cxn modelId="{F29077D6-89A4-40EF-86BB-0F4A7586E06E}" type="presParOf" srcId="{E9E1AC53-5C63-4A73-8A36-339621E104D0}" destId="{C6532A6C-BC95-4E06-9A71-765664D5EBDB}" srcOrd="1" destOrd="0" presId="urn:microsoft.com/office/officeart/2005/8/layout/orgChart1"/>
    <dgm:cxn modelId="{37E6AAD0-7B3F-48EB-A4A3-134938D31F3E}" type="presParOf" srcId="{DBD8E285-5174-4CB8-92BE-0F71CEE845FD}" destId="{B1FAAB97-A7AF-4FEC-B866-4EF8001F7214}" srcOrd="1" destOrd="0" presId="urn:microsoft.com/office/officeart/2005/8/layout/orgChart1"/>
    <dgm:cxn modelId="{82BF129C-E3ED-471D-82B6-6BA1FFEABF43}" type="presParOf" srcId="{DBD8E285-5174-4CB8-92BE-0F71CEE845FD}" destId="{131C0CC8-A1E4-4954-9CE5-1302C3113A33}" srcOrd="2" destOrd="0" presId="urn:microsoft.com/office/officeart/2005/8/layout/orgChart1"/>
    <dgm:cxn modelId="{D9A96872-3762-4A6F-A483-0A26636E85C5}" type="presParOf" srcId="{F11023FA-B916-40AB-BF35-48EF18AD1340}" destId="{925CE654-D34D-4DBD-A0C7-2B1F54186465}" srcOrd="6" destOrd="0" presId="urn:microsoft.com/office/officeart/2005/8/layout/orgChart1"/>
    <dgm:cxn modelId="{1110412F-D610-4B8D-9487-A6988D0DC042}" type="presParOf" srcId="{F11023FA-B916-40AB-BF35-48EF18AD1340}" destId="{F972BD07-960E-4BB0-A8E2-39C8AB8C79C5}" srcOrd="7" destOrd="0" presId="urn:microsoft.com/office/officeart/2005/8/layout/orgChart1"/>
    <dgm:cxn modelId="{2D5C1DFB-647A-43CA-BAAF-EB27D88B0F03}" type="presParOf" srcId="{F972BD07-960E-4BB0-A8E2-39C8AB8C79C5}" destId="{DB1B3DE8-4356-4583-BFD8-016D4FCA8AD8}" srcOrd="0" destOrd="0" presId="urn:microsoft.com/office/officeart/2005/8/layout/orgChart1"/>
    <dgm:cxn modelId="{528D7177-94AB-40B8-83B0-FFD33B65995F}" type="presParOf" srcId="{DB1B3DE8-4356-4583-BFD8-016D4FCA8AD8}" destId="{B8C5D97A-8B73-4C33-B4B3-67676063341A}" srcOrd="0" destOrd="0" presId="urn:microsoft.com/office/officeart/2005/8/layout/orgChart1"/>
    <dgm:cxn modelId="{DDE9D913-B17D-4A11-A674-7DA5DFDD898C}" type="presParOf" srcId="{DB1B3DE8-4356-4583-BFD8-016D4FCA8AD8}" destId="{2F743003-31D2-4C14-8DC4-F6057520431A}" srcOrd="1" destOrd="0" presId="urn:microsoft.com/office/officeart/2005/8/layout/orgChart1"/>
    <dgm:cxn modelId="{1D932203-6107-46C3-85C3-EDF95587B404}" type="presParOf" srcId="{F972BD07-960E-4BB0-A8E2-39C8AB8C79C5}" destId="{74387EE1-7D68-45D7-BCCE-A89240D3DBFF}" srcOrd="1" destOrd="0" presId="urn:microsoft.com/office/officeart/2005/8/layout/orgChart1"/>
    <dgm:cxn modelId="{6F3A7431-8BEA-47E6-89F7-3BD63AEB1F22}" type="presParOf" srcId="{F972BD07-960E-4BB0-A8E2-39C8AB8C79C5}" destId="{D27D9C4E-D826-425B-A3CF-8F793FC0EB4C}" srcOrd="2" destOrd="0" presId="urn:microsoft.com/office/officeart/2005/8/layout/orgChart1"/>
    <dgm:cxn modelId="{D7840474-5B93-40B1-B0EC-34E956D8F60D}" type="presParOf" srcId="{03549AC4-1D86-4883-8593-C3DB0545C95E}" destId="{2902337C-B95C-4985-96D0-095948C6CC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9298D0-EE8B-4BFD-BF83-2A99477CCF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A73A2A-110D-43D6-A244-1EB76DCE81B0}">
      <dgm:prSet custT="1"/>
      <dgm:spPr/>
      <dgm:t>
        <a:bodyPr/>
        <a:lstStyle/>
        <a:p>
          <a:r>
            <a:rPr lang="ru-RU" sz="20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Увеличение собираемости платежей в бюджет</a:t>
          </a:r>
        </a:p>
      </dgm:t>
    </dgm:pt>
    <dgm:pt modelId="{276C1CEC-9C98-4BC7-B851-FE7251A12EBC}" type="parTrans" cxnId="{3371AC0E-B67E-4218-AB11-9F5C2686E412}">
      <dgm:prSet/>
      <dgm:spPr/>
      <dgm:t>
        <a:bodyPr/>
        <a:lstStyle/>
        <a:p>
          <a:endParaRPr lang="ru-RU"/>
        </a:p>
      </dgm:t>
    </dgm:pt>
    <dgm:pt modelId="{AA302E0C-9742-46BB-8C77-7045EC479CBA}" type="sibTrans" cxnId="{3371AC0E-B67E-4218-AB11-9F5C2686E412}">
      <dgm:prSet/>
      <dgm:spPr/>
      <dgm:t>
        <a:bodyPr/>
        <a:lstStyle/>
        <a:p>
          <a:endParaRPr lang="ru-RU"/>
        </a:p>
      </dgm:t>
    </dgm:pt>
    <dgm:pt modelId="{6F8A970D-CD9B-4EC8-930C-700F2F19C5F9}">
      <dgm:prSet custT="1"/>
      <dgm:spPr/>
      <dgm:t>
        <a:bodyPr/>
        <a:lstStyle/>
        <a:p>
          <a:r>
            <a:rPr lang="ru-RU" sz="20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Оптимизация и повышение эффективности бюджетных расходов</a:t>
          </a:r>
        </a:p>
      </dgm:t>
    </dgm:pt>
    <dgm:pt modelId="{C26F50BE-F8E3-4A7A-89BE-92CB4EC8DD91}" type="parTrans" cxnId="{8E2F3864-B3BE-4AFC-ADA6-31E5404F445D}">
      <dgm:prSet/>
      <dgm:spPr/>
      <dgm:t>
        <a:bodyPr/>
        <a:lstStyle/>
        <a:p>
          <a:endParaRPr lang="ru-RU"/>
        </a:p>
      </dgm:t>
    </dgm:pt>
    <dgm:pt modelId="{D1EAA675-01CD-44F8-ACCB-B03B9AD1D68C}" type="sibTrans" cxnId="{8E2F3864-B3BE-4AFC-ADA6-31E5404F445D}">
      <dgm:prSet/>
      <dgm:spPr/>
      <dgm:t>
        <a:bodyPr/>
        <a:lstStyle/>
        <a:p>
          <a:endParaRPr lang="ru-RU"/>
        </a:p>
      </dgm:t>
    </dgm:pt>
    <dgm:pt modelId="{D7087113-12B8-4449-96B3-2D959C70AE1C}">
      <dgm:prSet custT="1"/>
      <dgm:spPr/>
      <dgm:t>
        <a:bodyPr/>
        <a:lstStyle/>
        <a:p>
          <a:r>
            <a:rPr lang="ru-RU" sz="20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Эффективное управление муниципальной собственностью</a:t>
          </a:r>
        </a:p>
      </dgm:t>
    </dgm:pt>
    <dgm:pt modelId="{E4DAD768-8E0C-471A-86D7-B7CAD4BA6008}" type="parTrans" cxnId="{8B1A8487-F456-45B8-A2C5-AD8A3801C197}">
      <dgm:prSet/>
      <dgm:spPr/>
      <dgm:t>
        <a:bodyPr/>
        <a:lstStyle/>
        <a:p>
          <a:endParaRPr lang="ru-RU"/>
        </a:p>
      </dgm:t>
    </dgm:pt>
    <dgm:pt modelId="{D6209205-9E42-4585-90B6-9B581279D47B}" type="sibTrans" cxnId="{8B1A8487-F456-45B8-A2C5-AD8A3801C197}">
      <dgm:prSet/>
      <dgm:spPr/>
      <dgm:t>
        <a:bodyPr/>
        <a:lstStyle/>
        <a:p>
          <a:endParaRPr lang="ru-RU"/>
        </a:p>
      </dgm:t>
    </dgm:pt>
    <dgm:pt modelId="{D332CCAF-172A-44E8-BF8F-E027E4CABDEB}">
      <dgm:prSet custT="1"/>
      <dgm:spPr/>
      <dgm:t>
        <a:bodyPr/>
        <a:lstStyle/>
        <a:p>
          <a:r>
            <a:rPr lang="ru-RU" sz="20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Разработка и принятие муниципальных программ</a:t>
          </a:r>
        </a:p>
      </dgm:t>
    </dgm:pt>
    <dgm:pt modelId="{0E09F03F-FDA3-4611-BDB8-8B21905B3530}" type="parTrans" cxnId="{49A443E7-D156-4A70-BD03-614C48D8AE84}">
      <dgm:prSet/>
      <dgm:spPr/>
      <dgm:t>
        <a:bodyPr/>
        <a:lstStyle/>
        <a:p>
          <a:endParaRPr lang="ru-RU"/>
        </a:p>
      </dgm:t>
    </dgm:pt>
    <dgm:pt modelId="{08A1BAB6-95F7-4D57-8B52-32A4B8F3388D}" type="sibTrans" cxnId="{49A443E7-D156-4A70-BD03-614C48D8AE84}">
      <dgm:prSet/>
      <dgm:spPr/>
      <dgm:t>
        <a:bodyPr/>
        <a:lstStyle/>
        <a:p>
          <a:endParaRPr lang="ru-RU"/>
        </a:p>
      </dgm:t>
    </dgm:pt>
    <dgm:pt modelId="{D0C3C60B-9A6D-4A5C-96C7-2B86CAE1C7B3}">
      <dgm:prSet custT="1"/>
      <dgm:spPr/>
      <dgm:t>
        <a:bodyPr/>
        <a:lstStyle/>
        <a:p>
          <a:r>
            <a:rPr lang="ru-RU" sz="20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Минимизация бюджетного дефицита</a:t>
          </a:r>
        </a:p>
      </dgm:t>
    </dgm:pt>
    <dgm:pt modelId="{9C250CF2-BA1A-4383-8DEE-221B4A687B79}" type="parTrans" cxnId="{A91A2FC5-DC28-4782-BC01-18A499FFAE22}">
      <dgm:prSet/>
      <dgm:spPr/>
      <dgm:t>
        <a:bodyPr/>
        <a:lstStyle/>
        <a:p>
          <a:endParaRPr lang="ru-RU"/>
        </a:p>
      </dgm:t>
    </dgm:pt>
    <dgm:pt modelId="{D04EF8AF-C192-4F94-8217-1CF9667E4401}" type="sibTrans" cxnId="{A91A2FC5-DC28-4782-BC01-18A499FFAE22}">
      <dgm:prSet/>
      <dgm:spPr/>
      <dgm:t>
        <a:bodyPr/>
        <a:lstStyle/>
        <a:p>
          <a:endParaRPr lang="ru-RU"/>
        </a:p>
      </dgm:t>
    </dgm:pt>
    <dgm:pt modelId="{B04A8CE9-382E-40FB-A378-EC8592840A6D}" type="pres">
      <dgm:prSet presAssocID="{889298D0-EE8B-4BFD-BF83-2A99477CCF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6477FB-0AEC-44DD-BE0E-2B9D3E2C565B}" type="pres">
      <dgm:prSet presAssocID="{6F8A970D-CD9B-4EC8-930C-700F2F19C5F9}" presName="parentLin" presStyleCnt="0"/>
      <dgm:spPr/>
    </dgm:pt>
    <dgm:pt modelId="{2AE95E10-A68D-48DC-B9F9-0FFAB7B2A797}" type="pres">
      <dgm:prSet presAssocID="{6F8A970D-CD9B-4EC8-930C-700F2F19C5F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0F00DB2-B9CF-4394-9E13-92AF667A5E37}" type="pres">
      <dgm:prSet presAssocID="{6F8A970D-CD9B-4EC8-930C-700F2F19C5F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37F7B-200A-4060-A630-0336AF5F3841}" type="pres">
      <dgm:prSet presAssocID="{6F8A970D-CD9B-4EC8-930C-700F2F19C5F9}" presName="negativeSpace" presStyleCnt="0"/>
      <dgm:spPr/>
    </dgm:pt>
    <dgm:pt modelId="{64FB8386-163E-44FF-9377-66D31BD47554}" type="pres">
      <dgm:prSet presAssocID="{6F8A970D-CD9B-4EC8-930C-700F2F19C5F9}" presName="childText" presStyleLbl="conFgAcc1" presStyleIdx="0" presStyleCnt="5">
        <dgm:presLayoutVars>
          <dgm:bulletEnabled val="1"/>
        </dgm:presLayoutVars>
      </dgm:prSet>
      <dgm:spPr/>
    </dgm:pt>
    <dgm:pt modelId="{8426342B-3EB6-4E68-9F72-A42539A7754F}" type="pres">
      <dgm:prSet presAssocID="{D1EAA675-01CD-44F8-ACCB-B03B9AD1D68C}" presName="spaceBetweenRectangles" presStyleCnt="0"/>
      <dgm:spPr/>
    </dgm:pt>
    <dgm:pt modelId="{3AFA093B-AB31-470A-B3F4-75F313F7CF89}" type="pres">
      <dgm:prSet presAssocID="{D7087113-12B8-4449-96B3-2D959C70AE1C}" presName="parentLin" presStyleCnt="0"/>
      <dgm:spPr/>
    </dgm:pt>
    <dgm:pt modelId="{7A33DE06-0D4C-45A5-954A-BF816E2C5FC2}" type="pres">
      <dgm:prSet presAssocID="{D7087113-12B8-4449-96B3-2D959C70AE1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ABC2014-C337-4C1C-99A2-860E858D495C}" type="pres">
      <dgm:prSet presAssocID="{D7087113-12B8-4449-96B3-2D959C70AE1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78AE6-7B0F-4933-8352-31E0F86D7B2B}" type="pres">
      <dgm:prSet presAssocID="{D7087113-12B8-4449-96B3-2D959C70AE1C}" presName="negativeSpace" presStyleCnt="0"/>
      <dgm:spPr/>
    </dgm:pt>
    <dgm:pt modelId="{E888E688-3293-414E-AFCE-B34F23472D12}" type="pres">
      <dgm:prSet presAssocID="{D7087113-12B8-4449-96B3-2D959C70AE1C}" presName="childText" presStyleLbl="conFgAcc1" presStyleIdx="1" presStyleCnt="5">
        <dgm:presLayoutVars>
          <dgm:bulletEnabled val="1"/>
        </dgm:presLayoutVars>
      </dgm:prSet>
      <dgm:spPr/>
    </dgm:pt>
    <dgm:pt modelId="{3C5A7BB5-29FF-4F37-851A-EAE0369CE8F7}" type="pres">
      <dgm:prSet presAssocID="{D6209205-9E42-4585-90B6-9B581279D47B}" presName="spaceBetweenRectangles" presStyleCnt="0"/>
      <dgm:spPr/>
    </dgm:pt>
    <dgm:pt modelId="{5D216A14-9A26-46E9-9F6A-CAE5BA011AB3}" type="pres">
      <dgm:prSet presAssocID="{E7A73A2A-110D-43D6-A244-1EB76DCE81B0}" presName="parentLin" presStyleCnt="0"/>
      <dgm:spPr/>
    </dgm:pt>
    <dgm:pt modelId="{107D86D7-A0C3-405A-AED7-09A58CF976C0}" type="pres">
      <dgm:prSet presAssocID="{E7A73A2A-110D-43D6-A244-1EB76DCE81B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7F03CB2-E684-4149-95F7-E578DF854F76}" type="pres">
      <dgm:prSet presAssocID="{E7A73A2A-110D-43D6-A244-1EB76DCE81B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6E083-3DC4-46FC-AC96-C158DFF964BF}" type="pres">
      <dgm:prSet presAssocID="{E7A73A2A-110D-43D6-A244-1EB76DCE81B0}" presName="negativeSpace" presStyleCnt="0"/>
      <dgm:spPr/>
    </dgm:pt>
    <dgm:pt modelId="{B7AFDE63-B962-4E97-BBE6-061C8C6C4CA0}" type="pres">
      <dgm:prSet presAssocID="{E7A73A2A-110D-43D6-A244-1EB76DCE81B0}" presName="childText" presStyleLbl="conFgAcc1" presStyleIdx="2" presStyleCnt="5">
        <dgm:presLayoutVars>
          <dgm:bulletEnabled val="1"/>
        </dgm:presLayoutVars>
      </dgm:prSet>
      <dgm:spPr/>
    </dgm:pt>
    <dgm:pt modelId="{DC28D772-795A-43A0-A4FB-19C40C2418BD}" type="pres">
      <dgm:prSet presAssocID="{AA302E0C-9742-46BB-8C77-7045EC479CBA}" presName="spaceBetweenRectangles" presStyleCnt="0"/>
      <dgm:spPr/>
    </dgm:pt>
    <dgm:pt modelId="{AF5146A5-D8DF-461A-98E0-499E884F46B4}" type="pres">
      <dgm:prSet presAssocID="{D332CCAF-172A-44E8-BF8F-E027E4CABDEB}" presName="parentLin" presStyleCnt="0"/>
      <dgm:spPr/>
    </dgm:pt>
    <dgm:pt modelId="{B7D48093-DFEB-43E8-A9DC-DF6204EAA61A}" type="pres">
      <dgm:prSet presAssocID="{D332CCAF-172A-44E8-BF8F-E027E4CABDE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A1E35CD-6A98-43FA-895F-686EC0DC1C1E}" type="pres">
      <dgm:prSet presAssocID="{D332CCAF-172A-44E8-BF8F-E027E4CABDE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F95BE-8E2D-447C-A61E-1D6697127D65}" type="pres">
      <dgm:prSet presAssocID="{D332CCAF-172A-44E8-BF8F-E027E4CABDEB}" presName="negativeSpace" presStyleCnt="0"/>
      <dgm:spPr/>
    </dgm:pt>
    <dgm:pt modelId="{08B45767-B3C7-429B-AB78-80EB234EDB27}" type="pres">
      <dgm:prSet presAssocID="{D332CCAF-172A-44E8-BF8F-E027E4CABDEB}" presName="childText" presStyleLbl="conFgAcc1" presStyleIdx="3" presStyleCnt="5">
        <dgm:presLayoutVars>
          <dgm:bulletEnabled val="1"/>
        </dgm:presLayoutVars>
      </dgm:prSet>
      <dgm:spPr/>
    </dgm:pt>
    <dgm:pt modelId="{A2E34181-9407-4C87-A266-88CF261BCD2C}" type="pres">
      <dgm:prSet presAssocID="{08A1BAB6-95F7-4D57-8B52-32A4B8F3388D}" presName="spaceBetweenRectangles" presStyleCnt="0"/>
      <dgm:spPr/>
    </dgm:pt>
    <dgm:pt modelId="{DD84B6A7-37E5-45F7-BA9F-9B5F421C5C72}" type="pres">
      <dgm:prSet presAssocID="{D0C3C60B-9A6D-4A5C-96C7-2B86CAE1C7B3}" presName="parentLin" presStyleCnt="0"/>
      <dgm:spPr/>
    </dgm:pt>
    <dgm:pt modelId="{9D2986B6-28BA-4307-8CD8-E21623008D3C}" type="pres">
      <dgm:prSet presAssocID="{D0C3C60B-9A6D-4A5C-96C7-2B86CAE1C7B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BC22F88-31DD-4852-9F44-8292280416D4}" type="pres">
      <dgm:prSet presAssocID="{D0C3C60B-9A6D-4A5C-96C7-2B86CAE1C7B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4A7AF-9177-4F91-B86A-BB405C59008C}" type="pres">
      <dgm:prSet presAssocID="{D0C3C60B-9A6D-4A5C-96C7-2B86CAE1C7B3}" presName="negativeSpace" presStyleCnt="0"/>
      <dgm:spPr/>
    </dgm:pt>
    <dgm:pt modelId="{CD49531F-0B5C-4A46-AB35-4C8FDD45B701}" type="pres">
      <dgm:prSet presAssocID="{D0C3C60B-9A6D-4A5C-96C7-2B86CAE1C7B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084F1FD-C54F-40CF-B476-1D33AAAF4EA8}" type="presOf" srcId="{E7A73A2A-110D-43D6-A244-1EB76DCE81B0}" destId="{107D86D7-A0C3-405A-AED7-09A58CF976C0}" srcOrd="0" destOrd="0" presId="urn:microsoft.com/office/officeart/2005/8/layout/list1"/>
    <dgm:cxn modelId="{0592536E-F88C-40E6-A808-614EA9A1C471}" type="presOf" srcId="{D332CCAF-172A-44E8-BF8F-E027E4CABDEB}" destId="{B7D48093-DFEB-43E8-A9DC-DF6204EAA61A}" srcOrd="0" destOrd="0" presId="urn:microsoft.com/office/officeart/2005/8/layout/list1"/>
    <dgm:cxn modelId="{0DD9EB46-5009-443D-AE87-F85036041D5F}" type="presOf" srcId="{6F8A970D-CD9B-4EC8-930C-700F2F19C5F9}" destId="{2AE95E10-A68D-48DC-B9F9-0FFAB7B2A797}" srcOrd="0" destOrd="0" presId="urn:microsoft.com/office/officeart/2005/8/layout/list1"/>
    <dgm:cxn modelId="{081D888F-0723-4C68-8EB5-DE0122DF4DF8}" type="presOf" srcId="{D0C3C60B-9A6D-4A5C-96C7-2B86CAE1C7B3}" destId="{9D2986B6-28BA-4307-8CD8-E21623008D3C}" srcOrd="0" destOrd="0" presId="urn:microsoft.com/office/officeart/2005/8/layout/list1"/>
    <dgm:cxn modelId="{6EEAD48E-148E-417A-9313-18B1E2BAC662}" type="presOf" srcId="{6F8A970D-CD9B-4EC8-930C-700F2F19C5F9}" destId="{D0F00DB2-B9CF-4394-9E13-92AF667A5E37}" srcOrd="1" destOrd="0" presId="urn:microsoft.com/office/officeart/2005/8/layout/list1"/>
    <dgm:cxn modelId="{D53F9250-6282-4B7A-8A78-9EFF2572BD11}" type="presOf" srcId="{D332CCAF-172A-44E8-BF8F-E027E4CABDEB}" destId="{2A1E35CD-6A98-43FA-895F-686EC0DC1C1E}" srcOrd="1" destOrd="0" presId="urn:microsoft.com/office/officeart/2005/8/layout/list1"/>
    <dgm:cxn modelId="{308D4D66-3A2A-4572-849C-5D97C81BF6EA}" type="presOf" srcId="{D7087113-12B8-4449-96B3-2D959C70AE1C}" destId="{9ABC2014-C337-4C1C-99A2-860E858D495C}" srcOrd="1" destOrd="0" presId="urn:microsoft.com/office/officeart/2005/8/layout/list1"/>
    <dgm:cxn modelId="{8E2F3864-B3BE-4AFC-ADA6-31E5404F445D}" srcId="{889298D0-EE8B-4BFD-BF83-2A99477CCFD9}" destId="{6F8A970D-CD9B-4EC8-930C-700F2F19C5F9}" srcOrd="0" destOrd="0" parTransId="{C26F50BE-F8E3-4A7A-89BE-92CB4EC8DD91}" sibTransId="{D1EAA675-01CD-44F8-ACCB-B03B9AD1D68C}"/>
    <dgm:cxn modelId="{10E0B437-12DE-4A5A-9B76-51E607D0E513}" type="presOf" srcId="{E7A73A2A-110D-43D6-A244-1EB76DCE81B0}" destId="{27F03CB2-E684-4149-95F7-E578DF854F76}" srcOrd="1" destOrd="0" presId="urn:microsoft.com/office/officeart/2005/8/layout/list1"/>
    <dgm:cxn modelId="{A91A2FC5-DC28-4782-BC01-18A499FFAE22}" srcId="{889298D0-EE8B-4BFD-BF83-2A99477CCFD9}" destId="{D0C3C60B-9A6D-4A5C-96C7-2B86CAE1C7B3}" srcOrd="4" destOrd="0" parTransId="{9C250CF2-BA1A-4383-8DEE-221B4A687B79}" sibTransId="{D04EF8AF-C192-4F94-8217-1CF9667E4401}"/>
    <dgm:cxn modelId="{49A443E7-D156-4A70-BD03-614C48D8AE84}" srcId="{889298D0-EE8B-4BFD-BF83-2A99477CCFD9}" destId="{D332CCAF-172A-44E8-BF8F-E027E4CABDEB}" srcOrd="3" destOrd="0" parTransId="{0E09F03F-FDA3-4611-BDB8-8B21905B3530}" sibTransId="{08A1BAB6-95F7-4D57-8B52-32A4B8F3388D}"/>
    <dgm:cxn modelId="{E047EE16-C73F-4637-AD1E-0D786954332E}" type="presOf" srcId="{D0C3C60B-9A6D-4A5C-96C7-2B86CAE1C7B3}" destId="{4BC22F88-31DD-4852-9F44-8292280416D4}" srcOrd="1" destOrd="0" presId="urn:microsoft.com/office/officeart/2005/8/layout/list1"/>
    <dgm:cxn modelId="{8B1A8487-F456-45B8-A2C5-AD8A3801C197}" srcId="{889298D0-EE8B-4BFD-BF83-2A99477CCFD9}" destId="{D7087113-12B8-4449-96B3-2D959C70AE1C}" srcOrd="1" destOrd="0" parTransId="{E4DAD768-8E0C-471A-86D7-B7CAD4BA6008}" sibTransId="{D6209205-9E42-4585-90B6-9B581279D47B}"/>
    <dgm:cxn modelId="{16EF3AF6-8FFE-4234-9339-A36EC7E179EE}" type="presOf" srcId="{D7087113-12B8-4449-96B3-2D959C70AE1C}" destId="{7A33DE06-0D4C-45A5-954A-BF816E2C5FC2}" srcOrd="0" destOrd="0" presId="urn:microsoft.com/office/officeart/2005/8/layout/list1"/>
    <dgm:cxn modelId="{3371AC0E-B67E-4218-AB11-9F5C2686E412}" srcId="{889298D0-EE8B-4BFD-BF83-2A99477CCFD9}" destId="{E7A73A2A-110D-43D6-A244-1EB76DCE81B0}" srcOrd="2" destOrd="0" parTransId="{276C1CEC-9C98-4BC7-B851-FE7251A12EBC}" sibTransId="{AA302E0C-9742-46BB-8C77-7045EC479CBA}"/>
    <dgm:cxn modelId="{F2A02CCB-86DD-41D8-BA03-4B9082E29D30}" type="presOf" srcId="{889298D0-EE8B-4BFD-BF83-2A99477CCFD9}" destId="{B04A8CE9-382E-40FB-A378-EC8592840A6D}" srcOrd="0" destOrd="0" presId="urn:microsoft.com/office/officeart/2005/8/layout/list1"/>
    <dgm:cxn modelId="{ADB832F7-DD9F-48E2-B89B-466A5EF052A3}" type="presParOf" srcId="{B04A8CE9-382E-40FB-A378-EC8592840A6D}" destId="{DD6477FB-0AEC-44DD-BE0E-2B9D3E2C565B}" srcOrd="0" destOrd="0" presId="urn:microsoft.com/office/officeart/2005/8/layout/list1"/>
    <dgm:cxn modelId="{BBDBD0F7-E56D-4F56-9235-278A9C77480D}" type="presParOf" srcId="{DD6477FB-0AEC-44DD-BE0E-2B9D3E2C565B}" destId="{2AE95E10-A68D-48DC-B9F9-0FFAB7B2A797}" srcOrd="0" destOrd="0" presId="urn:microsoft.com/office/officeart/2005/8/layout/list1"/>
    <dgm:cxn modelId="{5A9FAE08-EA98-4520-B069-A57B745D21C2}" type="presParOf" srcId="{DD6477FB-0AEC-44DD-BE0E-2B9D3E2C565B}" destId="{D0F00DB2-B9CF-4394-9E13-92AF667A5E37}" srcOrd="1" destOrd="0" presId="urn:microsoft.com/office/officeart/2005/8/layout/list1"/>
    <dgm:cxn modelId="{7930784B-F783-4F38-86E8-899AB9C17FAF}" type="presParOf" srcId="{B04A8CE9-382E-40FB-A378-EC8592840A6D}" destId="{F1837F7B-200A-4060-A630-0336AF5F3841}" srcOrd="1" destOrd="0" presId="urn:microsoft.com/office/officeart/2005/8/layout/list1"/>
    <dgm:cxn modelId="{397E3A6B-812F-472A-B863-9D27023B5F3A}" type="presParOf" srcId="{B04A8CE9-382E-40FB-A378-EC8592840A6D}" destId="{64FB8386-163E-44FF-9377-66D31BD47554}" srcOrd="2" destOrd="0" presId="urn:microsoft.com/office/officeart/2005/8/layout/list1"/>
    <dgm:cxn modelId="{F3C5700B-ECE6-4FA6-990E-14D2DF1B1ADB}" type="presParOf" srcId="{B04A8CE9-382E-40FB-A378-EC8592840A6D}" destId="{8426342B-3EB6-4E68-9F72-A42539A7754F}" srcOrd="3" destOrd="0" presId="urn:microsoft.com/office/officeart/2005/8/layout/list1"/>
    <dgm:cxn modelId="{69270FD5-8B70-4A74-B162-6423F0D4C4BD}" type="presParOf" srcId="{B04A8CE9-382E-40FB-A378-EC8592840A6D}" destId="{3AFA093B-AB31-470A-B3F4-75F313F7CF89}" srcOrd="4" destOrd="0" presId="urn:microsoft.com/office/officeart/2005/8/layout/list1"/>
    <dgm:cxn modelId="{AB0098B7-7F54-4F24-99FC-4C6E59033623}" type="presParOf" srcId="{3AFA093B-AB31-470A-B3F4-75F313F7CF89}" destId="{7A33DE06-0D4C-45A5-954A-BF816E2C5FC2}" srcOrd="0" destOrd="0" presId="urn:microsoft.com/office/officeart/2005/8/layout/list1"/>
    <dgm:cxn modelId="{C8489EE8-1396-4A92-B63C-04ECFBE0F94C}" type="presParOf" srcId="{3AFA093B-AB31-470A-B3F4-75F313F7CF89}" destId="{9ABC2014-C337-4C1C-99A2-860E858D495C}" srcOrd="1" destOrd="0" presId="urn:microsoft.com/office/officeart/2005/8/layout/list1"/>
    <dgm:cxn modelId="{757F2CE2-CC90-4344-B351-AE7686CFDA12}" type="presParOf" srcId="{B04A8CE9-382E-40FB-A378-EC8592840A6D}" destId="{88C78AE6-7B0F-4933-8352-31E0F86D7B2B}" srcOrd="5" destOrd="0" presId="urn:microsoft.com/office/officeart/2005/8/layout/list1"/>
    <dgm:cxn modelId="{986D3A8D-7270-4FF0-81F2-FD9D75B7862C}" type="presParOf" srcId="{B04A8CE9-382E-40FB-A378-EC8592840A6D}" destId="{E888E688-3293-414E-AFCE-B34F23472D12}" srcOrd="6" destOrd="0" presId="urn:microsoft.com/office/officeart/2005/8/layout/list1"/>
    <dgm:cxn modelId="{249FE080-54E8-4AC1-8DA6-508A46029EC2}" type="presParOf" srcId="{B04A8CE9-382E-40FB-A378-EC8592840A6D}" destId="{3C5A7BB5-29FF-4F37-851A-EAE0369CE8F7}" srcOrd="7" destOrd="0" presId="urn:microsoft.com/office/officeart/2005/8/layout/list1"/>
    <dgm:cxn modelId="{756A3E3D-6108-4695-B829-14B3C3FFC64F}" type="presParOf" srcId="{B04A8CE9-382E-40FB-A378-EC8592840A6D}" destId="{5D216A14-9A26-46E9-9F6A-CAE5BA011AB3}" srcOrd="8" destOrd="0" presId="urn:microsoft.com/office/officeart/2005/8/layout/list1"/>
    <dgm:cxn modelId="{AAFC65C8-089B-44C7-9144-0E83FD247E24}" type="presParOf" srcId="{5D216A14-9A26-46E9-9F6A-CAE5BA011AB3}" destId="{107D86D7-A0C3-405A-AED7-09A58CF976C0}" srcOrd="0" destOrd="0" presId="urn:microsoft.com/office/officeart/2005/8/layout/list1"/>
    <dgm:cxn modelId="{C8A076D0-4EFA-4F8A-A5D4-F26426BB3F99}" type="presParOf" srcId="{5D216A14-9A26-46E9-9F6A-CAE5BA011AB3}" destId="{27F03CB2-E684-4149-95F7-E578DF854F76}" srcOrd="1" destOrd="0" presId="urn:microsoft.com/office/officeart/2005/8/layout/list1"/>
    <dgm:cxn modelId="{15A8DB21-54CB-4931-9F6D-0C5C99263E3D}" type="presParOf" srcId="{B04A8CE9-382E-40FB-A378-EC8592840A6D}" destId="{FD96E083-3DC4-46FC-AC96-C158DFF964BF}" srcOrd="9" destOrd="0" presId="urn:microsoft.com/office/officeart/2005/8/layout/list1"/>
    <dgm:cxn modelId="{413E3CDE-3332-4699-AF94-F55D316226A3}" type="presParOf" srcId="{B04A8CE9-382E-40FB-A378-EC8592840A6D}" destId="{B7AFDE63-B962-4E97-BBE6-061C8C6C4CA0}" srcOrd="10" destOrd="0" presId="urn:microsoft.com/office/officeart/2005/8/layout/list1"/>
    <dgm:cxn modelId="{A56E2A86-23E3-4607-8D7B-DCEFFCFC244B}" type="presParOf" srcId="{B04A8CE9-382E-40FB-A378-EC8592840A6D}" destId="{DC28D772-795A-43A0-A4FB-19C40C2418BD}" srcOrd="11" destOrd="0" presId="urn:microsoft.com/office/officeart/2005/8/layout/list1"/>
    <dgm:cxn modelId="{D03F7278-84D6-4A89-AA18-0ACD57E31A1E}" type="presParOf" srcId="{B04A8CE9-382E-40FB-A378-EC8592840A6D}" destId="{AF5146A5-D8DF-461A-98E0-499E884F46B4}" srcOrd="12" destOrd="0" presId="urn:microsoft.com/office/officeart/2005/8/layout/list1"/>
    <dgm:cxn modelId="{8DB04721-74EC-43D9-92E2-749AA0D23D3A}" type="presParOf" srcId="{AF5146A5-D8DF-461A-98E0-499E884F46B4}" destId="{B7D48093-DFEB-43E8-A9DC-DF6204EAA61A}" srcOrd="0" destOrd="0" presId="urn:microsoft.com/office/officeart/2005/8/layout/list1"/>
    <dgm:cxn modelId="{6A81603D-09E8-41B8-91AB-1EF9FB7F84B1}" type="presParOf" srcId="{AF5146A5-D8DF-461A-98E0-499E884F46B4}" destId="{2A1E35CD-6A98-43FA-895F-686EC0DC1C1E}" srcOrd="1" destOrd="0" presId="urn:microsoft.com/office/officeart/2005/8/layout/list1"/>
    <dgm:cxn modelId="{9C5C5ACE-BF77-46A0-8CA2-BB4F6BB8AB34}" type="presParOf" srcId="{B04A8CE9-382E-40FB-A378-EC8592840A6D}" destId="{234F95BE-8E2D-447C-A61E-1D6697127D65}" srcOrd="13" destOrd="0" presId="urn:microsoft.com/office/officeart/2005/8/layout/list1"/>
    <dgm:cxn modelId="{A9AB18D5-73FE-4A6D-A0AD-7B90AD1BA13E}" type="presParOf" srcId="{B04A8CE9-382E-40FB-A378-EC8592840A6D}" destId="{08B45767-B3C7-429B-AB78-80EB234EDB27}" srcOrd="14" destOrd="0" presId="urn:microsoft.com/office/officeart/2005/8/layout/list1"/>
    <dgm:cxn modelId="{6C5CF1C1-2F40-4D87-A556-02B58D0B1339}" type="presParOf" srcId="{B04A8CE9-382E-40FB-A378-EC8592840A6D}" destId="{A2E34181-9407-4C87-A266-88CF261BCD2C}" srcOrd="15" destOrd="0" presId="urn:microsoft.com/office/officeart/2005/8/layout/list1"/>
    <dgm:cxn modelId="{5FF5B9D7-EB89-42D7-B266-46A790685703}" type="presParOf" srcId="{B04A8CE9-382E-40FB-A378-EC8592840A6D}" destId="{DD84B6A7-37E5-45F7-BA9F-9B5F421C5C72}" srcOrd="16" destOrd="0" presId="urn:microsoft.com/office/officeart/2005/8/layout/list1"/>
    <dgm:cxn modelId="{31562F43-CFF2-4E8B-87C4-1DBC83AB15E9}" type="presParOf" srcId="{DD84B6A7-37E5-45F7-BA9F-9B5F421C5C72}" destId="{9D2986B6-28BA-4307-8CD8-E21623008D3C}" srcOrd="0" destOrd="0" presId="urn:microsoft.com/office/officeart/2005/8/layout/list1"/>
    <dgm:cxn modelId="{9C14C880-3B66-41EE-B268-B27A18F5D386}" type="presParOf" srcId="{DD84B6A7-37E5-45F7-BA9F-9B5F421C5C72}" destId="{4BC22F88-31DD-4852-9F44-8292280416D4}" srcOrd="1" destOrd="0" presId="urn:microsoft.com/office/officeart/2005/8/layout/list1"/>
    <dgm:cxn modelId="{80FCC3EE-2F54-4E55-9C41-9B0562212239}" type="presParOf" srcId="{B04A8CE9-382E-40FB-A378-EC8592840A6D}" destId="{9FC4A7AF-9177-4F91-B86A-BB405C59008C}" srcOrd="17" destOrd="0" presId="urn:microsoft.com/office/officeart/2005/8/layout/list1"/>
    <dgm:cxn modelId="{46CC5980-BE7D-4CA6-8BFE-C0D9869C1446}" type="presParOf" srcId="{B04A8CE9-382E-40FB-A378-EC8592840A6D}" destId="{CD49531F-0B5C-4A46-AB35-4C8FDD45B7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EE79F2-25B0-41F7-8EE1-BC7EE95AD57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5B17D-CBCD-4A5F-BB56-F007E24EDD29}">
      <dgm:prSet phldrT="[Текст]" custT="1"/>
      <dgm:spPr/>
      <dgm:t>
        <a:bodyPr/>
        <a:lstStyle/>
        <a:p>
          <a:pPr algn="ctr"/>
          <a:r>
            <a:rPr lang="ru-RU" sz="2400" dirty="0">
              <a:latin typeface="Times New Roman" pitchFamily="18" charset="0"/>
              <a:cs typeface="Times New Roman" pitchFamily="18" charset="0"/>
            </a:rPr>
            <a:t>Арендная  плата  за  землю</a:t>
          </a:r>
        </a:p>
      </dgm:t>
    </dgm:pt>
    <dgm:pt modelId="{3F136BAF-E5F4-40A7-824E-9CA805D9DD66}" type="parTrans" cxnId="{7EEEC77F-910D-436D-A514-F30BB4A21228}">
      <dgm:prSet/>
      <dgm:spPr/>
      <dgm:t>
        <a:bodyPr/>
        <a:lstStyle/>
        <a:p>
          <a:endParaRPr lang="ru-RU"/>
        </a:p>
      </dgm:t>
    </dgm:pt>
    <dgm:pt modelId="{B535CB89-1AFD-420F-8DE8-1C3784283D1B}" type="sibTrans" cxnId="{7EEEC77F-910D-436D-A514-F30BB4A21228}">
      <dgm:prSet/>
      <dgm:spPr/>
      <dgm:t>
        <a:bodyPr/>
        <a:lstStyle/>
        <a:p>
          <a:endParaRPr lang="ru-RU"/>
        </a:p>
      </dgm:t>
    </dgm:pt>
    <dgm:pt modelId="{5C326983-84E6-4159-9B30-038DB07D2854}">
      <dgm:prSet custT="1"/>
      <dgm:spPr/>
      <dgm:t>
        <a:bodyPr/>
        <a:lstStyle/>
        <a:p>
          <a:pPr algn="ctr"/>
          <a:r>
            <a:rPr lang="ru-RU" sz="2400" dirty="0">
              <a:latin typeface="Times New Roman" pitchFamily="18" charset="0"/>
              <a:cs typeface="Times New Roman" pitchFamily="18" charset="0"/>
            </a:rPr>
            <a:t>Доходы от сдачи в аренду имущества</a:t>
          </a:r>
        </a:p>
      </dgm:t>
    </dgm:pt>
    <dgm:pt modelId="{02F4D58B-3148-4995-B673-8718EC8E187C}" type="parTrans" cxnId="{9611F559-352A-417A-B8BF-502FF379BE14}">
      <dgm:prSet/>
      <dgm:spPr/>
      <dgm:t>
        <a:bodyPr/>
        <a:lstStyle/>
        <a:p>
          <a:endParaRPr lang="ru-RU"/>
        </a:p>
      </dgm:t>
    </dgm:pt>
    <dgm:pt modelId="{0F5B8397-AF55-476A-B3F7-C96B7A780E03}" type="sibTrans" cxnId="{9611F559-352A-417A-B8BF-502FF379BE14}">
      <dgm:prSet/>
      <dgm:spPr/>
      <dgm:t>
        <a:bodyPr/>
        <a:lstStyle/>
        <a:p>
          <a:endParaRPr lang="ru-RU"/>
        </a:p>
      </dgm:t>
    </dgm:pt>
    <dgm:pt modelId="{3B45A1CF-E423-42D3-B487-A926D3CA5656}">
      <dgm:prSet custT="1"/>
      <dgm:spPr/>
      <dgm:t>
        <a:bodyPr/>
        <a:lstStyle/>
        <a:p>
          <a:pPr algn="ctr"/>
          <a:r>
            <a:rPr lang="ru-RU" sz="2400" dirty="0">
              <a:latin typeface="Times New Roman" pitchFamily="18" charset="0"/>
              <a:cs typeface="Times New Roman" pitchFamily="18" charset="0"/>
            </a:rPr>
            <a:t>Доходы от продажи земли</a:t>
          </a:r>
        </a:p>
      </dgm:t>
    </dgm:pt>
    <dgm:pt modelId="{696CBFC6-549C-43C7-A4DE-EB89C5555289}" type="parTrans" cxnId="{01E9815E-7D62-4E09-BDB1-F7F1E2242FBA}">
      <dgm:prSet/>
      <dgm:spPr/>
      <dgm:t>
        <a:bodyPr/>
        <a:lstStyle/>
        <a:p>
          <a:endParaRPr lang="ru-RU"/>
        </a:p>
      </dgm:t>
    </dgm:pt>
    <dgm:pt modelId="{E4E4D3E8-4ECB-4131-A1F3-513BBF406049}" type="sibTrans" cxnId="{01E9815E-7D62-4E09-BDB1-F7F1E2242FBA}">
      <dgm:prSet/>
      <dgm:spPr/>
      <dgm:t>
        <a:bodyPr/>
        <a:lstStyle/>
        <a:p>
          <a:endParaRPr lang="ru-RU"/>
        </a:p>
      </dgm:t>
    </dgm:pt>
    <dgm:pt modelId="{903E75B8-FDE4-4298-8647-7B184BF9F09E}">
      <dgm:prSet custT="1"/>
      <dgm:spPr/>
      <dgm:t>
        <a:bodyPr/>
        <a:lstStyle/>
        <a:p>
          <a:pPr algn="ctr"/>
          <a:r>
            <a:rPr lang="ru-RU" sz="2400" dirty="0">
              <a:latin typeface="Times New Roman" pitchFamily="18" charset="0"/>
              <a:cs typeface="Times New Roman" pitchFamily="18" charset="0"/>
            </a:rPr>
            <a:t>Доходы от продажи имущества</a:t>
          </a:r>
        </a:p>
      </dgm:t>
    </dgm:pt>
    <dgm:pt modelId="{F1A9E244-1847-4FE4-828D-E7544F896084}" type="parTrans" cxnId="{A699D74E-9044-46BD-ACDF-9F23BB10AF61}">
      <dgm:prSet/>
      <dgm:spPr/>
      <dgm:t>
        <a:bodyPr/>
        <a:lstStyle/>
        <a:p>
          <a:endParaRPr lang="ru-RU"/>
        </a:p>
      </dgm:t>
    </dgm:pt>
    <dgm:pt modelId="{07E182C9-6208-4F0D-910C-7B0BCE85387D}" type="sibTrans" cxnId="{A699D74E-9044-46BD-ACDF-9F23BB10AF61}">
      <dgm:prSet/>
      <dgm:spPr/>
      <dgm:t>
        <a:bodyPr/>
        <a:lstStyle/>
        <a:p>
          <a:endParaRPr lang="ru-RU"/>
        </a:p>
      </dgm:t>
    </dgm:pt>
    <dgm:pt modelId="{F8E77E13-F3E6-46EF-AA08-56A18B42E463}">
      <dgm:prSet custT="1"/>
      <dgm:spPr/>
      <dgm:t>
        <a:bodyPr/>
        <a:lstStyle/>
        <a:p>
          <a:pPr algn="ctr"/>
          <a:r>
            <a:rPr lang="ru-RU" sz="2400" dirty="0">
              <a:latin typeface="Times New Roman" pitchFamily="18" charset="0"/>
              <a:cs typeface="Times New Roman" pitchFamily="18" charset="0"/>
            </a:rPr>
            <a:t>Прочие  доходы от оказания платных услуг</a:t>
          </a:r>
        </a:p>
      </dgm:t>
    </dgm:pt>
    <dgm:pt modelId="{62171C4A-D122-46A6-9269-68DD22ED6E62}" type="parTrans" cxnId="{2CB8EDC5-872E-44FD-A18D-81963CF408AB}">
      <dgm:prSet/>
      <dgm:spPr/>
      <dgm:t>
        <a:bodyPr/>
        <a:lstStyle/>
        <a:p>
          <a:endParaRPr lang="ru-RU"/>
        </a:p>
      </dgm:t>
    </dgm:pt>
    <dgm:pt modelId="{3ED693D5-A97E-454E-AC8A-BCEDC8ECFE9A}" type="sibTrans" cxnId="{2CB8EDC5-872E-44FD-A18D-81963CF408AB}">
      <dgm:prSet/>
      <dgm:spPr/>
      <dgm:t>
        <a:bodyPr/>
        <a:lstStyle/>
        <a:p>
          <a:endParaRPr lang="ru-RU"/>
        </a:p>
      </dgm:t>
    </dgm:pt>
    <dgm:pt modelId="{DD0AC3F9-20BD-499E-9768-8B569AA4B574}" type="pres">
      <dgm:prSet presAssocID="{B1EE79F2-25B0-41F7-8EE1-BC7EE95AD57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B434C9-723D-426C-80C9-308892987E54}" type="pres">
      <dgm:prSet presAssocID="{F715B17D-CBCD-4A5F-BB56-F007E24EDD29}" presName="thickLine" presStyleLbl="alignNode1" presStyleIdx="0" presStyleCnt="5"/>
      <dgm:spPr/>
    </dgm:pt>
    <dgm:pt modelId="{BA87BB92-CAAD-47F2-9326-D5A2C1A1C2F3}" type="pres">
      <dgm:prSet presAssocID="{F715B17D-CBCD-4A5F-BB56-F007E24EDD29}" presName="horz1" presStyleCnt="0"/>
      <dgm:spPr/>
    </dgm:pt>
    <dgm:pt modelId="{70C4EF40-180B-4F91-B687-92EAC2405819}" type="pres">
      <dgm:prSet presAssocID="{F715B17D-CBCD-4A5F-BB56-F007E24EDD29}" presName="tx1" presStyleLbl="revTx" presStyleIdx="0" presStyleCnt="5"/>
      <dgm:spPr/>
      <dgm:t>
        <a:bodyPr/>
        <a:lstStyle/>
        <a:p>
          <a:endParaRPr lang="ru-RU"/>
        </a:p>
      </dgm:t>
    </dgm:pt>
    <dgm:pt modelId="{A4BC41C1-DA19-4C47-87BB-504FD51DC712}" type="pres">
      <dgm:prSet presAssocID="{F715B17D-CBCD-4A5F-BB56-F007E24EDD29}" presName="vert1" presStyleCnt="0"/>
      <dgm:spPr/>
    </dgm:pt>
    <dgm:pt modelId="{F43934EF-BFF8-4A00-A378-821B41606E09}" type="pres">
      <dgm:prSet presAssocID="{5C326983-84E6-4159-9B30-038DB07D2854}" presName="thickLine" presStyleLbl="alignNode1" presStyleIdx="1" presStyleCnt="5"/>
      <dgm:spPr/>
    </dgm:pt>
    <dgm:pt modelId="{28D043E8-5C0C-4D72-B0B2-77CEFC86AC9C}" type="pres">
      <dgm:prSet presAssocID="{5C326983-84E6-4159-9B30-038DB07D2854}" presName="horz1" presStyleCnt="0"/>
      <dgm:spPr/>
    </dgm:pt>
    <dgm:pt modelId="{808E7CCA-35EF-466B-8798-88AC38BBF014}" type="pres">
      <dgm:prSet presAssocID="{5C326983-84E6-4159-9B30-038DB07D2854}" presName="tx1" presStyleLbl="revTx" presStyleIdx="1" presStyleCnt="5"/>
      <dgm:spPr/>
      <dgm:t>
        <a:bodyPr/>
        <a:lstStyle/>
        <a:p>
          <a:endParaRPr lang="ru-RU"/>
        </a:p>
      </dgm:t>
    </dgm:pt>
    <dgm:pt modelId="{43BC3E7E-C276-4308-A0F0-846298412A99}" type="pres">
      <dgm:prSet presAssocID="{5C326983-84E6-4159-9B30-038DB07D2854}" presName="vert1" presStyleCnt="0"/>
      <dgm:spPr/>
    </dgm:pt>
    <dgm:pt modelId="{FE929F49-9F07-4C65-A058-D15E335372F8}" type="pres">
      <dgm:prSet presAssocID="{3B45A1CF-E423-42D3-B487-A926D3CA5656}" presName="thickLine" presStyleLbl="alignNode1" presStyleIdx="2" presStyleCnt="5"/>
      <dgm:spPr/>
    </dgm:pt>
    <dgm:pt modelId="{719C3119-F833-4FF5-A231-2319E24ABDF2}" type="pres">
      <dgm:prSet presAssocID="{3B45A1CF-E423-42D3-B487-A926D3CA5656}" presName="horz1" presStyleCnt="0"/>
      <dgm:spPr/>
    </dgm:pt>
    <dgm:pt modelId="{25404CBA-04B1-4FF0-8995-13E7DD4048F6}" type="pres">
      <dgm:prSet presAssocID="{3B45A1CF-E423-42D3-B487-A926D3CA5656}" presName="tx1" presStyleLbl="revTx" presStyleIdx="2" presStyleCnt="5"/>
      <dgm:spPr/>
      <dgm:t>
        <a:bodyPr/>
        <a:lstStyle/>
        <a:p>
          <a:endParaRPr lang="ru-RU"/>
        </a:p>
      </dgm:t>
    </dgm:pt>
    <dgm:pt modelId="{3781726E-8425-4763-B88A-A7631E8A822F}" type="pres">
      <dgm:prSet presAssocID="{3B45A1CF-E423-42D3-B487-A926D3CA5656}" presName="vert1" presStyleCnt="0"/>
      <dgm:spPr/>
    </dgm:pt>
    <dgm:pt modelId="{039EB73C-1DD7-4ED8-AD7F-F37087BB4D64}" type="pres">
      <dgm:prSet presAssocID="{903E75B8-FDE4-4298-8647-7B184BF9F09E}" presName="thickLine" presStyleLbl="alignNode1" presStyleIdx="3" presStyleCnt="5"/>
      <dgm:spPr/>
    </dgm:pt>
    <dgm:pt modelId="{5B146911-AEAB-4218-8258-59C38AD017AF}" type="pres">
      <dgm:prSet presAssocID="{903E75B8-FDE4-4298-8647-7B184BF9F09E}" presName="horz1" presStyleCnt="0"/>
      <dgm:spPr/>
    </dgm:pt>
    <dgm:pt modelId="{D2C6E522-2D7A-41FE-93F3-0F46C57A76D6}" type="pres">
      <dgm:prSet presAssocID="{903E75B8-FDE4-4298-8647-7B184BF9F09E}" presName="tx1" presStyleLbl="revTx" presStyleIdx="3" presStyleCnt="5"/>
      <dgm:spPr/>
      <dgm:t>
        <a:bodyPr/>
        <a:lstStyle/>
        <a:p>
          <a:endParaRPr lang="ru-RU"/>
        </a:p>
      </dgm:t>
    </dgm:pt>
    <dgm:pt modelId="{8739FBAD-9309-4A3B-B92A-02A7F5A4F000}" type="pres">
      <dgm:prSet presAssocID="{903E75B8-FDE4-4298-8647-7B184BF9F09E}" presName="vert1" presStyleCnt="0"/>
      <dgm:spPr/>
    </dgm:pt>
    <dgm:pt modelId="{6010C46B-BE13-4AE6-9DE9-4A6A205C84E8}" type="pres">
      <dgm:prSet presAssocID="{F8E77E13-F3E6-46EF-AA08-56A18B42E463}" presName="thickLine" presStyleLbl="alignNode1" presStyleIdx="4" presStyleCnt="5"/>
      <dgm:spPr/>
    </dgm:pt>
    <dgm:pt modelId="{AAFA531A-2A1B-40F8-B173-7E8A746B3166}" type="pres">
      <dgm:prSet presAssocID="{F8E77E13-F3E6-46EF-AA08-56A18B42E463}" presName="horz1" presStyleCnt="0"/>
      <dgm:spPr/>
    </dgm:pt>
    <dgm:pt modelId="{61102058-0C09-4803-96F5-1B2F41944593}" type="pres">
      <dgm:prSet presAssocID="{F8E77E13-F3E6-46EF-AA08-56A18B42E463}" presName="tx1" presStyleLbl="revTx" presStyleIdx="4" presStyleCnt="5"/>
      <dgm:spPr/>
      <dgm:t>
        <a:bodyPr/>
        <a:lstStyle/>
        <a:p>
          <a:endParaRPr lang="ru-RU"/>
        </a:p>
      </dgm:t>
    </dgm:pt>
    <dgm:pt modelId="{FEFC9664-929E-40D4-92AF-E449FEEA7E67}" type="pres">
      <dgm:prSet presAssocID="{F8E77E13-F3E6-46EF-AA08-56A18B42E463}" presName="vert1" presStyleCnt="0"/>
      <dgm:spPr/>
    </dgm:pt>
  </dgm:ptLst>
  <dgm:cxnLst>
    <dgm:cxn modelId="{370EBFCF-37E1-48BF-A6B2-C46AB7FF0FF5}" type="presOf" srcId="{F8E77E13-F3E6-46EF-AA08-56A18B42E463}" destId="{61102058-0C09-4803-96F5-1B2F41944593}" srcOrd="0" destOrd="0" presId="urn:microsoft.com/office/officeart/2008/layout/LinedList"/>
    <dgm:cxn modelId="{94EE4B55-94C8-4D96-84CA-474AE4EC910C}" type="presOf" srcId="{F715B17D-CBCD-4A5F-BB56-F007E24EDD29}" destId="{70C4EF40-180B-4F91-B687-92EAC2405819}" srcOrd="0" destOrd="0" presId="urn:microsoft.com/office/officeart/2008/layout/LinedList"/>
    <dgm:cxn modelId="{537407B0-3AB1-4932-8E86-E47471EBB163}" type="presOf" srcId="{B1EE79F2-25B0-41F7-8EE1-BC7EE95AD57D}" destId="{DD0AC3F9-20BD-499E-9768-8B569AA4B574}" srcOrd="0" destOrd="0" presId="urn:microsoft.com/office/officeart/2008/layout/LinedList"/>
    <dgm:cxn modelId="{A699D74E-9044-46BD-ACDF-9F23BB10AF61}" srcId="{B1EE79F2-25B0-41F7-8EE1-BC7EE95AD57D}" destId="{903E75B8-FDE4-4298-8647-7B184BF9F09E}" srcOrd="3" destOrd="0" parTransId="{F1A9E244-1847-4FE4-828D-E7544F896084}" sibTransId="{07E182C9-6208-4F0D-910C-7B0BCE85387D}"/>
    <dgm:cxn modelId="{9611F559-352A-417A-B8BF-502FF379BE14}" srcId="{B1EE79F2-25B0-41F7-8EE1-BC7EE95AD57D}" destId="{5C326983-84E6-4159-9B30-038DB07D2854}" srcOrd="1" destOrd="0" parTransId="{02F4D58B-3148-4995-B673-8718EC8E187C}" sibTransId="{0F5B8397-AF55-476A-B3F7-C96B7A780E03}"/>
    <dgm:cxn modelId="{7EEEC77F-910D-436D-A514-F30BB4A21228}" srcId="{B1EE79F2-25B0-41F7-8EE1-BC7EE95AD57D}" destId="{F715B17D-CBCD-4A5F-BB56-F007E24EDD29}" srcOrd="0" destOrd="0" parTransId="{3F136BAF-E5F4-40A7-824E-9CA805D9DD66}" sibTransId="{B535CB89-1AFD-420F-8DE8-1C3784283D1B}"/>
    <dgm:cxn modelId="{2CB8EDC5-872E-44FD-A18D-81963CF408AB}" srcId="{B1EE79F2-25B0-41F7-8EE1-BC7EE95AD57D}" destId="{F8E77E13-F3E6-46EF-AA08-56A18B42E463}" srcOrd="4" destOrd="0" parTransId="{62171C4A-D122-46A6-9269-68DD22ED6E62}" sibTransId="{3ED693D5-A97E-454E-AC8A-BCEDC8ECFE9A}"/>
    <dgm:cxn modelId="{01E9815E-7D62-4E09-BDB1-F7F1E2242FBA}" srcId="{B1EE79F2-25B0-41F7-8EE1-BC7EE95AD57D}" destId="{3B45A1CF-E423-42D3-B487-A926D3CA5656}" srcOrd="2" destOrd="0" parTransId="{696CBFC6-549C-43C7-A4DE-EB89C5555289}" sibTransId="{E4E4D3E8-4ECB-4131-A1F3-513BBF406049}"/>
    <dgm:cxn modelId="{B33B6431-E2D7-46D6-B796-B0D847E1795E}" type="presOf" srcId="{3B45A1CF-E423-42D3-B487-A926D3CA5656}" destId="{25404CBA-04B1-4FF0-8995-13E7DD4048F6}" srcOrd="0" destOrd="0" presId="urn:microsoft.com/office/officeart/2008/layout/LinedList"/>
    <dgm:cxn modelId="{02494977-3306-4C77-AFDD-1E9F09C22927}" type="presOf" srcId="{903E75B8-FDE4-4298-8647-7B184BF9F09E}" destId="{D2C6E522-2D7A-41FE-93F3-0F46C57A76D6}" srcOrd="0" destOrd="0" presId="urn:microsoft.com/office/officeart/2008/layout/LinedList"/>
    <dgm:cxn modelId="{0AD383E2-3011-4C55-A060-E30C4E4E38E3}" type="presOf" srcId="{5C326983-84E6-4159-9B30-038DB07D2854}" destId="{808E7CCA-35EF-466B-8798-88AC38BBF014}" srcOrd="0" destOrd="0" presId="urn:microsoft.com/office/officeart/2008/layout/LinedList"/>
    <dgm:cxn modelId="{0E5B3DD2-44C9-44D0-87BF-E5BDEA8AC5A1}" type="presParOf" srcId="{DD0AC3F9-20BD-499E-9768-8B569AA4B574}" destId="{81B434C9-723D-426C-80C9-308892987E54}" srcOrd="0" destOrd="0" presId="urn:microsoft.com/office/officeart/2008/layout/LinedList"/>
    <dgm:cxn modelId="{F4044222-083E-49B1-9735-2F2E10A36ADA}" type="presParOf" srcId="{DD0AC3F9-20BD-499E-9768-8B569AA4B574}" destId="{BA87BB92-CAAD-47F2-9326-D5A2C1A1C2F3}" srcOrd="1" destOrd="0" presId="urn:microsoft.com/office/officeart/2008/layout/LinedList"/>
    <dgm:cxn modelId="{19C7BD85-D9C3-4ED4-BAFD-561F696942FF}" type="presParOf" srcId="{BA87BB92-CAAD-47F2-9326-D5A2C1A1C2F3}" destId="{70C4EF40-180B-4F91-B687-92EAC2405819}" srcOrd="0" destOrd="0" presId="urn:microsoft.com/office/officeart/2008/layout/LinedList"/>
    <dgm:cxn modelId="{983A6C25-39E7-49AF-AC6E-F7FE79016989}" type="presParOf" srcId="{BA87BB92-CAAD-47F2-9326-D5A2C1A1C2F3}" destId="{A4BC41C1-DA19-4C47-87BB-504FD51DC712}" srcOrd="1" destOrd="0" presId="urn:microsoft.com/office/officeart/2008/layout/LinedList"/>
    <dgm:cxn modelId="{96709D43-5BC4-4CEB-9F45-DAD7B38B1ABC}" type="presParOf" srcId="{DD0AC3F9-20BD-499E-9768-8B569AA4B574}" destId="{F43934EF-BFF8-4A00-A378-821B41606E09}" srcOrd="2" destOrd="0" presId="urn:microsoft.com/office/officeart/2008/layout/LinedList"/>
    <dgm:cxn modelId="{DAE068A1-4385-4275-AD88-2A8F66422F25}" type="presParOf" srcId="{DD0AC3F9-20BD-499E-9768-8B569AA4B574}" destId="{28D043E8-5C0C-4D72-B0B2-77CEFC86AC9C}" srcOrd="3" destOrd="0" presId="urn:microsoft.com/office/officeart/2008/layout/LinedList"/>
    <dgm:cxn modelId="{1A915903-B466-4E89-9C6A-5EE21B780FA0}" type="presParOf" srcId="{28D043E8-5C0C-4D72-B0B2-77CEFC86AC9C}" destId="{808E7CCA-35EF-466B-8798-88AC38BBF014}" srcOrd="0" destOrd="0" presId="urn:microsoft.com/office/officeart/2008/layout/LinedList"/>
    <dgm:cxn modelId="{CE51A966-D95F-4FC4-B89A-A9909F95A7FE}" type="presParOf" srcId="{28D043E8-5C0C-4D72-B0B2-77CEFC86AC9C}" destId="{43BC3E7E-C276-4308-A0F0-846298412A99}" srcOrd="1" destOrd="0" presId="urn:microsoft.com/office/officeart/2008/layout/LinedList"/>
    <dgm:cxn modelId="{6CE00558-75F9-4BC5-BB42-5B9BCFEF3E0A}" type="presParOf" srcId="{DD0AC3F9-20BD-499E-9768-8B569AA4B574}" destId="{FE929F49-9F07-4C65-A058-D15E335372F8}" srcOrd="4" destOrd="0" presId="urn:microsoft.com/office/officeart/2008/layout/LinedList"/>
    <dgm:cxn modelId="{CFD5DAD3-BECF-4EB4-8009-47F18A063278}" type="presParOf" srcId="{DD0AC3F9-20BD-499E-9768-8B569AA4B574}" destId="{719C3119-F833-4FF5-A231-2319E24ABDF2}" srcOrd="5" destOrd="0" presId="urn:microsoft.com/office/officeart/2008/layout/LinedList"/>
    <dgm:cxn modelId="{B5747725-B1F8-40C7-8722-009168E827A9}" type="presParOf" srcId="{719C3119-F833-4FF5-A231-2319E24ABDF2}" destId="{25404CBA-04B1-4FF0-8995-13E7DD4048F6}" srcOrd="0" destOrd="0" presId="urn:microsoft.com/office/officeart/2008/layout/LinedList"/>
    <dgm:cxn modelId="{4B74230A-D436-4746-96E3-94A8BEB7275C}" type="presParOf" srcId="{719C3119-F833-4FF5-A231-2319E24ABDF2}" destId="{3781726E-8425-4763-B88A-A7631E8A822F}" srcOrd="1" destOrd="0" presId="urn:microsoft.com/office/officeart/2008/layout/LinedList"/>
    <dgm:cxn modelId="{1D4AFD27-A247-4615-A7B5-7B9135C9F30F}" type="presParOf" srcId="{DD0AC3F9-20BD-499E-9768-8B569AA4B574}" destId="{039EB73C-1DD7-4ED8-AD7F-F37087BB4D64}" srcOrd="6" destOrd="0" presId="urn:microsoft.com/office/officeart/2008/layout/LinedList"/>
    <dgm:cxn modelId="{9B3D56DB-7B27-4FD3-ACDE-0A0AF623A99E}" type="presParOf" srcId="{DD0AC3F9-20BD-499E-9768-8B569AA4B574}" destId="{5B146911-AEAB-4218-8258-59C38AD017AF}" srcOrd="7" destOrd="0" presId="urn:microsoft.com/office/officeart/2008/layout/LinedList"/>
    <dgm:cxn modelId="{828B1437-7A0A-4870-BC7C-405E5A34D7F4}" type="presParOf" srcId="{5B146911-AEAB-4218-8258-59C38AD017AF}" destId="{D2C6E522-2D7A-41FE-93F3-0F46C57A76D6}" srcOrd="0" destOrd="0" presId="urn:microsoft.com/office/officeart/2008/layout/LinedList"/>
    <dgm:cxn modelId="{A73A4B7A-459F-4DC6-9391-3674620F1069}" type="presParOf" srcId="{5B146911-AEAB-4218-8258-59C38AD017AF}" destId="{8739FBAD-9309-4A3B-B92A-02A7F5A4F000}" srcOrd="1" destOrd="0" presId="urn:microsoft.com/office/officeart/2008/layout/LinedList"/>
    <dgm:cxn modelId="{64C032B5-0FCC-4405-BCCB-EEA7FF223B94}" type="presParOf" srcId="{DD0AC3F9-20BD-499E-9768-8B569AA4B574}" destId="{6010C46B-BE13-4AE6-9DE9-4A6A205C84E8}" srcOrd="8" destOrd="0" presId="urn:microsoft.com/office/officeart/2008/layout/LinedList"/>
    <dgm:cxn modelId="{AC3C7EED-0D6F-4510-BEB2-1CDC318B2A3C}" type="presParOf" srcId="{DD0AC3F9-20BD-499E-9768-8B569AA4B574}" destId="{AAFA531A-2A1B-40F8-B173-7E8A746B3166}" srcOrd="9" destOrd="0" presId="urn:microsoft.com/office/officeart/2008/layout/LinedList"/>
    <dgm:cxn modelId="{629325B7-966E-4745-83C7-A908332CCC2B}" type="presParOf" srcId="{AAFA531A-2A1B-40F8-B173-7E8A746B3166}" destId="{61102058-0C09-4803-96F5-1B2F41944593}" srcOrd="0" destOrd="0" presId="urn:microsoft.com/office/officeart/2008/layout/LinedList"/>
    <dgm:cxn modelId="{ECF77824-5E5A-4986-B4ED-A19EF78DA213}" type="presParOf" srcId="{AAFA531A-2A1B-40F8-B173-7E8A746B3166}" destId="{FEFC9664-929E-40D4-92AF-E449FEEA7E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885A74-AA6D-4B6E-8345-2D01678FF0F7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84A393-CA47-466D-9A90-866F5E6649D2}">
      <dgm:prSet/>
      <dgm:spPr/>
      <dgm:t>
        <a:bodyPr/>
        <a:lstStyle/>
        <a:p>
          <a:pPr rtl="0"/>
          <a:r>
            <a:rPr lang="ru-RU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b="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(предоставляются без определения конкретной цели их использования</a:t>
          </a:r>
          <a:r>
            <a:rPr lang="ru-RU" b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571637F8-D9CA-401C-B253-FF32866A9298}" type="parTrans" cxnId="{D6093727-7F38-46D5-AA59-03DF0311BE84}">
      <dgm:prSet/>
      <dgm:spPr/>
      <dgm:t>
        <a:bodyPr/>
        <a:lstStyle/>
        <a:p>
          <a:endParaRPr lang="ru-RU"/>
        </a:p>
      </dgm:t>
    </dgm:pt>
    <dgm:pt modelId="{E3E0E908-0FF1-4E54-BA7D-902CA8D29BF0}" type="sibTrans" cxnId="{D6093727-7F38-46D5-AA59-03DF0311BE84}">
      <dgm:prSet/>
      <dgm:spPr/>
      <dgm:t>
        <a:bodyPr/>
        <a:lstStyle/>
        <a:p>
          <a:endParaRPr lang="ru-RU"/>
        </a:p>
      </dgm:t>
    </dgm:pt>
    <dgm:pt modelId="{32E8743C-1CDC-4CD5-9F17-6B101E5B9F4C}">
      <dgm:prSet/>
      <dgm:spPr/>
      <dgm:t>
        <a:bodyPr/>
        <a:lstStyle/>
        <a:p>
          <a:pPr rtl="0"/>
          <a:r>
            <a:rPr lang="ru-RU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</a:t>
          </a:r>
          <a:r>
            <a:rPr lang="ru-RU" b="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(предоставляются на финансирование переданных полномочий)</a:t>
          </a:r>
        </a:p>
      </dgm:t>
    </dgm:pt>
    <dgm:pt modelId="{236D60A7-14D1-4D0E-980D-E279A929B7B3}" type="parTrans" cxnId="{88BAE3F9-64B8-45A1-8EBF-8F563D0FF958}">
      <dgm:prSet/>
      <dgm:spPr/>
      <dgm:t>
        <a:bodyPr/>
        <a:lstStyle/>
        <a:p>
          <a:endParaRPr lang="ru-RU"/>
        </a:p>
      </dgm:t>
    </dgm:pt>
    <dgm:pt modelId="{94D8BEFA-6D37-4654-8BA2-61691EA62DDA}" type="sibTrans" cxnId="{88BAE3F9-64B8-45A1-8EBF-8F563D0FF958}">
      <dgm:prSet/>
      <dgm:spPr/>
      <dgm:t>
        <a:bodyPr/>
        <a:lstStyle/>
        <a:p>
          <a:endParaRPr lang="ru-RU"/>
        </a:p>
      </dgm:t>
    </dgm:pt>
    <dgm:pt modelId="{57977E69-ECDA-47BA-9E4E-3945F4ADFB2A}">
      <dgm:prSet/>
      <dgm:spPr/>
      <dgm:t>
        <a:bodyPr/>
        <a:lstStyle/>
        <a:p>
          <a:pPr rtl="0"/>
          <a:r>
            <a:rPr lang="ru-RU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</a:t>
          </a:r>
          <a:r>
            <a:rPr lang="ru-RU" b="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(предоставляются на условиях долевого </a:t>
          </a:r>
          <a:r>
            <a:rPr lang="ru-RU" b="0" dirty="0" err="1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b="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90F254A7-95EC-4600-A864-92FCC177D42C}" type="parTrans" cxnId="{8A4265C2-8D26-427F-9BDC-A1945286CFCD}">
      <dgm:prSet/>
      <dgm:spPr/>
      <dgm:t>
        <a:bodyPr/>
        <a:lstStyle/>
        <a:p>
          <a:endParaRPr lang="ru-RU"/>
        </a:p>
      </dgm:t>
    </dgm:pt>
    <dgm:pt modelId="{3613A08A-A193-4FE7-B4A0-BC63580FD7D2}" type="sibTrans" cxnId="{8A4265C2-8D26-427F-9BDC-A1945286CFCD}">
      <dgm:prSet/>
      <dgm:spPr/>
      <dgm:t>
        <a:bodyPr/>
        <a:lstStyle/>
        <a:p>
          <a:endParaRPr lang="ru-RU"/>
        </a:p>
      </dgm:t>
    </dgm:pt>
    <dgm:pt modelId="{AF1E6C9A-8C9A-4D10-8237-432A53C78D20}" type="pres">
      <dgm:prSet presAssocID="{ED885A74-AA6D-4B6E-8345-2D01678FF0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581001-3189-4B7C-99C5-98D2868FD8B1}" type="pres">
      <dgm:prSet presAssocID="{E784A393-CA47-466D-9A90-866F5E6649D2}" presName="twoplus" presStyleLbl="node1" presStyleIdx="0" presStyleCnt="3" custRadScaleRad="98504" custRadScaleInc="6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85FE9-F286-4C2B-A758-9812144476A2}" type="pres">
      <dgm:prSet presAssocID="{32E8743C-1CDC-4CD5-9F17-6B101E5B9F4C}" presName="twoplus" presStyleLbl="node1" presStyleIdx="1" presStyleCnt="3" custRadScaleRad="119859" custRadScaleInc="-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8E331-36B1-41BF-91D6-C9E1D191F454}" type="pres">
      <dgm:prSet presAssocID="{57977E69-ECDA-47BA-9E4E-3945F4ADFB2A}" presName="twoplus" presStyleLbl="node1" presStyleIdx="2" presStyleCnt="3" custRadScaleRad="96529" custRadScaleInc="-7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265C2-8D26-427F-9BDC-A1945286CFCD}" srcId="{ED885A74-AA6D-4B6E-8345-2D01678FF0F7}" destId="{57977E69-ECDA-47BA-9E4E-3945F4ADFB2A}" srcOrd="2" destOrd="0" parTransId="{90F254A7-95EC-4600-A864-92FCC177D42C}" sibTransId="{3613A08A-A193-4FE7-B4A0-BC63580FD7D2}"/>
    <dgm:cxn modelId="{70A0B951-7C0F-464D-9EF9-727E502B0342}" type="presOf" srcId="{32E8743C-1CDC-4CD5-9F17-6B101E5B9F4C}" destId="{91985FE9-F286-4C2B-A758-9812144476A2}" srcOrd="0" destOrd="0" presId="urn:diagrams.loki3.com/TabbedArc+Icon"/>
    <dgm:cxn modelId="{D6093727-7F38-46D5-AA59-03DF0311BE84}" srcId="{ED885A74-AA6D-4B6E-8345-2D01678FF0F7}" destId="{E784A393-CA47-466D-9A90-866F5E6649D2}" srcOrd="0" destOrd="0" parTransId="{571637F8-D9CA-401C-B253-FF32866A9298}" sibTransId="{E3E0E908-0FF1-4E54-BA7D-902CA8D29BF0}"/>
    <dgm:cxn modelId="{27546FA4-F570-488F-BE0C-95450CED7884}" type="presOf" srcId="{ED885A74-AA6D-4B6E-8345-2D01678FF0F7}" destId="{AF1E6C9A-8C9A-4D10-8237-432A53C78D20}" srcOrd="0" destOrd="0" presId="urn:diagrams.loki3.com/TabbedArc+Icon"/>
    <dgm:cxn modelId="{BA817CF6-5BF4-4310-9E42-AD6EB139935D}" type="presOf" srcId="{E784A393-CA47-466D-9A90-866F5E6649D2}" destId="{C8581001-3189-4B7C-99C5-98D2868FD8B1}" srcOrd="0" destOrd="0" presId="urn:diagrams.loki3.com/TabbedArc+Icon"/>
    <dgm:cxn modelId="{5A6289B4-CD20-4C53-9012-E5B73DFE41CD}" type="presOf" srcId="{57977E69-ECDA-47BA-9E4E-3945F4ADFB2A}" destId="{E998E331-36B1-41BF-91D6-C9E1D191F454}" srcOrd="0" destOrd="0" presId="urn:diagrams.loki3.com/TabbedArc+Icon"/>
    <dgm:cxn modelId="{88BAE3F9-64B8-45A1-8EBF-8F563D0FF958}" srcId="{ED885A74-AA6D-4B6E-8345-2D01678FF0F7}" destId="{32E8743C-1CDC-4CD5-9F17-6B101E5B9F4C}" srcOrd="1" destOrd="0" parTransId="{236D60A7-14D1-4D0E-980D-E279A929B7B3}" sibTransId="{94D8BEFA-6D37-4654-8BA2-61691EA62DDA}"/>
    <dgm:cxn modelId="{03FEA1D6-FEFD-4DDF-9C38-AEBDAD7D1F3C}" type="presParOf" srcId="{AF1E6C9A-8C9A-4D10-8237-432A53C78D20}" destId="{C8581001-3189-4B7C-99C5-98D2868FD8B1}" srcOrd="0" destOrd="0" presId="urn:diagrams.loki3.com/TabbedArc+Icon"/>
    <dgm:cxn modelId="{623AE1F1-22D6-484E-A72B-6355B857A6C2}" type="presParOf" srcId="{AF1E6C9A-8C9A-4D10-8237-432A53C78D20}" destId="{91985FE9-F286-4C2B-A758-9812144476A2}" srcOrd="1" destOrd="0" presId="urn:diagrams.loki3.com/TabbedArc+Icon"/>
    <dgm:cxn modelId="{62159E22-1CF3-4495-B970-9FED7E632FCE}" type="presParOf" srcId="{AF1E6C9A-8C9A-4D10-8237-432A53C78D20}" destId="{E998E331-36B1-41BF-91D6-C9E1D191F454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848585-5D53-4ED0-AED4-FE805F692DEF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4F89F4-8666-406D-BB5E-D760250E1C67}">
      <dgm:prSet custT="1"/>
      <dgm:spPr/>
      <dgm:t>
        <a:bodyPr/>
        <a:lstStyle/>
        <a:p>
          <a:pPr rtl="0"/>
          <a:r>
            <a:rPr lang="ru-RU" sz="2000" dirty="0">
              <a:latin typeface="Times New Roman" pitchFamily="18" charset="0"/>
              <a:cs typeface="Times New Roman" pitchFamily="18" charset="0"/>
            </a:rPr>
            <a:t>цели и задачи в определенной сфере</a:t>
          </a:r>
        </a:p>
      </dgm:t>
    </dgm:pt>
    <dgm:pt modelId="{A65BD6E3-2F9A-4260-8852-C0FB08271A8D}" type="parTrans" cxnId="{A6304AD5-27EE-431C-8449-47F6731C2A82}">
      <dgm:prSet/>
      <dgm:spPr/>
      <dgm:t>
        <a:bodyPr/>
        <a:lstStyle/>
        <a:p>
          <a:endParaRPr lang="ru-RU"/>
        </a:p>
      </dgm:t>
    </dgm:pt>
    <dgm:pt modelId="{AB47C741-A7C5-4D93-83DB-46AADCA8525D}" type="sibTrans" cxnId="{A6304AD5-27EE-431C-8449-47F6731C2A82}">
      <dgm:prSet/>
      <dgm:spPr/>
      <dgm:t>
        <a:bodyPr/>
        <a:lstStyle/>
        <a:p>
          <a:endParaRPr lang="ru-RU"/>
        </a:p>
      </dgm:t>
    </dgm:pt>
    <dgm:pt modelId="{7467AB86-C0BE-41B8-97B4-221D3A3C4422}">
      <dgm:prSet custT="1"/>
      <dgm:spPr/>
      <dgm:t>
        <a:bodyPr/>
        <a:lstStyle/>
        <a:p>
          <a:pPr rtl="0"/>
          <a:r>
            <a:rPr lang="ru-RU" sz="2000" dirty="0">
              <a:latin typeface="Times New Roman" pitchFamily="18" charset="0"/>
              <a:cs typeface="Times New Roman" pitchFamily="18" charset="0"/>
            </a:rPr>
            <a:t>объемы используемых финансовых ресурсов</a:t>
          </a:r>
        </a:p>
      </dgm:t>
    </dgm:pt>
    <dgm:pt modelId="{853FC4C2-9D79-45F8-A08F-38E08B62FAB9}" type="parTrans" cxnId="{A2D0195F-44AC-4A8A-A542-96668E3F10E3}">
      <dgm:prSet/>
      <dgm:spPr/>
      <dgm:t>
        <a:bodyPr/>
        <a:lstStyle/>
        <a:p>
          <a:endParaRPr lang="ru-RU"/>
        </a:p>
      </dgm:t>
    </dgm:pt>
    <dgm:pt modelId="{51C76612-E078-4BBC-A6D4-9737371155AE}" type="sibTrans" cxnId="{A2D0195F-44AC-4A8A-A542-96668E3F10E3}">
      <dgm:prSet/>
      <dgm:spPr/>
      <dgm:t>
        <a:bodyPr/>
        <a:lstStyle/>
        <a:p>
          <a:endParaRPr lang="ru-RU"/>
        </a:p>
      </dgm:t>
    </dgm:pt>
    <dgm:pt modelId="{D13135EF-9A75-4950-BDFC-B222FA37578C}" type="pres">
      <dgm:prSet presAssocID="{6E848585-5D53-4ED0-AED4-FE805F692D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A382D4-AD12-40C6-B253-1A84C2FFF81D}" type="pres">
      <dgm:prSet presAssocID="{C24F89F4-8666-406D-BB5E-D760250E1C67}" presName="circle1" presStyleLbl="node1" presStyleIdx="0" presStyleCnt="2"/>
      <dgm:spPr/>
    </dgm:pt>
    <dgm:pt modelId="{9F1AA3F7-7E19-4C84-BD83-CBCC3BBBB716}" type="pres">
      <dgm:prSet presAssocID="{C24F89F4-8666-406D-BB5E-D760250E1C67}" presName="space" presStyleCnt="0"/>
      <dgm:spPr/>
    </dgm:pt>
    <dgm:pt modelId="{632339F1-1617-4D8F-BAEC-445886DCFB84}" type="pres">
      <dgm:prSet presAssocID="{C24F89F4-8666-406D-BB5E-D760250E1C67}" presName="rect1" presStyleLbl="alignAcc1" presStyleIdx="0" presStyleCnt="2" custLinFactNeighborX="-6113"/>
      <dgm:spPr/>
      <dgm:t>
        <a:bodyPr/>
        <a:lstStyle/>
        <a:p>
          <a:endParaRPr lang="ru-RU"/>
        </a:p>
      </dgm:t>
    </dgm:pt>
    <dgm:pt modelId="{B25970E9-2F46-436A-8FF6-977FBB037AEE}" type="pres">
      <dgm:prSet presAssocID="{7467AB86-C0BE-41B8-97B4-221D3A3C4422}" presName="vertSpace2" presStyleLbl="node1" presStyleIdx="0" presStyleCnt="2"/>
      <dgm:spPr/>
    </dgm:pt>
    <dgm:pt modelId="{527622CC-895B-4559-B004-40C32BD38EBA}" type="pres">
      <dgm:prSet presAssocID="{7467AB86-C0BE-41B8-97B4-221D3A3C4422}" presName="circle2" presStyleLbl="node1" presStyleIdx="1" presStyleCnt="2"/>
      <dgm:spPr/>
    </dgm:pt>
    <dgm:pt modelId="{B145E4C7-71AC-40E4-AE5F-6D58632BF59D}" type="pres">
      <dgm:prSet presAssocID="{7467AB86-C0BE-41B8-97B4-221D3A3C4422}" presName="rect2" presStyleLbl="alignAcc1" presStyleIdx="1" presStyleCnt="2"/>
      <dgm:spPr/>
      <dgm:t>
        <a:bodyPr/>
        <a:lstStyle/>
        <a:p>
          <a:endParaRPr lang="ru-RU"/>
        </a:p>
      </dgm:t>
    </dgm:pt>
    <dgm:pt modelId="{AD452E89-F7B3-430E-A684-9A5403A3B329}" type="pres">
      <dgm:prSet presAssocID="{C24F89F4-8666-406D-BB5E-D760250E1C67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88918-EF66-466F-9BA4-48D35B0F3F4C}" type="pres">
      <dgm:prSet presAssocID="{7467AB86-C0BE-41B8-97B4-221D3A3C4422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D0195F-44AC-4A8A-A542-96668E3F10E3}" srcId="{6E848585-5D53-4ED0-AED4-FE805F692DEF}" destId="{7467AB86-C0BE-41B8-97B4-221D3A3C4422}" srcOrd="1" destOrd="0" parTransId="{853FC4C2-9D79-45F8-A08F-38E08B62FAB9}" sibTransId="{51C76612-E078-4BBC-A6D4-9737371155AE}"/>
    <dgm:cxn modelId="{64349B73-4C1A-4EAD-8BA7-598933F6768D}" type="presOf" srcId="{C24F89F4-8666-406D-BB5E-D760250E1C67}" destId="{632339F1-1617-4D8F-BAEC-445886DCFB84}" srcOrd="0" destOrd="0" presId="urn:microsoft.com/office/officeart/2005/8/layout/target3"/>
    <dgm:cxn modelId="{DFC30044-0885-4B1F-8FDF-CB09CD89EDDC}" type="presOf" srcId="{6E848585-5D53-4ED0-AED4-FE805F692DEF}" destId="{D13135EF-9A75-4950-BDFC-B222FA37578C}" srcOrd="0" destOrd="0" presId="urn:microsoft.com/office/officeart/2005/8/layout/target3"/>
    <dgm:cxn modelId="{BA3D486F-5BB3-49F4-A267-5B23EDC2F69F}" type="presOf" srcId="{7467AB86-C0BE-41B8-97B4-221D3A3C4422}" destId="{B145E4C7-71AC-40E4-AE5F-6D58632BF59D}" srcOrd="0" destOrd="0" presId="urn:microsoft.com/office/officeart/2005/8/layout/target3"/>
    <dgm:cxn modelId="{B26F6AD1-FBF9-4B1B-8E4B-5BB0F6C544DB}" type="presOf" srcId="{7467AB86-C0BE-41B8-97B4-221D3A3C4422}" destId="{87F88918-EF66-466F-9BA4-48D35B0F3F4C}" srcOrd="1" destOrd="0" presId="urn:microsoft.com/office/officeart/2005/8/layout/target3"/>
    <dgm:cxn modelId="{A6304AD5-27EE-431C-8449-47F6731C2A82}" srcId="{6E848585-5D53-4ED0-AED4-FE805F692DEF}" destId="{C24F89F4-8666-406D-BB5E-D760250E1C67}" srcOrd="0" destOrd="0" parTransId="{A65BD6E3-2F9A-4260-8852-C0FB08271A8D}" sibTransId="{AB47C741-A7C5-4D93-83DB-46AADCA8525D}"/>
    <dgm:cxn modelId="{1D54E501-E71E-4831-90FF-A9607D4B631B}" type="presOf" srcId="{C24F89F4-8666-406D-BB5E-D760250E1C67}" destId="{AD452E89-F7B3-430E-A684-9A5403A3B329}" srcOrd="1" destOrd="0" presId="urn:microsoft.com/office/officeart/2005/8/layout/target3"/>
    <dgm:cxn modelId="{96C01B91-CC0D-474B-88C5-4C40BC5E9664}" type="presParOf" srcId="{D13135EF-9A75-4950-BDFC-B222FA37578C}" destId="{96A382D4-AD12-40C6-B253-1A84C2FFF81D}" srcOrd="0" destOrd="0" presId="urn:microsoft.com/office/officeart/2005/8/layout/target3"/>
    <dgm:cxn modelId="{2D9A2041-EBB8-492D-9BBA-6A0698993524}" type="presParOf" srcId="{D13135EF-9A75-4950-BDFC-B222FA37578C}" destId="{9F1AA3F7-7E19-4C84-BD83-CBCC3BBBB716}" srcOrd="1" destOrd="0" presId="urn:microsoft.com/office/officeart/2005/8/layout/target3"/>
    <dgm:cxn modelId="{605864BA-3A04-4FD7-9C6B-6601092A955B}" type="presParOf" srcId="{D13135EF-9A75-4950-BDFC-B222FA37578C}" destId="{632339F1-1617-4D8F-BAEC-445886DCFB84}" srcOrd="2" destOrd="0" presId="urn:microsoft.com/office/officeart/2005/8/layout/target3"/>
    <dgm:cxn modelId="{4D82D25C-E96B-426F-9B28-6BD7BEDB896D}" type="presParOf" srcId="{D13135EF-9A75-4950-BDFC-B222FA37578C}" destId="{B25970E9-2F46-436A-8FF6-977FBB037AEE}" srcOrd="3" destOrd="0" presId="urn:microsoft.com/office/officeart/2005/8/layout/target3"/>
    <dgm:cxn modelId="{D0C42EEF-D7F3-4727-8034-A1914CE02B66}" type="presParOf" srcId="{D13135EF-9A75-4950-BDFC-B222FA37578C}" destId="{527622CC-895B-4559-B004-40C32BD38EBA}" srcOrd="4" destOrd="0" presId="urn:microsoft.com/office/officeart/2005/8/layout/target3"/>
    <dgm:cxn modelId="{EC9074DB-4D7A-4FE8-B4BD-3758E5250B37}" type="presParOf" srcId="{D13135EF-9A75-4950-BDFC-B222FA37578C}" destId="{B145E4C7-71AC-40E4-AE5F-6D58632BF59D}" srcOrd="5" destOrd="0" presId="urn:microsoft.com/office/officeart/2005/8/layout/target3"/>
    <dgm:cxn modelId="{E0898FDD-7ECD-40B1-A681-0334C904F2FE}" type="presParOf" srcId="{D13135EF-9A75-4950-BDFC-B222FA37578C}" destId="{AD452E89-F7B3-430E-A684-9A5403A3B329}" srcOrd="6" destOrd="0" presId="urn:microsoft.com/office/officeart/2005/8/layout/target3"/>
    <dgm:cxn modelId="{E0101774-4B11-4010-AA6E-3D80C0AC7C54}" type="presParOf" srcId="{D13135EF-9A75-4950-BDFC-B222FA37578C}" destId="{87F88918-EF66-466F-9BA4-48D35B0F3F4C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D9328-2B67-4DBF-8C7E-1C8C9AEDA709}">
      <dsp:nvSpPr>
        <dsp:cNvPr id="0" name=""/>
        <dsp:cNvSpPr/>
      </dsp:nvSpPr>
      <dsp:spPr>
        <a:xfrm>
          <a:off x="1388286" y="1377"/>
          <a:ext cx="5047240" cy="20188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sz="26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- это план доходов и расходов на определенный период.</a:t>
          </a:r>
        </a:p>
      </dsp:txBody>
      <dsp:txXfrm>
        <a:off x="2397734" y="1377"/>
        <a:ext cx="3028344" cy="2018896"/>
      </dsp:txXfrm>
    </dsp:sp>
    <dsp:sp modelId="{CFAE7746-8984-4EC8-A315-4301770AEDCD}">
      <dsp:nvSpPr>
        <dsp:cNvPr id="0" name=""/>
        <dsp:cNvSpPr/>
      </dsp:nvSpPr>
      <dsp:spPr>
        <a:xfrm>
          <a:off x="1388286" y="2302919"/>
          <a:ext cx="7664587" cy="20188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Бюджет для граждан </a:t>
          </a:r>
          <a:r>
            <a:rPr lang="ru-RU" sz="26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это проект закона о бюджете в доступной и понятной форме.</a:t>
          </a:r>
        </a:p>
      </dsp:txBody>
      <dsp:txXfrm>
        <a:off x="2397734" y="2302919"/>
        <a:ext cx="5645691" cy="2018896"/>
      </dsp:txXfrm>
    </dsp:sp>
    <dsp:sp modelId="{D28D5117-52E2-46B2-9D93-9841F613C87E}">
      <dsp:nvSpPr>
        <dsp:cNvPr id="0" name=""/>
        <dsp:cNvSpPr/>
      </dsp:nvSpPr>
      <dsp:spPr>
        <a:xfrm>
          <a:off x="1388286" y="4604461"/>
          <a:ext cx="5047240" cy="20188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Бюджетный процесс </a:t>
          </a:r>
          <a:r>
            <a:rPr lang="ru-RU" sz="26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это ежегодное формирование и исполнение бюджета</a:t>
          </a:r>
        </a:p>
      </dsp:txBody>
      <dsp:txXfrm>
        <a:off x="2397734" y="4604461"/>
        <a:ext cx="3028344" cy="2018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CE654-D34D-4DBD-A0C7-2B1F54186465}">
      <dsp:nvSpPr>
        <dsp:cNvPr id="0" name=""/>
        <dsp:cNvSpPr/>
      </dsp:nvSpPr>
      <dsp:spPr>
        <a:xfrm>
          <a:off x="4114800" y="2655185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3222736" y="186439"/>
              </a:lnTo>
              <a:lnTo>
                <a:pt x="3222736" y="3728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7547B-C167-41D8-A7D6-200994CC8204}">
      <dsp:nvSpPr>
        <dsp:cNvPr id="0" name=""/>
        <dsp:cNvSpPr/>
      </dsp:nvSpPr>
      <dsp:spPr>
        <a:xfrm>
          <a:off x="4114800" y="2655185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6135A-6C5A-4F8B-97AF-AC9A533AF28E}">
      <dsp:nvSpPr>
        <dsp:cNvPr id="0" name=""/>
        <dsp:cNvSpPr/>
      </dsp:nvSpPr>
      <dsp:spPr>
        <a:xfrm>
          <a:off x="3040554" y="2655185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8B8A9-276D-4B3B-814F-AF53FA7DF90B}">
      <dsp:nvSpPr>
        <dsp:cNvPr id="0" name=""/>
        <dsp:cNvSpPr/>
      </dsp:nvSpPr>
      <dsp:spPr>
        <a:xfrm>
          <a:off x="892063" y="2655185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CAB81-6B72-446A-AFD9-62331C6B3A93}">
      <dsp:nvSpPr>
        <dsp:cNvPr id="0" name=""/>
        <dsp:cNvSpPr/>
      </dsp:nvSpPr>
      <dsp:spPr>
        <a:xfrm>
          <a:off x="3226993" y="1767379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Составление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проекта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бюджета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 основано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   НА :</a:t>
          </a:r>
        </a:p>
      </dsp:txBody>
      <dsp:txXfrm>
        <a:off x="3226993" y="1767379"/>
        <a:ext cx="1775612" cy="887806"/>
      </dsp:txXfrm>
    </dsp:sp>
    <dsp:sp modelId="{340DAA14-12B2-404F-91D2-D259A4322E1D}">
      <dsp:nvSpPr>
        <dsp:cNvPr id="0" name=""/>
        <dsp:cNvSpPr/>
      </dsp:nvSpPr>
      <dsp:spPr>
        <a:xfrm>
          <a:off x="4256" y="3028064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бюджетном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Послании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 Президента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РФ</a:t>
          </a:r>
        </a:p>
      </dsp:txBody>
      <dsp:txXfrm>
        <a:off x="4256" y="3028064"/>
        <a:ext cx="1775612" cy="887806"/>
      </dsp:txXfrm>
    </dsp:sp>
    <dsp:sp modelId="{B8A28650-5B9E-4884-BC9B-549F53E1A6A0}">
      <dsp:nvSpPr>
        <dsp:cNvPr id="0" name=""/>
        <dsp:cNvSpPr/>
      </dsp:nvSpPr>
      <dsp:spPr>
        <a:xfrm>
          <a:off x="2152748" y="3028064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прогнозе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социально-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экономического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развития</a:t>
          </a:r>
        </a:p>
      </dsp:txBody>
      <dsp:txXfrm>
        <a:off x="2152748" y="3028064"/>
        <a:ext cx="1775612" cy="887806"/>
      </dsp:txXfrm>
    </dsp:sp>
    <dsp:sp modelId="{0AD134EA-9302-4076-8F17-8DFE234D338A}">
      <dsp:nvSpPr>
        <dsp:cNvPr id="0" name=""/>
        <dsp:cNvSpPr/>
      </dsp:nvSpPr>
      <dsp:spPr>
        <a:xfrm>
          <a:off x="4301239" y="3028064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основных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 направлениях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  бюджетной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 и налоговой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политики</a:t>
          </a:r>
        </a:p>
      </dsp:txBody>
      <dsp:txXfrm>
        <a:off x="4301239" y="3028064"/>
        <a:ext cx="1775612" cy="887806"/>
      </dsp:txXfrm>
    </dsp:sp>
    <dsp:sp modelId="{B8C5D97A-8B73-4C33-B4B3-67676063341A}">
      <dsp:nvSpPr>
        <dsp:cNvPr id="0" name=""/>
        <dsp:cNvSpPr/>
      </dsp:nvSpPr>
      <dsp:spPr>
        <a:xfrm>
          <a:off x="6449730" y="3028064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муниципальных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Arial" charset="0"/>
            </a:rPr>
            <a:t>программах</a:t>
          </a:r>
        </a:p>
      </dsp:txBody>
      <dsp:txXfrm>
        <a:off x="6449730" y="3028064"/>
        <a:ext cx="1775612" cy="887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B8386-163E-44FF-9377-66D31BD47554}">
      <dsp:nvSpPr>
        <dsp:cNvPr id="0" name=""/>
        <dsp:cNvSpPr/>
      </dsp:nvSpPr>
      <dsp:spPr>
        <a:xfrm>
          <a:off x="0" y="313447"/>
          <a:ext cx="78488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00DB2-B9CF-4394-9E13-92AF667A5E37}">
      <dsp:nvSpPr>
        <dsp:cNvPr id="0" name=""/>
        <dsp:cNvSpPr/>
      </dsp:nvSpPr>
      <dsp:spPr>
        <a:xfrm>
          <a:off x="392443" y="18247"/>
          <a:ext cx="549421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Оптимизация и повышение эффективности бюджетных расходов</a:t>
          </a:r>
        </a:p>
      </dsp:txBody>
      <dsp:txXfrm>
        <a:off x="421264" y="47068"/>
        <a:ext cx="5436568" cy="532758"/>
      </dsp:txXfrm>
    </dsp:sp>
    <dsp:sp modelId="{E888E688-3293-414E-AFCE-B34F23472D12}">
      <dsp:nvSpPr>
        <dsp:cNvPr id="0" name=""/>
        <dsp:cNvSpPr/>
      </dsp:nvSpPr>
      <dsp:spPr>
        <a:xfrm>
          <a:off x="0" y="1220648"/>
          <a:ext cx="78488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C2014-C337-4C1C-99A2-860E858D495C}">
      <dsp:nvSpPr>
        <dsp:cNvPr id="0" name=""/>
        <dsp:cNvSpPr/>
      </dsp:nvSpPr>
      <dsp:spPr>
        <a:xfrm>
          <a:off x="392443" y="925447"/>
          <a:ext cx="549421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Эффективное управление муниципальной собственностью</a:t>
          </a:r>
        </a:p>
      </dsp:txBody>
      <dsp:txXfrm>
        <a:off x="421264" y="954268"/>
        <a:ext cx="5436568" cy="532758"/>
      </dsp:txXfrm>
    </dsp:sp>
    <dsp:sp modelId="{B7AFDE63-B962-4E97-BBE6-061C8C6C4CA0}">
      <dsp:nvSpPr>
        <dsp:cNvPr id="0" name=""/>
        <dsp:cNvSpPr/>
      </dsp:nvSpPr>
      <dsp:spPr>
        <a:xfrm>
          <a:off x="0" y="2127848"/>
          <a:ext cx="78488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03CB2-E684-4149-95F7-E578DF854F76}">
      <dsp:nvSpPr>
        <dsp:cNvPr id="0" name=""/>
        <dsp:cNvSpPr/>
      </dsp:nvSpPr>
      <dsp:spPr>
        <a:xfrm>
          <a:off x="392443" y="1832648"/>
          <a:ext cx="549421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Увеличение собираемости платежей в бюджет</a:t>
          </a:r>
        </a:p>
      </dsp:txBody>
      <dsp:txXfrm>
        <a:off x="421264" y="1861469"/>
        <a:ext cx="5436568" cy="532758"/>
      </dsp:txXfrm>
    </dsp:sp>
    <dsp:sp modelId="{08B45767-B3C7-429B-AB78-80EB234EDB27}">
      <dsp:nvSpPr>
        <dsp:cNvPr id="0" name=""/>
        <dsp:cNvSpPr/>
      </dsp:nvSpPr>
      <dsp:spPr>
        <a:xfrm>
          <a:off x="0" y="3035048"/>
          <a:ext cx="78488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E35CD-6A98-43FA-895F-686EC0DC1C1E}">
      <dsp:nvSpPr>
        <dsp:cNvPr id="0" name=""/>
        <dsp:cNvSpPr/>
      </dsp:nvSpPr>
      <dsp:spPr>
        <a:xfrm>
          <a:off x="392443" y="2739848"/>
          <a:ext cx="549421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Разработка и принятие муниципальных программ</a:t>
          </a:r>
        </a:p>
      </dsp:txBody>
      <dsp:txXfrm>
        <a:off x="421264" y="2768669"/>
        <a:ext cx="5436568" cy="532758"/>
      </dsp:txXfrm>
    </dsp:sp>
    <dsp:sp modelId="{CD49531F-0B5C-4A46-AB35-4C8FDD45B701}">
      <dsp:nvSpPr>
        <dsp:cNvPr id="0" name=""/>
        <dsp:cNvSpPr/>
      </dsp:nvSpPr>
      <dsp:spPr>
        <a:xfrm>
          <a:off x="0" y="3942248"/>
          <a:ext cx="78488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22F88-31DD-4852-9F44-8292280416D4}">
      <dsp:nvSpPr>
        <dsp:cNvPr id="0" name=""/>
        <dsp:cNvSpPr/>
      </dsp:nvSpPr>
      <dsp:spPr>
        <a:xfrm>
          <a:off x="392443" y="3647048"/>
          <a:ext cx="549421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Минимизация бюджетного дефицита</a:t>
          </a:r>
        </a:p>
      </dsp:txBody>
      <dsp:txXfrm>
        <a:off x="421264" y="3675869"/>
        <a:ext cx="5436568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434C9-723D-426C-80C9-308892987E54}">
      <dsp:nvSpPr>
        <dsp:cNvPr id="0" name=""/>
        <dsp:cNvSpPr/>
      </dsp:nvSpPr>
      <dsp:spPr>
        <a:xfrm>
          <a:off x="0" y="562"/>
          <a:ext cx="7848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4EF40-180B-4F91-B687-92EAC2405819}">
      <dsp:nvSpPr>
        <dsp:cNvPr id="0" name=""/>
        <dsp:cNvSpPr/>
      </dsp:nvSpPr>
      <dsp:spPr>
        <a:xfrm>
          <a:off x="0" y="562"/>
          <a:ext cx="7848872" cy="92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Арендная  плата  за  землю</a:t>
          </a:r>
        </a:p>
      </dsp:txBody>
      <dsp:txXfrm>
        <a:off x="0" y="562"/>
        <a:ext cx="7848872" cy="921477"/>
      </dsp:txXfrm>
    </dsp:sp>
    <dsp:sp modelId="{F43934EF-BFF8-4A00-A378-821B41606E09}">
      <dsp:nvSpPr>
        <dsp:cNvPr id="0" name=""/>
        <dsp:cNvSpPr/>
      </dsp:nvSpPr>
      <dsp:spPr>
        <a:xfrm>
          <a:off x="0" y="922039"/>
          <a:ext cx="7848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E7CCA-35EF-466B-8798-88AC38BBF014}">
      <dsp:nvSpPr>
        <dsp:cNvPr id="0" name=""/>
        <dsp:cNvSpPr/>
      </dsp:nvSpPr>
      <dsp:spPr>
        <a:xfrm>
          <a:off x="0" y="922039"/>
          <a:ext cx="7848872" cy="92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Доходы от сдачи в аренду имущества</a:t>
          </a:r>
        </a:p>
      </dsp:txBody>
      <dsp:txXfrm>
        <a:off x="0" y="922039"/>
        <a:ext cx="7848872" cy="921477"/>
      </dsp:txXfrm>
    </dsp:sp>
    <dsp:sp modelId="{FE929F49-9F07-4C65-A058-D15E335372F8}">
      <dsp:nvSpPr>
        <dsp:cNvPr id="0" name=""/>
        <dsp:cNvSpPr/>
      </dsp:nvSpPr>
      <dsp:spPr>
        <a:xfrm>
          <a:off x="0" y="1843517"/>
          <a:ext cx="7848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04CBA-04B1-4FF0-8995-13E7DD4048F6}">
      <dsp:nvSpPr>
        <dsp:cNvPr id="0" name=""/>
        <dsp:cNvSpPr/>
      </dsp:nvSpPr>
      <dsp:spPr>
        <a:xfrm>
          <a:off x="0" y="1843517"/>
          <a:ext cx="7848872" cy="92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Доходы от продажи земли</a:t>
          </a:r>
        </a:p>
      </dsp:txBody>
      <dsp:txXfrm>
        <a:off x="0" y="1843517"/>
        <a:ext cx="7848872" cy="921477"/>
      </dsp:txXfrm>
    </dsp:sp>
    <dsp:sp modelId="{039EB73C-1DD7-4ED8-AD7F-F37087BB4D64}">
      <dsp:nvSpPr>
        <dsp:cNvPr id="0" name=""/>
        <dsp:cNvSpPr/>
      </dsp:nvSpPr>
      <dsp:spPr>
        <a:xfrm>
          <a:off x="0" y="2764994"/>
          <a:ext cx="7848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6E522-2D7A-41FE-93F3-0F46C57A76D6}">
      <dsp:nvSpPr>
        <dsp:cNvPr id="0" name=""/>
        <dsp:cNvSpPr/>
      </dsp:nvSpPr>
      <dsp:spPr>
        <a:xfrm>
          <a:off x="0" y="2764994"/>
          <a:ext cx="7848872" cy="92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Доходы от продажи имущества</a:t>
          </a:r>
        </a:p>
      </dsp:txBody>
      <dsp:txXfrm>
        <a:off x="0" y="2764994"/>
        <a:ext cx="7848872" cy="921477"/>
      </dsp:txXfrm>
    </dsp:sp>
    <dsp:sp modelId="{6010C46B-BE13-4AE6-9DE9-4A6A205C84E8}">
      <dsp:nvSpPr>
        <dsp:cNvPr id="0" name=""/>
        <dsp:cNvSpPr/>
      </dsp:nvSpPr>
      <dsp:spPr>
        <a:xfrm>
          <a:off x="0" y="3686472"/>
          <a:ext cx="7848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02058-0C09-4803-96F5-1B2F41944593}">
      <dsp:nvSpPr>
        <dsp:cNvPr id="0" name=""/>
        <dsp:cNvSpPr/>
      </dsp:nvSpPr>
      <dsp:spPr>
        <a:xfrm>
          <a:off x="0" y="3686472"/>
          <a:ext cx="7848872" cy="92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Прочие  доходы от оказания платных услуг</a:t>
          </a:r>
        </a:p>
      </dsp:txBody>
      <dsp:txXfrm>
        <a:off x="0" y="3686472"/>
        <a:ext cx="7848872" cy="921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81001-3189-4B7C-99C5-98D2868FD8B1}">
      <dsp:nvSpPr>
        <dsp:cNvPr id="0" name=""/>
        <dsp:cNvSpPr/>
      </dsp:nvSpPr>
      <dsp:spPr>
        <a:xfrm rot="19200000">
          <a:off x="542054" y="2212669"/>
          <a:ext cx="2722453" cy="176959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27940" rIns="8382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sz="2200" b="0" kern="1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(предоставляются без определения конкретной цели их использования</a:t>
          </a:r>
          <a:r>
            <a:rPr lang="ru-RU" sz="2200" b="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56201" y="2288948"/>
        <a:ext cx="2549685" cy="1683210"/>
      </dsp:txXfrm>
    </dsp:sp>
    <dsp:sp modelId="{91985FE9-F286-4C2B-A758-9812144476A2}">
      <dsp:nvSpPr>
        <dsp:cNvPr id="0" name=""/>
        <dsp:cNvSpPr/>
      </dsp:nvSpPr>
      <dsp:spPr>
        <a:xfrm>
          <a:off x="3000596" y="446259"/>
          <a:ext cx="2722453" cy="176959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27940" rIns="8382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</a:t>
          </a:r>
          <a:r>
            <a:rPr lang="ru-RU" sz="2200" b="0" kern="1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(предоставляются на финансирование переданных полномочий)</a:t>
          </a:r>
        </a:p>
      </dsp:txBody>
      <dsp:txXfrm>
        <a:off x="3086980" y="532643"/>
        <a:ext cx="2549685" cy="1683210"/>
      </dsp:txXfrm>
    </dsp:sp>
    <dsp:sp modelId="{E998E331-36B1-41BF-91D6-C9E1D191F454}">
      <dsp:nvSpPr>
        <dsp:cNvPr id="0" name=""/>
        <dsp:cNvSpPr/>
      </dsp:nvSpPr>
      <dsp:spPr>
        <a:xfrm rot="2400000">
          <a:off x="5447318" y="2212712"/>
          <a:ext cx="2722453" cy="176959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27940" rIns="8382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</a:t>
          </a:r>
          <a:r>
            <a:rPr lang="ru-RU" sz="2200" b="0" kern="1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(предоставляются на условиях долевого </a:t>
          </a:r>
          <a:r>
            <a:rPr lang="ru-RU" sz="2200" b="0" kern="1200" dirty="0" err="1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2200" b="0" kern="1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505939" y="2288991"/>
        <a:ext cx="2549685" cy="16832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382D4-AD12-40C6-B253-1A84C2FFF81D}">
      <dsp:nvSpPr>
        <dsp:cNvPr id="0" name=""/>
        <dsp:cNvSpPr/>
      </dsp:nvSpPr>
      <dsp:spPr>
        <a:xfrm>
          <a:off x="0" y="0"/>
          <a:ext cx="3710036" cy="371003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2339F1-1617-4D8F-BAEC-445886DCFB84}">
      <dsp:nvSpPr>
        <dsp:cNvPr id="0" name=""/>
        <dsp:cNvSpPr/>
      </dsp:nvSpPr>
      <dsp:spPr>
        <a:xfrm>
          <a:off x="1440193" y="0"/>
          <a:ext cx="6785941" cy="37100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цели и задачи в определенной сфере</a:t>
          </a:r>
        </a:p>
      </dsp:txBody>
      <dsp:txXfrm>
        <a:off x="1440193" y="0"/>
        <a:ext cx="6785941" cy="1762267"/>
      </dsp:txXfrm>
    </dsp:sp>
    <dsp:sp modelId="{527622CC-895B-4559-B004-40C32BD38EBA}">
      <dsp:nvSpPr>
        <dsp:cNvPr id="0" name=""/>
        <dsp:cNvSpPr/>
      </dsp:nvSpPr>
      <dsp:spPr>
        <a:xfrm>
          <a:off x="973884" y="1762267"/>
          <a:ext cx="1762267" cy="17622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45E4C7-71AC-40E4-AE5F-6D58632BF59D}">
      <dsp:nvSpPr>
        <dsp:cNvPr id="0" name=""/>
        <dsp:cNvSpPr/>
      </dsp:nvSpPr>
      <dsp:spPr>
        <a:xfrm>
          <a:off x="1855018" y="1762267"/>
          <a:ext cx="6785941" cy="17622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объемы используемых финансовых ресурсов</a:t>
          </a:r>
        </a:p>
      </dsp:txBody>
      <dsp:txXfrm>
        <a:off x="1855018" y="1762267"/>
        <a:ext cx="6785941" cy="1762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TabbedArc+Icon">
  <dgm:title val="Дуга из ярлычков"/>
  <dgm:desc val="Служит для отображения набора связанных элементов, расположенных дугой над общей областью. Лучше всего подходит для размещения небольшого количества текста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FBF2B70C-791C-48B1-80F5-8157EAA97F1B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2BFEA13-84DF-4600-8557-F359246892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7389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666D8391-C472-4BD8-A444-951A398EBBCE}" type="slidenum">
              <a:rPr lang="ru-RU" altLang="ru-RU" smtClean="0"/>
              <a:pPr eaLnBrk="1" hangingPunct="1">
                <a:defRPr/>
              </a:pPr>
              <a:t>39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2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6C5F-BD4D-4680-A9A2-0669495DC2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9276F-FE70-4DA5-8686-3BC0652F02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CC4AC-5146-4EDB-8CEB-1628D0EF16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B09F-AC40-45C6-ABC0-C066973385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CE805-AB57-43CB-945E-F39A39CA01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8EFD9-40BF-4B56-A9D5-98CE0748DC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02BB-4CCC-4E35-910B-AD79DA7475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0F1A8-66C6-4731-90B4-0D4DA86506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CF82F-EC9A-4DEA-AF63-70FB2343C8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C04A1-B3C9-4FDB-A020-A351419C01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4778-37F7-4093-9930-3540ADBF3E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89F5C-3DC0-4F33-8CF7-AF5A3447FC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EA26-8F13-418C-BC6F-851BF3FA65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49A25-1993-4FBE-9135-3EE93E5619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3E3EE-4917-4FFE-979B-2171F8EFE0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2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92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2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2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B48714AA-06B3-4702-AFC6-E32CC2BA69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34" r:id="rId1"/>
    <p:sldLayoutId id="2147485220" r:id="rId2"/>
    <p:sldLayoutId id="2147485221" r:id="rId3"/>
    <p:sldLayoutId id="2147485222" r:id="rId4"/>
    <p:sldLayoutId id="2147485223" r:id="rId5"/>
    <p:sldLayoutId id="2147485224" r:id="rId6"/>
    <p:sldLayoutId id="2147485225" r:id="rId7"/>
    <p:sldLayoutId id="2147485226" r:id="rId8"/>
    <p:sldLayoutId id="2147485227" r:id="rId9"/>
    <p:sldLayoutId id="2147485228" r:id="rId10"/>
    <p:sldLayoutId id="2147485229" r:id="rId11"/>
    <p:sldLayoutId id="2147485230" r:id="rId12"/>
    <p:sldLayoutId id="2147485231" r:id="rId13"/>
    <p:sldLayoutId id="2147485232" r:id="rId14"/>
    <p:sldLayoutId id="214748523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zavfin@nxt.r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76225" y="765175"/>
            <a:ext cx="8564563" cy="561498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 anchorCtr="1"/>
          <a:lstStyle/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Заволжское городское поселение</a:t>
            </a: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sz="8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БЮДЖЕТ</a:t>
            </a:r>
            <a: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/>
            </a:r>
            <a:b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</a:br>
            <a: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8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для</a:t>
            </a:r>
            <a:r>
              <a:rPr lang="ru-RU" sz="8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8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граждан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/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/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</a:b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(к 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решению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Совета Заволжского городского поселения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от 24.12.2024 № 45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«О бюджете Заволжского городского поселения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на 2025 год и плановый период 2026 и 2027 годов»)</a:t>
            </a:r>
          </a:p>
          <a:p>
            <a:pPr algn="ctr">
              <a:defRPr/>
            </a:pP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7931150" cy="703263"/>
          </a:xfrm>
        </p:spPr>
        <p:txBody>
          <a:bodyPr/>
          <a:lstStyle/>
          <a:p>
            <a:r>
              <a:rPr lang="ru-RU" altLang="ru-RU" sz="2400" b="1" dirty="0" smtClean="0">
                <a:effectLst/>
                <a:latin typeface="Times New Roman" pitchFamily="18" charset="0"/>
              </a:rPr>
              <a:t>Основные направления бюджетной политики</a:t>
            </a:r>
            <a:br>
              <a:rPr lang="ru-RU" altLang="ru-RU" sz="2400" b="1" dirty="0" smtClean="0">
                <a:effectLst/>
                <a:latin typeface="Times New Roman" pitchFamily="18" charset="0"/>
              </a:rPr>
            </a:br>
            <a:r>
              <a:rPr lang="ru-RU" altLang="ru-RU" sz="2400" b="1" dirty="0" smtClean="0">
                <a:effectLst/>
                <a:latin typeface="Times New Roman" pitchFamily="18" charset="0"/>
              </a:rPr>
              <a:t>на 2025 год и на плановый период </a:t>
            </a:r>
            <a:br>
              <a:rPr lang="ru-RU" altLang="ru-RU" sz="2400" b="1" dirty="0" smtClean="0">
                <a:effectLst/>
                <a:latin typeface="Times New Roman" pitchFamily="18" charset="0"/>
              </a:rPr>
            </a:br>
            <a:r>
              <a:rPr lang="ru-RU" altLang="ru-RU" sz="2400" b="1" dirty="0" smtClean="0">
                <a:effectLst/>
                <a:latin typeface="Times New Roman" pitchFamily="18" charset="0"/>
              </a:rPr>
              <a:t>2026 и 2027 годов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755576" y="2132856"/>
          <a:ext cx="78488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63625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Заволжского городского поселения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2025 год и на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плановый период 2026 и 2027 годов 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1. Экономические показатели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512" y="1772815"/>
          <a:ext cx="8784976" cy="4704682"/>
        </p:xfrm>
        <a:graphic>
          <a:graphicData uri="http://schemas.openxmlformats.org/drawingml/2006/table">
            <a:tbl>
              <a:tblPr/>
              <a:tblGrid>
                <a:gridCol w="3681632"/>
                <a:gridCol w="1424633"/>
                <a:gridCol w="901105"/>
                <a:gridCol w="976198"/>
                <a:gridCol w="901105"/>
                <a:gridCol w="900303"/>
              </a:tblGrid>
              <a:tr h="26179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6179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Промышленность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производства 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8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организаций химического производства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8160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 Рынок товаров и услуг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 населению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 в ценах соответствующих лет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18 124,0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19 285,08 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20 193,21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21 104,45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8993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1.3.Инвестиции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1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 за счет всех источников финансирования 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 в ценах соответствующих лет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4358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 Малое и среднее предпринимательство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794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(без внешних совместителей), занятых на малых и средних предприятиях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6362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Заволжского городского поселения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2025 год и на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плановый период 2026 и 2027 годов </a:t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2. Показатели, характеризующие уровень жизни населения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1988840"/>
          <a:ext cx="8784975" cy="4248471"/>
        </p:xfrm>
        <a:graphic>
          <a:graphicData uri="http://schemas.openxmlformats.org/drawingml/2006/table">
            <a:tbl>
              <a:tblPr/>
              <a:tblGrid>
                <a:gridCol w="3499646"/>
                <a:gridCol w="1475436"/>
                <a:gridCol w="933238"/>
                <a:gridCol w="1011009"/>
                <a:gridCol w="933238"/>
                <a:gridCol w="932408"/>
              </a:tblGrid>
              <a:tr h="2844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8444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 Демография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8 731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8 397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68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начало года)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8491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89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родившихся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89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89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прибывших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89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выбывших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89616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 Труд и занятость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502 207,05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507 931,08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516 550,39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528 490,56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1 751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90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номинальная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24 219,09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24 340,19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24 583,59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24 952,34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63625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Заволжского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2025 год и на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плановый период 2026 и 2027 годов </a:t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3. Показатели, характеризующие социальную сферу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1844821"/>
          <a:ext cx="8496944" cy="2448274"/>
        </p:xfrm>
        <a:graphic>
          <a:graphicData uri="http://schemas.openxmlformats.org/drawingml/2006/table">
            <a:tbl>
              <a:tblPr/>
              <a:tblGrid>
                <a:gridCol w="3384905"/>
                <a:gridCol w="1427061"/>
                <a:gridCol w="902640"/>
                <a:gridCol w="977861"/>
                <a:gridCol w="902640"/>
                <a:gridCol w="901837"/>
              </a:tblGrid>
              <a:tr h="33303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44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 общей площади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44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на территории социально-культурных объектов: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8491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23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учреждений образования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23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учреждений здравоохранения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23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учреждений культуры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23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прочих учреждений социальной сферы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</a:rPr>
              <a:t>Основные характеристики бюджета Заволжского городского поселения</a:t>
            </a:r>
            <a:br>
              <a:rPr lang="ru-RU" sz="2400" b="1" dirty="0">
                <a:effectLst/>
                <a:latin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</a:rPr>
              <a:t> на </a:t>
            </a:r>
            <a:r>
              <a:rPr lang="ru-RU" sz="2400" b="1" dirty="0" smtClean="0">
                <a:effectLst/>
                <a:latin typeface="Times New Roman" pitchFamily="18" charset="0"/>
              </a:rPr>
              <a:t>2025 год и на плановый период 2026 и 2027 годов</a:t>
            </a:r>
            <a:endParaRPr lang="ru-RU" sz="2400" b="1" dirty="0">
              <a:effectLst/>
              <a:latin typeface="Times New Roman" pitchFamily="18" charset="0"/>
            </a:endParaRPr>
          </a:p>
        </p:txBody>
      </p:sp>
      <p:graphicFrame>
        <p:nvGraphicFramePr>
          <p:cNvPr id="13372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61469"/>
              </p:ext>
            </p:extLst>
          </p:nvPr>
        </p:nvGraphicFramePr>
        <p:xfrm>
          <a:off x="395288" y="1648445"/>
          <a:ext cx="8353425" cy="3292723"/>
        </p:xfrm>
        <a:graphic>
          <a:graphicData uri="http://schemas.openxmlformats.org/drawingml/2006/table">
            <a:tbl>
              <a:tblPr/>
              <a:tblGrid>
                <a:gridCol w="725487"/>
                <a:gridCol w="3832225"/>
                <a:gridCol w="1265238"/>
                <a:gridCol w="1265237"/>
                <a:gridCol w="1265238"/>
              </a:tblGrid>
              <a:tr h="627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L="91444" marR="9144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Показатель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8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marL="91444" marR="9144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ДОХОДЫ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140 267,1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131 843,5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133 968,2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4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1.1.</a:t>
                      </a:r>
                    </a:p>
                  </a:txBody>
                  <a:tcPr marL="91444" marR="9144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94 308,3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98 562,5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103 969,4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36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1.2.</a:t>
                      </a:r>
                    </a:p>
                  </a:txBody>
                  <a:tcPr marL="91444" marR="9144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45 958,8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33 281,0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29 998,8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36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marL="91444" marR="9144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140 267,1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131 843,5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133 968,2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5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2.1.</a:t>
                      </a:r>
                    </a:p>
                  </a:txBody>
                  <a:tcPr marL="91444" marR="9144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в том числе условно утвержденные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3 100,0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6 100,0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marL="91444" marR="9144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ДЕФИЦИТ (-)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ПРОФИЦИТ (+)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Organization Chart 16"/>
          <p:cNvGrpSpPr>
            <a:grpSpLocks/>
          </p:cNvGrpSpPr>
          <p:nvPr/>
        </p:nvGrpSpPr>
        <p:grpSpPr bwMode="auto">
          <a:xfrm>
            <a:off x="395288" y="692150"/>
            <a:ext cx="8280400" cy="4856163"/>
            <a:chOff x="272" y="1001"/>
            <a:chExt cx="2880" cy="720"/>
          </a:xfrm>
        </p:grpSpPr>
        <p:cxnSp>
          <p:nvCxnSpPr>
            <p:cNvPr id="27651" name="_s1028"/>
            <p:cNvCxnSpPr>
              <a:cxnSpLocks noChangeShapeType="1"/>
              <a:stCxn id="27657" idx="0"/>
              <a:endCxn id="27654" idx="2"/>
            </p:cNvCxnSpPr>
            <p:nvPr/>
          </p:nvCxnSpPr>
          <p:spPr bwMode="auto">
            <a:xfrm rot="5400000" flipH="1">
              <a:off x="2144" y="857"/>
              <a:ext cx="144" cy="1008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7652" name="_s1029"/>
            <p:cNvCxnSpPr>
              <a:cxnSpLocks noChangeShapeType="1"/>
              <a:stCxn id="27656" idx="0"/>
              <a:endCxn id="27654" idx="2"/>
            </p:cNvCxnSpPr>
            <p:nvPr/>
          </p:nvCxnSpPr>
          <p:spPr bwMode="auto">
            <a:xfrm rot="-5400000">
              <a:off x="1641" y="136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53" name="_s1030"/>
            <p:cNvCxnSpPr>
              <a:cxnSpLocks noChangeShapeType="1"/>
              <a:stCxn id="27655" idx="0"/>
              <a:endCxn id="27654" idx="2"/>
            </p:cNvCxnSpPr>
            <p:nvPr/>
          </p:nvCxnSpPr>
          <p:spPr bwMode="auto">
            <a:xfrm rot="-5400000">
              <a:off x="1136" y="857"/>
              <a:ext cx="144" cy="1008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7654" name="_s1031"/>
            <p:cNvSpPr>
              <a:spLocks noChangeArrowheads="1"/>
            </p:cNvSpPr>
            <p:nvPr/>
          </p:nvSpPr>
          <p:spPr bwMode="auto">
            <a:xfrm>
              <a:off x="1280" y="100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4400" b="1">
                  <a:solidFill>
                    <a:srgbClr val="800000"/>
                  </a:solidFill>
                  <a:latin typeface="Times New Roman" pitchFamily="18" charset="0"/>
                </a:rPr>
                <a:t>Доходы</a:t>
              </a:r>
            </a:p>
            <a:p>
              <a:pPr algn="ctr"/>
              <a:r>
                <a:rPr lang="ru-RU" altLang="ru-RU" sz="4400" b="1">
                  <a:solidFill>
                    <a:srgbClr val="800000"/>
                  </a:solidFill>
                  <a:latin typeface="Times New Roman" pitchFamily="18" charset="0"/>
                </a:rPr>
                <a:t>бюджета </a:t>
              </a:r>
            </a:p>
          </p:txBody>
        </p:sp>
        <p:sp>
          <p:nvSpPr>
            <p:cNvPr id="27655" name="_s1032"/>
            <p:cNvSpPr>
              <a:spLocks noChangeArrowheads="1"/>
            </p:cNvSpPr>
            <p:nvPr/>
          </p:nvSpPr>
          <p:spPr bwMode="auto">
            <a:xfrm>
              <a:off x="272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2800" b="1">
                  <a:solidFill>
                    <a:srgbClr val="800000"/>
                  </a:solidFill>
                  <a:latin typeface="Times New Roman" pitchFamily="18" charset="0"/>
                </a:rPr>
                <a:t>Налоговые</a:t>
              </a:r>
            </a:p>
            <a:p>
              <a:pPr algn="ctr"/>
              <a:r>
                <a:rPr lang="ru-RU" altLang="ru-RU" sz="2800" b="1">
                  <a:solidFill>
                    <a:srgbClr val="800000"/>
                  </a:solidFill>
                  <a:latin typeface="Times New Roman" pitchFamily="18" charset="0"/>
                </a:rPr>
                <a:t> доходы</a:t>
              </a:r>
            </a:p>
          </p:txBody>
        </p:sp>
        <p:sp>
          <p:nvSpPr>
            <p:cNvPr id="27656" name="_s1033"/>
            <p:cNvSpPr>
              <a:spLocks noChangeArrowheads="1"/>
            </p:cNvSpPr>
            <p:nvPr/>
          </p:nvSpPr>
          <p:spPr bwMode="auto">
            <a:xfrm>
              <a:off x="1280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2800" b="1">
                  <a:solidFill>
                    <a:srgbClr val="800000"/>
                  </a:solidFill>
                  <a:latin typeface="Times New Roman" pitchFamily="18" charset="0"/>
                </a:rPr>
                <a:t>Неналоговые</a:t>
              </a:r>
            </a:p>
            <a:p>
              <a:pPr algn="ctr"/>
              <a:r>
                <a:rPr lang="ru-RU" altLang="ru-RU" sz="2800" b="1">
                  <a:solidFill>
                    <a:srgbClr val="800000"/>
                  </a:solidFill>
                  <a:latin typeface="Times New Roman" pitchFamily="18" charset="0"/>
                </a:rPr>
                <a:t>доходы</a:t>
              </a:r>
            </a:p>
          </p:txBody>
        </p:sp>
        <p:sp>
          <p:nvSpPr>
            <p:cNvPr id="27657" name="_s1034"/>
            <p:cNvSpPr>
              <a:spLocks noChangeArrowheads="1"/>
            </p:cNvSpPr>
            <p:nvPr/>
          </p:nvSpPr>
          <p:spPr bwMode="auto">
            <a:xfrm>
              <a:off x="2288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2800" b="1">
                  <a:solidFill>
                    <a:srgbClr val="800000"/>
                  </a:solidFill>
                  <a:latin typeface="Times New Roman" pitchFamily="18" charset="0"/>
                </a:rPr>
                <a:t>Безвозмездные</a:t>
              </a:r>
            </a:p>
            <a:p>
              <a:pPr algn="ctr"/>
              <a:r>
                <a:rPr lang="ru-RU" altLang="ru-RU" sz="2800" b="1">
                  <a:solidFill>
                    <a:srgbClr val="800000"/>
                  </a:solidFill>
                  <a:latin typeface="Times New Roman" pitchFamily="18" charset="0"/>
                </a:rPr>
                <a:t>поступления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002587" cy="1016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это поступления от уплаты налогов, установленных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Налоговым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кодексом РФ</a:t>
            </a:r>
          </a:p>
        </p:txBody>
      </p:sp>
      <p:grpSp>
        <p:nvGrpSpPr>
          <p:cNvPr id="28675" name="Группа 4"/>
          <p:cNvGrpSpPr>
            <a:grpSpLocks/>
          </p:cNvGrpSpPr>
          <p:nvPr/>
        </p:nvGrpSpPr>
        <p:grpSpPr bwMode="auto">
          <a:xfrm>
            <a:off x="755650" y="2420938"/>
            <a:ext cx="8099425" cy="7083425"/>
            <a:chOff x="2665700" y="1988840"/>
            <a:chExt cx="4168292" cy="3736929"/>
          </a:xfrm>
        </p:grpSpPr>
        <p:sp>
          <p:nvSpPr>
            <p:cNvPr id="6" name="Полилиния 5"/>
            <p:cNvSpPr/>
            <p:nvPr/>
          </p:nvSpPr>
          <p:spPr>
            <a:xfrm>
              <a:off x="4586448" y="1988840"/>
              <a:ext cx="972220" cy="1117226"/>
            </a:xfrm>
            <a:custGeom>
              <a:avLst/>
              <a:gdLst>
                <a:gd name="connsiteX0" fmla="*/ 0 w 1116647"/>
                <a:gd name="connsiteY0" fmla="*/ 485742 h 971483"/>
                <a:gd name="connsiteX1" fmla="*/ 242871 w 1116647"/>
                <a:gd name="connsiteY1" fmla="*/ 0 h 971483"/>
                <a:gd name="connsiteX2" fmla="*/ 873776 w 1116647"/>
                <a:gd name="connsiteY2" fmla="*/ 0 h 971483"/>
                <a:gd name="connsiteX3" fmla="*/ 1116647 w 1116647"/>
                <a:gd name="connsiteY3" fmla="*/ 485742 h 971483"/>
                <a:gd name="connsiteX4" fmla="*/ 873776 w 1116647"/>
                <a:gd name="connsiteY4" fmla="*/ 971483 h 971483"/>
                <a:gd name="connsiteX5" fmla="*/ 242871 w 1116647"/>
                <a:gd name="connsiteY5" fmla="*/ 971483 h 971483"/>
                <a:gd name="connsiteX6" fmla="*/ 0 w 1116647"/>
                <a:gd name="connsiteY6" fmla="*/ 485742 h 97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6647" h="971483">
                  <a:moveTo>
                    <a:pt x="558323" y="0"/>
                  </a:moveTo>
                  <a:lnTo>
                    <a:pt x="1116646" y="211298"/>
                  </a:lnTo>
                  <a:lnTo>
                    <a:pt x="1116646" y="760185"/>
                  </a:lnTo>
                  <a:lnTo>
                    <a:pt x="558323" y="971483"/>
                  </a:lnTo>
                  <a:lnTo>
                    <a:pt x="1" y="760185"/>
                  </a:lnTo>
                  <a:lnTo>
                    <a:pt x="1" y="211298"/>
                  </a:lnTo>
                  <a:lnTo>
                    <a:pt x="55832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869" tIns="204491" rIns="181869" bIns="20449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chemeClr val="accent5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588080" y="2212452"/>
              <a:ext cx="1245912" cy="6700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3629750" y="1988840"/>
              <a:ext cx="971403" cy="1116388"/>
            </a:xfrm>
            <a:custGeom>
              <a:avLst/>
              <a:gdLst>
                <a:gd name="connsiteX0" fmla="*/ 0 w 1116647"/>
                <a:gd name="connsiteY0" fmla="*/ 485742 h 971483"/>
                <a:gd name="connsiteX1" fmla="*/ 242871 w 1116647"/>
                <a:gd name="connsiteY1" fmla="*/ 0 h 971483"/>
                <a:gd name="connsiteX2" fmla="*/ 873776 w 1116647"/>
                <a:gd name="connsiteY2" fmla="*/ 0 h 971483"/>
                <a:gd name="connsiteX3" fmla="*/ 1116647 w 1116647"/>
                <a:gd name="connsiteY3" fmla="*/ 485742 h 971483"/>
                <a:gd name="connsiteX4" fmla="*/ 873776 w 1116647"/>
                <a:gd name="connsiteY4" fmla="*/ 971483 h 971483"/>
                <a:gd name="connsiteX5" fmla="*/ 242871 w 1116647"/>
                <a:gd name="connsiteY5" fmla="*/ 971483 h 971483"/>
                <a:gd name="connsiteX6" fmla="*/ 0 w 1116647"/>
                <a:gd name="connsiteY6" fmla="*/ 485742 h 97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6647" h="971483">
                  <a:moveTo>
                    <a:pt x="558323" y="0"/>
                  </a:moveTo>
                  <a:lnTo>
                    <a:pt x="1116646" y="211298"/>
                  </a:lnTo>
                  <a:lnTo>
                    <a:pt x="1116646" y="760185"/>
                  </a:lnTo>
                  <a:lnTo>
                    <a:pt x="558323" y="971483"/>
                  </a:lnTo>
                  <a:lnTo>
                    <a:pt x="1" y="760185"/>
                  </a:lnTo>
                  <a:lnTo>
                    <a:pt x="1" y="211298"/>
                  </a:lnTo>
                  <a:lnTo>
                    <a:pt x="55832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869" tIns="204491" rIns="181869" bIns="20449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Акцизы по подакцизным товарам (продукции)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814393" y="3160503"/>
              <a:ext cx="1205880" cy="6700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2665700" y="1988840"/>
              <a:ext cx="971403" cy="1117226"/>
            </a:xfrm>
            <a:custGeom>
              <a:avLst/>
              <a:gdLst>
                <a:gd name="connsiteX0" fmla="*/ 0 w 1116647"/>
                <a:gd name="connsiteY0" fmla="*/ 485742 h 971483"/>
                <a:gd name="connsiteX1" fmla="*/ 242871 w 1116647"/>
                <a:gd name="connsiteY1" fmla="*/ 0 h 971483"/>
                <a:gd name="connsiteX2" fmla="*/ 873776 w 1116647"/>
                <a:gd name="connsiteY2" fmla="*/ 0 h 971483"/>
                <a:gd name="connsiteX3" fmla="*/ 1116647 w 1116647"/>
                <a:gd name="connsiteY3" fmla="*/ 485742 h 971483"/>
                <a:gd name="connsiteX4" fmla="*/ 873776 w 1116647"/>
                <a:gd name="connsiteY4" fmla="*/ 971483 h 971483"/>
                <a:gd name="connsiteX5" fmla="*/ 242871 w 1116647"/>
                <a:gd name="connsiteY5" fmla="*/ 971483 h 971483"/>
                <a:gd name="connsiteX6" fmla="*/ 0 w 1116647"/>
                <a:gd name="connsiteY6" fmla="*/ 485742 h 97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6647" h="971483">
                  <a:moveTo>
                    <a:pt x="558323" y="0"/>
                  </a:moveTo>
                  <a:lnTo>
                    <a:pt x="1116646" y="211298"/>
                  </a:lnTo>
                  <a:lnTo>
                    <a:pt x="1116646" y="760185"/>
                  </a:lnTo>
                  <a:lnTo>
                    <a:pt x="558323" y="971483"/>
                  </a:lnTo>
                  <a:lnTo>
                    <a:pt x="1" y="760185"/>
                  </a:lnTo>
                  <a:lnTo>
                    <a:pt x="1" y="211298"/>
                  </a:lnTo>
                  <a:lnTo>
                    <a:pt x="55832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869" tIns="204491" rIns="181869" bIns="20449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chemeClr val="accent5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Налог на </a:t>
              </a:r>
              <a:r>
                <a: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имущество</a:t>
              </a:r>
              <a:r>
                <a:rPr lang="ru-RU" sz="2000" dirty="0">
                  <a:solidFill>
                    <a:schemeClr val="accent5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физических лиц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588080" y="4107717"/>
              <a:ext cx="1245912" cy="6700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5556217" y="1997215"/>
              <a:ext cx="971403" cy="1116388"/>
            </a:xfrm>
            <a:custGeom>
              <a:avLst/>
              <a:gdLst>
                <a:gd name="connsiteX0" fmla="*/ 0 w 1116647"/>
                <a:gd name="connsiteY0" fmla="*/ 485742 h 971483"/>
                <a:gd name="connsiteX1" fmla="*/ 242871 w 1116647"/>
                <a:gd name="connsiteY1" fmla="*/ 0 h 971483"/>
                <a:gd name="connsiteX2" fmla="*/ 873776 w 1116647"/>
                <a:gd name="connsiteY2" fmla="*/ 0 h 971483"/>
                <a:gd name="connsiteX3" fmla="*/ 1116647 w 1116647"/>
                <a:gd name="connsiteY3" fmla="*/ 485742 h 971483"/>
                <a:gd name="connsiteX4" fmla="*/ 873776 w 1116647"/>
                <a:gd name="connsiteY4" fmla="*/ 971483 h 971483"/>
                <a:gd name="connsiteX5" fmla="*/ 242871 w 1116647"/>
                <a:gd name="connsiteY5" fmla="*/ 971483 h 971483"/>
                <a:gd name="connsiteX6" fmla="*/ 0 w 1116647"/>
                <a:gd name="connsiteY6" fmla="*/ 485742 h 97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6647" h="971483">
                  <a:moveTo>
                    <a:pt x="558323" y="0"/>
                  </a:moveTo>
                  <a:lnTo>
                    <a:pt x="1116646" y="211298"/>
                  </a:lnTo>
                  <a:lnTo>
                    <a:pt x="1116646" y="760185"/>
                  </a:lnTo>
                  <a:lnTo>
                    <a:pt x="558323" y="971483"/>
                  </a:lnTo>
                  <a:lnTo>
                    <a:pt x="1" y="760185"/>
                  </a:lnTo>
                  <a:lnTo>
                    <a:pt x="1" y="211298"/>
                  </a:lnTo>
                  <a:lnTo>
                    <a:pt x="55832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869" tIns="204491" rIns="181869" bIns="20449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chemeClr val="accent5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Земельный налог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14393" y="5055768"/>
              <a:ext cx="1205880" cy="670001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</a:rPr>
              <a:t>Неналоговые доходы </a:t>
            </a:r>
            <a:r>
              <a:rPr lang="ru-RU" sz="2400" dirty="0">
                <a:latin typeface="Times New Roman" pitchFamily="18" charset="0"/>
              </a:rPr>
              <a:t>- это поступления от уплаты пошлин  и сборов, установленных законодательством РФ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971600" y="1772816"/>
          <a:ext cx="784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поступления от других бюджетов РФ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8924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147050" cy="936625"/>
          </a:xfrm>
        </p:spPr>
        <p:txBody>
          <a:bodyPr/>
          <a:lstStyle/>
          <a:p>
            <a:r>
              <a:rPr lang="ru-RU" altLang="ru-RU" sz="2800" b="1" dirty="0" smtClean="0">
                <a:effectLst/>
                <a:latin typeface="Times New Roman" pitchFamily="18" charset="0"/>
              </a:rPr>
              <a:t/>
            </a:r>
            <a:br>
              <a:rPr lang="ru-RU" altLang="ru-RU" sz="2800" b="1" dirty="0" smtClean="0">
                <a:effectLst/>
                <a:latin typeface="Times New Roman" pitchFamily="18" charset="0"/>
              </a:rPr>
            </a:br>
            <a:r>
              <a:rPr lang="ru-RU" altLang="ru-RU" sz="2800" b="1" dirty="0" smtClean="0">
                <a:effectLst/>
                <a:latin typeface="Times New Roman" pitchFamily="18" charset="0"/>
              </a:rPr>
              <a:t>Доходы бюджета Заволжского городского поселения на 2025 год и на плановый период 2026 и 2027 годов</a:t>
            </a:r>
            <a:endParaRPr lang="ru-RU" altLang="ru-RU" sz="4000" dirty="0" smtClean="0">
              <a:effectLst/>
            </a:endParaRPr>
          </a:p>
        </p:txBody>
      </p:sp>
      <p:graphicFrame>
        <p:nvGraphicFramePr>
          <p:cNvPr id="18528" name="Group 9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5419974"/>
              </p:ext>
            </p:extLst>
          </p:nvPr>
        </p:nvGraphicFramePr>
        <p:xfrm>
          <a:off x="539750" y="1665341"/>
          <a:ext cx="8352730" cy="4345193"/>
        </p:xfrm>
        <a:graphic>
          <a:graphicData uri="http://schemas.openxmlformats.org/drawingml/2006/table">
            <a:tbl>
              <a:tblPr/>
              <a:tblGrid>
                <a:gridCol w="4170718"/>
                <a:gridCol w="1292357"/>
                <a:gridCol w="959992"/>
                <a:gridCol w="959991"/>
                <a:gridCol w="969672"/>
              </a:tblGrid>
              <a:tr h="606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 зачисления в мест.бюдж.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5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1.Налоговые доходы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90 701,4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94 974,4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100 387,8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81 458,4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85 616,7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89 723,8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 (бензин)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3 027,0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3 094,7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4 353,0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 физических  лиц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2 456,0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2 503,0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2 551,0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3 760,0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3 760,0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3 760,0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25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2.Неналоговые доходы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3 606,9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3 588,1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3 581,6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318,4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318,4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318,4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землю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522,8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522,8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522,8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1 423,1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1 423,1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1 423,1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использования имущества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819,7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819,7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322,2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319,3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319,0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166,2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150,3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144,1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10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333375"/>
            <a:ext cx="8856662" cy="6032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города Заволжска!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Перед вами  бюджет города, в котором в краткой и доступной форме отражены основные параметры городского бюджета на 2025 год и плановый период 2026 и 2027 годов.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Данные изложены так, чтобы каждый мог понять, на какие цели и в каком объеме направляются бюджетные средства.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87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% расходов бюджета Заволжского городского поселения распределено в рамках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муниципальных программ.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Надеемся, что представление бюджета городского поселения в понятной и доступной форме повысит уровень общественного участия граждан в бюджетном процессе Заволжского городского поселения.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4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Заволжского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476250"/>
            <a:ext cx="8147050" cy="144463"/>
          </a:xfrm>
        </p:spPr>
        <p:txBody>
          <a:bodyPr/>
          <a:lstStyle/>
          <a:p>
            <a:r>
              <a:rPr lang="ru-RU" altLang="ru-RU" sz="4000" smtClean="0">
                <a:effectLst/>
              </a:rPr>
              <a:t> </a:t>
            </a:r>
          </a:p>
        </p:txBody>
      </p:sp>
      <p:graphicFrame>
        <p:nvGraphicFramePr>
          <p:cNvPr id="19542" name="Group 8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25598520"/>
              </p:ext>
            </p:extLst>
          </p:nvPr>
        </p:nvGraphicFramePr>
        <p:xfrm>
          <a:off x="539750" y="492125"/>
          <a:ext cx="8280400" cy="4535490"/>
        </p:xfrm>
        <a:graphic>
          <a:graphicData uri="http://schemas.openxmlformats.org/drawingml/2006/table">
            <a:tbl>
              <a:tblPr/>
              <a:tblGrid>
                <a:gridCol w="5056188"/>
                <a:gridCol w="1069975"/>
                <a:gridCol w="1071562"/>
                <a:gridCol w="1082675"/>
              </a:tblGrid>
              <a:tr h="59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3.Межбюджетные трансферты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958,8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998,8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5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в том числе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591,5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на сбалансированность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810,3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860,7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11 362,5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-субсидия на ремонт дорог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833,5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334,6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11 334,6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-субсидия на  комплектование книжных фондов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27,2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51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-прочие субсидии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35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0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5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 ДОХОДОВ :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140 267,1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131 843,5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133 968,2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Структура доходов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бюджета Заволжского городского поселения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dirty="0">
              <a:effectLst/>
            </a:endParaRPr>
          </a:p>
        </p:txBody>
      </p:sp>
      <p:graphicFrame>
        <p:nvGraphicFramePr>
          <p:cNvPr id="5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54407962"/>
              </p:ext>
            </p:extLst>
          </p:nvPr>
        </p:nvGraphicFramePr>
        <p:xfrm>
          <a:off x="669549" y="1651000"/>
          <a:ext cx="7804901" cy="487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Структура доходов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бюджета Заволжского городского поселения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dirty="0">
              <a:effectLst/>
            </a:endParaRPr>
          </a:p>
        </p:txBody>
      </p:sp>
      <p:graphicFrame>
        <p:nvGraphicFramePr>
          <p:cNvPr id="5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93915718"/>
              </p:ext>
            </p:extLst>
          </p:nvPr>
        </p:nvGraphicFramePr>
        <p:xfrm>
          <a:off x="669549" y="1651000"/>
          <a:ext cx="7804901" cy="487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0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Структура доходов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бюджета Заволжского городского поселения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dirty="0">
              <a:effectLst/>
            </a:endParaRPr>
          </a:p>
        </p:txBody>
      </p:sp>
      <p:graphicFrame>
        <p:nvGraphicFramePr>
          <p:cNvPr id="5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14438856"/>
              </p:ext>
            </p:extLst>
          </p:nvPr>
        </p:nvGraphicFramePr>
        <p:xfrm>
          <a:off x="669549" y="1651000"/>
          <a:ext cx="7804901" cy="487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05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504825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</a:rPr>
              <a:t>Расходы бюджета </a:t>
            </a:r>
            <a:r>
              <a:rPr lang="ru-RU" sz="2400" b="1" dirty="0" smtClean="0">
                <a:effectLst/>
                <a:latin typeface="Times New Roman" pitchFamily="18" charset="0"/>
              </a:rPr>
              <a:t>Заволжского городского поселения на 2025 год и на плановый период 2026 и 2027 годов</a:t>
            </a:r>
            <a:endParaRPr lang="ru-RU" sz="2400" b="1" dirty="0">
              <a:effectLst/>
            </a:endParaRPr>
          </a:p>
        </p:txBody>
      </p:sp>
      <p:graphicFrame>
        <p:nvGraphicFramePr>
          <p:cNvPr id="23630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247987"/>
              </p:ext>
            </p:extLst>
          </p:nvPr>
        </p:nvGraphicFramePr>
        <p:xfrm>
          <a:off x="468313" y="1268413"/>
          <a:ext cx="8121650" cy="4038364"/>
        </p:xfrm>
        <a:graphic>
          <a:graphicData uri="http://schemas.openxmlformats.org/drawingml/2006/table">
            <a:tbl>
              <a:tblPr/>
              <a:tblGrid>
                <a:gridCol w="1146835"/>
                <a:gridCol w="3074696"/>
                <a:gridCol w="1460362"/>
                <a:gridCol w="1214323"/>
                <a:gridCol w="1225434"/>
              </a:tblGrid>
              <a:tr h="6205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Раздел</a:t>
                      </a:r>
                    </a:p>
                  </a:txBody>
                  <a:tcPr marL="91426" marR="91426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раздела</a:t>
                      </a:r>
                    </a:p>
                  </a:txBody>
                  <a:tcPr marL="91426" marR="9142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(тыс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. руб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.)</a:t>
                      </a:r>
                    </a:p>
                  </a:txBody>
                  <a:tcPr marL="91426" marR="9142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26" marR="9142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26" marR="9142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, в том числе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140 267,1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128 743,5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127 868,3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26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18 904,0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24 861,5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20 216,7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81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03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Национальная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безопасность 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правоохранительная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деятельность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1 230,9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480,9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480,9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04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46 130,8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41 649,1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44 659,4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05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38 285,8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26 395,4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27 154,5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08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Культура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34 376,5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34 017,5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34 017,7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308,0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308,0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308,0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36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Физкультура и спорт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1 031,1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1 031,1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1 031,1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dirty="0" smtClean="0"/>
          </a:p>
        </p:txBody>
      </p:sp>
      <p:graphicFrame>
        <p:nvGraphicFramePr>
          <p:cNvPr id="24579" name="Объект 5"/>
          <p:cNvGraphicFramePr>
            <a:graphicFrameLocks noGrp="1"/>
          </p:cNvGraphicFramePr>
          <p:nvPr>
            <p:ph idx="1"/>
          </p:nvPr>
        </p:nvGraphicFramePr>
        <p:xfrm>
          <a:off x="273050" y="1600200"/>
          <a:ext cx="8620125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3" imgW="8620491" imgH="4919898" progId="Excel.Chart.8">
                  <p:embed/>
                </p:oleObj>
              </mc:Choice>
              <mc:Fallback>
                <p:oleObj r:id="rId3" imgW="8620491" imgH="491989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600200"/>
                        <a:ext cx="8620125" cy="492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611560" y="1628800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Таблиц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605025"/>
              </p:ext>
            </p:extLst>
          </p:nvPr>
        </p:nvGraphicFramePr>
        <p:xfrm>
          <a:off x="323850" y="1773238"/>
          <a:ext cx="8496300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dirty="0" smtClean="0"/>
          </a:p>
        </p:txBody>
      </p:sp>
      <p:graphicFrame>
        <p:nvGraphicFramePr>
          <p:cNvPr id="24579" name="Объект 5"/>
          <p:cNvGraphicFramePr>
            <a:graphicFrameLocks noGrp="1"/>
          </p:cNvGraphicFramePr>
          <p:nvPr>
            <p:ph idx="1"/>
          </p:nvPr>
        </p:nvGraphicFramePr>
        <p:xfrm>
          <a:off x="273050" y="1600200"/>
          <a:ext cx="8620125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3" imgW="8620491" imgH="4919898" progId="Excel.Chart.8">
                  <p:embed/>
                </p:oleObj>
              </mc:Choice>
              <mc:Fallback>
                <p:oleObj r:id="rId3" imgW="8620491" imgH="491989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600200"/>
                        <a:ext cx="8620125" cy="492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611560" y="1628800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Таблиц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31546"/>
              </p:ext>
            </p:extLst>
          </p:nvPr>
        </p:nvGraphicFramePr>
        <p:xfrm>
          <a:off x="323850" y="1773238"/>
          <a:ext cx="8496300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081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dirty="0" smtClean="0"/>
          </a:p>
        </p:txBody>
      </p:sp>
      <p:graphicFrame>
        <p:nvGraphicFramePr>
          <p:cNvPr id="24579" name="Объект 5"/>
          <p:cNvGraphicFramePr>
            <a:graphicFrameLocks noGrp="1"/>
          </p:cNvGraphicFramePr>
          <p:nvPr>
            <p:ph idx="1"/>
          </p:nvPr>
        </p:nvGraphicFramePr>
        <p:xfrm>
          <a:off x="273050" y="1600200"/>
          <a:ext cx="8620125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r:id="rId3" imgW="8620491" imgH="4919898" progId="Excel.Chart.8">
                  <p:embed/>
                </p:oleObj>
              </mc:Choice>
              <mc:Fallback>
                <p:oleObj r:id="rId3" imgW="8620491" imgH="491989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600200"/>
                        <a:ext cx="8620125" cy="492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611560" y="1628800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Таблиц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330922"/>
              </p:ext>
            </p:extLst>
          </p:nvPr>
        </p:nvGraphicFramePr>
        <p:xfrm>
          <a:off x="323850" y="1773238"/>
          <a:ext cx="8496300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504825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Расходы </a:t>
            </a:r>
            <a:r>
              <a:rPr lang="ru-RU" sz="2400" b="1" dirty="0">
                <a:effectLst/>
                <a:latin typeface="Times New Roman" pitchFamily="18" charset="0"/>
              </a:rPr>
              <a:t>бюджета </a:t>
            </a:r>
            <a:r>
              <a:rPr lang="ru-RU" sz="2400" b="1" dirty="0" smtClean="0">
                <a:effectLst/>
                <a:latin typeface="Times New Roman" pitchFamily="18" charset="0"/>
              </a:rPr>
              <a:t>Заволжского городского поселения </a:t>
            </a:r>
            <a:br>
              <a:rPr lang="ru-RU" sz="2400" b="1" dirty="0" smtClean="0">
                <a:effectLst/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в разрезе разделов и подразделов бюджетной классификации на 2025 год и на плановый период </a:t>
            </a:r>
            <a:br>
              <a:rPr lang="ru-RU" sz="2400" b="1" dirty="0" smtClean="0">
                <a:effectLst/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2026 и 2027 годов</a:t>
            </a:r>
            <a:endParaRPr lang="ru-RU" sz="2400" b="1" dirty="0">
              <a:effectLst/>
            </a:endParaRPr>
          </a:p>
        </p:txBody>
      </p:sp>
      <p:graphicFrame>
        <p:nvGraphicFramePr>
          <p:cNvPr id="23630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029708"/>
              </p:ext>
            </p:extLst>
          </p:nvPr>
        </p:nvGraphicFramePr>
        <p:xfrm>
          <a:off x="468312" y="1700807"/>
          <a:ext cx="8208143" cy="4231821"/>
        </p:xfrm>
        <a:graphic>
          <a:graphicData uri="http://schemas.openxmlformats.org/drawingml/2006/table">
            <a:tbl>
              <a:tblPr/>
              <a:tblGrid>
                <a:gridCol w="1015633"/>
                <a:gridCol w="1015633"/>
                <a:gridCol w="2722943"/>
                <a:gridCol w="1293292"/>
                <a:gridCol w="1075401"/>
                <a:gridCol w="1085241"/>
              </a:tblGrid>
              <a:tr h="594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Раздел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подраздел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раздела, подраздела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руб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.)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18 904,0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24 861,5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20 216,7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3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субъекта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РФ и муниципального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1 763,7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736,6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1 736,6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059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10 611,5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10 095,7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10 095,7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709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2 030,8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1 916,2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1 916,2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08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 проведения выборов и референдумов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62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62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3 516,8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11 013,0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6 368,2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504825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 </a:t>
            </a:r>
            <a:br>
              <a:rPr lang="ru-RU" sz="2400" b="1" dirty="0" smtClean="0">
                <a:effectLst/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Расходы бюджета Заволжского городского поселения </a:t>
            </a:r>
            <a:br>
              <a:rPr lang="ru-RU" sz="2400" b="1" dirty="0" smtClean="0">
                <a:effectLst/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в разрезе разделов и подразделов бюджетной классификации на 2025 год и на плановый период </a:t>
            </a:r>
            <a:br>
              <a:rPr lang="ru-RU" sz="2400" b="1" dirty="0" smtClean="0">
                <a:effectLst/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2026 и 2027 годов </a:t>
            </a:r>
            <a:r>
              <a:rPr lang="ru-RU" sz="2400" b="1" dirty="0" smtClean="0">
                <a:latin typeface="Times New Roman" pitchFamily="18" charset="0"/>
              </a:rPr>
              <a:t>(продолжение)</a:t>
            </a:r>
            <a:endParaRPr lang="ru-RU" sz="2400" b="1" dirty="0"/>
          </a:p>
        </p:txBody>
      </p:sp>
      <p:graphicFrame>
        <p:nvGraphicFramePr>
          <p:cNvPr id="23630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667295"/>
              </p:ext>
            </p:extLst>
          </p:nvPr>
        </p:nvGraphicFramePr>
        <p:xfrm>
          <a:off x="468313" y="1628799"/>
          <a:ext cx="8208142" cy="4398344"/>
        </p:xfrm>
        <a:graphic>
          <a:graphicData uri="http://schemas.openxmlformats.org/drawingml/2006/table">
            <a:tbl>
              <a:tblPr/>
              <a:tblGrid>
                <a:gridCol w="1015633"/>
                <a:gridCol w="1015633"/>
                <a:gridCol w="2722942"/>
                <a:gridCol w="1293292"/>
                <a:gridCol w="1075401"/>
                <a:gridCol w="1085241"/>
              </a:tblGrid>
              <a:tr h="567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Раздел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подраздел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раздела, подраздела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руб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.)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03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Национальная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безопасность и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правоохранительная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деятельность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1 230,9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480,9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480,9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27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1 084,1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27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39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46 130,8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41 649,1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44 659,4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39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 (дорожные фонды)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46 130,8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41 649,1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44 659,4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39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38 285,8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26 395,4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27 154,5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39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8 136,9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7 064,6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7 389,3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39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39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29 845,5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19 027,4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19 461,8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Заволжское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городское поселение</a:t>
            </a:r>
          </a:p>
        </p:txBody>
      </p:sp>
      <p:pic>
        <p:nvPicPr>
          <p:cNvPr id="1229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4938" y="2060575"/>
            <a:ext cx="2416175" cy="4070350"/>
          </a:xfrm>
        </p:spPr>
      </p:pic>
      <p:sp>
        <p:nvSpPr>
          <p:cNvPr id="3" name="Овал 2"/>
          <p:cNvSpPr/>
          <p:nvPr/>
        </p:nvSpPr>
        <p:spPr>
          <a:xfrm>
            <a:off x="4321175" y="2060575"/>
            <a:ext cx="4464050" cy="4176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на 01.01.2024 г.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-  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8376 человек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331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504825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 </a:t>
            </a:r>
            <a:br>
              <a:rPr lang="ru-RU" sz="2400" b="1" dirty="0" smtClean="0">
                <a:effectLst/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Расходы бюджета Заволжского городского поселения </a:t>
            </a:r>
            <a:br>
              <a:rPr lang="ru-RU" sz="2400" b="1" dirty="0" smtClean="0">
                <a:effectLst/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в разрезе разделов и подразделов бюджетной классификации на 2025 год и на плановый период </a:t>
            </a:r>
            <a:br>
              <a:rPr lang="ru-RU" sz="2400" b="1" dirty="0" smtClean="0">
                <a:effectLst/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2026 и 2027 годов </a:t>
            </a:r>
            <a:r>
              <a:rPr lang="ru-RU" sz="2400" b="1" dirty="0" smtClean="0">
                <a:latin typeface="Times New Roman" pitchFamily="18" charset="0"/>
              </a:rPr>
              <a:t>(продолжение)</a:t>
            </a:r>
            <a:endParaRPr lang="ru-RU" sz="2400" b="1" dirty="0"/>
          </a:p>
        </p:txBody>
      </p:sp>
      <p:graphicFrame>
        <p:nvGraphicFramePr>
          <p:cNvPr id="23630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075280"/>
              </p:ext>
            </p:extLst>
          </p:nvPr>
        </p:nvGraphicFramePr>
        <p:xfrm>
          <a:off x="468313" y="1628799"/>
          <a:ext cx="8280150" cy="3998218"/>
        </p:xfrm>
        <a:graphic>
          <a:graphicData uri="http://schemas.openxmlformats.org/drawingml/2006/table">
            <a:tbl>
              <a:tblPr/>
              <a:tblGrid>
                <a:gridCol w="1024543"/>
                <a:gridCol w="1024543"/>
                <a:gridCol w="2746830"/>
                <a:gridCol w="1304638"/>
                <a:gridCol w="1084835"/>
                <a:gridCol w="1094761"/>
              </a:tblGrid>
              <a:tr h="569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Раздел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подраздел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раздела подраздела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руб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.)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3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34 376,5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34 017,5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34 017,7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34 376,5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34 017,5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34 017,7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0645"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140 267,1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128 743,5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127 868,3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0645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0645"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140 267,1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131 843,5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133 968,2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/>
          <a:lstStyle/>
          <a:p>
            <a:r>
              <a:rPr lang="ru-RU" altLang="ru-RU" sz="2400" b="1" dirty="0" smtClean="0">
                <a:effectLst/>
                <a:latin typeface="Times New Roman" pitchFamily="18" charset="0"/>
              </a:rPr>
              <a:t>Муниципальная программа</a:t>
            </a:r>
            <a:r>
              <a:rPr lang="ru-RU" altLang="ru-RU" sz="2400" dirty="0" smtClean="0">
                <a:effectLst/>
                <a:latin typeface="Times New Roman" pitchFamily="18" charset="0"/>
              </a:rPr>
              <a:t> – </a:t>
            </a:r>
            <a:br>
              <a:rPr lang="ru-RU" altLang="ru-RU" sz="2400" dirty="0" smtClean="0">
                <a:effectLst/>
                <a:latin typeface="Times New Roman" pitchFamily="18" charset="0"/>
              </a:rPr>
            </a:br>
            <a:r>
              <a:rPr lang="ru-RU" altLang="ru-RU" sz="2400" dirty="0" smtClean="0">
                <a:effectLst/>
                <a:latin typeface="Times New Roman" pitchFamily="18" charset="0"/>
              </a:rPr>
              <a:t>это документ, определяющий:</a:t>
            </a:r>
            <a:r>
              <a:rPr lang="ru-RU" altLang="ru-RU" sz="4000" dirty="0" smtClean="0">
                <a:effectLst/>
                <a:latin typeface="Times New Roman" pitchFamily="18" charset="0"/>
              </a:rPr>
              <a:t/>
            </a:r>
            <a:br>
              <a:rPr lang="ru-RU" altLang="ru-RU" sz="4000" dirty="0" smtClean="0">
                <a:effectLst/>
                <a:latin typeface="Times New Roman" pitchFamily="18" charset="0"/>
              </a:rPr>
            </a:br>
            <a:endParaRPr lang="ru-RU" altLang="ru-RU" sz="4000" dirty="0" smtClean="0">
              <a:effectLst/>
              <a:latin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51520" y="2420888"/>
          <a:ext cx="8640960" cy="371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</a:rPr>
              <a:t>Муниципальные </a:t>
            </a:r>
            <a:r>
              <a:rPr lang="ru-RU" sz="2400" b="1" dirty="0" smtClean="0">
                <a:effectLst/>
                <a:latin typeface="Times New Roman" pitchFamily="18" charset="0"/>
              </a:rPr>
              <a:t>программы </a:t>
            </a:r>
            <a:br>
              <a:rPr lang="ru-RU" sz="2400" b="1" dirty="0" smtClean="0">
                <a:effectLst/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Заволжского городского поселения </a:t>
            </a: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endParaRPr lang="ru-RU" sz="3600" dirty="0"/>
          </a:p>
        </p:txBody>
      </p:sp>
      <p:graphicFrame>
        <p:nvGraphicFramePr>
          <p:cNvPr id="29836" name="Group 1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70280"/>
              </p:ext>
            </p:extLst>
          </p:nvPr>
        </p:nvGraphicFramePr>
        <p:xfrm>
          <a:off x="457200" y="1173543"/>
          <a:ext cx="8363272" cy="4186832"/>
        </p:xfrm>
        <a:graphic>
          <a:graphicData uri="http://schemas.openxmlformats.org/drawingml/2006/table">
            <a:tbl>
              <a:tblPr/>
              <a:tblGrid>
                <a:gridCol w="373089"/>
                <a:gridCol w="4886982"/>
                <a:gridCol w="997571"/>
                <a:gridCol w="1016787"/>
                <a:gridCol w="1088843"/>
              </a:tblGrid>
              <a:tr h="578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 marL="91443" marR="9144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3" marR="9144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3" marR="9144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3" marR="9144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8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«Управление муниципальным имуществом Заволжского городского поселения»</a:t>
                      </a:r>
                    </a:p>
                  </a:txBody>
                  <a:tcPr marL="91443" marR="9144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404,0</a:t>
                      </a: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271,0</a:t>
                      </a: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271,0</a:t>
                      </a: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28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«Организация культурно-массовых мероприятий  на территории  Заволжского городского поселения»</a:t>
                      </a:r>
                    </a:p>
                  </a:txBody>
                  <a:tcPr marL="91443" marR="9144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643,0</a:t>
                      </a: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631,0</a:t>
                      </a: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633,2</a:t>
                      </a: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44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«Безопасность  Заволжского городского поселения»</a:t>
                      </a:r>
                    </a:p>
                  </a:txBody>
                  <a:tcPr marL="91443" marR="9144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1 230,9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480,9</a:t>
                      </a: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480,9</a:t>
                      </a: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69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транспортной системы Заволжского городского поселения »</a:t>
                      </a:r>
                    </a:p>
                  </a:txBody>
                  <a:tcPr marL="91443" marR="9144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46 130,9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41 649,1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44 659,4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1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услугами жилищно-коммунального хозяйства населения  Заволжского городского поселения»</a:t>
                      </a:r>
                    </a:p>
                  </a:txBody>
                  <a:tcPr marL="91443" marR="9144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35 026,1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26 395,4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27 154,5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50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на территории                                                                                                 Заволжского городского поселения»</a:t>
                      </a:r>
                    </a:p>
                  </a:txBody>
                  <a:tcPr marL="91443" marR="91443" marT="45679" marB="456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34 376,5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34 017,5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34 017,7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08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                                                                                  в Заволжском городском поселении»                                                                            </a:t>
                      </a:r>
                    </a:p>
                  </a:txBody>
                  <a:tcPr marL="91443" marR="91443" marT="45679" marB="456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1 031,1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1 031,1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1031,1</a:t>
                      </a: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08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современной городской среды в городе Заволжске»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679" marB="456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3 259,6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08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:</a:t>
                      </a:r>
                    </a:p>
                  </a:txBody>
                  <a:tcPr marL="91443" marR="91443" marT="45679" marB="456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122 102,1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104 476,0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108 247,7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215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«Управление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муниципальным имуществом Заволжского городского поселения»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90" name="Group 74"/>
          <p:cNvGraphicFramePr>
            <a:graphicFrameLocks noGrp="1"/>
          </p:cNvGraphicFramePr>
          <p:nvPr>
            <p:ph idx="1"/>
          </p:nvPr>
        </p:nvGraphicFramePr>
        <p:xfrm>
          <a:off x="179388" y="1268759"/>
          <a:ext cx="8785100" cy="1406946"/>
        </p:xfrm>
        <a:graphic>
          <a:graphicData uri="http://schemas.openxmlformats.org/drawingml/2006/table">
            <a:tbl>
              <a:tblPr/>
              <a:tblGrid>
                <a:gridCol w="5663747"/>
                <a:gridCol w="1089158"/>
                <a:gridCol w="1016547"/>
                <a:gridCol w="1015648"/>
              </a:tblGrid>
              <a:tr h="479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404,0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271,0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271,0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52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Обеспечение выполнения функций по оценке недвижимости, признанию прав и регулированию отношений по государственной и муниципальной  собственности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404,0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271,0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271,0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2781300"/>
          <a:ext cx="8785100" cy="3449320"/>
        </p:xfrm>
        <a:graphic>
          <a:graphicData uri="http://schemas.openxmlformats.org/drawingml/2006/table">
            <a:tbl>
              <a:tblPr/>
              <a:tblGrid>
                <a:gridCol w="1008236"/>
                <a:gridCol w="4680520"/>
                <a:gridCol w="1080120"/>
                <a:gridCol w="1008112"/>
                <a:gridCol w="1008112"/>
              </a:tblGrid>
              <a:tr h="43180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 год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62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Доля объектов недвижимости, на которые зарегистрировано право муниципальной собственности (земельные участки, нежилые объекты), в общем количестве объектов недвижимости, учитываемых в реестре муниципального образования «Заволжское городское поселение Заволжского муниципального района Ивановской области» и подлежащих государственной регистрации,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 Общий объем поступлений в бюджет Заволжского городского поселения доходов от использования муниципального имущества, тыс.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22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 Доля объектов муниципальной собственности в отношении которых проведена инвентаризация (обследование объектов) от общего количества объектов, подлежащих инвентаризации (обследованию),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 Доля объектов муниципального имущества, переданного в аренду, по отношению к общему количеству имущества в Перечне,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культурно-массовых мероприятий  на территории Заволжского городского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поселения»</a:t>
            </a:r>
            <a:endParaRPr lang="ru-RU" sz="2400" b="1" dirty="0">
              <a:effectLst/>
            </a:endParaRPr>
          </a:p>
        </p:txBody>
      </p:sp>
      <p:pic>
        <p:nvPicPr>
          <p:cNvPr id="43011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734" y="2060575"/>
            <a:ext cx="5545138" cy="446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5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42900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3933825"/>
          <a:ext cx="8208912" cy="2075136"/>
        </p:xfrm>
        <a:graphic>
          <a:graphicData uri="http://schemas.openxmlformats.org/drawingml/2006/table">
            <a:tbl>
              <a:tblPr/>
              <a:tblGrid>
                <a:gridCol w="1583978"/>
                <a:gridCol w="3384574"/>
                <a:gridCol w="1152128"/>
                <a:gridCol w="1080120"/>
                <a:gridCol w="1008112"/>
              </a:tblGrid>
              <a:tr h="93610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ед. изм.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 startAt="2027"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3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0" lvl="0" indent="5889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Количество мероприятий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55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2. Процент охвата населения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28,54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910" name="Group 46"/>
          <p:cNvGraphicFramePr>
            <a:graphicFrameLocks noGrp="1"/>
          </p:cNvGraphicFramePr>
          <p:nvPr/>
        </p:nvGraphicFramePr>
        <p:xfrm>
          <a:off x="468313" y="765175"/>
          <a:ext cx="8229600" cy="3033872"/>
        </p:xfrm>
        <a:graphic>
          <a:graphicData uri="http://schemas.openxmlformats.org/drawingml/2006/table">
            <a:tbl>
              <a:tblPr/>
              <a:tblGrid>
                <a:gridCol w="4967783"/>
                <a:gridCol w="1152128"/>
                <a:gridCol w="1080120"/>
                <a:gridCol w="1029569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программы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633,2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860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55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администрацией Заволжского городского поселения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0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МКУК «Заволжский городской Дом культуры»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87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МКУК « Заволжская городская библиотека»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МКУК «Заволжский городской художественно – краеведческий музей»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350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Безопасность  Заволжского городского поселения»</a:t>
            </a:r>
            <a:endParaRPr lang="ru-RU" sz="2400" b="1" dirty="0">
              <a:effectLst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700808"/>
            <a:ext cx="6264696" cy="410445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на реализацию программы</a:t>
            </a:r>
            <a:endParaRPr lang="ru-RU" sz="2000" dirty="0"/>
          </a:p>
        </p:txBody>
      </p:sp>
      <p:graphicFrame>
        <p:nvGraphicFramePr>
          <p:cNvPr id="46143" name="Group 63"/>
          <p:cNvGraphicFramePr>
            <a:graphicFrameLocks noGrp="1"/>
          </p:cNvGraphicFramePr>
          <p:nvPr>
            <p:ph idx="1"/>
          </p:nvPr>
        </p:nvGraphicFramePr>
        <p:xfrm>
          <a:off x="395288" y="836613"/>
          <a:ext cx="8342312" cy="2522828"/>
        </p:xfrm>
        <a:graphic>
          <a:graphicData uri="http://schemas.openxmlformats.org/drawingml/2006/table">
            <a:tbl>
              <a:tblPr/>
              <a:tblGrid>
                <a:gridCol w="5112816"/>
                <a:gridCol w="1080120"/>
                <a:gridCol w="1080120"/>
                <a:gridCol w="1069256"/>
              </a:tblGrid>
              <a:tr h="453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мероприятий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1230,9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480,9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480,9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122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56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Укрепление пожарной безопасности, снижение рисков и смягчение последствий чрезвычайных ситуаций 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1039,2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289,2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289,2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731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терроризма и экстремизма, обеспечение безопасности населения на территории Заволжского городского поселения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191,7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191,7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191,7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3860800"/>
          <a:ext cx="8353176" cy="1551051"/>
        </p:xfrm>
        <a:graphic>
          <a:graphicData uri="http://schemas.openxmlformats.org/drawingml/2006/table">
            <a:tbl>
              <a:tblPr/>
              <a:tblGrid>
                <a:gridCol w="1296987"/>
                <a:gridCol w="3815829"/>
                <a:gridCol w="1152128"/>
                <a:gridCol w="1080120"/>
                <a:gridCol w="1008112"/>
              </a:tblGrid>
              <a:tr h="3714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Уровень информирования населения о необходимости соблюдения правил пожарной безопасности, %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2.Недопущение совершения (попыток совершения) террористических актов на территории Заволжского городского поселения, шт.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075612" cy="792163"/>
          </a:xfrm>
        </p:spPr>
        <p:txBody>
          <a:bodyPr/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«Развитие транспортной системы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 Заволжского городского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поселения»</a:t>
            </a:r>
            <a:endParaRPr lang="ru-RU" sz="2400" b="1" dirty="0">
              <a:effectLst/>
            </a:endParaRPr>
          </a:p>
        </p:txBody>
      </p:sp>
      <p:pic>
        <p:nvPicPr>
          <p:cNvPr id="41987" name="Объект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2276475"/>
            <a:ext cx="5256212" cy="3600450"/>
          </a:xfrm>
          <a:ln w="88900" cap="sq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2159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программы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graphicFrame>
        <p:nvGraphicFramePr>
          <p:cNvPr id="37959" name="Group 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509446"/>
              </p:ext>
            </p:extLst>
          </p:nvPr>
        </p:nvGraphicFramePr>
        <p:xfrm>
          <a:off x="250825" y="620713"/>
          <a:ext cx="8569325" cy="2292942"/>
        </p:xfrm>
        <a:graphic>
          <a:graphicData uri="http://schemas.openxmlformats.org/drawingml/2006/table">
            <a:tbl>
              <a:tblPr/>
              <a:tblGrid>
                <a:gridCol w="5545311"/>
                <a:gridCol w="1008112"/>
                <a:gridCol w="1080120"/>
                <a:gridCol w="935782"/>
              </a:tblGrid>
              <a:tr h="445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  мероприятий</a:t>
                      </a:r>
                    </a:p>
                  </a:txBody>
                  <a:tcPr marL="91437" marR="91437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7" marR="91437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7" marR="91437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7" marR="91437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4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46 130,9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41 649,1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44 659,4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36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43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Капитальный ремонт, ремонт сети автомобильных дорог и содержание автомобильных дорог общего пользования и искусственных сооружений на них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34 177,8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30 200,0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33 210,3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792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Проектирование строительства (реконструкция), капитальный ремонт, строительство (реконструкция), капитальный ремонт, ремонт  и содержание автомобильных дорог общего пользования местного значения, в том числе на формирование муниципальных дорожных фондов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11 953,0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11 449,1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11 449,1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3284538"/>
          <a:ext cx="8569647" cy="2998649"/>
        </p:xfrm>
        <a:graphic>
          <a:graphicData uri="http://schemas.openxmlformats.org/drawingml/2006/table">
            <a:tbl>
              <a:tblPr/>
              <a:tblGrid>
                <a:gridCol w="1008063"/>
                <a:gridCol w="4536553"/>
                <a:gridCol w="1008112"/>
                <a:gridCol w="1080120"/>
                <a:gridCol w="936799"/>
              </a:tblGrid>
              <a:tr h="284508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Протяженность сети автомобильных дорог местного значения, км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66,648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66,648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66,648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40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протяженность автомобильных дорог местного значения, соответствующих нормативным требованиям к транспортно-эксплуатационным показателям на 31 декабря отчетного года, км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29,504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080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 Прирост протяженности автомобильных дорог местного значения, соответствующих нормативным требованиям к транспортно- эксплуатационным показателям, в результате капитального ремонта и ремонта автомобильных дорог, км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-  В том числе за счет субсидий и иных межбюджетных трансфертов из областного бюджета, км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1,903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2,634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2,366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1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 Доля протяженности автомобильных дорог местного значения, %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44,27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48,25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51,77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71462"/>
          </a:xfrm>
        </p:spPr>
        <p:txBody>
          <a:bodyPr/>
          <a:lstStyle/>
          <a:p>
            <a:pPr>
              <a:defRPr/>
            </a:pPr>
            <a:endParaRPr lang="ru-RU" sz="2800" dirty="0"/>
          </a:p>
        </p:txBody>
      </p:sp>
      <p:pic>
        <p:nvPicPr>
          <p:cNvPr id="13315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977" b="11977"/>
          <a:stretch>
            <a:fillRect/>
          </a:stretch>
        </p:blipFill>
        <p:spPr>
          <a:xfrm>
            <a:off x="0" y="0"/>
            <a:ext cx="9288463" cy="6867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641"/>
            <a:ext cx="8425184" cy="1368698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услугами жилищно-коммунального хозяйства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населения 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Заволжского городского поселения» 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effectLst/>
            </a:endParaRPr>
          </a:p>
        </p:txBody>
      </p:sp>
      <p:pic>
        <p:nvPicPr>
          <p:cNvPr id="5120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5" y="1484784"/>
            <a:ext cx="3744415" cy="216024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4008" y="1469951"/>
            <a:ext cx="3960440" cy="2175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7" name="Объект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3933825"/>
            <a:ext cx="4248150" cy="2387600"/>
          </a:xfrm>
          <a:prstGeom prst="rect">
            <a:avLst/>
          </a:prstGeom>
          <a:noFill/>
          <a:ln w="88900" cap="sq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287337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программы</a:t>
            </a:r>
            <a:endParaRPr lang="ru-RU" sz="2400" dirty="0">
              <a:effectLst/>
            </a:endParaRPr>
          </a:p>
        </p:txBody>
      </p:sp>
      <p:graphicFrame>
        <p:nvGraphicFramePr>
          <p:cNvPr id="53320" name="Group 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682298"/>
              </p:ext>
            </p:extLst>
          </p:nvPr>
        </p:nvGraphicFramePr>
        <p:xfrm>
          <a:off x="323850" y="765175"/>
          <a:ext cx="8496944" cy="5243167"/>
        </p:xfrm>
        <a:graphic>
          <a:graphicData uri="http://schemas.openxmlformats.org/drawingml/2006/table">
            <a:tbl>
              <a:tblPr/>
              <a:tblGrid>
                <a:gridCol w="5688632"/>
                <a:gridCol w="936104"/>
                <a:gridCol w="936104"/>
                <a:gridCol w="936104"/>
              </a:tblGrid>
              <a:tr h="503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2" marR="91442"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2" marR="91442"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2" marR="91442"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0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42" marR="91442" marT="45573" marB="45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35 026,1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573" marB="45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26 395,4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573" marB="45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27 154,5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573" marB="45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863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Организация строительства и содержания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 жилищным законодательством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8 136,9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573" marB="45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7 064,6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573" marB="45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7 389,3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573" marB="45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70891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в границах поселения электро-, тепло-, газо- и водоснабжения населения, водоотведения, снабжения населения топливом в пределах полномочий, установленных законодательством Российской Федерации</a:t>
                      </a:r>
                    </a:p>
                  </a:txBody>
                  <a:tcPr marL="91438" marR="9143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</a:p>
                  </a:txBody>
                  <a:tcPr marL="91438" marR="9143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103,4</a:t>
                      </a:r>
                    </a:p>
                  </a:txBody>
                  <a:tcPr marL="91438" marR="9143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103,4</a:t>
                      </a:r>
                    </a:p>
                  </a:txBody>
                  <a:tcPr marL="91438" marR="9143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Частичное возмещение недополученных доходов, возникающих из-за разницы между экономически обоснованным тарифом и размером платы населения за одну помывку</a:t>
                      </a:r>
                    </a:p>
                  </a:txBody>
                  <a:tcPr marL="91438" marR="9143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1438" marR="9143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1438" marR="9143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1438" marR="9143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Осуществление муниципального контроля в сфере благоустройства, предметом которого является соблюдение правил благоустройства территории поселения, требований к обеспечению доступности для инвалидов объектов социальной, инженерной и транспортной инфраструктур и предоставляемых услуг, организация благоустройства территории поселения в соответствии с указанными правилами, а также организация использования, охраны, защиты, воспроизводства городских лесов, лесов особо охраняемых природных территорий, расположенных в границах населенных пунктов поселения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26 585,8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19 027,4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19 461,8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404813"/>
          <a:ext cx="8497888" cy="5186364"/>
        </p:xfrm>
        <a:graphic>
          <a:graphicData uri="http://schemas.openxmlformats.org/drawingml/2006/table">
            <a:tbl>
              <a:tblPr/>
              <a:tblGrid>
                <a:gridCol w="1152525"/>
                <a:gridCol w="4032250"/>
                <a:gridCol w="1223963"/>
                <a:gridCol w="936625"/>
                <a:gridCol w="1152525"/>
              </a:tblGrid>
              <a:tr h="576263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Площадь муниципального жилого фонда, м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13 057,67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11 099,02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11 000,00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Площадь незаселенные жилых помещения муниципального жилого фонда, м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2 665,28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2 337,45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Количество приборов учета, подлежащих поверке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Количество газового оборудования, подлежащего замене, 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Организация бесперебойного снабжения коммунальными услугами,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150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Количество систем теплоснабжения, водоснабжения, водоотведения (система целиком или часть системы), в которых проведены мероприятия по строительству, модернизации, реконструкции, техническому перевооружению, капитальному ремонту, ремонту, 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98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Уровень проведения своевременной оплаты за электроэнергию для уличного освещения,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Количество благо получателей, чел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8 052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«Развитие культуры на территории Заволжского городского  поселения»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3"/>
            <a:ext cx="4212000" cy="2915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0000" y="4536000"/>
            <a:ext cx="2096114" cy="2268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05" y="1512000"/>
            <a:ext cx="3389674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программы</a:t>
            </a:r>
            <a:endParaRPr lang="ru-RU" sz="2400" dirty="0">
              <a:effectLst/>
            </a:endParaRPr>
          </a:p>
        </p:txBody>
      </p:sp>
      <p:graphicFrame>
        <p:nvGraphicFramePr>
          <p:cNvPr id="64553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210258"/>
              </p:ext>
            </p:extLst>
          </p:nvPr>
        </p:nvGraphicFramePr>
        <p:xfrm>
          <a:off x="468313" y="1136650"/>
          <a:ext cx="8352159" cy="2384408"/>
        </p:xfrm>
        <a:graphic>
          <a:graphicData uri="http://schemas.openxmlformats.org/drawingml/2006/table">
            <a:tbl>
              <a:tblPr/>
              <a:tblGrid>
                <a:gridCol w="5183807"/>
                <a:gridCol w="1080120"/>
                <a:gridCol w="1080120"/>
                <a:gridCol w="1008112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5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34 376,5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34 017,5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34 017,7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64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Муниципального казенного учреждения культуры «Заволжский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художественно-краеведческий музей»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9 218,9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9 110,2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9 110,2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83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Муниципального казенного учреждения культуры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«Заволжский городской Дом культуры»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12 809,0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12 627,5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12 627,5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2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Муниципального казенного учреждения культуры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«Заволжская городская библиотека»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12 348,6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12 279,8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12 280,0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3716338"/>
          <a:ext cx="8352928" cy="2684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3965376"/>
                <a:gridCol w="1080120"/>
                <a:gridCol w="1080120"/>
                <a:gridCol w="1008112"/>
              </a:tblGrid>
              <a:tr h="37084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ед. изм.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Число посещений МКУК «Заволжский городской художественно-краеведческий музей»,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Число пользователей МКУК «Заволжская городская библиотека», чел.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Число посещений МКУК «Заволжская городская библиотека»,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Поступление в фонды библиотек муниципальных образований не менее,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Число посетителей проведенных спектаклей и иных зрелищных программ, организованных МКУК «Заволжский городской Дом культуры», чел.;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4563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физической культуры и спорта 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в Заволжском городском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поселении»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effectLst/>
            </a:endParaRPr>
          </a:p>
        </p:txBody>
      </p:sp>
      <p:pic>
        <p:nvPicPr>
          <p:cNvPr id="66564" name="Picture 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1989138"/>
            <a:ext cx="2576512" cy="42481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563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989138"/>
            <a:ext cx="4032250" cy="424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программы</a:t>
            </a:r>
          </a:p>
        </p:txBody>
      </p:sp>
      <p:graphicFrame>
        <p:nvGraphicFramePr>
          <p:cNvPr id="70739" name="Group 83"/>
          <p:cNvGraphicFramePr>
            <a:graphicFrameLocks noGrp="1"/>
          </p:cNvGraphicFramePr>
          <p:nvPr>
            <p:ph idx="1"/>
          </p:nvPr>
        </p:nvGraphicFramePr>
        <p:xfrm>
          <a:off x="323850" y="1125538"/>
          <a:ext cx="8496300" cy="2219325"/>
        </p:xfrm>
        <a:graphic>
          <a:graphicData uri="http://schemas.openxmlformats.org/drawingml/2006/table">
            <a:tbl>
              <a:tblPr/>
              <a:tblGrid>
                <a:gridCol w="5184183"/>
                <a:gridCol w="1080038"/>
                <a:gridCol w="1152041"/>
                <a:gridCol w="1080038"/>
              </a:tblGrid>
              <a:tr h="57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9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1 031,1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1 031,1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1 031,1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89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063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спортивно – массовых мероприятий, оздоровительных акций, спортивных праздников, участия команд спортсменов в городских, районных, областных и всероссийских соревнованиях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1 031,1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1 031,1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1 031,1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3500438"/>
          <a:ext cx="8496622" cy="2304826"/>
        </p:xfrm>
        <a:graphic>
          <a:graphicData uri="http://schemas.openxmlformats.org/drawingml/2006/table">
            <a:tbl>
              <a:tblPr/>
              <a:tblGrid>
                <a:gridCol w="1212850"/>
                <a:gridCol w="3971404"/>
                <a:gridCol w="1080120"/>
                <a:gridCol w="1152128"/>
                <a:gridCol w="1080120"/>
              </a:tblGrid>
              <a:tr h="57663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Количество проведенных  спортивно-массовых мероприятий, оздоровительных акций, спортивных праздников, 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00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 Доля населения г.Заволжска, систематически занимающихся физкультурой и спортом, в общей численности населения г.Заволжска,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Источники покрытия дефицита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бюджета Заволжского городского поселения на 2025 год и на плановый период 2026 и 2027 годов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702" name="Group 46"/>
          <p:cNvGraphicFramePr>
            <a:graphicFrameLocks noGrp="1"/>
          </p:cNvGraphicFramePr>
          <p:nvPr>
            <p:ph idx="1"/>
          </p:nvPr>
        </p:nvGraphicFramePr>
        <p:xfrm>
          <a:off x="539750" y="1556793"/>
          <a:ext cx="8208715" cy="3350169"/>
        </p:xfrm>
        <a:graphic>
          <a:graphicData uri="http://schemas.openxmlformats.org/drawingml/2006/table">
            <a:tbl>
              <a:tblPr/>
              <a:tblGrid>
                <a:gridCol w="4771356"/>
                <a:gridCol w="1121260"/>
                <a:gridCol w="1122860"/>
                <a:gridCol w="1193239"/>
              </a:tblGrid>
              <a:tr h="601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1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дефицита бюджета,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3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3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 в валюте РФ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01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01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счетах  по учету средств бюджета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Сведения о верхнем пределе муниципального долга Заволжского городского  поселения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352159" cy="1878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687"/>
                <a:gridCol w="4248472"/>
              </a:tblGrid>
              <a:tr h="30008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предел муниципального долга по муниципальным гарантиям: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6" marB="45726" anchor="ctr"/>
                </a:tc>
              </a:tr>
              <a:tr h="52513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01.01.2026 – 0,00 руб.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6" marB="45726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01.01.2026 – 0,00 руб.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6" marB="45726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865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01.01.2027 –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0,00 руб.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6" marB="45726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01.01.2027 –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0,00 руб.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6" marB="45726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0945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01.01.2028 – 0,00 руб.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6" marB="45726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01.01.2028 – 0,00 руб.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6" marB="45726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23850" y="2060575"/>
            <a:ext cx="8569325" cy="39087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Благодарим за просмотр.</a:t>
            </a:r>
          </a:p>
          <a:p>
            <a:pPr>
              <a:defRPr/>
            </a:pPr>
            <a:endParaRPr lang="ru-RU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ru-RU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Финансовый отдел администрации Заволжского муниципального района Ивановской области</a:t>
            </a:r>
            <a:endParaRPr lang="ru-RU" sz="1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Контактная информация:</a:t>
            </a:r>
          </a:p>
          <a:p>
            <a:pPr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Адрес: г</a:t>
            </a: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. Заволжск  ул. Мира дом № </a:t>
            </a:r>
            <a:r>
              <a:rPr lang="ru-RU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7</a:t>
            </a:r>
            <a:endParaRPr lang="ru-RU" sz="1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Телефон, факс: тел.8(49333) 6-00-44</a:t>
            </a:r>
          </a:p>
          <a:p>
            <a:pPr>
              <a:defRPr/>
            </a:pP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Адрес электронной почты: 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  <a:hlinkClick r:id="rId2"/>
              </a:rPr>
              <a:t>zavfin@nxt.ru</a:t>
            </a:r>
            <a:endParaRPr lang="ru-RU" sz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График работы: </a:t>
            </a:r>
            <a:r>
              <a:rPr lang="ru-RU" sz="1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пн-чт</a:t>
            </a:r>
            <a:r>
              <a:rPr lang="ru-RU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с 8-00 до 17-15, </a:t>
            </a:r>
            <a:r>
              <a:rPr lang="ru-RU" sz="1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пт</a:t>
            </a:r>
            <a:r>
              <a:rPr lang="ru-RU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с 8-00 до 16-00</a:t>
            </a:r>
            <a:endParaRPr lang="ru-RU" sz="1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-468560" y="116632"/>
          <a:ext cx="10441160" cy="662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968375" y="1936750"/>
            <a:ext cx="7121525" cy="2586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ОСНОВНЫЕ </a:t>
            </a:r>
          </a:p>
          <a:p>
            <a:pPr algn="ctr">
              <a:defRPr/>
            </a:pPr>
            <a:r>
              <a:rPr lang="ru-RU" sz="54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ХАРАКТЕРИСТИКИ</a:t>
            </a:r>
          </a:p>
          <a:p>
            <a:pPr algn="ctr">
              <a:defRPr/>
            </a:pPr>
            <a:r>
              <a:rPr lang="ru-RU" sz="54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68313" y="1196975"/>
            <a:ext cx="8229600" cy="41767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Доходы бюджета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- это безвозмездные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и безвозвратные поступления денежных средств в бюджет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Расходы бюджета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- это выплачиваемые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из бюджета денежные средства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</a:rPr>
              <a:t>Доходы - Расходы = Дефицит (Профицит)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484313"/>
            <a:ext cx="4284663" cy="4530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effectLst/>
                <a:latin typeface="Times New Roman" pitchFamily="18" charset="0"/>
              </a:rPr>
              <a:t>Дефицит</a:t>
            </a:r>
            <a:r>
              <a:rPr lang="ru-RU" sz="2400" dirty="0">
                <a:effectLst/>
                <a:latin typeface="Times New Roman" pitchFamily="18" charset="0"/>
              </a:rPr>
              <a:t>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  <a:latin typeface="Times New Roman" pitchFamily="18" charset="0"/>
              </a:rPr>
              <a:t>    5 – 6 = -1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  <a:latin typeface="Times New Roman" pitchFamily="18" charset="0"/>
              </a:rPr>
              <a:t>   (расходы больше доходов)</a:t>
            </a:r>
          </a:p>
          <a:p>
            <a:pPr algn="ctr" eaLnBrk="1" hangingPunct="1">
              <a:defRPr/>
            </a:pPr>
            <a:endParaRPr lang="ru-RU" sz="2400" dirty="0">
              <a:effectLst/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  <a:latin typeface="Times New Roman" pitchFamily="18" charset="0"/>
              </a:rPr>
              <a:t>    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</a:r>
          </a:p>
          <a:p>
            <a:pPr eaLnBrk="1" hangingPunct="1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48135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244975" cy="4530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effectLst/>
                <a:latin typeface="Times New Roman" pitchFamily="18" charset="0"/>
              </a:rPr>
              <a:t>Профицит</a:t>
            </a:r>
            <a:r>
              <a:rPr lang="ru-RU" sz="2400" dirty="0">
                <a:effectLst/>
                <a:latin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  <a:latin typeface="Times New Roman" pitchFamily="18" charset="0"/>
              </a:rPr>
              <a:t>   5 – 4 = 1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  <a:latin typeface="Times New Roman" pitchFamily="18" charset="0"/>
              </a:rPr>
              <a:t>  (доходы больше расходов)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>
              <a:effectLst/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  <a:latin typeface="Times New Roman" pitchFamily="18" charset="0"/>
              </a:rPr>
              <a:t>    При превышении доходов над расходами принимается решение, как их использовать (например, накапливать резервы, остатки)</a:t>
            </a:r>
          </a:p>
          <a:p>
            <a:pPr eaLnBrk="1" hangingPunct="1">
              <a:defRPr/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8313" y="476250"/>
          <a:ext cx="8229600" cy="568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Равновесие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  <a:fontScheme name="Равновесие">
    <a:majorFont>
      <a:latin typeface="Arial"/>
      <a:ea typeface=""/>
      <a:cs typeface=""/>
    </a:majorFont>
    <a:minorFont>
      <a:latin typeface="Tahoma"/>
      <a:ea typeface=""/>
      <a:cs typeface=""/>
    </a:minorFont>
  </a:fontScheme>
  <a:fmtScheme name="Начальная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Равновесие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  <a:fontScheme name="Равновесие">
    <a:majorFont>
      <a:latin typeface="Arial"/>
      <a:ea typeface=""/>
      <a:cs typeface=""/>
    </a:majorFont>
    <a:minorFont>
      <a:latin typeface="Tahoma"/>
      <a:ea typeface=""/>
      <a:cs typeface=""/>
    </a:minorFont>
  </a:fontScheme>
  <a:fmtScheme name="Начальная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Равновесие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  <a:fontScheme name="Равновесие">
    <a:majorFont>
      <a:latin typeface="Arial"/>
      <a:ea typeface=""/>
      <a:cs typeface=""/>
    </a:majorFont>
    <a:minorFont>
      <a:latin typeface="Tahoma"/>
      <a:ea typeface=""/>
      <a:cs typeface=""/>
    </a:minorFont>
  </a:fontScheme>
  <a:fmtScheme name="Начальная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Равновесие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  <a:fontScheme name="Равновесие">
    <a:majorFont>
      <a:latin typeface="Arial"/>
      <a:ea typeface=""/>
      <a:cs typeface=""/>
    </a:majorFont>
    <a:minorFont>
      <a:latin typeface="Tahoma"/>
      <a:ea typeface=""/>
      <a:cs typeface=""/>
    </a:minorFont>
  </a:fontScheme>
  <a:fmtScheme name="Начальная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Равновесие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  <a:fontScheme name="Равновесие">
    <a:majorFont>
      <a:latin typeface="Arial"/>
      <a:ea typeface=""/>
      <a:cs typeface=""/>
    </a:majorFont>
    <a:minorFont>
      <a:latin typeface="Tahoma"/>
      <a:ea typeface=""/>
      <a:cs typeface=""/>
    </a:minorFont>
  </a:fontScheme>
  <a:fmtScheme name="Начальная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Равновесие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  <a:fontScheme name="Равновесие">
    <a:majorFont>
      <a:latin typeface="Arial"/>
      <a:ea typeface=""/>
      <a:cs typeface=""/>
    </a:majorFont>
    <a:minorFont>
      <a:latin typeface="Tahoma"/>
      <a:ea typeface=""/>
      <a:cs typeface=""/>
    </a:minorFont>
  </a:fontScheme>
  <a:fmtScheme name="Начальная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Равновесие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  <a:fontScheme name="Равновесие">
    <a:majorFont>
      <a:latin typeface="Arial"/>
      <a:ea typeface=""/>
      <a:cs typeface=""/>
    </a:majorFont>
    <a:minorFont>
      <a:latin typeface="Tahoma"/>
      <a:ea typeface=""/>
      <a:cs typeface=""/>
    </a:minorFont>
  </a:fontScheme>
  <a:fmtScheme name="Начальная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13720</TotalTime>
  <Words>3641</Words>
  <Application>Microsoft Office PowerPoint</Application>
  <PresentationFormat>Экран (4:3)</PresentationFormat>
  <Paragraphs>1207</Paragraphs>
  <Slides>49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Равновесие</vt:lpstr>
      <vt:lpstr>Диаграмма Microsoft Excel</vt:lpstr>
      <vt:lpstr>Презентация PowerPoint</vt:lpstr>
      <vt:lpstr>Презентация PowerPoint</vt:lpstr>
      <vt:lpstr>Заволжское  городское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- Расходы = Дефицит (Профицит) </vt:lpstr>
      <vt:lpstr>Презентация PowerPoint</vt:lpstr>
      <vt:lpstr>Основные направления бюджетной политики на 2025 год и на плановый период  2026 и 2027 годов</vt:lpstr>
      <vt:lpstr>Основные показатели социально-экономического развития Заволжского городского поселения на 2025 год и на плановый период 2026 и 2027 годов  1. Экономические показатели</vt:lpstr>
      <vt:lpstr> Основные показатели социально-экономического развития Заволжского городского поселения на 2025 год и на плановый период 2026 и 2027 годов  2. Показатели, характеризующие уровень жизни населения</vt:lpstr>
      <vt:lpstr>Основные показатели социально-экономического развития Заволжского городского поселения на 2025 год и на плановый период 2026 и 2027 годов  3. Показатели, характеризующие социальную сферу</vt:lpstr>
      <vt:lpstr>Основные характеристики бюджета Заволжского городского поселения  на 2025 год и на плановый период 2026 и 2027 годов</vt:lpstr>
      <vt:lpstr>Презентация PowerPoint</vt:lpstr>
      <vt:lpstr>Налоговые доходы - это поступления от уплаты налогов, установленных Налоговым кодексом РФ</vt:lpstr>
      <vt:lpstr>Неналоговые доходы - это поступления от уплаты пошлин  и сборов, установленных законодательством РФ</vt:lpstr>
      <vt:lpstr>Безвозмездные поступления - это поступления от других бюджетов РФ</vt:lpstr>
      <vt:lpstr> Доходы бюджета Заволжского городского поселения на 2025 год и на плановый период 2026 и 2027 годов</vt:lpstr>
      <vt:lpstr> </vt:lpstr>
      <vt:lpstr>Структура доходов бюджета Заволжского городского поселения на 2025 год</vt:lpstr>
      <vt:lpstr>Структура доходов бюджета Заволжского городского поселения на 2026 год</vt:lpstr>
      <vt:lpstr>Структура доходов бюджета Заволжского городского поселения на 2027 год</vt:lpstr>
      <vt:lpstr> Расходы бюджета Заволжского городского поселения на 2025 год и на плановый период 2026 и 2027 годов</vt:lpstr>
      <vt:lpstr>Структура расходов бюджета   в 2025 году</vt:lpstr>
      <vt:lpstr>Структура расходов бюджета   в 2026 году</vt:lpstr>
      <vt:lpstr>Структура расходов бюджета   в 2027 году</vt:lpstr>
      <vt:lpstr>  Расходы бюджета Заволжского городского поселения  в разрезе разделов и подразделов бюджетной классификации на 2025 год и на плановый период  2026 и 2027 годов</vt:lpstr>
      <vt:lpstr>   Расходы бюджета Заволжского городского поселения  в разрезе разделов и подразделов бюджетной классификации на 2025 год и на плановый период  2026 и 2027 годов (продолжение)</vt:lpstr>
      <vt:lpstr>   Расходы бюджета Заволжского городского поселения  в разрезе разделов и подразделов бюджетной классификации на 2025 год и на плановый период  2026 и 2027 годов (продолжение)</vt:lpstr>
      <vt:lpstr>Муниципальная программа –  это документ, определяющий: </vt:lpstr>
      <vt:lpstr>Муниципальные программы  Заволжского городского поселения  </vt:lpstr>
      <vt:lpstr>   Муниципальная программа «Управление муниципальным имуществом Заволжского городского поселения» </vt:lpstr>
      <vt:lpstr> Муниципальная программа «Организация культурно-массовых мероприятий  на территории Заволжского городского поселения»</vt:lpstr>
      <vt:lpstr>Расходы на реализацию программы</vt:lpstr>
      <vt:lpstr>   Муниципальная программа «Безопасность  Заволжского городского поселения»</vt:lpstr>
      <vt:lpstr>Расходы на реализацию программы</vt:lpstr>
      <vt:lpstr>  Муниципальная программа «Развитие транспортной системы  Заволжского городского поселения»</vt:lpstr>
      <vt:lpstr> Расходы на реализацию программы </vt:lpstr>
      <vt:lpstr>Муниципальная программа «Обеспечение услугами жилищно-коммунального хозяйства населения  Заволжского городского поселения»  </vt:lpstr>
      <vt:lpstr>Расходы на реализацию программы</vt:lpstr>
      <vt:lpstr>Презентация PowerPoint</vt:lpstr>
      <vt:lpstr>Муниципальная программа «Развитие культуры на территории Заволжского городского  поселения»  </vt:lpstr>
      <vt:lpstr>Расходы на реализацию программы</vt:lpstr>
      <vt:lpstr> Муниципальная программа «Развитие физической культуры и спорта  в Заволжском городском поселении» </vt:lpstr>
      <vt:lpstr>Расходы на реализацию программы</vt:lpstr>
      <vt:lpstr>Источники покрытия дефицита бюджета Заволжского городского поселения на 2025 год и на плановый период 2026 и 2027 годов</vt:lpstr>
      <vt:lpstr> Сведения о верхнем пределе муниципального долга Заволжского городского  поселения 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для  граждан</dc:title>
  <dc:creator>Пользователь</dc:creator>
  <cp:lastModifiedBy>Пользователь</cp:lastModifiedBy>
  <cp:revision>812</cp:revision>
  <cp:lastPrinted>2025-02-28T07:45:47Z</cp:lastPrinted>
  <dcterms:created xsi:type="dcterms:W3CDTF">2013-11-09T13:21:52Z</dcterms:created>
  <dcterms:modified xsi:type="dcterms:W3CDTF">2025-03-11T07:08:28Z</dcterms:modified>
</cp:coreProperties>
</file>