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42"/>
  </p:notesMasterIdLst>
  <p:sldIdLst>
    <p:sldId id="341" r:id="rId2"/>
    <p:sldId id="342" r:id="rId3"/>
    <p:sldId id="362" r:id="rId4"/>
    <p:sldId id="257" r:id="rId5"/>
    <p:sldId id="258" r:id="rId6"/>
    <p:sldId id="375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78" r:id="rId18"/>
    <p:sldId id="382" r:id="rId19"/>
    <p:sldId id="379" r:id="rId20"/>
    <p:sldId id="380" r:id="rId21"/>
    <p:sldId id="381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72" r:id="rId35"/>
    <p:sldId id="348" r:id="rId36"/>
    <p:sldId id="370" r:id="rId37"/>
    <p:sldId id="376" r:id="rId38"/>
    <p:sldId id="368" r:id="rId39"/>
    <p:sldId id="369" r:id="rId40"/>
    <p:sldId id="282" r:id="rId4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E7"/>
    <a:srgbClr val="DBD8E1"/>
    <a:srgbClr val="EFE5EB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25" d="100"/>
          <a:sy n="125" d="100"/>
        </p:scale>
        <p:origin x="-122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численности населения </a:t>
            </a:r>
            <a:endParaRPr lang="en-US"/>
          </a:p>
          <a:p>
            <a:pPr>
              <a:defRPr/>
            </a:pPr>
            <a:r>
              <a:rPr lang="ru-RU"/>
              <a:t>Заволжского муниципального района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746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129709597322683E-2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972111267048105E-3"/>
                  <c:y val="-5.3628359690053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845190543020616E-3"/>
                  <c:y val="-2.346267128349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126920724027497E-3"/>
                  <c:y val="-3.6869761206004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972111267048105E-3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12153</c:v>
                </c:pt>
                <c:pt idx="1">
                  <c:v>12422</c:v>
                </c:pt>
                <c:pt idx="2">
                  <c:v>13601</c:v>
                </c:pt>
                <c:pt idx="3">
                  <c:v>13949</c:v>
                </c:pt>
                <c:pt idx="4">
                  <c:v>14193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  <c:pt idx="3">
                  <c:v>2021</c:v>
                </c:pt>
                <c:pt idx="4">
                  <c:v>2020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8327808"/>
        <c:axId val="58328576"/>
      </c:bubbleChart>
      <c:valAx>
        <c:axId val="58327808"/>
        <c:scaling>
          <c:orientation val="maxMin"/>
        </c:scaling>
        <c:delete val="0"/>
        <c:axPos val="t"/>
        <c:numFmt formatCode="General" sourceLinked="1"/>
        <c:majorTickMark val="out"/>
        <c:minorTickMark val="none"/>
        <c:tickLblPos val="nextTo"/>
        <c:crossAx val="58328576"/>
        <c:crosses val="autoZero"/>
        <c:crossBetween val="midCat"/>
      </c:valAx>
      <c:valAx>
        <c:axId val="58328576"/>
        <c:scaling>
          <c:orientation val="maxMin"/>
        </c:scaling>
        <c:delete val="0"/>
        <c:axPos val="r"/>
        <c:majorGridlines/>
        <c:numFmt formatCode="@" sourceLinked="0"/>
        <c:majorTickMark val="out"/>
        <c:minorTickMark val="out"/>
        <c:tickLblPos val="nextTo"/>
        <c:crossAx val="58327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2024 год</c:v>
                </c:pt>
                <c:pt idx="1">
                  <c:v>Исполнено за 2024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1214650.8999999999</c:v>
                </c:pt>
                <c:pt idx="1">
                  <c:v>1154560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2024 год</c:v>
                </c:pt>
                <c:pt idx="1">
                  <c:v>Исполнено за 2024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1245501.5</c:v>
                </c:pt>
                <c:pt idx="1">
                  <c:v>1129661.7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 (+)                                                      Дефицит (-)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2024 год</c:v>
                </c:pt>
                <c:pt idx="1">
                  <c:v>Исполнено за 2024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-30850.600000000093</c:v>
                </c:pt>
                <c:pt idx="1">
                  <c:v>24898.300000000047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14784"/>
        <c:axId val="31816320"/>
        <c:axId val="0"/>
      </c:bar3DChart>
      <c:catAx>
        <c:axId val="3181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816320"/>
        <c:crosses val="autoZero"/>
        <c:auto val="1"/>
        <c:lblAlgn val="ctr"/>
        <c:lblOffset val="100"/>
        <c:noMultiLvlLbl val="0"/>
      </c:catAx>
      <c:valAx>
        <c:axId val="318163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814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уточнённый план</c:v>
                </c:pt>
                <c:pt idx="1">
                  <c:v>2024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75354.899999999994</c:v>
                </c:pt>
                <c:pt idx="1">
                  <c:v>79115.899999999994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уточнённый план</c:v>
                </c:pt>
                <c:pt idx="1">
                  <c:v>2024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28383.9</c:v>
                </c:pt>
                <c:pt idx="1">
                  <c:v>27501.5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уточнённый план</c:v>
                </c:pt>
                <c:pt idx="1">
                  <c:v>2024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1110912.1000000001</c:v>
                </c:pt>
                <c:pt idx="1">
                  <c:v>1047942.6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13216"/>
        <c:axId val="58715136"/>
        <c:axId val="0"/>
      </c:bar3DChart>
      <c:catAx>
        <c:axId val="5871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715136"/>
        <c:crosses val="autoZero"/>
        <c:auto val="1"/>
        <c:lblAlgn val="ctr"/>
        <c:lblOffset val="100"/>
        <c:noMultiLvlLbl val="0"/>
      </c:catAx>
      <c:valAx>
        <c:axId val="5871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71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2024 год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1778</c:v>
                </c:pt>
                <c:pt idx="1">
                  <c:v>3541.6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1478</c:v>
                </c:pt>
                <c:pt idx="1">
                  <c:v>792.6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1147</c:v>
                </c:pt>
                <c:pt idx="1">
                  <c:v>1130.5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125.3</c:v>
                </c:pt>
                <c:pt idx="1">
                  <c:v>124.7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5893.5</c:v>
                </c:pt>
                <c:pt idx="1">
                  <c:v>5934.1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12076.2</c:v>
                </c:pt>
                <c:pt idx="1">
                  <c:v>12953.8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                                уточнённый план</c:v>
                </c:pt>
                <c:pt idx="1">
                  <c:v>2024 год                                                                   исполнено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52856.9</c:v>
                </c:pt>
                <c:pt idx="1">
                  <c:v>54638.2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366784"/>
        <c:axId val="59372672"/>
        <c:axId val="0"/>
      </c:bar3DChart>
      <c:catAx>
        <c:axId val="59366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372672"/>
        <c:crosses val="autoZero"/>
        <c:auto val="1"/>
        <c:lblAlgn val="ctr"/>
        <c:lblOffset val="100"/>
        <c:noMultiLvlLbl val="0"/>
      </c:catAx>
      <c:valAx>
        <c:axId val="59372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366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474675348448704"/>
          <c:y val="0.13807449763905488"/>
          <c:w val="0.33738794806937644"/>
          <c:h val="0.8187990924097369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</a:t>
            </a:r>
          </a:p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2024 год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5910.1</c:v>
                </c:pt>
                <c:pt idx="1">
                  <c:v>5969.3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2033.2</c:v>
                </c:pt>
                <c:pt idx="1">
                  <c:v>2043.8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9445.4</c:v>
                </c:pt>
                <c:pt idx="1">
                  <c:v>8311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10515.2</c:v>
                </c:pt>
                <c:pt idx="1">
                  <c:v>10633.4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480</c:v>
                </c:pt>
                <c:pt idx="1">
                  <c:v>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            уточнённый план</c:v>
                </c:pt>
                <c:pt idx="1">
                  <c:v>2024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7808512"/>
        <c:axId val="117814400"/>
        <c:axId val="0"/>
      </c:bar3DChart>
      <c:catAx>
        <c:axId val="117808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14400"/>
        <c:crosses val="autoZero"/>
        <c:auto val="1"/>
        <c:lblAlgn val="ctr"/>
        <c:lblOffset val="100"/>
        <c:noMultiLvlLbl val="0"/>
      </c:catAx>
      <c:valAx>
        <c:axId val="1178144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80851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в 2024 году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95406824147239E-2"/>
          <c:y val="0.11841187129971248"/>
          <c:w val="0.91000459317585303"/>
          <c:h val="0.38772145356847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87252.2</c:v>
                </c:pt>
                <c:pt idx="1">
                  <c:v>80763.7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2228.4</c:v>
                </c:pt>
                <c:pt idx="1">
                  <c:v>1977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47186.7</c:v>
                </c:pt>
                <c:pt idx="1">
                  <c:v>40172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82595.199999999997</c:v>
                </c:pt>
                <c:pt idx="1">
                  <c:v>65607.5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665436.19999999995</c:v>
                </c:pt>
                <c:pt idx="1">
                  <c:v>617734.19999999995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330696.90000000002</c:v>
                </c:pt>
                <c:pt idx="1">
                  <c:v>296657.2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5157.8</c:v>
                </c:pt>
                <c:pt idx="1">
                  <c:v>5157.8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9488.4</c:v>
                </c:pt>
                <c:pt idx="1">
                  <c:v>8905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                                                уточнённый план</c:v>
                </c:pt>
                <c:pt idx="1">
                  <c:v>2024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15459.7</c:v>
                </c:pt>
                <c:pt idx="1">
                  <c:v>12687.3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9196160"/>
        <c:axId val="149210240"/>
        <c:axId val="0"/>
      </c:bar3DChart>
      <c:catAx>
        <c:axId val="14919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210240"/>
        <c:crosses val="autoZero"/>
        <c:auto val="1"/>
        <c:lblAlgn val="ctr"/>
        <c:lblOffset val="100"/>
        <c:noMultiLvlLbl val="0"/>
      </c:catAx>
      <c:valAx>
        <c:axId val="149210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919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015824584426995"/>
          <c:y val="0.60567944073072533"/>
          <c:w val="0.6396833989501316"/>
          <c:h val="0.3924366686405501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0.20370370370370369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Развитие образования в Заволжском муниципальном районе</c:v>
                </c:pt>
                <c:pt idx="1">
                  <c:v>Развитие физической культуры и спорта в Заволжском муниципальном районе</c:v>
                </c:pt>
                <c:pt idx="2">
                  <c:v>Развитие культуры и повышение эффективности реализации молодёжной политики в Заволжском муниципальном районе</c:v>
                </c:pt>
                <c:pt idx="3">
                  <c:v>Социальная поддержка граждан Заволжского муниципального района</c:v>
                </c:pt>
                <c:pt idx="4">
                  <c:v>Экономическое развитие Заволжского муниципального района</c:v>
                </c:pt>
                <c:pt idx="5">
                  <c:v>Обеспечение доступным и комфортным жильем населения Заволжского муниципального района</c:v>
                </c:pt>
                <c:pt idx="6">
                  <c:v>Обеспечение услугами жилищно-коммунального хозяйства нселения Заволжского муниципального района</c:v>
                </c:pt>
                <c:pt idx="7">
                  <c:v>Энергосбережение и повышение энергетической эффективности Заволжского муниципального района</c:v>
                </c:pt>
                <c:pt idx="8">
                  <c:v>Развитие транспортной системы Заволжского муниципального района</c:v>
                </c:pt>
                <c:pt idx="9">
                  <c:v>Безопасность Заволжского муниципального района</c:v>
                </c:pt>
                <c:pt idx="10">
                  <c:v>Управление муниципальными финансами в Заволжском муниципальном районе</c:v>
                </c:pt>
                <c:pt idx="11">
                  <c:v>Совершенствование местного самоуправления Заволжского муниципального района</c:v>
                </c:pt>
                <c:pt idx="12">
                  <c:v>Управление муниципальным имуществом  Заволжского муниципального района</c:v>
                </c:pt>
                <c:pt idx="13">
                  <c:v>Улучшение условий и охраны труда в органах местного самоуправления Заволжского муниципального района</c:v>
                </c:pt>
                <c:pt idx="14">
                  <c:v>Поддержка и развитие информационно- коммуникационных технологий в органах местного самоуправления Заволжского муниципального района</c:v>
                </c:pt>
                <c:pt idx="15">
                  <c:v>Охрана окружающей среды на территории Заволжского муниципального района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281488.7</c:v>
                </c:pt>
                <c:pt idx="1">
                  <c:v>12439.2</c:v>
                </c:pt>
                <c:pt idx="2">
                  <c:v>21758.2</c:v>
                </c:pt>
                <c:pt idx="3">
                  <c:v>2182.1999999999998</c:v>
                </c:pt>
                <c:pt idx="4">
                  <c:v>968.7</c:v>
                </c:pt>
                <c:pt idx="5">
                  <c:v>14700.6</c:v>
                </c:pt>
                <c:pt idx="6">
                  <c:v>13479.8</c:v>
                </c:pt>
                <c:pt idx="7">
                  <c:v>0</c:v>
                </c:pt>
                <c:pt idx="8">
                  <c:v>39288.5</c:v>
                </c:pt>
                <c:pt idx="9">
                  <c:v>2785.3</c:v>
                </c:pt>
                <c:pt idx="10">
                  <c:v>7702.1</c:v>
                </c:pt>
                <c:pt idx="11">
                  <c:v>72088.3</c:v>
                </c:pt>
                <c:pt idx="12">
                  <c:v>2573.9</c:v>
                </c:pt>
                <c:pt idx="13">
                  <c:v>77.8</c:v>
                </c:pt>
                <c:pt idx="14">
                  <c:v>674.9</c:v>
                </c:pt>
                <c:pt idx="15">
                  <c:v>617227.80000000005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305555555555556"/>
          <c:y val="0"/>
          <c:w val="0.39722222222222514"/>
          <c:h val="0.9998581219014244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84E-3"/>
          <c:y val="0.15397006008994171"/>
          <c:w val="0.45653027456660189"/>
          <c:h val="0.622731834144038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2"/>
              <c:layout>
                <c:manualLayout>
                  <c:x val="-6.2693350831146105E-2"/>
                  <c:y val="2.260180878243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309164479440074E-2"/>
                  <c:y val="9.3656041697391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</c:v>
                </c:pt>
                <c:pt idx="2">
                  <c:v>Капитальный ремонт и ремонт автомобильных дорог местного значения вне границ населенных пунктов в границах Заволжского муниципального района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на содержание автомобильных дорог общего пользования местного значения , в том числе на формирование муниципальных дорожныхфондов</c:v>
                </c:pt>
                <c:pt idx="4">
                  <c:v>Капитальный ремонт, ремонт и содержание автомобильных дорог общего пользования и искусственных сооружений на них </c:v>
                </c:pt>
                <c:pt idx="5">
                  <c:v>Содержание автомобильных дорог местного значения вне границ населенных пунктов в границах Заволжского муниципального района</c:v>
                </c:pt>
                <c:pt idx="6">
                  <c:v>Содержание автомобильных дорог местного значения в границах населенных пунктов в границах Заволжского муниципального района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191</c:v>
                </c:pt>
                <c:pt idx="1">
                  <c:v>7575.4</c:v>
                </c:pt>
                <c:pt idx="2">
                  <c:v>1238.2</c:v>
                </c:pt>
                <c:pt idx="3">
                  <c:v>6918.2</c:v>
                </c:pt>
                <c:pt idx="4">
                  <c:v>16365.7</c:v>
                </c:pt>
                <c:pt idx="5">
                  <c:v>3425.7</c:v>
                </c:pt>
                <c:pt idx="6">
                  <c:v>3574.3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87858383118722"/>
          <c:y val="0"/>
          <c:w val="0.53121416168812774"/>
          <c:h val="0.87200005066018249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01.01.2024  – 0,0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01.01.2025 – 0,0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599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01.01.2024  – 0,0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04" y="843197"/>
        <a:ext cx="8147991" cy="754272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599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01.01.2025 – 0,0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72" y="2186135"/>
        <a:ext cx="8150455" cy="73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0.01814</cdr:x>
      <cdr:y>0.03392</cdr:y>
    </cdr:from>
    <cdr:to>
      <cdr:x>0.57726</cdr:x>
      <cdr:y>0.2269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5901" y="232646"/>
          <a:ext cx="511256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расходной части бюджета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2024 год в разрезе муниципальных программ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476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5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7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9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2024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187" y="204418"/>
            <a:ext cx="1575626" cy="184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формирования налоговых и неналоговых доходов бюджета Заволжского муниципального района за 2024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33676"/>
              </p:ext>
            </p:extLst>
          </p:nvPr>
        </p:nvGraphicFramePr>
        <p:xfrm>
          <a:off x="107504" y="685065"/>
          <a:ext cx="8928991" cy="614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налоговых и неналоговых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налоговых и неналоговых доходов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103 738,8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106 617,4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75 354,9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79 115,9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52 856,9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54 638,2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12 076,2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12 953,8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5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 системы налогообложения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5 893,5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5 934,1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6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1 147,0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1 130,5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общераспространённых полезных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ископаемых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1 478,0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1 778,0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3 541,6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28 383,9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27 501,5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2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5 910,1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5 969,3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70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2 033,2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2 043,8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9 445,4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8 311,0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10 515,2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10 633,4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6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56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430887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398612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88877027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в 2024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7897"/>
              </p:ext>
            </p:extLst>
          </p:nvPr>
        </p:nvGraphicFramePr>
        <p:xfrm>
          <a:off x="239566" y="1484784"/>
          <a:ext cx="8748464" cy="508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безвозмездных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177 445,1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662 386,6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algn="ctr"/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120 771,7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89 049,8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2 029,5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возврата прочих остатков прошлых лет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 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межбюджетных трансфертов, имеющих целевое назначение, прошлых лет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-3 745,1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1 047 942,6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47364" y="1191131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18" y="404664"/>
            <a:ext cx="687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94888"/>
              </p:ext>
            </p:extLst>
          </p:nvPr>
        </p:nvGraphicFramePr>
        <p:xfrm>
          <a:off x="323528" y="1484784"/>
          <a:ext cx="8501120" cy="5167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                           уточнённый план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                     исполнено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уточнённому плану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1 245 501,5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1 129 661,7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87 252,2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80 763,7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2 228,4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47 186,7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40 172,0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82 595,2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65 607,5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665 436,2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617 734,2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330 696,9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296 657,2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5 157,8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15 459,7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12 687,3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2538275"/>
              </p:ext>
            </p:extLst>
          </p:nvPr>
        </p:nvGraphicFramePr>
        <p:xfrm>
          <a:off x="107504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Заволжского муниципального района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разрезе муниципальных программ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51269"/>
              </p:ext>
            </p:extLst>
          </p:nvPr>
        </p:nvGraphicFramePr>
        <p:xfrm>
          <a:off x="290468" y="1916832"/>
          <a:ext cx="8640960" cy="14138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914"/>
                <a:gridCol w="1181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Расходы бюджета за 2024 год, всего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1 245 501,5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1 129 661,7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из них: расходы на реализацию муниципальных программ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1 199 011,7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1 089 436,0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4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33104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Муниципальная программа «Развитие образования в Заволжском муниципальном районе»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48978"/>
              </p:ext>
            </p:extLst>
          </p:nvPr>
        </p:nvGraphicFramePr>
        <p:xfrm>
          <a:off x="323528" y="1280283"/>
          <a:ext cx="8568952" cy="2872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дошкольного образования и воспитания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111 674,8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100 728,7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177 855,3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156 440,9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дополнительного образования детям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7 993,8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7 524,7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4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отдыха, оздоровления и занятости детей и подростков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715,5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663,6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17 211,3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16 130,8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315 450,7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281 488,7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2004"/>
              </p:ext>
            </p:extLst>
          </p:nvPr>
        </p:nvGraphicFramePr>
        <p:xfrm>
          <a:off x="323528" y="4446404"/>
          <a:ext cx="8568952" cy="21439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педагогических работников муниципальных образовательных организаций, получивших ежемесячное денежное вознаграждение за классное руководство в общей численности педагогических работников такой категории, %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3" y="4085064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00235"/>
              </p:ext>
            </p:extLst>
          </p:nvPr>
        </p:nvGraphicFramePr>
        <p:xfrm>
          <a:off x="287523" y="1196752"/>
          <a:ext cx="8568952" cy="43548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Доля детей в возрасте от  5 до 18 лет, охваченных дополнительным образованием, %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Количество объектов дошкольного образования, в которых проведен капитальный ремонт зданий и помещений,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Доля детей, охваченных системой персонифицированного финансирования дополнительного образования детей, %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Отношение средней заработной платы педагогических работников государственных (муниципальных) организаций дополнительного образования детей к средней заработной плате учителей в Ивановской области, %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33265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 (продолжение)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1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Муниципальная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программа «Развитие физической культуры и спорта  в Заволжском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муниципальном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29235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Массовый спорт и подготовка спортивного резерва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15 205,0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12 439,2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15 205,0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12 439,2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85137"/>
              </p:ext>
            </p:extLst>
          </p:nvPr>
        </p:nvGraphicFramePr>
        <p:xfrm>
          <a:off x="323527" y="3356992"/>
          <a:ext cx="8568953" cy="24943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5,3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Constantia" panose="02030602050306030303" pitchFamily="18" charset="0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15,17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278092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2800"/>
            <a:ext cx="7813532" cy="56878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2792" y="0"/>
            <a:ext cx="6879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Заволжский муниципальный район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2687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1148,34 кв.км.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en-US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2,153 тыс. чел., </a:t>
            </a:r>
          </a:p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городское 8,376 тыс. чел., </a:t>
            </a:r>
          </a:p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– 3,777 тыс. чел</a:t>
            </a:r>
            <a:r>
              <a:rPr lang="en-US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</a:t>
            </a:r>
            <a:r>
              <a:rPr lang="en-US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4г.)</a:t>
            </a:r>
            <a:endParaRPr lang="ru-RU" sz="2400" b="1" spc="50" dirty="0">
              <a:ln w="381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13512"/>
              </p:ext>
            </p:extLst>
          </p:nvPr>
        </p:nvGraphicFramePr>
        <p:xfrm>
          <a:off x="323527" y="1628800"/>
          <a:ext cx="8568953" cy="1796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16 938,9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16 938,9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Библиотечное дело</a:t>
                      </a:r>
                      <a:r>
                        <a:rPr lang="ru-RU" sz="1100" b="0" baseline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4 707,8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4 707,8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Реализация молодежной политики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145,2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itchFamily="18" charset="0"/>
                        </a:rPr>
                        <a:t>111,5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21 791,9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21 758,2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46958"/>
              </p:ext>
            </p:extLst>
          </p:nvPr>
        </p:nvGraphicFramePr>
        <p:xfrm>
          <a:off x="323528" y="4437112"/>
          <a:ext cx="8568953" cy="16270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371703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«Социальная поддержка граждан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15434"/>
              </p:ext>
            </p:extLst>
          </p:nvPr>
        </p:nvGraphicFramePr>
        <p:xfrm>
          <a:off x="323527" y="1628800"/>
          <a:ext cx="8568953" cy="1485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1 982,2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1 982,2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2 182,2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2 182,2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7655"/>
              </p:ext>
            </p:extLst>
          </p:nvPr>
        </p:nvGraphicFramePr>
        <p:xfrm>
          <a:off x="323528" y="4005064"/>
          <a:ext cx="8568953" cy="15071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39764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4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«Экономическое развитие 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2069"/>
              </p:ext>
            </p:extLst>
          </p:nvPr>
        </p:nvGraphicFramePr>
        <p:xfrm>
          <a:off x="323527" y="1628800"/>
          <a:ext cx="8568953" cy="1485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595,0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568,7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968,7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9567"/>
              </p:ext>
            </p:extLst>
          </p:nvPr>
        </p:nvGraphicFramePr>
        <p:xfrm>
          <a:off x="323528" y="4005064"/>
          <a:ext cx="8568953" cy="19001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559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39764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«Обеспечение доступным и комфортным жильем населения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Заволжского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28653"/>
              </p:ext>
            </p:extLst>
          </p:nvPr>
        </p:nvGraphicFramePr>
        <p:xfrm>
          <a:off x="323527" y="1628800"/>
          <a:ext cx="8568953" cy="1411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газификации Заволжского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26 502,6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13 380,6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развития жилищного строительства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1 328,0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1 320,0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27 830,6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14 700,6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96137"/>
              </p:ext>
            </p:extLst>
          </p:nvPr>
        </p:nvGraphicFramePr>
        <p:xfrm>
          <a:off x="323528" y="3645024"/>
          <a:ext cx="8568953" cy="28299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построенных распределительных газопроводов, км.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10,57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10,57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природным газом жилищного фонда (домовладения и квартиры),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проектов внесения изменений в документы территориального планирования,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проектов внесения изменений в Правила землепользования и застройки,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14096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21112"/>
              </p:ext>
            </p:extLst>
          </p:nvPr>
        </p:nvGraphicFramePr>
        <p:xfrm>
          <a:off x="323527" y="1628800"/>
          <a:ext cx="8568953" cy="13010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Предупреждение аварийных ситуаций на объектах ЖКХ, расположенных на территории сельских поселений Заволжского муниципального района и развитие коммунальной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13 922,9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13 479,8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13 922,9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13 479,8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37532"/>
              </p:ext>
            </p:extLst>
          </p:nvPr>
        </p:nvGraphicFramePr>
        <p:xfrm>
          <a:off x="323528" y="3861048"/>
          <a:ext cx="8568953" cy="27197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 превышение нормативов устранения аварий и неисправностей в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22733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8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 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97910"/>
              </p:ext>
            </p:extLst>
          </p:nvPr>
        </p:nvGraphicFramePr>
        <p:xfrm>
          <a:off x="323527" y="1628800"/>
          <a:ext cx="8568953" cy="1411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энергетической деятельности муниципальных учреждений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энергетической эффективности в жилищном фонде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96094"/>
              </p:ext>
            </p:extLst>
          </p:nvPr>
        </p:nvGraphicFramePr>
        <p:xfrm>
          <a:off x="323528" y="3717032"/>
          <a:ext cx="8568953" cy="2552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23141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6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«Развитие транспортной системы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Заволжского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882669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46 023,1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39 288,5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46 023,1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39 288,5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7969"/>
              </p:ext>
            </p:extLst>
          </p:nvPr>
        </p:nvGraphicFramePr>
        <p:xfrm>
          <a:off x="323528" y="3573016"/>
          <a:ext cx="8568953" cy="25113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300,03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300,03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Прирост протяженности автомобильных дорог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4,36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Общая протяженность автомобильных дорог местного значения, соответствующих нормативным требованиям к транспортно-эксплуатационным показателям на 31 декабря отчетного года,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70,78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70,78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028310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«Безопасность 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Ивановской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области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62523"/>
              </p:ext>
            </p:extLst>
          </p:nvPr>
        </p:nvGraphicFramePr>
        <p:xfrm>
          <a:off x="323527" y="1628800"/>
          <a:ext cx="8568953" cy="176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общественного порядка и профилактика правонарушения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1 239,3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1 163,6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Построение и развитие АПК «Безопасный город»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1 450,0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48,6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1 668,4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1 573,1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267,7</a:t>
                      </a:r>
                      <a:endParaRPr lang="ru-RU" sz="1400" b="1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2 785,3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82374"/>
              </p:ext>
            </p:extLst>
          </p:nvPr>
        </p:nvGraphicFramePr>
        <p:xfrm>
          <a:off x="323528" y="4005064"/>
          <a:ext cx="8568953" cy="2552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50100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17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«Управление муниципальными финансами в Заволжском муниципальном 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61352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8 370,1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7 702,1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8 370,1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7 702,1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17241"/>
              </p:ext>
            </p:extLst>
          </p:nvPr>
        </p:nvGraphicFramePr>
        <p:xfrm>
          <a:off x="323528" y="3789040"/>
          <a:ext cx="8568953" cy="19001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90,7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5937" y="3068960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3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«Совершенствование местного самоуправления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45911"/>
              </p:ext>
            </p:extLst>
          </p:nvPr>
        </p:nvGraphicFramePr>
        <p:xfrm>
          <a:off x="323527" y="1628800"/>
          <a:ext cx="8568953" cy="2215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52 499,5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51 380,8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предоставления государственных и муниципальных услуг на базе муниципального учреждения «Многофункциональный центр предоставление государственных и муниципальных услуг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17 669,2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5 119,7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Муниципального учреждения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«Управление по материально-техническому обеспечению деятельности органов местного самоуправления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5 119,7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15 587,8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75 288,4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72 088,3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78622"/>
              </p:ext>
            </p:extLst>
          </p:nvPr>
        </p:nvGraphicFramePr>
        <p:xfrm>
          <a:off x="266187" y="4509120"/>
          <a:ext cx="8568953" cy="19169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Отсутствие просроченной дебиторской  и кредиторской задолженностей, тыс. руб.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015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015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4321" y="393305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2602432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16292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Заволжского муниципального района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население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«Управление муниципальным имуществом  Заволжского муниципального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района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Ивановской области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40256"/>
              </p:ext>
            </p:extLst>
          </p:nvPr>
        </p:nvGraphicFramePr>
        <p:xfrm>
          <a:off x="323527" y="1628800"/>
          <a:ext cx="8568953" cy="1092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3 087,9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2 573,9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3 087,9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2 573,9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67698"/>
              </p:ext>
            </p:extLst>
          </p:nvPr>
        </p:nvGraphicFramePr>
        <p:xfrm>
          <a:off x="323528" y="3573016"/>
          <a:ext cx="8568953" cy="1991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Общий объем поступлений в бюджет Заволжского муниципального района доходов от использования муниципального имущества,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12 200,1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12 324,9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4321" y="2924944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8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48786"/>
              </p:ext>
            </p:extLst>
          </p:nvPr>
        </p:nvGraphicFramePr>
        <p:xfrm>
          <a:off x="323527" y="1628800"/>
          <a:ext cx="8568953" cy="1477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Специальная оценка условий труда в органах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56,2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56,2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Совершенствование системы непрерывной подготовки работников по охране труда на основе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23,6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02200"/>
              </p:ext>
            </p:extLst>
          </p:nvPr>
        </p:nvGraphicFramePr>
        <p:xfrm>
          <a:off x="323528" y="3789040"/>
          <a:ext cx="8568953" cy="24945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942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0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52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29513"/>
              </p:ext>
            </p:extLst>
          </p:nvPr>
        </p:nvGraphicFramePr>
        <p:xfrm>
          <a:off x="290575" y="2060848"/>
          <a:ext cx="8568953" cy="1092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683,3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674,9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674,9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29688"/>
              </p:ext>
            </p:extLst>
          </p:nvPr>
        </p:nvGraphicFramePr>
        <p:xfrm>
          <a:off x="323528" y="3789040"/>
          <a:ext cx="8568953" cy="27366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Готовность единой телекоммуникационной инфраструктуры органов местного самоуправления Заволжского района,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942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1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52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«Охрана окружающей среды на территории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60109"/>
              </p:ext>
            </p:extLst>
          </p:nvPr>
        </p:nvGraphicFramePr>
        <p:xfrm>
          <a:off x="290575" y="1772816"/>
          <a:ext cx="8568953" cy="11639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Ликвидация наиболее опасных объектов накопленного вреда окружающей среде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664 934,2</a:t>
                      </a:r>
                    </a:p>
                    <a:p>
                      <a:pPr algn="ctr"/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617 227,8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664 934,2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617 227,8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28923"/>
              </p:ext>
            </p:extLst>
          </p:nvPr>
        </p:nvGraphicFramePr>
        <p:xfrm>
          <a:off x="323528" y="3789040"/>
          <a:ext cx="8568953" cy="19001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Завершена ликвидация (рекультивация) объектов накопленного экологического вреда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129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88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0769787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в 2024 году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33859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2024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51307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(рекультивация) объектов накопленного  экологического вреда, представляющих угрозу реке Волге  (в рамках реализации национального проекта «Экология» регионального проекта «Оздоровление Волги») – 617 073,1 тыс.руб.</a:t>
            </a: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89240"/>
            <a:ext cx="1728192" cy="10296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71800" y="3898503"/>
            <a:ext cx="605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распределительных газопроводов 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Коротиха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Вершинино, 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Бредихино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Зубцово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Комарово в Заволжском районе Ивановской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11 877,9 тыс.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01747"/>
            <a:ext cx="1800200" cy="1270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7482" y="242088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 smtClean="0"/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8 098,3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683" y="2297222"/>
            <a:ext cx="1669330" cy="122413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275856" y="1004237"/>
            <a:ext cx="57606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организациях, расположенных в сельской местности и малых городах, условий для занятия физической культурой и спортом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2 409,7 тыс. руб.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sun9-50.userapi.com/impg/Rj6meq4RDwOlj0PNfenN6I1K8R0P_wj5A0HPZw/SDREvVg8SzQ.jpg?size=604x363&amp;quality=96&amp;sign=79c93a9d5f35830dc250675624e75cf3&amp;c_uniq_tag=N6AnoF3Th8EVmQQdSzW6RkKYL8hsyzanC8HvHKR04FY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7793"/>
            <a:ext cx="2160240" cy="124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11732"/>
              </p:ext>
            </p:extLst>
          </p:nvPr>
        </p:nvGraphicFramePr>
        <p:xfrm>
          <a:off x="611560" y="2492896"/>
          <a:ext cx="8033546" cy="30157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5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7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</a:t>
                      </a:r>
                      <a:r>
                        <a:rPr lang="ru-RU" sz="1600" smtClean="0"/>
                        <a:t>за 2022 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26 416,61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33 443,49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r>
                        <a:rPr lang="ru-RU" sz="1400" baseline="0" dirty="0" smtClean="0"/>
                        <a:t> 120,78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24 714,61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903373"/>
              </p:ext>
            </p:extLst>
          </p:nvPr>
        </p:nvGraphicFramePr>
        <p:xfrm>
          <a:off x="179512" y="1772815"/>
          <a:ext cx="8712968" cy="444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9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отдельных категорий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 за 2024 год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учреждений дополнительного образования детей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41 297,04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образовательных учреждений общего образования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46 847,33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дошкольных образовательных учреждений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40 905,19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23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32 650,40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майских указов Президента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087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социальную поддержку семьи </a:t>
            </a: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79559"/>
              </p:ext>
            </p:extLst>
          </p:nvPr>
        </p:nvGraphicFramePr>
        <p:xfrm>
          <a:off x="107504" y="1556792"/>
          <a:ext cx="8712968" cy="472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4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и молодежи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2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родительской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платы за присмотр и уход за детьми в дошкольных учреждениях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461,8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81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бесплатного горячего питания обучающимся, получающим основное общее и среднее общее образование в муниципальных образовательных организациях, из числа детей, пасынков и падчериц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внутренний долг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868132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положениями исполнения бюджета Заволжского муниципального района за 2024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Заволжского района!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200" u="sng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zavrayadm.ru</a:t>
            </a:r>
            <a:r>
              <a:rPr lang="en-US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«Финансы/Бюджет/Бюджет 2024/Исполнение бюджета 2024-2026» размещен проект </a:t>
            </a:r>
            <a:r>
              <a:rPr lang="ru-RU" sz="12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муниципального правового акта «Об исполнении бюджета Заволжского муниципального района за </a:t>
            </a:r>
            <a:r>
              <a:rPr lang="ru-RU" sz="12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2024 год», а также аналитические материалы к нему.</a:t>
            </a:r>
          </a:p>
          <a:p>
            <a:pPr algn="just"/>
            <a:endParaRPr lang="ru-RU" sz="1200" kern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разделе «Анонсы».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 </a:t>
            </a: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г.Заволжск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ул.Мира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д.7, тел. 6-00-44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zavfin@nxt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8.00 до 17.15,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8.00 до 16.00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Узнай больше!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доступность иных сведений о бюджетах;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Федерации, статья 36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бюджетов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7737" y="1600200"/>
            <a:ext cx="6808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49219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Заволжского муниципального района за 2024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628" y="1356737"/>
            <a:ext cx="730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19366"/>
              </p:ext>
            </p:extLst>
          </p:nvPr>
        </p:nvGraphicFramePr>
        <p:xfrm>
          <a:off x="1043608" y="1628800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         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1 214 650,9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1 154  560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75 354,9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79 115,9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28 383,9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27 501,5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1 110 912,1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1 047 942,6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1 245 501,5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1 129 661,7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(-)/ПРОФИЦИТ (+)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- 30 850,6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24 898,3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 и дефицит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2024 год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40416"/>
              </p:ext>
            </p:extLst>
          </p:nvPr>
        </p:nvGraphicFramePr>
        <p:xfrm>
          <a:off x="467544" y="1484784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2024 год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2351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15268</TotalTime>
  <Words>3303</Words>
  <Application>Microsoft Office PowerPoint</Application>
  <PresentationFormat>Экран (4:3)</PresentationFormat>
  <Paragraphs>865</Paragraphs>
  <Slides>40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бюджетов  </vt:lpstr>
      <vt:lpstr>Основные характеристики исполнения бюджета Заволжского муниципального района за 2024 год</vt:lpstr>
      <vt:lpstr>Доходы, расходы и дефицит бюджета  Заволжского муниципального района за 2024 год</vt:lpstr>
      <vt:lpstr>Структура доходов бюджета  Заволжского муниципального района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Муниципальная программа «Развитие образования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</vt:lpstr>
      <vt:lpstr>  Муниципальная программа «Развитие физической культуры и спорта 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«Развитие культуры и повышение эффективности реализации молодежной политики 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«Социальная поддержка граждан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«Экономическое развитие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«Обеспечение доступным и комфортным жильем населения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«Обеспечение услугами жилищно-коммунального хозяйства населения 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«Энергосбережение и повышение энергетической эффективности Заволжского муниципального района» 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«Развитие транспортной системы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«Безопасность   Заволжского муниципального района  Ивановской области»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«Управление муниципальными финансами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«Совершенствование местного самоуправления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«Управление муниципальным имуществом  Заволжского муниципального района Ивановской области»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«Улучшение условий и охраны труда в органах местного самоуправления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«Охрана окружающей среды на территории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Презентация PowerPoint</vt:lpstr>
      <vt:lpstr>Дорожный фонд  Заволжского муниципального района в 2024 году (тыс.руб.)</vt:lpstr>
      <vt:lpstr>Социально-значимые проекты, реализуемые в 2024 году</vt:lpstr>
      <vt:lpstr>Реализация майских указов Президента Российской Федерации</vt:lpstr>
      <vt:lpstr>Расходы бюджета Заволжского муниципального района  на социальную поддержку семьи и детей</vt:lpstr>
      <vt:lpstr>Муниципальный внутренний долг  Заволжского муниципального района  </vt:lpstr>
      <vt:lpstr>Узнай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1349</cp:revision>
  <cp:lastPrinted>2025-02-25T13:15:31Z</cp:lastPrinted>
  <dcterms:modified xsi:type="dcterms:W3CDTF">2025-03-18T08:34:29Z</dcterms:modified>
</cp:coreProperties>
</file>