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10" r:id="rId12"/>
    <p:sldId id="403" r:id="rId13"/>
    <p:sldId id="404" r:id="rId14"/>
    <p:sldId id="405" r:id="rId15"/>
    <p:sldId id="406" r:id="rId16"/>
    <p:sldId id="407" r:id="rId17"/>
    <p:sldId id="408" r:id="rId18"/>
    <p:sldId id="348" r:id="rId19"/>
  </p:sldIdLst>
  <p:sldSz cx="10680700" cy="7569200"/>
  <p:notesSz cx="106807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7" d="100"/>
          <a:sy n="107" d="100"/>
        </p:scale>
        <p:origin x="-1194" y="-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BEB71-F8FA-40BE-9019-3B36A8A55E17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568325"/>
            <a:ext cx="400685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8388" y="3595688"/>
            <a:ext cx="8543925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BB877-5DBA-42FE-9ED9-A5777EDCF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21525-C190-49CC-8200-01A72D47019B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7B3A-BD5C-4C42-A4F3-6FF45D7DB4C1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7B3A-BD5C-4C42-A4F3-6FF45D7DB4C1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7B3A-BD5C-4C42-A4F3-6FF45D7DB4C1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7B3A-BD5C-4C42-A4F3-6FF45D7DB4C1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7B3A-BD5C-4C42-A4F3-6FF45D7DB4C1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7B3A-BD5C-4C42-A4F3-6FF45D7DB4C1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7B3A-BD5C-4C42-A4F3-6FF45D7DB4C1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ф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5206" y="2513433"/>
            <a:ext cx="8962352" cy="1669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914" y="4238752"/>
            <a:ext cx="748493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CA0C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38" y="1740916"/>
            <a:ext cx="4651352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773" y="1740916"/>
            <a:ext cx="4651352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053" y="2351359"/>
            <a:ext cx="9078595" cy="6155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2105" y="4289213"/>
            <a:ext cx="7476490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38" y="7039356"/>
            <a:ext cx="2459335" cy="276999"/>
          </a:xfrm>
        </p:spPr>
        <p:txBody>
          <a:bodyPr/>
          <a:lstStyle/>
          <a:p>
            <a:fld id="{F4E238CA-28C3-402C-8A98-C0EAA60D1293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540" y="7039356"/>
            <a:ext cx="3421684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467992" y="6451028"/>
            <a:ext cx="206150" cy="553998"/>
          </a:xfrm>
        </p:spPr>
        <p:txBody>
          <a:bodyPr/>
          <a:lstStyle/>
          <a:p>
            <a:fld id="{F867241B-C37D-4852-A673-7D7CB970A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9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1812" cy="7559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837" y="152749"/>
            <a:ext cx="10065090" cy="1105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6536" y="1776486"/>
            <a:ext cx="8839692" cy="421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CA0C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38" y="7039356"/>
            <a:ext cx="2459335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7992" y="6451028"/>
            <a:ext cx="206150" cy="17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60"/>
            <a:ext cx="10691812" cy="755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2743" y="6499859"/>
            <a:ext cx="481583" cy="652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58750" y="279400"/>
            <a:ext cx="990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Портативные </a:t>
            </a:r>
            <a:r>
              <a:rPr lang="ru-RU" sz="4000" b="1" dirty="0" smtClean="0">
                <a:solidFill>
                  <a:srgbClr val="002060"/>
                </a:solidFill>
              </a:rPr>
              <a:t>газоанализаторы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 Лидер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7" name="Rectangle 12"/>
          <p:cNvSpPr>
            <a:spLocks noChangeArrowheads="1"/>
          </p:cNvSpPr>
          <p:nvPr/>
        </p:nvSpPr>
        <p:spPr bwMode="auto">
          <a:xfrm>
            <a:off x="801053" y="1093329"/>
            <a:ext cx="6764443" cy="384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636" tIns="53371" rIns="102636" bIns="53371">
            <a:spAutoFit/>
          </a:bodyPr>
          <a:lstStyle/>
          <a:p>
            <a:pPr algn="l">
              <a:defRPr/>
            </a:pPr>
            <a:r>
              <a:rPr lang="ru-RU" b="0" i="0" dirty="0">
                <a:solidFill>
                  <a:srgbClr val="002060"/>
                </a:solidFill>
                <a:latin typeface="+mn-lt"/>
              </a:rPr>
              <a:t> 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979065" y="244946"/>
            <a:ext cx="8253437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pPr algn="ctr" eaLnBrk="0" hangingPunct="0">
              <a:lnSpc>
                <a:spcPts val="3991"/>
              </a:lnSpc>
              <a:spcBef>
                <a:spcPct val="0"/>
              </a:spcBef>
              <a:defRPr/>
            </a:pPr>
            <a:r>
              <a:rPr lang="ru-RU" sz="4600" b="1" dirty="0" smtClean="0">
                <a:solidFill>
                  <a:srgbClr val="FF0000"/>
                </a:solidFill>
                <a:cs typeface="Times New Roman" pitchFamily="18" charset="0"/>
              </a:rPr>
              <a:t>Способы отбора </a:t>
            </a:r>
            <a:r>
              <a:rPr lang="ru-RU" sz="4600" b="1" dirty="0">
                <a:solidFill>
                  <a:srgbClr val="FF0000"/>
                </a:solidFill>
                <a:cs typeface="Times New Roman" pitchFamily="18" charset="0"/>
              </a:rPr>
              <a:t>проб</a:t>
            </a:r>
            <a:endParaRPr lang="en-US" sz="4600" b="1" kern="0" dirty="0">
              <a:solidFill>
                <a:srgbClr val="EA8B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 bwMode="auto">
          <a:xfrm>
            <a:off x="387350" y="1085968"/>
            <a:ext cx="9278800" cy="20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78" tIns="52139" rIns="104278" bIns="52139">
            <a:spAutoFit/>
          </a:bodyPr>
          <a:lstStyle/>
          <a:p>
            <a:pPr algn="ctr">
              <a:defRPr/>
            </a:pPr>
            <a:r>
              <a:rPr lang="ru-RU" b="0" i="0" dirty="0" smtClean="0">
                <a:solidFill>
                  <a:srgbClr val="002060"/>
                </a:solidFill>
                <a:latin typeface="+mn-lt"/>
              </a:rPr>
              <a:t>Свободная  </a:t>
            </a:r>
            <a:r>
              <a:rPr lang="ru-RU" b="0" i="0" dirty="0">
                <a:solidFill>
                  <a:srgbClr val="002060"/>
                </a:solidFill>
                <a:latin typeface="+mn-lt"/>
              </a:rPr>
              <a:t>диффузия  или  закачка  газа  при  помощи внешнего </a:t>
            </a:r>
            <a:r>
              <a:rPr lang="ru-RU" b="0" i="0" dirty="0" err="1" smtClean="0">
                <a:solidFill>
                  <a:srgbClr val="002060"/>
                </a:solidFill>
                <a:latin typeface="+mn-lt"/>
              </a:rPr>
              <a:t>микронасоса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b="0" i="0" dirty="0" smtClean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Подходит для всех моделей газоанализаторов ЛИДЕР</a:t>
            </a:r>
            <a:endParaRPr lang="ru-RU" b="0" i="0" dirty="0">
              <a:solidFill>
                <a:srgbClr val="002060"/>
              </a:solidFill>
              <a:latin typeface="+mn-lt"/>
            </a:endParaRP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62" y="2396347"/>
            <a:ext cx="2356339" cy="3847199"/>
          </a:xfrm>
          <a:prstGeom prst="rect">
            <a:avLst/>
          </a:prstGeom>
        </p:spPr>
      </p:pic>
      <p:pic>
        <p:nvPicPr>
          <p:cNvPr id="12" name="Picture 6" descr="http://lidergd.ru/assets/gazoanalizator/img/detectors/%D0%BD%D0%B0%D1%81%D0%BE%D1%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6011" r="21401" b="9574"/>
          <a:stretch/>
        </p:blipFill>
        <p:spPr bwMode="auto">
          <a:xfrm rot="1291151">
            <a:off x="5065111" y="2726427"/>
            <a:ext cx="1801357" cy="31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3" y="4448022"/>
            <a:ext cx="1669449" cy="28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Газоанализатор Лидер-01 - ООО &quot;Оригинал&quot; в Моск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5056" r="22415" b="4141"/>
          <a:stretch/>
        </p:blipFill>
        <p:spPr bwMode="auto">
          <a:xfrm>
            <a:off x="661498" y="1730316"/>
            <a:ext cx="1707052" cy="27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ndrew\Desktop\Лидер 0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5102" r="69345" b="42489"/>
          <a:stretch/>
        </p:blipFill>
        <p:spPr bwMode="auto">
          <a:xfrm>
            <a:off x="3206750" y="4629645"/>
            <a:ext cx="1646997" cy="26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ndrew\Desktop\лидер 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40" y="1730315"/>
            <a:ext cx="1839223" cy="29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7" name="Rectangle 12"/>
          <p:cNvSpPr>
            <a:spLocks noChangeArrowheads="1"/>
          </p:cNvSpPr>
          <p:nvPr/>
        </p:nvSpPr>
        <p:spPr bwMode="auto">
          <a:xfrm>
            <a:off x="801053" y="1093329"/>
            <a:ext cx="6764443" cy="384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636" tIns="53371" rIns="102636" bIns="53371">
            <a:spAutoFit/>
          </a:bodyPr>
          <a:lstStyle/>
          <a:p>
            <a:pPr algn="l">
              <a:defRPr/>
            </a:pPr>
            <a:r>
              <a:rPr lang="ru-RU" b="0" i="0" dirty="0">
                <a:solidFill>
                  <a:srgbClr val="002060"/>
                </a:solidFill>
                <a:latin typeface="+mn-lt"/>
              </a:rPr>
              <a:t> 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979065" y="0"/>
            <a:ext cx="8253437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Портативный насос для забора проб</a:t>
            </a:r>
            <a:endParaRPr lang="en-US" sz="3600" b="1" kern="0" dirty="0">
              <a:solidFill>
                <a:srgbClr val="EA8B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 bwMode="auto">
          <a:xfrm>
            <a:off x="387350" y="798010"/>
            <a:ext cx="6646761" cy="77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78" tIns="52139" rIns="104278" bIns="52139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sz="1600" b="1" dirty="0" smtClean="0">
                <a:solidFill>
                  <a:srgbClr val="002060"/>
                </a:solidFill>
              </a:rPr>
              <a:t>Основные технические характеристики: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Подключение через калибровочный адаптер (поставляется в комплекте с газоанализатором)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Ударопрочный </a:t>
            </a:r>
            <a:r>
              <a:rPr lang="ru-RU" sz="1600" dirty="0">
                <a:solidFill>
                  <a:srgbClr val="002060"/>
                </a:solidFill>
              </a:rPr>
              <a:t>корпус из ABS-пластика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Отсутствие </a:t>
            </a:r>
            <a:r>
              <a:rPr lang="ru-RU" sz="1600" dirty="0">
                <a:solidFill>
                  <a:srgbClr val="002060"/>
                </a:solidFill>
              </a:rPr>
              <a:t>вибраций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Светодиодная </a:t>
            </a:r>
            <a:r>
              <a:rPr lang="ru-RU" sz="1600" dirty="0">
                <a:solidFill>
                  <a:srgbClr val="002060"/>
                </a:solidFill>
              </a:rPr>
              <a:t>индикация состояния насоса, мощности и низкого напряжения.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Напряжение питания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r>
              <a:rPr lang="ru-RU" sz="1600" dirty="0">
                <a:solidFill>
                  <a:srgbClr val="002060"/>
                </a:solidFill>
              </a:rPr>
              <a:t> 3,3 В от литиевого заряжаемого аккумулятора.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Потребляемый ток: не более 100 мА.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Время непрерывной работы без подзарядки: более 8 ч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Производительность</a:t>
            </a:r>
            <a:r>
              <a:rPr lang="ru-RU" sz="1600" dirty="0">
                <a:solidFill>
                  <a:srgbClr val="002060"/>
                </a:solidFill>
              </a:rPr>
              <a:t>: 320 мл/мин.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</a:rPr>
              <a:t>Взрывозащита</a:t>
            </a:r>
            <a:r>
              <a:rPr lang="ru-RU" sz="1600" dirty="0">
                <a:solidFill>
                  <a:srgbClr val="002060"/>
                </a:solidFill>
              </a:rPr>
              <a:t>: 0ExiaIICT4X.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Степень </a:t>
            </a:r>
            <a:r>
              <a:rPr lang="ru-RU" sz="1600" dirty="0" err="1">
                <a:solidFill>
                  <a:srgbClr val="002060"/>
                </a:solidFill>
              </a:rPr>
              <a:t>пылевлагозащиты</a:t>
            </a:r>
            <a:r>
              <a:rPr lang="ru-RU" sz="1600" dirty="0">
                <a:solidFill>
                  <a:srgbClr val="002060"/>
                </a:solidFill>
              </a:rPr>
              <a:t>: IP65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Рабочая </a:t>
            </a:r>
            <a:r>
              <a:rPr lang="ru-RU" sz="1600" dirty="0">
                <a:solidFill>
                  <a:srgbClr val="002060"/>
                </a:solidFill>
              </a:rPr>
              <a:t>температура: от -40 до +55°C.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Рабочая влажность: не более 95</a:t>
            </a:r>
            <a:r>
              <a:rPr lang="ru-RU" sz="1600" dirty="0" smtClean="0">
                <a:solidFill>
                  <a:srgbClr val="002060"/>
                </a:solidFill>
              </a:rPr>
              <a:t>%.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Габаритные </a:t>
            </a:r>
            <a:r>
              <a:rPr lang="ru-RU" sz="1600" dirty="0">
                <a:solidFill>
                  <a:srgbClr val="002060"/>
                </a:solidFill>
              </a:rPr>
              <a:t>размеры: 239х45х28 мм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Масса</a:t>
            </a:r>
            <a:r>
              <a:rPr lang="ru-RU" sz="1600" dirty="0">
                <a:solidFill>
                  <a:srgbClr val="002060"/>
                </a:solidFill>
              </a:rPr>
              <a:t>: 0,080 кг.</a:t>
            </a:r>
          </a:p>
          <a:p>
            <a:pPr marL="0" lvl="1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</p:txBody>
      </p:sp>
      <p:pic>
        <p:nvPicPr>
          <p:cNvPr id="6" name="Picture 6" descr="http://lidergd.ru/assets/gazoanalizator/img/detectors/%D0%BD%D0%B0%D1%81%D0%BE%D1%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6011" r="21401" b="9574"/>
          <a:stretch/>
        </p:blipFill>
        <p:spPr bwMode="auto">
          <a:xfrm>
            <a:off x="7321550" y="1478112"/>
            <a:ext cx="2921724" cy="51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7" name="Rectangle 12"/>
          <p:cNvSpPr>
            <a:spLocks noChangeArrowheads="1"/>
          </p:cNvSpPr>
          <p:nvPr/>
        </p:nvSpPr>
        <p:spPr bwMode="auto">
          <a:xfrm>
            <a:off x="801053" y="1093329"/>
            <a:ext cx="6764443" cy="384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636" tIns="53371" rIns="102636" bIns="53371">
            <a:spAutoFit/>
          </a:bodyPr>
          <a:lstStyle/>
          <a:p>
            <a:pPr algn="l">
              <a:defRPr/>
            </a:pPr>
            <a:r>
              <a:rPr lang="ru-RU" b="0" i="0" dirty="0">
                <a:solidFill>
                  <a:srgbClr val="002060"/>
                </a:solidFill>
                <a:latin typeface="+mn-lt"/>
              </a:rPr>
              <a:t> 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979065" y="0"/>
            <a:ext cx="8253437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4600" b="1" dirty="0" smtClean="0">
                <a:solidFill>
                  <a:srgbClr val="FF0000"/>
                </a:solidFill>
                <a:cs typeface="Times New Roman" pitchFamily="18" charset="0"/>
              </a:rPr>
              <a:t>АКСЕССУАРЫ</a:t>
            </a:r>
            <a:endParaRPr lang="en-US" sz="4600" b="1" kern="0" dirty="0">
              <a:solidFill>
                <a:srgbClr val="EA8B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 bwMode="auto">
          <a:xfrm>
            <a:off x="4578350" y="1041400"/>
            <a:ext cx="5808561" cy="750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78" tIns="52139" rIns="104278" bIns="52139">
            <a:spAutoFit/>
          </a:bodyPr>
          <a:lstStyle/>
          <a:p>
            <a:pPr algn="just"/>
            <a:r>
              <a:rPr lang="ru-RU" sz="1700" b="1" dirty="0">
                <a:solidFill>
                  <a:srgbClr val="002060"/>
                </a:solidFill>
              </a:rPr>
              <a:t>Поплавковый зонд </a:t>
            </a:r>
            <a:endParaRPr lang="ru-RU" sz="1700" b="1" dirty="0" smtClean="0">
              <a:solidFill>
                <a:srgbClr val="002060"/>
              </a:solidFill>
            </a:endParaRPr>
          </a:p>
          <a:p>
            <a:pPr algn="just"/>
            <a:endParaRPr lang="ru-RU" sz="1700" b="1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Предназначен для проведения </a:t>
            </a:r>
            <a:r>
              <a:rPr lang="ru-RU" sz="1700" dirty="0">
                <a:solidFill>
                  <a:srgbClr val="002060"/>
                </a:solidFill>
              </a:rPr>
              <a:t>забора воздуха с помощью </a:t>
            </a:r>
            <a:r>
              <a:rPr lang="ru-RU" sz="1700" dirty="0" smtClean="0">
                <a:solidFill>
                  <a:srgbClr val="002060"/>
                </a:solidFill>
              </a:rPr>
              <a:t>насоса </a:t>
            </a:r>
            <a:r>
              <a:rPr lang="ru-RU" sz="1700" dirty="0">
                <a:solidFill>
                  <a:srgbClr val="002060"/>
                </a:solidFill>
              </a:rPr>
              <a:t>в труднодоступных местах (колодцы, цистерны, закрытые сосуды, вентиляционные трубы и т.п.) и в условиях большой вероятности наличия воды или агрессивных смесей в точке забора. 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Специальный </a:t>
            </a:r>
            <a:r>
              <a:rPr lang="ru-RU" sz="1700" dirty="0">
                <a:solidFill>
                  <a:srgbClr val="002060"/>
                </a:solidFill>
              </a:rPr>
              <a:t>синтетический материал </a:t>
            </a:r>
            <a:r>
              <a:rPr lang="ru-RU" sz="1700" dirty="0" smtClean="0">
                <a:solidFill>
                  <a:srgbClr val="002060"/>
                </a:solidFill>
              </a:rPr>
              <a:t>стойкий к не высоким концентрациям </a:t>
            </a:r>
            <a:r>
              <a:rPr lang="ru-RU" sz="1700" dirty="0">
                <a:solidFill>
                  <a:srgbClr val="002060"/>
                </a:solidFill>
              </a:rPr>
              <a:t>кислот и значительные концентрации </a:t>
            </a:r>
            <a:r>
              <a:rPr lang="ru-RU" sz="1700" dirty="0" smtClean="0">
                <a:solidFill>
                  <a:srgbClr val="002060"/>
                </a:solidFill>
              </a:rPr>
              <a:t>нефтепродуктов.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Выходная </a:t>
            </a:r>
            <a:r>
              <a:rPr lang="ru-RU" sz="1700" dirty="0">
                <a:solidFill>
                  <a:srgbClr val="002060"/>
                </a:solidFill>
              </a:rPr>
              <a:t>трубка 3м (под заказ комплектуется гибким шлангом различной длины). 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Диаметр поплавка: 60мм.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Температурный диапазон: -</a:t>
            </a:r>
            <a:r>
              <a:rPr lang="ru-RU" sz="1700" dirty="0">
                <a:solidFill>
                  <a:srgbClr val="002060"/>
                </a:solidFill>
              </a:rPr>
              <a:t>60°…+</a:t>
            </a:r>
            <a:r>
              <a:rPr lang="ru-RU" sz="1700" dirty="0" smtClean="0">
                <a:solidFill>
                  <a:srgbClr val="002060"/>
                </a:solidFill>
              </a:rPr>
              <a:t>90°С.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Вес</a:t>
            </a:r>
            <a:r>
              <a:rPr lang="ru-RU" sz="1700" dirty="0">
                <a:solidFill>
                  <a:srgbClr val="002060"/>
                </a:solidFill>
              </a:rPr>
              <a:t>: 70 гр</a:t>
            </a:r>
            <a:r>
              <a:rPr lang="ru-RU" sz="1700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endParaRPr lang="ru-RU" sz="1700" dirty="0">
              <a:solidFill>
                <a:srgbClr val="002060"/>
              </a:solidFill>
            </a:endParaRP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</p:txBody>
      </p:sp>
      <p:pic>
        <p:nvPicPr>
          <p:cNvPr id="2" name="Picture 2" descr="http://lidergd.ru/assets/gazoanalizator/img/detectors/%D0%9F%D0%BE%D0%BF%D0%BB%D0%B0%D0%B2%D0%BA%D0%BE%D0%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7151" r="23472" b="7755"/>
          <a:stretch/>
        </p:blipFill>
        <p:spPr bwMode="auto">
          <a:xfrm rot="5400000">
            <a:off x="767213" y="1880737"/>
            <a:ext cx="3124208" cy="35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7" name="Rectangle 12"/>
          <p:cNvSpPr>
            <a:spLocks noChangeArrowheads="1"/>
          </p:cNvSpPr>
          <p:nvPr/>
        </p:nvSpPr>
        <p:spPr bwMode="auto">
          <a:xfrm>
            <a:off x="801053" y="1093329"/>
            <a:ext cx="6764443" cy="384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636" tIns="53371" rIns="102636" bIns="53371">
            <a:spAutoFit/>
          </a:bodyPr>
          <a:lstStyle/>
          <a:p>
            <a:pPr algn="l">
              <a:defRPr/>
            </a:pPr>
            <a:r>
              <a:rPr lang="ru-RU" b="0" i="0" dirty="0">
                <a:solidFill>
                  <a:srgbClr val="002060"/>
                </a:solidFill>
                <a:latin typeface="+mn-lt"/>
              </a:rPr>
              <a:t> 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979065" y="0"/>
            <a:ext cx="8253437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4600" b="1" dirty="0" smtClean="0">
                <a:solidFill>
                  <a:srgbClr val="FF0000"/>
                </a:solidFill>
                <a:cs typeface="Times New Roman" pitchFamily="18" charset="0"/>
              </a:rPr>
              <a:t>АКСЕССУАРЫ</a:t>
            </a:r>
            <a:endParaRPr lang="en-US" sz="4600" b="1" kern="0" dirty="0">
              <a:solidFill>
                <a:srgbClr val="EA8B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 bwMode="auto">
          <a:xfrm>
            <a:off x="4165244" y="848358"/>
            <a:ext cx="5808561" cy="71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78" tIns="52139" rIns="104278" bIns="52139">
            <a:spAutoFit/>
          </a:bodyPr>
          <a:lstStyle/>
          <a:p>
            <a:pPr algn="just"/>
            <a:r>
              <a:rPr lang="ru-RU" sz="1700" b="1" dirty="0">
                <a:solidFill>
                  <a:srgbClr val="002060"/>
                </a:solidFill>
              </a:rPr>
              <a:t>Зонд-щуп </a:t>
            </a:r>
            <a:r>
              <a:rPr lang="ru-RU" sz="1700" b="1" dirty="0" smtClean="0">
                <a:solidFill>
                  <a:srgbClr val="002060"/>
                </a:solidFill>
              </a:rPr>
              <a:t>телескопический</a:t>
            </a:r>
          </a:p>
          <a:p>
            <a:pPr algn="just"/>
            <a:endParaRPr lang="ru-RU" sz="1700" b="1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Предназначен </a:t>
            </a:r>
            <a:r>
              <a:rPr lang="ru-RU" sz="1700" dirty="0">
                <a:solidFill>
                  <a:srgbClr val="002060"/>
                </a:solidFill>
              </a:rPr>
              <a:t>для отбора газовой </a:t>
            </a:r>
            <a:r>
              <a:rPr lang="ru-RU" sz="1700" dirty="0" smtClean="0">
                <a:solidFill>
                  <a:srgbClr val="002060"/>
                </a:solidFill>
              </a:rPr>
              <a:t>пробы с помощью насоса </a:t>
            </a:r>
            <a:r>
              <a:rPr lang="ru-RU" sz="1700" dirty="0">
                <a:solidFill>
                  <a:srgbClr val="002060"/>
                </a:solidFill>
              </a:rPr>
              <a:t>из точки контроля исследуемой газовой смеси без изменения ее химического и количественного состава.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1700" dirty="0">
                <a:solidFill>
                  <a:srgbClr val="002060"/>
                </a:solidFill>
              </a:rPr>
              <a:t>зонда обеспечивает удобство выполнения экспресс-анализа в труднодоступных местах, не имеющих отрицательного давления - таких как кабельные колодцы, склады, емкости, трубопроводы и т.п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</a:rPr>
              <a:t>Телескопическая конструкция в виде металлической трубки, раздвигаемой до 700 мм, и гибкой трубки длиной 1000 мм.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endParaRPr lang="ru-RU" sz="1700" dirty="0">
              <a:solidFill>
                <a:srgbClr val="002060"/>
              </a:solidFill>
            </a:endParaRPr>
          </a:p>
          <a:p>
            <a:pPr marL="0" lvl="1">
              <a:spcBef>
                <a:spcPct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</p:txBody>
      </p:sp>
      <p:pic>
        <p:nvPicPr>
          <p:cNvPr id="2050" name="Picture 2" descr="Газозаборный зонд телескопический - ЛидерГазДет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r="22032"/>
          <a:stretch/>
        </p:blipFill>
        <p:spPr bwMode="auto">
          <a:xfrm>
            <a:off x="539750" y="1356203"/>
            <a:ext cx="2820141" cy="55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7" name="Rectangle 12"/>
          <p:cNvSpPr>
            <a:spLocks noChangeArrowheads="1"/>
          </p:cNvSpPr>
          <p:nvPr/>
        </p:nvSpPr>
        <p:spPr bwMode="auto">
          <a:xfrm>
            <a:off x="801053" y="1093329"/>
            <a:ext cx="6764443" cy="384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636" tIns="53371" rIns="102636" bIns="53371">
            <a:spAutoFit/>
          </a:bodyPr>
          <a:lstStyle/>
          <a:p>
            <a:pPr algn="l">
              <a:defRPr/>
            </a:pPr>
            <a:r>
              <a:rPr lang="ru-RU" b="0" i="0" dirty="0">
                <a:solidFill>
                  <a:srgbClr val="002060"/>
                </a:solidFill>
                <a:latin typeface="+mn-lt"/>
              </a:rPr>
              <a:t> 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979065" y="0"/>
            <a:ext cx="8253437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4600" b="1" dirty="0">
                <a:solidFill>
                  <a:srgbClr val="FF0000"/>
                </a:solidFill>
                <a:cs typeface="Times New Roman" pitchFamily="18" charset="0"/>
              </a:rPr>
              <a:t>АКСЕССУАРЫ</a:t>
            </a:r>
            <a:endParaRPr lang="en-US" sz="4600" b="1" kern="0" dirty="0">
              <a:solidFill>
                <a:srgbClr val="EA8B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 bwMode="auto">
          <a:xfrm>
            <a:off x="3663950" y="1093329"/>
            <a:ext cx="6494361" cy="724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78" tIns="52139" rIns="104278" bIns="5213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700" b="1" dirty="0">
                <a:solidFill>
                  <a:srgbClr val="002060"/>
                </a:solidFill>
              </a:rPr>
              <a:t>Сумка для переноски газоаналитического комплекта.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Изготовлена из влагостойкого, высокопрочного </a:t>
            </a:r>
            <a:r>
              <a:rPr lang="ru-RU" sz="1700" dirty="0">
                <a:solidFill>
                  <a:srgbClr val="002060"/>
                </a:solidFill>
              </a:rPr>
              <a:t>и </a:t>
            </a:r>
            <a:r>
              <a:rPr lang="ru-RU" sz="1700" dirty="0" smtClean="0">
                <a:solidFill>
                  <a:srgbClr val="002060"/>
                </a:solidFill>
              </a:rPr>
              <a:t>износостойкого </a:t>
            </a:r>
            <a:r>
              <a:rPr lang="ru-RU" sz="1700" dirty="0">
                <a:solidFill>
                  <a:srgbClr val="002060"/>
                </a:solidFill>
              </a:rPr>
              <a:t>материала черного </a:t>
            </a:r>
            <a:r>
              <a:rPr lang="ru-RU" sz="1700" dirty="0" smtClean="0">
                <a:solidFill>
                  <a:srgbClr val="002060"/>
                </a:solidFill>
              </a:rPr>
              <a:t>цвета.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</a:rPr>
              <a:t>Внутри и снаружи сумки расположены эластичные крепления для фиксации составных элементов газоаналитического комплекта</a:t>
            </a:r>
            <a:r>
              <a:rPr lang="ru-RU" sz="1700" dirty="0"/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ru-RU" sz="1700" b="1" dirty="0" smtClean="0">
                <a:solidFill>
                  <a:srgbClr val="002060"/>
                </a:solidFill>
              </a:rPr>
              <a:t>Особенности: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Окно </a:t>
            </a:r>
            <a:r>
              <a:rPr lang="ru-RU" sz="1700" dirty="0">
                <a:solidFill>
                  <a:srgbClr val="002060"/>
                </a:solidFill>
              </a:rPr>
              <a:t>из прозрачного материала для визуального контроля монитора </a:t>
            </a:r>
            <a:r>
              <a:rPr lang="ru-RU" sz="1700" dirty="0" smtClean="0">
                <a:solidFill>
                  <a:srgbClr val="002060"/>
                </a:solidFill>
              </a:rPr>
              <a:t>газоанализатора.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Верхний клапан.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Боковых молнии. 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Входное отверстие </a:t>
            </a:r>
            <a:r>
              <a:rPr lang="ru-RU" sz="1700" dirty="0">
                <a:solidFill>
                  <a:srgbClr val="002060"/>
                </a:solidFill>
              </a:rPr>
              <a:t>для забора воздуха автономным </a:t>
            </a:r>
            <a:r>
              <a:rPr lang="ru-RU" sz="1700" dirty="0" smtClean="0">
                <a:solidFill>
                  <a:srgbClr val="002060"/>
                </a:solidFill>
              </a:rPr>
              <a:t>насосом.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Регулируемый ремень </a:t>
            </a:r>
            <a:r>
              <a:rPr lang="ru-RU" sz="1700" dirty="0">
                <a:solidFill>
                  <a:srgbClr val="002060"/>
                </a:solidFill>
              </a:rPr>
              <a:t>для переноски. 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Размер</a:t>
            </a:r>
            <a:r>
              <a:rPr lang="ru-RU" sz="1700" dirty="0">
                <a:solidFill>
                  <a:srgbClr val="002060"/>
                </a:solidFill>
              </a:rPr>
              <a:t>: 270мм. х 170мм. х 80мм. </a:t>
            </a:r>
          </a:p>
          <a:p>
            <a:pPr algn="just">
              <a:buClr>
                <a:srgbClr val="FF0000"/>
              </a:buClr>
            </a:pPr>
            <a:endParaRPr lang="ru-RU" sz="1700" dirty="0"/>
          </a:p>
          <a:p>
            <a:pPr marL="0" lvl="1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  <a:p>
            <a:pPr algn="l">
              <a:spcBef>
                <a:spcPct val="0"/>
              </a:spcBef>
              <a:defRPr/>
            </a:pPr>
            <a:endParaRPr lang="ru-RU" b="0" i="0" dirty="0">
              <a:solidFill>
                <a:srgbClr val="0D0D0D"/>
              </a:solidFill>
              <a:latin typeface="Arial" pitchFamily="34" charset="0"/>
              <a:cs typeface="Arial" pitchFamily="34" charset="0"/>
              <a:sym typeface="Times New Roman" pitchFamily="18" charset="0"/>
            </a:endParaRPr>
          </a:p>
        </p:txBody>
      </p:sp>
      <p:pic>
        <p:nvPicPr>
          <p:cNvPr id="7" name="Picture 2" descr="http://lidergd.ru/assets/gazoanalizator/img/detectors/%D0%A1%D1%83%D0%BC%D0%BA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4" t="8164" r="23236"/>
          <a:stretch/>
        </p:blipFill>
        <p:spPr bwMode="auto">
          <a:xfrm>
            <a:off x="615950" y="1285720"/>
            <a:ext cx="2883196" cy="55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2123658"/>
          </a:xfrm>
        </p:spPr>
        <p:txBody>
          <a:bodyPr/>
          <a:lstStyle/>
          <a:p>
            <a:r>
              <a:rPr lang="ru-RU" sz="4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Газоанализатор (</a:t>
            </a:r>
            <a:r>
              <a:rPr lang="ru-RU" sz="46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течеискатель</a:t>
            </a:r>
            <a:r>
              <a:rPr lang="ru-RU" sz="4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 ЛИДЕР Т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59350" y="1270000"/>
            <a:ext cx="5029200" cy="5867400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 marL="390017" indent="-390017">
              <a:lnSpc>
                <a:spcPct val="150000"/>
              </a:lnSpc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Газоанализатор на один газ: 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CH</a:t>
            </a:r>
            <a:r>
              <a:rPr lang="ru-RU" sz="1600" b="0" baseline="-25000" dirty="0" smtClean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 или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600" b="0" baseline="-25000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H</a:t>
            </a:r>
            <a:r>
              <a:rPr lang="ru-RU" sz="1600" b="0" baseline="-25000" dirty="0" smtClean="0">
                <a:solidFill>
                  <a:srgbClr val="002060"/>
                </a:solidFill>
                <a:latin typeface="+mn-lt"/>
              </a:rPr>
              <a:t>8</a:t>
            </a:r>
          </a:p>
          <a:p>
            <a:pPr marL="390017" indent="-390017">
              <a:lnSpc>
                <a:spcPct val="150000"/>
              </a:lnSpc>
            </a:pPr>
            <a:r>
              <a:rPr lang="ru-RU" sz="1600" kern="100" dirty="0" smtClean="0">
                <a:solidFill>
                  <a:srgbClr val="002060"/>
                </a:solidFill>
                <a:latin typeface="+mn-lt"/>
                <a:ea typeface="SimSun"/>
              </a:rPr>
              <a:t>Основные технические характеристики:</a:t>
            </a: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b="0" kern="100" dirty="0" smtClean="0">
                <a:solidFill>
                  <a:srgbClr val="002060"/>
                </a:solidFill>
                <a:latin typeface="+mn-lt"/>
                <a:ea typeface="SimSun"/>
              </a:rPr>
              <a:t>Диапазон 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измерений: 	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sz="1600" b="0" kern="100" dirty="0" smtClean="0">
                <a:solidFill>
                  <a:srgbClr val="002060"/>
                </a:solidFill>
                <a:latin typeface="+mn-lt"/>
                <a:ea typeface="SimSun"/>
              </a:rPr>
              <a:t> 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CH</a:t>
            </a:r>
            <a:r>
              <a:rPr lang="ru-RU" sz="1600" b="0" kern="100" baseline="-25000" dirty="0">
                <a:solidFill>
                  <a:srgbClr val="002060"/>
                </a:solidFill>
                <a:latin typeface="+mn-lt"/>
                <a:ea typeface="SimSun"/>
              </a:rPr>
              <a:t>4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: 0–10000 млн</a:t>
            </a:r>
            <a:r>
              <a:rPr lang="ru-RU" sz="1600" b="0" kern="100" baseline="30000" dirty="0">
                <a:solidFill>
                  <a:srgbClr val="002060"/>
                </a:solidFill>
                <a:latin typeface="+mn-lt"/>
                <a:ea typeface="SimSun"/>
              </a:rPr>
              <a:t>-1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, 0–20000 млн</a:t>
            </a:r>
            <a:r>
              <a:rPr lang="ru-RU" sz="1600" b="0" kern="100" baseline="30000" dirty="0">
                <a:solidFill>
                  <a:srgbClr val="002060"/>
                </a:solidFill>
                <a:latin typeface="+mn-lt"/>
                <a:ea typeface="SimSun"/>
              </a:rPr>
              <a:t>-1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, 0–30000 млн</a:t>
            </a:r>
            <a:r>
              <a:rPr lang="ru-RU" sz="1600" b="0" kern="100" baseline="30000" dirty="0">
                <a:solidFill>
                  <a:srgbClr val="002060"/>
                </a:solidFill>
                <a:latin typeface="+mn-lt"/>
                <a:ea typeface="SimSun"/>
              </a:rPr>
              <a:t>-1</a:t>
            </a:r>
            <a:endParaRPr lang="ru-RU" sz="1600" b="0" kern="100" dirty="0">
              <a:solidFill>
                <a:srgbClr val="002060"/>
              </a:solidFill>
              <a:latin typeface="+mn-lt"/>
              <a:ea typeface="SimSun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 </a:t>
            </a:r>
            <a:r>
              <a:rPr lang="ru-RU" sz="1600" b="0" kern="100" dirty="0" smtClean="0">
                <a:solidFill>
                  <a:srgbClr val="002060"/>
                </a:solidFill>
                <a:latin typeface="+mn-lt"/>
                <a:ea typeface="SimSun"/>
              </a:rPr>
              <a:t>C</a:t>
            </a:r>
            <a:r>
              <a:rPr lang="ru-RU" sz="1600" b="0" kern="100" baseline="-25000" dirty="0" smtClean="0">
                <a:solidFill>
                  <a:srgbClr val="002060"/>
                </a:solidFill>
                <a:latin typeface="+mn-lt"/>
                <a:ea typeface="SimSun"/>
              </a:rPr>
              <a:t>3</a:t>
            </a:r>
            <a:r>
              <a:rPr lang="ru-RU" sz="1600" b="0" kern="100" dirty="0" smtClean="0">
                <a:solidFill>
                  <a:srgbClr val="002060"/>
                </a:solidFill>
                <a:latin typeface="+mn-lt"/>
                <a:ea typeface="SimSun"/>
              </a:rPr>
              <a:t>H</a:t>
            </a:r>
            <a:r>
              <a:rPr lang="ru-RU" sz="1600" b="0" kern="100" baseline="-25000" dirty="0" smtClean="0">
                <a:solidFill>
                  <a:srgbClr val="002060"/>
                </a:solidFill>
                <a:latin typeface="+mn-lt"/>
                <a:ea typeface="SimSun"/>
              </a:rPr>
              <a:t>8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: 0–10000 млн</a:t>
            </a:r>
            <a:r>
              <a:rPr lang="ru-RU" sz="1600" b="0" kern="100" baseline="30000" dirty="0">
                <a:solidFill>
                  <a:srgbClr val="002060"/>
                </a:solidFill>
                <a:latin typeface="+mn-lt"/>
                <a:ea typeface="SimSun"/>
              </a:rPr>
              <a:t>-1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, 0–20000 </a:t>
            </a:r>
            <a:r>
              <a:rPr lang="ru-RU" sz="1600" b="0" kern="100" dirty="0" smtClean="0">
                <a:solidFill>
                  <a:srgbClr val="002060"/>
                </a:solidFill>
                <a:latin typeface="+mn-lt"/>
                <a:ea typeface="SimSun"/>
              </a:rPr>
              <a:t>млн</a:t>
            </a:r>
            <a:r>
              <a:rPr lang="ru-RU" sz="1600" b="0" kern="100" baseline="30000" dirty="0" smtClean="0">
                <a:solidFill>
                  <a:srgbClr val="002060"/>
                </a:solidFill>
                <a:latin typeface="+mn-lt"/>
                <a:ea typeface="SimSun"/>
              </a:rPr>
              <a:t>-1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0–30000 млн</a:t>
            </a:r>
            <a:r>
              <a:rPr lang="ru-RU" sz="1600" b="0" kern="100" baseline="30000" dirty="0">
                <a:solidFill>
                  <a:srgbClr val="002060"/>
                </a:solidFill>
                <a:latin typeface="+mn-lt"/>
                <a:ea typeface="SimSun"/>
              </a:rPr>
              <a:t>-1</a:t>
            </a:r>
            <a:endParaRPr lang="ru-RU" sz="1600" b="0" kern="100" dirty="0">
              <a:solidFill>
                <a:srgbClr val="002060"/>
              </a:solidFill>
              <a:latin typeface="+mn-lt"/>
              <a:ea typeface="SimSun"/>
            </a:endParaRP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ЖК-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дисплей с высокой контрастностью</a:t>
            </a: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Гибкий зонд</a:t>
            </a: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Возможность переключения единиц 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измерения: </a:t>
            </a:r>
            <a:r>
              <a:rPr lang="ru-RU" sz="1600" b="0" kern="100" dirty="0" smtClean="0">
                <a:solidFill>
                  <a:srgbClr val="002060"/>
                </a:solidFill>
                <a:latin typeface="+mn-lt"/>
                <a:ea typeface="SimSun"/>
              </a:rPr>
              <a:t>млн</a:t>
            </a:r>
            <a:r>
              <a:rPr lang="ru-RU" sz="1600" b="0" kern="100" baseline="30000" dirty="0" smtClean="0">
                <a:solidFill>
                  <a:srgbClr val="002060"/>
                </a:solidFill>
                <a:latin typeface="+mn-lt"/>
                <a:ea typeface="SimSun"/>
              </a:rPr>
              <a:t>-1 </a:t>
            </a:r>
            <a:r>
              <a:rPr lang="ru-RU" sz="1600" b="0" kern="100" dirty="0" smtClean="0">
                <a:solidFill>
                  <a:srgbClr val="002060"/>
                </a:solidFill>
                <a:latin typeface="+mn-lt"/>
                <a:ea typeface="SimSun"/>
              </a:rPr>
              <a:t>→ % НКПР → % </a:t>
            </a:r>
            <a:r>
              <a:rPr lang="ru-RU" sz="1600" b="0" kern="100" dirty="0">
                <a:solidFill>
                  <a:srgbClr val="002060"/>
                </a:solidFill>
                <a:latin typeface="+mn-lt"/>
                <a:ea typeface="SimSun"/>
              </a:rPr>
              <a:t>объемные</a:t>
            </a:r>
            <a:endParaRPr lang="ru-RU" sz="1600" b="0" dirty="0">
              <a:solidFill>
                <a:srgbClr val="002060"/>
              </a:solidFill>
              <a:latin typeface="+mn-lt"/>
            </a:endParaRP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Литиевый аккумулятор</a:t>
            </a: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Время непрерывной работы более 8 часов</a:t>
            </a: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Маркировка </a:t>
            </a:r>
            <a:r>
              <a:rPr lang="ru-RU" sz="1600" b="0" dirty="0" err="1">
                <a:solidFill>
                  <a:srgbClr val="002060"/>
                </a:solidFill>
                <a:latin typeface="+mn-lt"/>
              </a:rPr>
              <a:t>взрывозащиты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: 1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Ex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rgbClr val="002060"/>
                </a:solidFill>
                <a:latin typeface="+mn-lt"/>
              </a:rPr>
              <a:t>ibd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IIC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T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4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Gb X</a:t>
            </a:r>
            <a:endParaRPr lang="ru-RU" sz="1600" b="0" dirty="0">
              <a:solidFill>
                <a:srgbClr val="002060"/>
              </a:solidFill>
              <a:latin typeface="+mn-lt"/>
            </a:endParaRP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Защита от пыли и влаги: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IP65</a:t>
            </a:r>
            <a:endParaRPr lang="ru-RU" sz="1600" b="0" dirty="0">
              <a:solidFill>
                <a:srgbClr val="002060"/>
              </a:solidFill>
              <a:latin typeface="+mn-lt"/>
            </a:endParaRP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Температура: -40°C ~+5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0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°C</a:t>
            </a: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Размеры: 170 * 77 * 33 мм</a:t>
            </a:r>
          </a:p>
          <a:p>
            <a:pPr marL="390017" indent="-390017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Вес: 300 г</a:t>
            </a:r>
          </a:p>
        </p:txBody>
      </p:sp>
      <p:pic>
        <p:nvPicPr>
          <p:cNvPr id="5124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2400"/>
            <a:ext cx="3363477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4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7" name="Rectangle 12"/>
          <p:cNvSpPr>
            <a:spLocks noChangeArrowheads="1"/>
          </p:cNvSpPr>
          <p:nvPr/>
        </p:nvSpPr>
        <p:spPr bwMode="auto">
          <a:xfrm>
            <a:off x="801053" y="1093329"/>
            <a:ext cx="6764443" cy="384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636" tIns="53371" rIns="102636" bIns="53371">
            <a:spAutoFit/>
          </a:bodyPr>
          <a:lstStyle/>
          <a:p>
            <a:pPr algn="l">
              <a:defRPr/>
            </a:pPr>
            <a:r>
              <a:rPr lang="ru-RU" b="0" i="0" dirty="0">
                <a:solidFill>
                  <a:srgbClr val="002060"/>
                </a:solidFill>
                <a:latin typeface="+mn-lt"/>
              </a:rPr>
              <a:t> 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463550" y="168205"/>
            <a:ext cx="9772121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ru-RU" sz="4400" dirty="0">
                <a:solidFill>
                  <a:srgbClr val="FF0000"/>
                </a:solidFill>
                <a:cs typeface="Times New Roman" pitchFamily="18" charset="0"/>
              </a:rPr>
              <a:t>Свидетельство об утверждении типа средств измерений</a:t>
            </a:r>
            <a:endParaRPr lang="en-US" sz="4400" kern="0" dirty="0">
              <a:solidFill>
                <a:srgbClr val="EA8B00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51" y="1319151"/>
            <a:ext cx="4596499" cy="59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7" name="Rectangle 12"/>
          <p:cNvSpPr>
            <a:spLocks noChangeArrowheads="1"/>
          </p:cNvSpPr>
          <p:nvPr/>
        </p:nvSpPr>
        <p:spPr bwMode="auto">
          <a:xfrm>
            <a:off x="801053" y="1093329"/>
            <a:ext cx="6764443" cy="384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636" tIns="53371" rIns="102636" bIns="53371">
            <a:spAutoFit/>
          </a:bodyPr>
          <a:lstStyle/>
          <a:p>
            <a:pPr algn="l">
              <a:defRPr/>
            </a:pPr>
            <a:r>
              <a:rPr lang="ru-RU" b="0" i="0" dirty="0">
                <a:solidFill>
                  <a:srgbClr val="002060"/>
                </a:solidFill>
                <a:latin typeface="+mn-lt"/>
              </a:rPr>
              <a:t> 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979065" y="0"/>
            <a:ext cx="8253437" cy="8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ru-RU" sz="4600" dirty="0">
                <a:solidFill>
                  <a:srgbClr val="FF0000"/>
                </a:solidFill>
                <a:cs typeface="Times New Roman" pitchFamily="18" charset="0"/>
              </a:rPr>
              <a:t>Сертификат соответствия ТР ТС</a:t>
            </a:r>
            <a:endParaRPr lang="en-US" sz="4600" kern="0" dirty="0">
              <a:solidFill>
                <a:srgbClr val="EA8B00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2" y="923482"/>
            <a:ext cx="4746611" cy="63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1812" cy="755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47665" y="2823273"/>
            <a:ext cx="425196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D4E9E"/>
                </a:solidFill>
                <a:latin typeface="Arial"/>
                <a:cs typeface="Arial"/>
              </a:rPr>
              <a:t>Сп</a:t>
            </a:r>
            <a:r>
              <a:rPr sz="3200" spc="-10" dirty="0">
                <a:solidFill>
                  <a:srgbClr val="1D4E9E"/>
                </a:solidFill>
                <a:latin typeface="Arial"/>
                <a:cs typeface="Arial"/>
              </a:rPr>
              <a:t>а</a:t>
            </a:r>
            <a:r>
              <a:rPr sz="3200" spc="5" dirty="0">
                <a:solidFill>
                  <a:srgbClr val="1D4E9E"/>
                </a:solidFill>
                <a:latin typeface="Arial"/>
                <a:cs typeface="Arial"/>
              </a:rPr>
              <a:t>с</a:t>
            </a:r>
            <a:r>
              <a:rPr sz="3200" spc="-5" dirty="0">
                <a:solidFill>
                  <a:srgbClr val="1D4E9E"/>
                </a:solidFill>
                <a:latin typeface="Arial"/>
                <a:cs typeface="Arial"/>
              </a:rPr>
              <a:t>и</a:t>
            </a:r>
            <a:r>
              <a:rPr sz="3200" dirty="0">
                <a:solidFill>
                  <a:srgbClr val="1D4E9E"/>
                </a:solidFill>
                <a:latin typeface="Arial"/>
                <a:cs typeface="Arial"/>
              </a:rPr>
              <a:t>бо</a:t>
            </a:r>
            <a:r>
              <a:rPr sz="3200" spc="-20" dirty="0">
                <a:solidFill>
                  <a:srgbClr val="1D4E9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D4E9E"/>
                </a:solidFill>
                <a:latin typeface="Arial"/>
                <a:cs typeface="Arial"/>
              </a:rPr>
              <a:t>з</a:t>
            </a:r>
            <a:r>
              <a:rPr sz="3200" dirty="0">
                <a:solidFill>
                  <a:srgbClr val="1D4E9E"/>
                </a:solidFill>
                <a:latin typeface="Arial"/>
                <a:cs typeface="Arial"/>
              </a:rPr>
              <a:t>а</a:t>
            </a:r>
            <a:r>
              <a:rPr sz="3200" spc="-20" dirty="0">
                <a:solidFill>
                  <a:srgbClr val="1D4E9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D4E9E"/>
                </a:solidFill>
                <a:latin typeface="Arial"/>
                <a:cs typeface="Arial"/>
              </a:rPr>
              <a:t>в</a:t>
            </a:r>
            <a:r>
              <a:rPr sz="3200" spc="-10" dirty="0">
                <a:solidFill>
                  <a:srgbClr val="1D4E9E"/>
                </a:solidFill>
                <a:latin typeface="Arial"/>
                <a:cs typeface="Arial"/>
              </a:rPr>
              <a:t>н</a:t>
            </a:r>
            <a:r>
              <a:rPr sz="3200" spc="-5" dirty="0">
                <a:solidFill>
                  <a:srgbClr val="1D4E9E"/>
                </a:solidFill>
                <a:latin typeface="Arial"/>
                <a:cs typeface="Arial"/>
              </a:rPr>
              <a:t>и</a:t>
            </a:r>
            <a:r>
              <a:rPr sz="3200" dirty="0">
                <a:solidFill>
                  <a:srgbClr val="1D4E9E"/>
                </a:solidFill>
                <a:latin typeface="Arial"/>
                <a:cs typeface="Arial"/>
              </a:rPr>
              <a:t>м</a:t>
            </a:r>
            <a:r>
              <a:rPr sz="3200" spc="-10" dirty="0">
                <a:solidFill>
                  <a:srgbClr val="1D4E9E"/>
                </a:solidFill>
                <a:latin typeface="Arial"/>
                <a:cs typeface="Arial"/>
              </a:rPr>
              <a:t>а</a:t>
            </a:r>
            <a:r>
              <a:rPr sz="3200" spc="-5" dirty="0">
                <a:solidFill>
                  <a:srgbClr val="1D4E9E"/>
                </a:solidFill>
                <a:latin typeface="Arial"/>
                <a:cs typeface="Arial"/>
              </a:rPr>
              <a:t>ни</a:t>
            </a:r>
            <a:r>
              <a:rPr sz="3200" spc="-10" dirty="0">
                <a:solidFill>
                  <a:srgbClr val="1D4E9E"/>
                </a:solidFill>
                <a:latin typeface="Arial"/>
                <a:cs typeface="Arial"/>
              </a:rPr>
              <a:t>е!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4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 hidden="1"/>
          <p:cNvSpPr/>
          <p:nvPr/>
        </p:nvSpPr>
        <p:spPr>
          <a:xfrm>
            <a:off x="584101" y="6938433"/>
            <a:ext cx="9595941" cy="630767"/>
          </a:xfrm>
          <a:prstGeom prst="rect">
            <a:avLst/>
          </a:prstGeom>
          <a:solidFill>
            <a:srgbClr val="E52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91147"/>
            <a:ext cx="210657" cy="3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78" tIns="52139" rIns="104278" bIns="5213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32" y="3403600"/>
            <a:ext cx="1935877" cy="33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23" y="889000"/>
            <a:ext cx="2484447" cy="4056363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250090" y="6678142"/>
            <a:ext cx="1219200" cy="508454"/>
          </a:xfrm>
          <a:prstGeom prst="rect">
            <a:avLst/>
          </a:prstGeom>
        </p:spPr>
        <p:txBody>
          <a:bodyPr wrap="square" lIns="104278" tIns="52139" rIns="104278" bIns="52139">
            <a:normAutofit/>
          </a:bodyPr>
          <a:lstStyle>
            <a:lvl1pPr marL="0">
              <a:defRPr sz="2400" b="1">
                <a:solidFill>
                  <a:srgbClr val="CA0CA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FF0000"/>
                </a:solidFill>
              </a:rPr>
              <a:t>Лидер 02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508570" y="6678142"/>
            <a:ext cx="1371600" cy="457200"/>
          </a:xfrm>
          <a:prstGeom prst="rect">
            <a:avLst/>
          </a:prstGeom>
        </p:spPr>
        <p:txBody>
          <a:bodyPr wrap="square" lIns="104278" tIns="52139" rIns="104278" bIns="52139">
            <a:normAutofit/>
          </a:bodyPr>
          <a:lstStyle>
            <a:lvl1pPr marL="0">
              <a:defRPr sz="2400" b="1">
                <a:solidFill>
                  <a:srgbClr val="CA0CA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FF0000"/>
                </a:solidFill>
              </a:rPr>
              <a:t>Лидер 021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526985" y="4054959"/>
            <a:ext cx="1371600" cy="457200"/>
          </a:xfrm>
          <a:prstGeom prst="rect">
            <a:avLst/>
          </a:prstGeom>
        </p:spPr>
        <p:txBody>
          <a:bodyPr wrap="square" lIns="104278" tIns="52139" rIns="104278" bIns="52139">
            <a:normAutofit/>
          </a:bodyPr>
          <a:lstStyle>
            <a:lvl1pPr marL="0">
              <a:defRPr sz="2400" b="1">
                <a:solidFill>
                  <a:srgbClr val="CA0CA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FF0000"/>
                </a:solidFill>
              </a:rPr>
              <a:t>Лидер 04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00127" y="3572057"/>
            <a:ext cx="1371600" cy="457200"/>
          </a:xfrm>
          <a:prstGeom prst="rect">
            <a:avLst/>
          </a:prstGeom>
        </p:spPr>
        <p:txBody>
          <a:bodyPr wrap="square" lIns="104278" tIns="52139" rIns="104278" bIns="52139">
            <a:normAutofit/>
          </a:bodyPr>
          <a:lstStyle>
            <a:lvl1pPr marL="0">
              <a:defRPr sz="2400" b="1">
                <a:solidFill>
                  <a:srgbClr val="CA0CA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FF0000"/>
                </a:solidFill>
              </a:rPr>
              <a:t>Лидер 01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8845550" y="4963393"/>
            <a:ext cx="1371600" cy="457200"/>
          </a:xfrm>
          <a:prstGeom prst="rect">
            <a:avLst/>
          </a:prstGeom>
        </p:spPr>
        <p:txBody>
          <a:bodyPr wrap="square" lIns="104278" tIns="52139" rIns="104278" bIns="52139">
            <a:normAutofit/>
          </a:bodyPr>
          <a:lstStyle>
            <a:lvl1pPr marL="0">
              <a:defRPr sz="2400" b="1">
                <a:solidFill>
                  <a:srgbClr val="CA0CA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FF0000"/>
                </a:solidFill>
              </a:rPr>
              <a:t>Лидер 041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34035" y="0"/>
            <a:ext cx="961263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E46C0A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Линейка приборов</a:t>
            </a:r>
            <a:endParaRPr lang="ru-RU" sz="46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Газоанализатор Лидер-01 - ООО &quot;Оригинал&quot; в Моск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5056" r="22415" b="4141"/>
          <a:stretch/>
        </p:blipFill>
        <p:spPr bwMode="auto">
          <a:xfrm>
            <a:off x="385157" y="658673"/>
            <a:ext cx="1801540" cy="29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ndrew\Desktop\Лидер 0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5102" r="69345" b="42489"/>
          <a:stretch/>
        </p:blipFill>
        <p:spPr bwMode="auto">
          <a:xfrm>
            <a:off x="1837062" y="3651916"/>
            <a:ext cx="1905000" cy="30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ndrew\Desktop\лидер 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867472"/>
            <a:ext cx="2029082" cy="321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05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707886"/>
          </a:xfrm>
        </p:spPr>
        <p:txBody>
          <a:bodyPr/>
          <a:lstStyle/>
          <a:p>
            <a:r>
              <a:rPr lang="ru-RU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ЛИДЕР 01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7350" y="1048896"/>
            <a:ext cx="9612630" cy="5478904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 eaLnBrk="1" hangingPunct="1"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Газоанализатор на один газ: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CO, H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S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или 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O</a:t>
            </a:r>
            <a:r>
              <a:rPr lang="en-US" sz="1600" b="0" baseline="-25000" dirty="0" smtClean="0">
                <a:solidFill>
                  <a:srgbClr val="002060"/>
                </a:solidFill>
                <a:latin typeface="+mn-lt"/>
              </a:rPr>
              <a:t>2</a:t>
            </a:r>
            <a:endParaRPr lang="ru-RU" sz="1600" b="0" baseline="-250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endParaRPr lang="en-US" sz="1600" b="0" baseline="-250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Основные технические характеристики: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Жидкокристаллический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дисплей с высокой 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контрастностью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 2-х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уровневая тройная сигнализация 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визуальная, звуковая, вибрационная)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Простая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эксплуатация одной кнопкой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Литиевая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заменяемая батарея CR123A, 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ресурс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работы которой составляет 6000 часов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600" b="0" dirty="0">
                <a:solidFill>
                  <a:srgbClr val="FF0000"/>
                </a:solidFill>
                <a:latin typeface="+mn-lt"/>
              </a:rPr>
              <a:t>более 2-х лет при 8-ми часовом рабочем </a:t>
            </a:r>
            <a:r>
              <a:rPr lang="ru-RU" sz="1600" b="0" dirty="0" smtClean="0">
                <a:solidFill>
                  <a:srgbClr val="FF0000"/>
                </a:solidFill>
                <a:latin typeface="+mn-lt"/>
              </a:rPr>
              <a:t>дне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Маркировка </a:t>
            </a:r>
            <a:r>
              <a:rPr lang="ru-RU" sz="1600" b="0" dirty="0" err="1">
                <a:solidFill>
                  <a:srgbClr val="002060"/>
                </a:solidFill>
                <a:latin typeface="+mn-lt"/>
              </a:rPr>
              <a:t>взрывозащиты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: 0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Ex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rgbClr val="002060"/>
                </a:solidFill>
                <a:latin typeface="+mn-lt"/>
              </a:rPr>
              <a:t>ia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IIC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T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4 </a:t>
            </a:r>
            <a:r>
              <a:rPr lang="en-US" sz="1600" b="0" dirty="0" err="1">
                <a:solidFill>
                  <a:srgbClr val="002060"/>
                </a:solidFill>
                <a:latin typeface="+mn-lt"/>
              </a:rPr>
              <a:t>Ga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 X</a:t>
            </a:r>
            <a:endParaRPr lang="ru-RU" sz="16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Защита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от пыли и влаги: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IP68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FF0000"/>
                </a:solidFill>
                <a:latin typeface="+mn-lt"/>
              </a:rPr>
              <a:t>Датчик </a:t>
            </a:r>
            <a:r>
              <a:rPr lang="ru-RU" sz="1600" b="0" dirty="0">
                <a:solidFill>
                  <a:srgbClr val="FF0000"/>
                </a:solidFill>
                <a:latin typeface="+mn-lt"/>
              </a:rPr>
              <a:t>и батарея </a:t>
            </a:r>
            <a:r>
              <a:rPr lang="ru-RU" sz="1600" b="0" dirty="0" smtClean="0">
                <a:solidFill>
                  <a:srgbClr val="FF0000"/>
                </a:solidFill>
                <a:latin typeface="+mn-lt"/>
              </a:rPr>
              <a:t>заменяемые!!!</a:t>
            </a:r>
            <a:endParaRPr lang="ru-RU" sz="1600" b="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Температура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: -40°C ~+50°C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Размеры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: 91 * 58 * 34 мм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Вес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: 100 г</a:t>
            </a:r>
          </a:p>
        </p:txBody>
      </p:sp>
      <p:pic>
        <p:nvPicPr>
          <p:cNvPr id="4100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азоанализатор Лидер-01 - ООО &quot;Оригинал&quot; в Москв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5056" r="22415" b="4141"/>
          <a:stretch/>
        </p:blipFill>
        <p:spPr bwMode="auto">
          <a:xfrm>
            <a:off x="6940550" y="1498600"/>
            <a:ext cx="2741553" cy="44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707886"/>
          </a:xfrm>
        </p:spPr>
        <p:txBody>
          <a:bodyPr/>
          <a:lstStyle/>
          <a:p>
            <a:r>
              <a:rPr lang="ru-RU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ЛИДЕР 01</a:t>
            </a:r>
          </a:p>
        </p:txBody>
      </p:sp>
      <p:pic>
        <p:nvPicPr>
          <p:cNvPr id="4100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uracell CR 123 Ultra (&amp;zcy;&amp;acy;1 &amp;shcy;&amp;tcy;.), &amp;Acy;&amp;rcy;&amp;tcy;. FL2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" y="1429738"/>
            <a:ext cx="3293216" cy="4408890"/>
          </a:xfrm>
          <a:prstGeom prst="rect">
            <a:avLst/>
          </a:prstGeom>
          <a:noFill/>
        </p:spPr>
      </p:pic>
      <p:pic>
        <p:nvPicPr>
          <p:cNvPr id="27652" name="Picture 4" descr="http://lib.chipdip.ru/919/DOC000919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281" y="1429738"/>
            <a:ext cx="3247081" cy="4457418"/>
          </a:xfrm>
          <a:prstGeom prst="rect">
            <a:avLst/>
          </a:prstGeom>
          <a:noFill/>
        </p:spPr>
      </p:pic>
      <p:pic>
        <p:nvPicPr>
          <p:cNvPr id="8" name="Picture 2" descr="Газоанализатор Лидер-01 - ООО &quot;Оригинал&quot; в Москв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5056" r="22415" b="4141"/>
          <a:stretch/>
        </p:blipFill>
        <p:spPr bwMode="auto">
          <a:xfrm>
            <a:off x="7778750" y="1448725"/>
            <a:ext cx="2636622" cy="42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707886"/>
          </a:xfrm>
        </p:spPr>
        <p:txBody>
          <a:bodyPr/>
          <a:lstStyle/>
          <a:p>
            <a:r>
              <a:rPr lang="ru-RU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ЛИДЕР 01</a:t>
            </a:r>
          </a:p>
        </p:txBody>
      </p:sp>
      <p:pic>
        <p:nvPicPr>
          <p:cNvPr id="4100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Fcy;&amp;ocy;&amp;tcy;&amp;ocy; &amp;Ecy;&amp;Rcy;&amp;Acy; CR123-1BL (10/1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17" y="1345635"/>
            <a:ext cx="2225146" cy="2102556"/>
          </a:xfrm>
          <a:prstGeom prst="rect">
            <a:avLst/>
          </a:prstGeom>
          <a:noFill/>
        </p:spPr>
      </p:pic>
      <p:pic>
        <p:nvPicPr>
          <p:cNvPr id="1028" name="Picture 4" descr="&amp;Fcy;&amp;ocy;&amp;tcy;&amp;ocy; Energizer CR123-1BL (6/60/648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157" y="1345635"/>
            <a:ext cx="2225146" cy="2102556"/>
          </a:xfrm>
          <a:prstGeom prst="rect">
            <a:avLst/>
          </a:prstGeom>
          <a:noFill/>
        </p:spPr>
      </p:pic>
      <p:pic>
        <p:nvPicPr>
          <p:cNvPr id="1030" name="Picture 6" descr="&amp;Fcy;&amp;ocy;&amp;tcy;&amp;ocy; Kodak CR123 [ K123LA] (6/12/720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8303" y="1429738"/>
            <a:ext cx="2225146" cy="2102556"/>
          </a:xfrm>
          <a:prstGeom prst="rect">
            <a:avLst/>
          </a:prstGeom>
          <a:noFill/>
        </p:spPr>
      </p:pic>
      <p:pic>
        <p:nvPicPr>
          <p:cNvPr id="1032" name="Picture 8" descr="&amp;Fcy;&amp;ocy;&amp;tcy;&amp;ocy; Philips CR123-1BL (10/4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012" y="4121009"/>
            <a:ext cx="2225146" cy="2102556"/>
          </a:xfrm>
          <a:prstGeom prst="rect">
            <a:avLst/>
          </a:prstGeom>
          <a:noFill/>
        </p:spPr>
      </p:pic>
      <p:pic>
        <p:nvPicPr>
          <p:cNvPr id="1034" name="Picture 10" descr="&amp;Fcy;&amp;ocy;&amp;tcy;&amp;ocy; Sony CR123 [CR123AB1A] (10/80/5760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3157" y="4121009"/>
            <a:ext cx="2225146" cy="210255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8303" y="3784600"/>
            <a:ext cx="2136140" cy="28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Газоанализатор Лидер-01 - ООО &quot;Оригинал&quot; в Москве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5056" r="22415" b="4141"/>
          <a:stretch/>
        </p:blipFill>
        <p:spPr bwMode="auto">
          <a:xfrm>
            <a:off x="7245350" y="1374981"/>
            <a:ext cx="2819400" cy="45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707886"/>
          </a:xfrm>
        </p:spPr>
        <p:txBody>
          <a:bodyPr/>
          <a:lstStyle/>
          <a:p>
            <a:r>
              <a:rPr lang="ru-RU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ЛИДЕР 02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812800"/>
            <a:ext cx="9612630" cy="6477000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Газоанализатор на один газ: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CO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H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S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NH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SO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О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 ,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CH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H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8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600" b="0" baseline="-25000" dirty="0" smtClean="0">
                <a:solidFill>
                  <a:srgbClr val="002060"/>
                </a:solidFill>
                <a:latin typeface="+mn-lt"/>
              </a:rPr>
              <a:t>6</a:t>
            </a: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H</a:t>
            </a:r>
            <a:r>
              <a:rPr lang="ru-RU" sz="1600" b="0" baseline="-25000" dirty="0" smtClean="0">
                <a:solidFill>
                  <a:srgbClr val="002060"/>
                </a:solidFill>
                <a:latin typeface="+mn-lt"/>
              </a:rPr>
              <a:t>14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Основные технические характеристики: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ЖК-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дисплей с высокой контрастностью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2-х уровневая тройная сигнализация 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визуальная, звуковая, вибрационная)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Литиевый аккумулятор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Время непрерывной работы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Горючие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газы (НКПР):  ≥8 часов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Токсичные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газы: ≥300 часов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Маркировка </a:t>
            </a:r>
            <a:r>
              <a:rPr lang="ru-RU" sz="1600" b="0" dirty="0" err="1">
                <a:solidFill>
                  <a:srgbClr val="002060"/>
                </a:solidFill>
                <a:latin typeface="+mn-lt"/>
              </a:rPr>
              <a:t>взрывозащиты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1</a:t>
            </a:r>
            <a:r>
              <a:rPr lang="ru-RU" sz="1600" b="0" dirty="0" err="1">
                <a:solidFill>
                  <a:srgbClr val="002060"/>
                </a:solidFill>
                <a:latin typeface="+mn-lt"/>
              </a:rPr>
              <a:t>Ex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i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b d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IIC T4 G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b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X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Защита от пыли и влаги: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IP6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7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Регистрация событий и возможность передачи данных на ПК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Память на 2000 событий</a:t>
            </a:r>
            <a:endParaRPr lang="en-US" sz="16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Температура: -40°C ~+50°C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Размеры: 104 * 60,8 * 30,5 мм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Вес: 125 г</a:t>
            </a:r>
          </a:p>
        </p:txBody>
      </p:sp>
      <p:pic>
        <p:nvPicPr>
          <p:cNvPr id="5124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ndrew\Desktop\Лидер 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5102" r="69345" b="42489"/>
          <a:stretch/>
        </p:blipFill>
        <p:spPr bwMode="auto">
          <a:xfrm>
            <a:off x="6864350" y="1281286"/>
            <a:ext cx="3124200" cy="50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707886"/>
          </a:xfrm>
        </p:spPr>
        <p:txBody>
          <a:bodyPr/>
          <a:lstStyle/>
          <a:p>
            <a:r>
              <a:rPr lang="ru-RU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ЛИДЕР 021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46117" y="1082434"/>
            <a:ext cx="9612630" cy="6283566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Газоанализатор на один газ: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CO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H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S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NH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NO, NO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 , SO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О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 ,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О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CH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H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8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6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H</a:t>
            </a:r>
            <a:r>
              <a:rPr lang="ru-RU" sz="1600" b="0" baseline="-25000" dirty="0">
                <a:solidFill>
                  <a:srgbClr val="002060"/>
                </a:solidFill>
                <a:latin typeface="+mn-lt"/>
              </a:rPr>
              <a:t>14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H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ЛОС,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PH</a:t>
            </a:r>
            <a:r>
              <a:rPr lang="en-US" sz="1600" b="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600" b="0" dirty="0" err="1">
                <a:solidFill>
                  <a:srgbClr val="002060"/>
                </a:solidFill>
                <a:latin typeface="+mn-lt"/>
              </a:rPr>
              <a:t>HCl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, HF, 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HCN</a:t>
            </a:r>
            <a:endParaRPr lang="ru-RU" sz="1600" b="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Основные технические характеристики: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ЖК-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дисплей с высокой контрастностью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2-х уровневая тройная сигнализация (визуальная, звуковая, вибрационная)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Литиевый аккумулятор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Время непрерывной работы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Горючие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газы (НКПР):  ≥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14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часов</a:t>
            </a:r>
            <a:endParaRPr lang="en-US" sz="1600" b="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Токсичные 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газы: ≥300 часов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Защита от пыли и влаги: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IP6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8</a:t>
            </a:r>
            <a:endParaRPr lang="en-US" sz="16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Маркировка </a:t>
            </a:r>
            <a:r>
              <a:rPr lang="ru-RU" sz="1600" b="0" dirty="0" err="1">
                <a:solidFill>
                  <a:srgbClr val="002060"/>
                </a:solidFill>
                <a:latin typeface="+mn-lt"/>
              </a:rPr>
              <a:t>взрывозащиты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: 0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Ex </a:t>
            </a:r>
            <a:r>
              <a:rPr lang="en-US" sz="1600" b="0" dirty="0" err="1">
                <a:solidFill>
                  <a:srgbClr val="002060"/>
                </a:solidFill>
                <a:latin typeface="+mn-lt"/>
              </a:rPr>
              <a:t>ia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 s IIC T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4 </a:t>
            </a:r>
            <a:r>
              <a:rPr lang="en-US" sz="1600" b="0" dirty="0" err="1">
                <a:solidFill>
                  <a:srgbClr val="002060"/>
                </a:solidFill>
                <a:latin typeface="+mn-lt"/>
              </a:rPr>
              <a:t>Ga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 X</a:t>
            </a:r>
            <a:endParaRPr lang="ru-RU" sz="16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Регистрация событий и возможность передачи данных на ПК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Память на 2000 событий</a:t>
            </a:r>
            <a:endParaRPr lang="en-US" sz="16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Температура: -40°C ~+5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0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°C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Размеры: 10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8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* 6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1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* 3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6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мм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2060"/>
                </a:solidFill>
                <a:latin typeface="+mn-lt"/>
              </a:rPr>
              <a:t>Вес: 1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91</a:t>
            </a:r>
            <a:r>
              <a:rPr lang="ru-RU" sz="1600" b="0" dirty="0">
                <a:solidFill>
                  <a:srgbClr val="002060"/>
                </a:solidFill>
                <a:latin typeface="+mn-lt"/>
              </a:rPr>
              <a:t> г</a:t>
            </a:r>
          </a:p>
        </p:txBody>
      </p:sp>
      <p:pic>
        <p:nvPicPr>
          <p:cNvPr id="5124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91147"/>
            <a:ext cx="210657" cy="3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78" tIns="52139" rIns="104278" bIns="5213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49" y="2592467"/>
            <a:ext cx="1935877" cy="33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707886"/>
          </a:xfrm>
        </p:spPr>
        <p:txBody>
          <a:bodyPr/>
          <a:lstStyle/>
          <a:p>
            <a:r>
              <a:rPr lang="ru-RU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ЛИДЕР 0</a:t>
            </a:r>
            <a:r>
              <a:rPr lang="en-US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4</a:t>
            </a:r>
            <a:endParaRPr lang="ru-RU" sz="46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4484" y="889000"/>
            <a:ext cx="9612630" cy="6248400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Может контролировать от одного до четырех газов одновременно: 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горючие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газы,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O</a:t>
            </a:r>
            <a:r>
              <a:rPr lang="en-US" sz="17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, СО, </a:t>
            </a:r>
            <a:r>
              <a:rPr lang="en-US" sz="1700" b="0" dirty="0" smtClean="0">
                <a:solidFill>
                  <a:srgbClr val="002060"/>
                </a:solidFill>
                <a:latin typeface="+mn-lt"/>
              </a:rPr>
              <a:t>H</a:t>
            </a:r>
            <a:r>
              <a:rPr lang="en-US" sz="1700" b="0" baseline="-25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700" b="0" dirty="0" smtClean="0">
                <a:solidFill>
                  <a:srgbClr val="002060"/>
                </a:solidFill>
                <a:latin typeface="+mn-lt"/>
              </a:rPr>
              <a:t>S</a:t>
            </a:r>
            <a:endParaRPr lang="ru-RU" sz="1700" b="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>Основные технические характеристики: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Высококонтрастный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ЖК-дисплей 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Имеет память на события, которые могут быть перенесены на компьютер 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Журнал событий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700" b="0" dirty="0">
                <a:solidFill>
                  <a:srgbClr val="FF0000"/>
                </a:solidFill>
                <a:latin typeface="+mn-lt"/>
              </a:rPr>
              <a:t>более </a:t>
            </a:r>
            <a:r>
              <a:rPr lang="en-US" sz="1700" b="0" dirty="0">
                <a:solidFill>
                  <a:srgbClr val="FF0000"/>
                </a:solidFill>
                <a:latin typeface="+mn-lt"/>
              </a:rPr>
              <a:t>100000 </a:t>
            </a:r>
            <a:r>
              <a:rPr lang="ru-RU" sz="1700" b="0" dirty="0">
                <a:solidFill>
                  <a:srgbClr val="FF0000"/>
                </a:solidFill>
                <a:latin typeface="+mn-lt"/>
              </a:rPr>
              <a:t>событий</a:t>
            </a:r>
            <a:endParaRPr lang="en-US" sz="1700" b="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Настройки прибора и выгрузка данных на ПК без </a:t>
            </a:r>
            <a:r>
              <a:rPr lang="ru-RU" sz="1700" b="0" dirty="0" err="1">
                <a:solidFill>
                  <a:srgbClr val="002060"/>
                </a:solidFill>
                <a:latin typeface="+mn-lt"/>
              </a:rPr>
              <a:t>доп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оборудования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Простое управление одной кнопкой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Отображение текущего времени на дисплее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Одновременное и непрерывное отображение концентрации газов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Литиевый аккумулятор </a:t>
            </a: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(время работы </a:t>
            </a:r>
            <a:r>
              <a:rPr lang="en-US" sz="1700" b="0" dirty="0" smtClean="0">
                <a:solidFill>
                  <a:srgbClr val="002060"/>
                </a:solidFill>
                <a:latin typeface="+mn-lt"/>
              </a:rPr>
              <a:t>20</a:t>
            </a: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часов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)</a:t>
            </a:r>
            <a:endParaRPr lang="ru-RU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Защита от пыли и влаги: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IP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68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Маркировка </a:t>
            </a:r>
            <a:r>
              <a:rPr lang="ru-RU" sz="1700" b="0" dirty="0" err="1">
                <a:solidFill>
                  <a:srgbClr val="002060"/>
                </a:solidFill>
                <a:latin typeface="+mn-lt"/>
              </a:rPr>
              <a:t>взрывозащиты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: 0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Ex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700" b="0" dirty="0" err="1">
                <a:solidFill>
                  <a:srgbClr val="002060"/>
                </a:solidFill>
                <a:latin typeface="+mn-lt"/>
              </a:rPr>
              <a:t>ia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s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IIC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T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4 </a:t>
            </a:r>
            <a:r>
              <a:rPr lang="en-US" sz="1700" b="0" dirty="0" err="1">
                <a:solidFill>
                  <a:srgbClr val="002060"/>
                </a:solidFill>
                <a:latin typeface="+mn-lt"/>
              </a:rPr>
              <a:t>Ga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X</a:t>
            </a:r>
            <a:endParaRPr lang="ru-RU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Температура: -40°C ~+5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0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°C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Размеры: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116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*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66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*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30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мм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Вес: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200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г</a:t>
            </a:r>
          </a:p>
        </p:txBody>
      </p:sp>
      <p:pic>
        <p:nvPicPr>
          <p:cNvPr id="7172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ndrew\Desktop\лидер 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46" y="2184400"/>
            <a:ext cx="288875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4035" y="0"/>
            <a:ext cx="9612630" cy="707886"/>
          </a:xfrm>
        </p:spPr>
        <p:txBody>
          <a:bodyPr/>
          <a:lstStyle/>
          <a:p>
            <a:r>
              <a:rPr lang="ru-RU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ЛИДЕР 0</a:t>
            </a:r>
            <a:r>
              <a:rPr lang="en-US" sz="4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41</a:t>
            </a:r>
            <a:endParaRPr lang="ru-RU" sz="46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812800"/>
            <a:ext cx="9612630" cy="6629400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Может контролировать от одного до четырех газов одновременно: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1700" b="0" dirty="0" smtClean="0">
                <a:solidFill>
                  <a:srgbClr val="002060"/>
                </a:solidFill>
                <a:latin typeface="+mn-lt"/>
              </a:rPr>
              <a:t>CO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, H</a:t>
            </a:r>
            <a:r>
              <a:rPr lang="en-US" sz="17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S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NH</a:t>
            </a:r>
            <a:r>
              <a:rPr lang="en-US" sz="1700" b="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, NO, NO</a:t>
            </a:r>
            <a:r>
              <a:rPr lang="en-US" sz="17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, SO</a:t>
            </a:r>
            <a:r>
              <a:rPr lang="en-US" sz="17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О</a:t>
            </a:r>
            <a:r>
              <a:rPr lang="en-US" sz="1700" b="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,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О</a:t>
            </a:r>
            <a:r>
              <a:rPr lang="en-US" sz="1700" b="0" baseline="-25000" dirty="0">
                <a:solidFill>
                  <a:srgbClr val="002060"/>
                </a:solidFill>
                <a:latin typeface="+mn-lt"/>
              </a:rPr>
              <a:t>2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CH</a:t>
            </a:r>
            <a:r>
              <a:rPr lang="ru-RU" sz="1700" b="0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700" b="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H</a:t>
            </a:r>
            <a:r>
              <a:rPr lang="ru-RU" sz="1700" b="0" baseline="-25000" dirty="0">
                <a:solidFill>
                  <a:srgbClr val="002060"/>
                </a:solidFill>
                <a:latin typeface="+mn-lt"/>
              </a:rPr>
              <a:t>8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C</a:t>
            </a:r>
            <a:r>
              <a:rPr lang="ru-RU" sz="1700" b="0" baseline="-25000" dirty="0">
                <a:solidFill>
                  <a:srgbClr val="002060"/>
                </a:solidFill>
                <a:latin typeface="+mn-lt"/>
              </a:rPr>
              <a:t>6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H</a:t>
            </a:r>
            <a:r>
              <a:rPr lang="ru-RU" sz="1700" b="0" baseline="-25000" dirty="0">
                <a:solidFill>
                  <a:srgbClr val="002060"/>
                </a:solidFill>
                <a:latin typeface="+mn-lt"/>
              </a:rPr>
              <a:t>14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ЛОС и др.</a:t>
            </a:r>
          </a:p>
          <a:p>
            <a:pPr>
              <a:lnSpc>
                <a:spcPct val="150000"/>
              </a:lnSpc>
              <a:defRPr/>
            </a:pP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>Основные технические характеристики: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Высококонтрастный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ЖК-дисплей 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Имеет память на события, которые могут быть 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перенесены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на компьютер 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lvl="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Журнал событий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700" b="0" dirty="0">
                <a:solidFill>
                  <a:srgbClr val="FF0000"/>
                </a:solidFill>
                <a:latin typeface="+mn-lt"/>
              </a:rPr>
              <a:t>более </a:t>
            </a:r>
            <a:r>
              <a:rPr lang="en-US" sz="1700" b="0" dirty="0">
                <a:solidFill>
                  <a:srgbClr val="FF0000"/>
                </a:solidFill>
                <a:latin typeface="+mn-lt"/>
              </a:rPr>
              <a:t>100000 </a:t>
            </a:r>
            <a:r>
              <a:rPr lang="ru-RU" sz="1700" b="0" dirty="0">
                <a:solidFill>
                  <a:srgbClr val="FF0000"/>
                </a:solidFill>
                <a:latin typeface="+mn-lt"/>
              </a:rPr>
              <a:t>событий</a:t>
            </a:r>
            <a:endParaRPr lang="en-US" sz="1700" b="0" dirty="0">
              <a:solidFill>
                <a:srgbClr val="FF0000"/>
              </a:solidFill>
              <a:latin typeface="+mn-lt"/>
            </a:endParaRPr>
          </a:p>
          <a:p>
            <a:pPr marL="285750" lvl="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Настройки прибора и выгрузка данных на ПК без </a:t>
            </a:r>
            <a:r>
              <a:rPr lang="ru-RU" sz="1700" b="0" dirty="0" err="1">
                <a:solidFill>
                  <a:srgbClr val="002060"/>
                </a:solidFill>
                <a:latin typeface="+mn-lt"/>
              </a:rPr>
              <a:t>доп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оборудования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Отображение текущего времени на дисплее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Одновременное и непрерывное отображение </a:t>
            </a:r>
            <a:r>
              <a:rPr lang="ru-RU" sz="1700" b="0" dirty="0" smtClean="0">
                <a:solidFill>
                  <a:srgbClr val="002060"/>
                </a:solidFill>
                <a:latin typeface="+mn-lt"/>
              </a:rPr>
              <a:t>концентрации 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газов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Литиевый аккумулятор (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20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часов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)</a:t>
            </a:r>
            <a:endParaRPr lang="ru-RU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Защита от пыли и влаги: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IP68</a:t>
            </a:r>
            <a:endParaRPr lang="ru-RU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Маркировка </a:t>
            </a:r>
            <a:r>
              <a:rPr lang="ru-RU" sz="1700" b="0" dirty="0" err="1">
                <a:solidFill>
                  <a:srgbClr val="002060"/>
                </a:solidFill>
                <a:latin typeface="+mn-lt"/>
              </a:rPr>
              <a:t>взрывозащиты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: 0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Ex </a:t>
            </a:r>
            <a:r>
              <a:rPr lang="en-US" sz="1700" b="0" dirty="0" err="1">
                <a:solidFill>
                  <a:srgbClr val="002060"/>
                </a:solidFill>
                <a:latin typeface="+mn-lt"/>
              </a:rPr>
              <a:t>ia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s IIC T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4 </a:t>
            </a:r>
            <a:r>
              <a:rPr lang="en-US" sz="1700" b="0" dirty="0" err="1">
                <a:solidFill>
                  <a:srgbClr val="002060"/>
                </a:solidFill>
                <a:latin typeface="+mn-lt"/>
              </a:rPr>
              <a:t>Ga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 X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Температура: -40°C ~+55°C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Размеры: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147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*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76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*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37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мм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700" b="0" dirty="0">
                <a:solidFill>
                  <a:srgbClr val="002060"/>
                </a:solidFill>
                <a:latin typeface="+mn-lt"/>
              </a:rPr>
              <a:t>Вес: </a:t>
            </a:r>
            <a:r>
              <a:rPr lang="en-US" sz="1700" b="0" dirty="0">
                <a:solidFill>
                  <a:srgbClr val="002060"/>
                </a:solidFill>
                <a:latin typeface="+mn-lt"/>
              </a:rPr>
              <a:t>350</a:t>
            </a:r>
            <a:r>
              <a:rPr lang="ru-RU" sz="1700" b="0" dirty="0">
                <a:solidFill>
                  <a:srgbClr val="002060"/>
                </a:solidFill>
                <a:latin typeface="+mn-lt"/>
              </a:rPr>
              <a:t> г</a:t>
            </a:r>
          </a:p>
        </p:txBody>
      </p:sp>
      <p:pic>
        <p:nvPicPr>
          <p:cNvPr id="7172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958" y="387222"/>
            <a:ext cx="1615084" cy="4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0" y="1794492"/>
            <a:ext cx="2755318" cy="44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943</Words>
  <Application>Microsoft Office PowerPoint</Application>
  <PresentationFormat>Произвольный</PresentationFormat>
  <Paragraphs>201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ЛИДЕР 01</vt:lpstr>
      <vt:lpstr>ЛИДЕР 01</vt:lpstr>
      <vt:lpstr>ЛИДЕР 01</vt:lpstr>
      <vt:lpstr>ЛИДЕР 02</vt:lpstr>
      <vt:lpstr>ЛИДЕР 021</vt:lpstr>
      <vt:lpstr>ЛИДЕР 04</vt:lpstr>
      <vt:lpstr>ЛИДЕР 041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Газоанализатор (течеискатель) ЛИДЕР 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Дружнова Анастасия Александровна</dc:creator>
  <cp:lastModifiedBy>Наталья Николаевна Малова</cp:lastModifiedBy>
  <cp:revision>70</cp:revision>
  <dcterms:created xsi:type="dcterms:W3CDTF">2018-11-26T10:37:50Z</dcterms:created>
  <dcterms:modified xsi:type="dcterms:W3CDTF">2021-08-03T08:57:43Z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2018-11-01T00:00:00Z</vt:filetime>
  </property>
  <property fmtid="{D5CDD505-2E9C-101B-9397-08002B2CF9AE}" pid="3" name="LastSaved">
    <vt:filetime>2018-11-26T00:00:00Z</vt:filetime>
  </property>
</Properties>
</file>