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drawings/drawing3.xml" ContentType="application/vnd.openxmlformats-officedocument.drawingml.chartshapes+xml"/>
  <Override PartName="/ppt/charts/chart11.xml" ContentType="application/vnd.openxmlformats-officedocument.drawingml.chart+xml"/>
  <Override PartName="/ppt/drawings/drawing4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2.xml" ContentType="application/vnd.openxmlformats-officedocument.drawingml.chart+xml"/>
  <Override PartName="/ppt/drawings/drawing5.xml" ContentType="application/vnd.openxmlformats-officedocument.drawingml.chartshapes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  <p:sldMasterId id="2147483984" r:id="rId2"/>
  </p:sldMasterIdLst>
  <p:notesMasterIdLst>
    <p:notesMasterId r:id="rId60"/>
  </p:notesMasterIdLst>
  <p:sldIdLst>
    <p:sldId id="341" r:id="rId3"/>
    <p:sldId id="257" r:id="rId4"/>
    <p:sldId id="342" r:id="rId5"/>
    <p:sldId id="362" r:id="rId6"/>
    <p:sldId id="418" r:id="rId7"/>
    <p:sldId id="405" r:id="rId8"/>
    <p:sldId id="406" r:id="rId9"/>
    <p:sldId id="407" r:id="rId10"/>
    <p:sldId id="385" r:id="rId11"/>
    <p:sldId id="387" r:id="rId12"/>
    <p:sldId id="388" r:id="rId13"/>
    <p:sldId id="347" r:id="rId14"/>
    <p:sldId id="389" r:id="rId15"/>
    <p:sldId id="390" r:id="rId16"/>
    <p:sldId id="396" r:id="rId17"/>
    <p:sldId id="420" r:id="rId18"/>
    <p:sldId id="422" r:id="rId19"/>
    <p:sldId id="394" r:id="rId20"/>
    <p:sldId id="410" r:id="rId21"/>
    <p:sldId id="267" r:id="rId22"/>
    <p:sldId id="269" r:id="rId23"/>
    <p:sldId id="332" r:id="rId24"/>
    <p:sldId id="359" r:id="rId25"/>
    <p:sldId id="360" r:id="rId26"/>
    <p:sldId id="361" r:id="rId27"/>
    <p:sldId id="340" r:id="rId28"/>
    <p:sldId id="374" r:id="rId29"/>
    <p:sldId id="451" r:id="rId30"/>
    <p:sldId id="434" r:id="rId31"/>
    <p:sldId id="450" r:id="rId32"/>
    <p:sldId id="435" r:id="rId33"/>
    <p:sldId id="436" r:id="rId34"/>
    <p:sldId id="437" r:id="rId35"/>
    <p:sldId id="438" r:id="rId36"/>
    <p:sldId id="439" r:id="rId37"/>
    <p:sldId id="440" r:id="rId38"/>
    <p:sldId id="441" r:id="rId39"/>
    <p:sldId id="442" r:id="rId40"/>
    <p:sldId id="443" r:id="rId41"/>
    <p:sldId id="444" r:id="rId42"/>
    <p:sldId id="445" r:id="rId43"/>
    <p:sldId id="446" r:id="rId44"/>
    <p:sldId id="447" r:id="rId45"/>
    <p:sldId id="448" r:id="rId46"/>
    <p:sldId id="449" r:id="rId47"/>
    <p:sldId id="346" r:id="rId48"/>
    <p:sldId id="413" r:id="rId49"/>
    <p:sldId id="382" r:id="rId50"/>
    <p:sldId id="399" r:id="rId51"/>
    <p:sldId id="424" r:id="rId52"/>
    <p:sldId id="377" r:id="rId53"/>
    <p:sldId id="397" r:id="rId54"/>
    <p:sldId id="322" r:id="rId55"/>
    <p:sldId id="411" r:id="rId56"/>
    <p:sldId id="452" r:id="rId57"/>
    <p:sldId id="365" r:id="rId58"/>
    <p:sldId id="282" r:id="rId59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DBD8E1"/>
    <a:srgbClr val="EFE5EB"/>
    <a:srgbClr val="D1E0E7"/>
    <a:srgbClr val="A8E6F2"/>
    <a:srgbClr val="AEE0E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2792" autoAdjust="0"/>
  </p:normalViewPr>
  <p:slideViewPr>
    <p:cSldViewPr>
      <p:cViewPr>
        <p:scale>
          <a:sx n="125" d="100"/>
          <a:sy n="125" d="100"/>
        </p:scale>
        <p:origin x="-1224" y="6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ru-RU" sz="2000" b="1" dirty="0" smtClean="0"/>
              <a:t>Динамика численности населения Заволжского</a:t>
            </a:r>
            <a:r>
              <a:rPr lang="ru-RU" sz="2000" b="1" baseline="0" dirty="0" smtClean="0"/>
              <a:t> муниципального района </a:t>
            </a:r>
            <a:r>
              <a:rPr lang="ru-RU" sz="2000" b="1" baseline="0" dirty="0" smtClean="0">
                <a:latin typeface="+mn-lt"/>
              </a:rPr>
              <a:t>2021-20</a:t>
            </a:r>
            <a:r>
              <a:rPr lang="en-US" sz="2000" b="1" baseline="0" dirty="0" smtClean="0">
                <a:latin typeface="+mn-lt"/>
                <a:cs typeface="Times New Roman" pitchFamily="18" charset="0"/>
              </a:rPr>
              <a:t>2</a:t>
            </a:r>
            <a:r>
              <a:rPr lang="ru-RU" sz="2000" b="1" baseline="0" dirty="0" smtClean="0">
                <a:latin typeface="+mn-lt"/>
                <a:cs typeface="Times New Roman" pitchFamily="18" charset="0"/>
              </a:rPr>
              <a:t>5 </a:t>
            </a:r>
            <a:r>
              <a:rPr lang="ru-RU" sz="2000" b="1" baseline="0" dirty="0" smtClean="0"/>
              <a:t>гг.</a:t>
            </a:r>
            <a:endParaRPr lang="ru-RU" sz="2000" b="1" dirty="0"/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86928207570722"/>
          <c:y val="0.3557164875535756"/>
          <c:w val="0.71991367007742824"/>
          <c:h val="0.60560326626269456"/>
        </c:manualLayout>
      </c:layout>
      <c:line3D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 состоянию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13949</c:v>
                </c:pt>
                <c:pt idx="1">
                  <c:v>13601</c:v>
                </c:pt>
                <c:pt idx="2">
                  <c:v>12422</c:v>
                </c:pt>
                <c:pt idx="3">
                  <c:v>12153</c:v>
                </c:pt>
                <c:pt idx="4">
                  <c:v>11893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745728"/>
        <c:axId val="33374208"/>
        <c:axId val="109832384"/>
      </c:line3DChart>
      <c:catAx>
        <c:axId val="32745728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crossAx val="33374208"/>
        <c:crossesAt val="2020"/>
        <c:auto val="1"/>
        <c:lblAlgn val="ctr"/>
        <c:lblOffset val="100"/>
        <c:noMultiLvlLbl val="0"/>
      </c:catAx>
      <c:valAx>
        <c:axId val="33374208"/>
        <c:scaling>
          <c:orientation val="maxMin"/>
          <c:max val="2025"/>
          <c:min val="2021"/>
        </c:scaling>
        <c:delete val="0"/>
        <c:axPos val="l"/>
        <c:majorGridlines/>
        <c:numFmt formatCode="General" sourceLinked="0"/>
        <c:majorTickMark val="out"/>
        <c:minorTickMark val="out"/>
        <c:tickLblPos val="nextTo"/>
        <c:crossAx val="32745728"/>
        <c:crosses val="autoZero"/>
        <c:crossBetween val="between"/>
        <c:majorUnit val="2"/>
        <c:minorUnit val="0.4"/>
      </c:valAx>
      <c:serAx>
        <c:axId val="109832384"/>
        <c:scaling>
          <c:orientation val="minMax"/>
        </c:scaling>
        <c:delete val="1"/>
        <c:axPos val="t"/>
        <c:majorTickMark val="out"/>
        <c:minorTickMark val="none"/>
        <c:tickLblPos val="none"/>
        <c:crossAx val="33374208"/>
        <c:crossesAt val="2020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189960629921549E-2"/>
          <c:y val="0.31699466052593706"/>
          <c:w val="0.45833333333333326"/>
          <c:h val="0.611111111111111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Лист1!$A$2:$A$17</c:f>
              <c:strCache>
                <c:ptCount val="16"/>
                <c:pt idx="0">
                  <c:v>Программа "Развитие образования в Заволжском муниципальном районе"</c:v>
                </c:pt>
                <c:pt idx="1">
                  <c:v>Программа "Развитие физической культуры и спорта в Заволжском муниципальном районе"</c:v>
                </c:pt>
                <c:pt idx="2">
                  <c:v>Программа "Развитие культуры и повышение эффективности реализации молодёжной политики в Заволжском муниципальном районе"</c:v>
                </c:pt>
                <c:pt idx="3">
                  <c:v>Программа "Социальная поддержка граждан Заволжского муниципального района"</c:v>
                </c:pt>
                <c:pt idx="4">
                  <c:v>Программа "Экономическое развитие Заволжского муниципального района"</c:v>
                </c:pt>
                <c:pt idx="5">
                  <c:v>Программа "Обеспечение доступным и комфортным жильём населения Заволжского муниципального района"</c:v>
                </c:pt>
                <c:pt idx="6">
                  <c:v>Программа "Развитие транспортной системы Заволжского муниципального района</c:v>
                </c:pt>
                <c:pt idx="7">
                  <c:v>Программа "Совершенствование местного самоуправления Заволжского муниципального района"</c:v>
                </c:pt>
                <c:pt idx="8">
                  <c:v>Программа "Управление муниципальным имуществом Заволжского муниципального района Ивановской области"</c:v>
                </c:pt>
                <c:pt idx="9">
                  <c:v>Программа "Управление муниципальными финансами в Заволжском муниципальном районе"</c:v>
                </c:pt>
                <c:pt idx="10">
                  <c:v>Программа "Улучшение условий и охраны труда в органах местного самоуправления Заволжского муниципального района"</c:v>
                </c:pt>
                <c:pt idx="11">
                  <c:v>Программа "Безопасность Заволжского муниципального района"</c:v>
                </c:pt>
                <c:pt idx="12">
                  <c:v>Программа "Поддержка и развитие информационно-коммуникационных технологий в органах местного самоуправления Заволжского муниципального района"</c:v>
                </c:pt>
                <c:pt idx="13">
                  <c:v>Программа "Охрана окружающей среды на территории Заволжского муниципального района"</c:v>
                </c:pt>
                <c:pt idx="14">
                  <c:v>Программа "Обеспечение услугами жилищно-коммунального хозяйства населения Заволжского муниципального района"
</c:v>
                </c:pt>
                <c:pt idx="15">
                  <c:v>Программа "Энергосбережение и повышение энергетической эффективности Заволжского муниципального района"
</c:v>
                </c:pt>
              </c:strCache>
            </c:strRef>
          </c:cat>
          <c:val>
            <c:numRef>
              <c:f>Лист1!$B$2:$B$17</c:f>
              <c:numCache>
                <c:formatCode>#,##0.0</c:formatCode>
                <c:ptCount val="16"/>
                <c:pt idx="0">
                  <c:v>290397.8</c:v>
                </c:pt>
                <c:pt idx="1">
                  <c:v>21001.4</c:v>
                </c:pt>
                <c:pt idx="2">
                  <c:v>24275.3</c:v>
                </c:pt>
                <c:pt idx="3">
                  <c:v>2671.1</c:v>
                </c:pt>
                <c:pt idx="4">
                  <c:v>852.6</c:v>
                </c:pt>
                <c:pt idx="5">
                  <c:v>1882.9</c:v>
                </c:pt>
                <c:pt idx="6">
                  <c:v>53117.5</c:v>
                </c:pt>
                <c:pt idx="7">
                  <c:v>74275.100000000006</c:v>
                </c:pt>
                <c:pt idx="8">
                  <c:v>2434.1</c:v>
                </c:pt>
                <c:pt idx="9">
                  <c:v>9367.7000000000007</c:v>
                </c:pt>
                <c:pt idx="10">
                  <c:v>152.1</c:v>
                </c:pt>
                <c:pt idx="11">
                  <c:v>1405.8</c:v>
                </c:pt>
                <c:pt idx="12">
                  <c:v>1819.1</c:v>
                </c:pt>
                <c:pt idx="13">
                  <c:v>140.1</c:v>
                </c:pt>
                <c:pt idx="14">
                  <c:v>5913.2</c:v>
                </c:pt>
                <c:pt idx="15">
                  <c:v>54.3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904822834645918"/>
          <c:y val="2.4941112042545292E-2"/>
          <c:w val="0.50095177165354365"/>
          <c:h val="0.91092459984805252"/>
        </c:manualLayout>
      </c:layout>
      <c:overlay val="0"/>
      <c:txPr>
        <a:bodyPr/>
        <a:lstStyle/>
        <a:p>
          <a:pPr>
            <a:defRPr kern="15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023293963254648E-2"/>
          <c:y val="0.2903259065491049"/>
          <c:w val="0.45833333333333326"/>
          <c:h val="0.611111111111111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Программный бюджет </c:v>
                </c:pt>
                <c:pt idx="1">
                  <c:v>Непрограммный бюджет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98.6</c:v>
                </c:pt>
                <c:pt idx="1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600" kern="15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kern="1500" baseline="0"/>
            </a:pPr>
            <a:endParaRPr lang="ru-RU"/>
          </a:p>
        </c:txPr>
      </c:legendEntry>
      <c:layout>
        <c:manualLayout>
          <c:xMode val="edge"/>
          <c:yMode val="edge"/>
          <c:x val="0.60877045056868317"/>
          <c:y val="0.34026802858043825"/>
          <c:w val="0.34678510498687681"/>
          <c:h val="0.46376609108527866"/>
        </c:manualLayout>
      </c:layout>
      <c:overlay val="0"/>
      <c:txPr>
        <a:bodyPr/>
        <a:lstStyle/>
        <a:p>
          <a:pPr>
            <a:defRPr kern="15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260850694444442E-2"/>
          <c:y val="0.29805186097427477"/>
          <c:w val="0.45851052517361207"/>
          <c:h val="0.5782201696770655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4"/>
          <c:dPt>
            <c:idx val="1"/>
            <c:bubble3D val="0"/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dPt>
          <c:dPt>
            <c:idx val="4"/>
            <c:bubble3D val="0"/>
            <c:spPr>
              <a:ln w="3175"/>
            </c:spPr>
          </c:dPt>
          <c:dPt>
            <c:idx val="6"/>
            <c:bubble3D val="0"/>
            <c:explosion val="26"/>
          </c:dPt>
          <c:cat>
            <c:strRef>
              <c:f>Лист1!$A$2:$A$8</c:f>
              <c:strCache>
                <c:ptCount val="7"/>
                <c:pt idx="0">
                  <c:v>Капитальный ремонт и ремонт автомобильных  дорог местного значения вне границ населенных пунктов в границах Заволжского муниципального района</c:v>
                </c:pt>
                <c:pt idx="1">
                  <c:v>Капитальный ремонт и ремонт автомобильных дорог местного значения в границах населенных пунктов поселений Заволжского муниципального района </c:v>
                </c:pt>
                <c:pt idx="2">
                  <c:v>Оформление прав собственности на автомобильные дороги местного значения Заволжского муниципального района и земельные участки под ними </c:v>
                </c:pt>
                <c:pt idx="3">
                  <c:v>Проектирование строительства (реконструкции), капитального ремонта, строительство (реконструкцию), капитальный ремонт, ремонт и содержание автомобильных дорог общего пользования местного значения, в том числе на формирование муниципальных дорожных фондов</c:v>
                </c:pt>
                <c:pt idx="4">
                  <c:v>Содержание автомобильных дорог местного значения вне границ населенных пунктов в границах Заволжского муниципального района (межбюджетные трансферты)</c:v>
                </c:pt>
                <c:pt idx="5">
                  <c:v>Содержание автомобильных дорог местного значения в границах населенных пунктов поселений Заволжского муниципального района (межбюджетные трансферты)</c:v>
                </c:pt>
                <c:pt idx="6">
                  <c:v>Развитие транспортной инфраструктуры на сельских территориях (закупка товаров, работ и услуг для обеспечения государственных (муниципальных) нужд)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2152.4</c:v>
                </c:pt>
                <c:pt idx="1">
                  <c:v>4938.6000000000004</c:v>
                </c:pt>
                <c:pt idx="2">
                  <c:v>158</c:v>
                </c:pt>
                <c:pt idx="3">
                  <c:v>5162.8</c:v>
                </c:pt>
                <c:pt idx="4">
                  <c:v>3396</c:v>
                </c:pt>
                <c:pt idx="5">
                  <c:v>3604</c:v>
                </c:pt>
                <c:pt idx="6">
                  <c:v>33705.699999999997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egendEntry>
        <c:idx val="2"/>
        <c:txPr>
          <a:bodyPr/>
          <a:lstStyle/>
          <a:p>
            <a:pPr>
              <a:defRPr sz="1100" baseline="0"/>
            </a:pPr>
            <a:endParaRPr lang="ru-RU"/>
          </a:p>
        </c:txPr>
      </c:legendEntry>
      <c:layout>
        <c:manualLayout>
          <c:xMode val="edge"/>
          <c:yMode val="edge"/>
          <c:x val="0.50320941840277778"/>
          <c:y val="4.0558292282430212E-3"/>
          <c:w val="0.46954079861111109"/>
          <c:h val="0.88312151067323563"/>
        </c:manualLayout>
      </c:layout>
      <c:overlay val="1"/>
      <c:spPr>
        <a:ln w="3175"/>
      </c:spPr>
      <c:txPr>
        <a:bodyPr/>
        <a:lstStyle/>
        <a:p>
          <a:pPr>
            <a:defRPr sz="11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55886296871407E-2"/>
          <c:y val="5.7060653391453234E-2"/>
          <c:w val="0.65566455148394365"/>
          <c:h val="0.9429393466085467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484699761.49000001</c:v>
                </c:pt>
                <c:pt idx="1">
                  <c:v>499649616.42000002</c:v>
                </c:pt>
                <c:pt idx="2">
                  <c:v>440220946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496702755.49000001</c:v>
                </c:pt>
                <c:pt idx="1">
                  <c:v>511429833.42000002</c:v>
                </c:pt>
                <c:pt idx="2">
                  <c:v>452100553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 (-)                                                      Профицит (+)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12002994</c:v>
                </c:pt>
                <c:pt idx="1">
                  <c:v>11780217</c:v>
                </c:pt>
                <c:pt idx="2">
                  <c:v>11870607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9022464"/>
        <c:axId val="159044736"/>
        <c:axId val="0"/>
      </c:bar3DChart>
      <c:catAx>
        <c:axId val="159022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9044736"/>
        <c:crosses val="autoZero"/>
        <c:auto val="0"/>
        <c:lblAlgn val="ctr"/>
        <c:lblOffset val="100"/>
        <c:noMultiLvlLbl val="0"/>
      </c:catAx>
      <c:valAx>
        <c:axId val="159044736"/>
        <c:scaling>
          <c:orientation val="minMax"/>
          <c:min val="-200000000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1590224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84354484.299999997</c:v>
                </c:pt>
                <c:pt idx="1">
                  <c:v>94029928.200000003</c:v>
                </c:pt>
                <c:pt idx="2">
                  <c:v>94943829.200000003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35675465.670000002</c:v>
                </c:pt>
                <c:pt idx="1">
                  <c:v>23772245.48</c:v>
                </c:pt>
                <c:pt idx="2">
                  <c:v>23762245.48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364669811.51999998</c:v>
                </c:pt>
                <c:pt idx="1">
                  <c:v>381847442.70999998</c:v>
                </c:pt>
                <c:pt idx="2">
                  <c:v>321523871.27999997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3328128"/>
        <c:axId val="183338112"/>
        <c:axId val="0"/>
      </c:bar3DChart>
      <c:catAx>
        <c:axId val="183328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3338112"/>
        <c:crosses val="autoZero"/>
        <c:auto val="1"/>
        <c:lblAlgn val="ctr"/>
        <c:lblOffset val="100"/>
        <c:noMultiLvlLbl val="0"/>
      </c:catAx>
      <c:valAx>
        <c:axId val="183338112"/>
        <c:scaling>
          <c:orientation val="minMax"/>
          <c:max val="600000000"/>
          <c:min val="0"/>
        </c:scaling>
        <c:delete val="0"/>
        <c:axPos val="l"/>
        <c:majorGridlines/>
        <c:numFmt formatCode="#,##0.0;[Red]#,##0.0" sourceLinked="0"/>
        <c:majorTickMark val="out"/>
        <c:minorTickMark val="none"/>
        <c:tickLblPos val="nextTo"/>
        <c:crossAx val="183328128"/>
        <c:crosses val="autoZero"/>
        <c:crossBetween val="between"/>
        <c:majorUnit val="100000000"/>
        <c:minorUnit val="2000000"/>
        <c:dispUnits>
          <c:builtInUnit val="thousands"/>
        </c:dispUnits>
      </c:valAx>
    </c:plotArea>
    <c:legend>
      <c:legendPos val="r"/>
      <c:legendEntry>
        <c:idx val="0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693327660973533"/>
          <c:y val="4.5117725937429187E-2"/>
          <c:w val="0.29807415255576841"/>
          <c:h val="0.7943432641851166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 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58568.5</c:v>
                </c:pt>
                <c:pt idx="1">
                  <c:v>61404.3</c:v>
                </c:pt>
                <c:pt idx="2">
                  <c:v>61404.3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 на нефтепродукты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14338.1</c:v>
                </c:pt>
                <c:pt idx="1">
                  <c:v>20268.599999999999</c:v>
                </c:pt>
                <c:pt idx="2">
                  <c:v>21182.5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 на совокупный доход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8444.9</c:v>
                </c:pt>
                <c:pt idx="1">
                  <c:v>9323.5</c:v>
                </c:pt>
                <c:pt idx="2">
                  <c:v>9323.5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133</c:v>
                </c:pt>
                <c:pt idx="1">
                  <c:v>138.6</c:v>
                </c:pt>
                <c:pt idx="2">
                  <c:v>138.6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Налог на добычу полезных ископаемых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Лист1!$F$2:$F$4</c:f>
              <c:numCache>
                <c:formatCode>#,##0.0</c:formatCode>
                <c:ptCount val="3"/>
                <c:pt idx="0">
                  <c:v>1074</c:v>
                </c:pt>
                <c:pt idx="1">
                  <c:v>1090</c:v>
                </c:pt>
                <c:pt idx="2">
                  <c:v>1090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Лист1!$G$2:$G$4</c:f>
              <c:numCache>
                <c:formatCode>#,##0.0</c:formatCode>
                <c:ptCount val="3"/>
                <c:pt idx="0">
                  <c:v>1796</c:v>
                </c:pt>
                <c:pt idx="1">
                  <c:v>1805</c:v>
                </c:pt>
                <c:pt idx="2">
                  <c:v>1805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158218880"/>
        <c:axId val="158278016"/>
        <c:axId val="0"/>
      </c:bar3DChart>
      <c:catAx>
        <c:axId val="1582188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58278016"/>
        <c:crosses val="autoZero"/>
        <c:auto val="1"/>
        <c:lblAlgn val="ctr"/>
        <c:lblOffset val="100"/>
        <c:noMultiLvlLbl val="0"/>
      </c:catAx>
      <c:valAx>
        <c:axId val="158278016"/>
        <c:scaling>
          <c:orientation val="minMax"/>
        </c:scaling>
        <c:delete val="0"/>
        <c:axPos val="b"/>
        <c:majorGridlines/>
        <c:numFmt formatCode="#,##0.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58218880"/>
        <c:crosses val="autoZero"/>
        <c:crossBetween val="between"/>
      </c:valAx>
    </c:plotArea>
    <c:legend>
      <c:legendPos val="b"/>
      <c:legendEntry>
        <c:idx val="2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ayout>
        <c:manualLayout>
          <c:xMode val="edge"/>
          <c:yMode val="edge"/>
          <c:x val="0.44599888630261103"/>
          <c:y val="0.10273083352495717"/>
          <c:w val="0.55400112790043599"/>
          <c:h val="0.71131095083002449"/>
        </c:manualLayout>
      </c:layout>
      <c:overlay val="0"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3185541367763545"/>
          <c:y val="4.6191957507366897E-2"/>
          <c:w val="0.83050941998180183"/>
          <c:h val="0.3836124689849277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5633.4</c:v>
                </c:pt>
                <c:pt idx="1">
                  <c:v>5633.3</c:v>
                </c:pt>
                <c:pt idx="2">
                  <c:v>5633.3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 от оказания платных услуг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7691.7</c:v>
                </c:pt>
                <c:pt idx="1">
                  <c:v>7691.7</c:v>
                </c:pt>
                <c:pt idx="2">
                  <c:v>7691.7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21963.4</c:v>
                </c:pt>
                <c:pt idx="1">
                  <c:v>10149.9</c:v>
                </c:pt>
                <c:pt idx="2">
                  <c:v>10149.9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387</c:v>
                </c:pt>
                <c:pt idx="1">
                  <c:v>297.3</c:v>
                </c:pt>
                <c:pt idx="2">
                  <c:v>287.3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158979968"/>
        <c:axId val="158981504"/>
        <c:axId val="0"/>
      </c:bar3DChart>
      <c:catAx>
        <c:axId val="15897996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158981504"/>
        <c:crosses val="autoZero"/>
        <c:auto val="1"/>
        <c:lblAlgn val="ctr"/>
        <c:lblOffset val="100"/>
        <c:noMultiLvlLbl val="0"/>
      </c:catAx>
      <c:valAx>
        <c:axId val="158981504"/>
        <c:scaling>
          <c:orientation val="minMax"/>
        </c:scaling>
        <c:delete val="0"/>
        <c:axPos val="b"/>
        <c:majorGridlines/>
        <c:numFmt formatCode="#,##0.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58979968"/>
        <c:crosses val="autoZero"/>
        <c:crossBetween val="between"/>
      </c:valAx>
      <c:spPr>
        <a:ln w="25400">
          <a:noFill/>
        </a:ln>
      </c:spPr>
    </c:plotArea>
    <c:legend>
      <c:legendPos val="b"/>
      <c:overlay val="0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154427.9</c:v>
                </c:pt>
                <c:pt idx="1">
                  <c:v>145941.1</c:v>
                </c:pt>
                <c:pt idx="2">
                  <c:v>145941.1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46448.1</c:v>
                </c:pt>
                <c:pt idx="1">
                  <c:v>72839.100000000006</c:v>
                </c:pt>
                <c:pt idx="2">
                  <c:v>12515.5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146081.1</c:v>
                </c:pt>
                <c:pt idx="1">
                  <c:v>145354.5</c:v>
                </c:pt>
                <c:pt idx="2">
                  <c:v>145354.5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17495.5</c:v>
                </c:pt>
                <c:pt idx="1">
                  <c:v>17495.5</c:v>
                </c:pt>
                <c:pt idx="2">
                  <c:v>17495.5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Лист1!$F$2:$F$4</c:f>
              <c:numCache>
                <c:formatCode>#,##0.0</c:formatCode>
                <c:ptCount val="3"/>
                <c:pt idx="0">
                  <c:v>217.2</c:v>
                </c:pt>
                <c:pt idx="1">
                  <c:v>217.2</c:v>
                </c:pt>
                <c:pt idx="2">
                  <c:v>217.3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9161728"/>
        <c:axId val="159208960"/>
        <c:axId val="0"/>
      </c:bar3DChart>
      <c:catAx>
        <c:axId val="159161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159208960"/>
        <c:crosses val="autoZero"/>
        <c:auto val="1"/>
        <c:lblAlgn val="ctr"/>
        <c:lblOffset val="100"/>
        <c:tickMarkSkip val="1"/>
        <c:noMultiLvlLbl val="0"/>
      </c:catAx>
      <c:valAx>
        <c:axId val="159208960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159161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836477987421358"/>
          <c:y val="3.1364816725191993E-2"/>
          <c:w val="0.34276729559748431"/>
          <c:h val="0.94007617826305689"/>
        </c:manualLayout>
      </c:layout>
      <c:overlay val="0"/>
      <c:txPr>
        <a:bodyPr/>
        <a:lstStyle/>
        <a:p>
          <a:pPr>
            <a:defRPr sz="1200" kern="500" spc="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121171721660556E-3"/>
          <c:y val="2.1204599338817218E-2"/>
          <c:w val="0.99238788282782886"/>
          <c:h val="0.735531061120448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 (тыс. руб.)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invertIfNegative val="0"/>
          <c:dLbls>
            <c:dLbl>
              <c:idx val="0"/>
              <c:layout>
                <c:manualLayout>
                  <c:x val="1.9596588033428384E-3"/>
                  <c:y val="-1.0602299669408609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83 113,20</a:t>
                    </a:r>
                  </a:p>
                </c:rich>
              </c:tx>
              <c:numFmt formatCode="#,##0.0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8789764100285156E-3"/>
                  <c:y val="-2.473869922862008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118</a:t>
                    </a:r>
                    <a:r>
                      <a:rPr lang="ru-RU" baseline="0" dirty="0" smtClean="0"/>
                      <a:t> 414,4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ru-RU" baseline="0" dirty="0" smtClean="0"/>
                      <a:t>120 029,9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8789764100285174E-3"/>
                  <c:y val="-3.5993733122624098E-3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118 706,1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</c:numCache>
            </c:num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83113.2</c:v>
                </c:pt>
                <c:pt idx="1">
                  <c:v>106617.4</c:v>
                </c:pt>
                <c:pt idx="2">
                  <c:v>118414.39999999999</c:v>
                </c:pt>
                <c:pt idx="3">
                  <c:v>120029.9</c:v>
                </c:pt>
                <c:pt idx="4">
                  <c:v>117802.3</c:v>
                </c:pt>
                <c:pt idx="5">
                  <c:v>118706.2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345664"/>
        <c:axId val="159364608"/>
      </c:barChart>
      <c:catAx>
        <c:axId val="159345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9364608"/>
        <c:crosses val="autoZero"/>
        <c:auto val="1"/>
        <c:lblAlgn val="ctr"/>
        <c:lblOffset val="100"/>
        <c:noMultiLvlLbl val="0"/>
      </c:catAx>
      <c:valAx>
        <c:axId val="15936460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59345664"/>
        <c:crosses val="autoZero"/>
        <c:crossBetween val="between"/>
      </c:valAx>
      <c:spPr>
        <a:noFill/>
        <a:ln w="25400">
          <a:noFill/>
        </a:ln>
        <a:effectLst>
          <a:outerShdw blurRad="50800" dist="50800" dir="5400000" algn="ctr" rotWithShape="0">
            <a:schemeClr val="bg1"/>
          </a:outerShdw>
        </a:effectLst>
      </c:spPr>
    </c:plotArea>
    <c:legend>
      <c:legendPos val="r"/>
      <c:layout>
        <c:manualLayout>
          <c:xMode val="edge"/>
          <c:yMode val="edge"/>
          <c:x val="3.2046954852790951E-2"/>
          <c:y val="0.81277242745475664"/>
          <c:w val="0.4144711446377794"/>
          <c:h val="0.17441569476964044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2000" b="1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</a:t>
            </a: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бюджета </a:t>
            </a:r>
          </a:p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Заволжского муниципального района </a:t>
            </a:r>
          </a:p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</a:t>
            </a: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2026 </a:t>
            </a: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 и на плановый период 2027 и 2028 годов</a:t>
            </a:r>
            <a:endParaRPr lang="ru-RU" sz="2000" b="1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2880030621172352E-2"/>
          <c:y val="0.17062412258164811"/>
          <c:w val="0.88906441382327206"/>
          <c:h val="0.320411969796041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84284.1</c:v>
                </c:pt>
                <c:pt idx="1">
                  <c:v>85348.6</c:v>
                </c:pt>
                <c:pt idx="2">
                  <c:v>84752.5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260.60000000000002</c:v>
                </c:pt>
                <c:pt idx="1">
                  <c:v>271.8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54331.1</c:v>
                </c:pt>
                <c:pt idx="1">
                  <c:v>26658</c:v>
                </c:pt>
                <c:pt idx="2">
                  <c:v>27606.6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13048</c:v>
                </c:pt>
                <c:pt idx="1">
                  <c:v>3535.6</c:v>
                </c:pt>
                <c:pt idx="2">
                  <c:v>2072.3000000000002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Лист1!$F$2:$F$4</c:f>
              <c:numCache>
                <c:formatCode>#,##0.0</c:formatCode>
                <c:ptCount val="3"/>
                <c:pt idx="0">
                  <c:v>1103</c:v>
                </c:pt>
                <c:pt idx="1">
                  <c:v>36</c:v>
                </c:pt>
                <c:pt idx="2">
                  <c:v>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Образование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Лист1!$G$2:$G$4</c:f>
              <c:numCache>
                <c:formatCode>#,##0.0</c:formatCode>
                <c:ptCount val="3"/>
                <c:pt idx="0">
                  <c:v>307728.40000000002</c:v>
                </c:pt>
                <c:pt idx="1">
                  <c:v>354493.8</c:v>
                </c:pt>
                <c:pt idx="2">
                  <c:v>293306.3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Культура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Лист1!$H$2:$H$4</c:f>
              <c:numCache>
                <c:formatCode>#,##0.0</c:formatCode>
                <c:ptCount val="3"/>
                <c:pt idx="0">
                  <c:v>5614</c:v>
                </c:pt>
                <c:pt idx="1">
                  <c:v>5681.4</c:v>
                </c:pt>
                <c:pt idx="2">
                  <c:v>5604.5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Социальная политика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Лист1!$I$2:$I$4</c:f>
              <c:numCache>
                <c:formatCode>#,##0.0</c:formatCode>
                <c:ptCount val="3"/>
                <c:pt idx="0">
                  <c:v>9007.7999999999993</c:v>
                </c:pt>
                <c:pt idx="1">
                  <c:v>8240.4</c:v>
                </c:pt>
                <c:pt idx="2">
                  <c:v>4745.6000000000004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Лист1!$J$2:$J$4</c:f>
              <c:numCache>
                <c:formatCode>#,##0.0</c:formatCode>
                <c:ptCount val="3"/>
                <c:pt idx="0">
                  <c:v>21275.8</c:v>
                </c:pt>
                <c:pt idx="1">
                  <c:v>20220.7</c:v>
                </c:pt>
                <c:pt idx="2">
                  <c:v>20126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Обслуживание государственного и муниципального долга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Лист1!$K$2:$K$4</c:f>
              <c:numCache>
                <c:formatCode>#,##0.0</c:formatCode>
                <c:ptCount val="3"/>
                <c:pt idx="0">
                  <c:v>50</c:v>
                </c:pt>
                <c:pt idx="1">
                  <c:v>50</c:v>
                </c:pt>
                <c:pt idx="2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52576768"/>
        <c:axId val="152578304"/>
        <c:axId val="0"/>
      </c:bar3DChart>
      <c:catAx>
        <c:axId val="1525767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52578304"/>
        <c:crosses val="autoZero"/>
        <c:auto val="1"/>
        <c:lblAlgn val="ctr"/>
        <c:lblOffset val="100"/>
        <c:noMultiLvlLbl val="0"/>
      </c:catAx>
      <c:valAx>
        <c:axId val="152578304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525767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8432491251093641"/>
          <c:y val="0.55104661249764164"/>
          <c:w val="0.6396833989501316"/>
          <c:h val="0.43765004372999688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398">
          <a:noFill/>
        </a:ln>
        <a:scene3d>
          <a:camera prst="orthographicFront"/>
          <a:lightRig rig="threePt" dir="t"/>
        </a:scene3d>
        <a:sp3d prstMaterial="metal"/>
      </c:spPr>
    </c:sideWall>
    <c:backWall>
      <c:thickness val="0"/>
      <c:spPr>
        <a:noFill/>
        <a:ln w="25398">
          <a:noFill/>
        </a:ln>
        <a:scene3d>
          <a:camera prst="orthographicFront"/>
          <a:lightRig rig="threePt" dir="t"/>
        </a:scene3d>
        <a:sp3d prstMaterial="metal"/>
      </c:spPr>
    </c:backWall>
    <c:plotArea>
      <c:layout>
        <c:manualLayout>
          <c:layoutTarget val="inner"/>
          <c:xMode val="edge"/>
          <c:yMode val="edge"/>
          <c:x val="8.775145432020158E-2"/>
          <c:y val="0.33124205608314883"/>
          <c:w val="0.86424566298584915"/>
          <c:h val="0.50434188095057964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307728.40000000002</c:v>
                </c:pt>
                <c:pt idx="1">
                  <c:v>354493.8</c:v>
                </c:pt>
                <c:pt idx="2">
                  <c:v>293306.3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86-4C54-AA66-D11C7AC0446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8.2629124308316815E-2"/>
                  <c:y val="-4.2362955478741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6639943834438562E-2"/>
                  <c:y val="-2.7308810551448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161120753156279E-2"/>
                  <c:y val="-3.0534081118869391E-2"/>
                </c:manualLayout>
              </c:layout>
              <c:tx>
                <c:rich>
                  <a:bodyPr/>
                  <a:lstStyle/>
                  <a:p>
                    <a:pPr>
                      <a:defRPr sz="900">
                        <a:solidFill>
                          <a:schemeClr val="tx1"/>
                        </a:solidFill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</a:t>
                    </a:r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 745,6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586-4C54-AA66-D11C7AC0446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586-4C54-AA66-D11C7AC0446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9007.7999999999993</c:v>
                </c:pt>
                <c:pt idx="1">
                  <c:v>8240.4</c:v>
                </c:pt>
                <c:pt idx="2">
                  <c:v>4745.6000000000004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586-4C54-AA66-D11C7AC0446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Культура 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2"/>
              <c:layout>
                <c:manualLayout>
                  <c:x val="2.0460358056266052E-3"/>
                  <c:y val="-5.7409394301507514E-3"/>
                </c:manualLayout>
              </c:layout>
              <c:spPr/>
              <c:txPr>
                <a:bodyPr/>
                <a:lstStyle/>
                <a:p>
                  <a:pPr>
                    <a:defRPr sz="90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0920716112531974E-3"/>
                  <c:y val="-2.8704697150753692E-3"/>
                </c:manualLayout>
              </c:layout>
              <c:spPr/>
              <c:txPr>
                <a:bodyPr/>
                <a:lstStyle/>
                <a:p>
                  <a:pPr>
                    <a:defRPr sz="90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0920716112531974E-3"/>
                  <c:y val="-2.8704697150753692E-3"/>
                </c:manualLayout>
              </c:layout>
              <c:spPr/>
              <c:txPr>
                <a:bodyPr/>
                <a:lstStyle/>
                <a:p>
                  <a:pPr>
                    <a:defRPr sz="90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5614</c:v>
                </c:pt>
                <c:pt idx="1">
                  <c:v>5681.4</c:v>
                </c:pt>
                <c:pt idx="2">
                  <c:v>5604.5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586-4C54-AA66-D11C7AC0446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chemeClr val="accent6"/>
            </a:solidFill>
            <a:ln w="0"/>
          </c:spPr>
          <c:invertIfNegative val="0"/>
          <c:dLbls>
            <c:dLbl>
              <c:idx val="0"/>
              <c:layout>
                <c:manualLayout>
                  <c:x val="7.0800733028575993E-2"/>
                  <c:y val="-2.7737778297125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8583120204603581E-2"/>
                  <c:y val="-1.8416210423963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E586-4C54-AA66-D11C7AC044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5729004801099014E-2"/>
                  <c:y val="-2.4854457708915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E586-4C54-AA66-D11C7AC044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9946399822412533E-2"/>
                  <c:y val="-3.0215303108886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E586-4C54-AA66-D11C7AC0446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9946399822412533E-2"/>
                  <c:y val="-3.0215303108886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E586-4C54-AA66-D11C7AC0446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8690" cap="rnd" cmpd="sng">
                <a:miter lim="800000"/>
              </a:ln>
            </c:spPr>
            <c:txPr>
              <a:bodyPr/>
              <a:lstStyle/>
              <a:p>
                <a:pPr>
                  <a:defRPr sz="9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21275.8</c:v>
                </c:pt>
                <c:pt idx="1">
                  <c:v>20220.7</c:v>
                </c:pt>
                <c:pt idx="2">
                  <c:v>20126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E586-4C54-AA66-D11C7AC044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6"/>
        <c:gapDepth val="145"/>
        <c:shape val="box"/>
        <c:axId val="153007616"/>
        <c:axId val="153009152"/>
        <c:axId val="0"/>
      </c:bar3DChart>
      <c:catAx>
        <c:axId val="153007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3009152"/>
        <c:crosses val="autoZero"/>
        <c:auto val="1"/>
        <c:lblAlgn val="ctr"/>
        <c:lblOffset val="100"/>
        <c:noMultiLvlLbl val="0"/>
      </c:catAx>
      <c:valAx>
        <c:axId val="153009152"/>
        <c:scaling>
          <c:orientation val="minMax"/>
        </c:scaling>
        <c:delete val="0"/>
        <c:axPos val="l"/>
        <c:majorGridlines>
          <c:spPr>
            <a:effectLst>
              <a:outerShdw blurRad="50800" dist="546100" dir="5400000" algn="ctr" rotWithShape="0">
                <a:srgbClr val="000000">
                  <a:alpha val="43137"/>
                </a:srgbClr>
              </a:outerShdw>
            </a:effectLst>
          </c:spPr>
        </c:majorGridlines>
        <c:numFmt formatCode="0%" sourceLinked="1"/>
        <c:majorTickMark val="out"/>
        <c:minorTickMark val="in"/>
        <c:tickLblPos val="nextTo"/>
        <c:crossAx val="153007616"/>
        <c:crosses val="autoZero"/>
        <c:crossBetween val="between"/>
      </c:valAx>
      <c:spPr>
        <a:noFill/>
        <a:ln w="25387">
          <a:noFill/>
        </a:ln>
      </c:spPr>
    </c:plotArea>
    <c:legend>
      <c:legendPos val="b"/>
      <c:layout>
        <c:manualLayout>
          <c:xMode val="edge"/>
          <c:yMode val="edge"/>
          <c:x val="0.17646638702142339"/>
          <c:y val="0.86692987990852155"/>
          <c:w val="0.75081386848706821"/>
          <c:h val="0.1131037851140229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36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#1" qsCatId="simple" csTypeId="urn:microsoft.com/office/officeart/2005/8/colors/accent1_2#1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(-)Дефицит ((+) </a:t>
          </a:r>
          <a:r>
            <a:rPr lang="ru-RU" sz="1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Профи-цит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37387" custLinFactNeighborY="-4869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 custLinFactNeighborX="55253" custLinFactNeighborY="-3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52634" custScaleY="86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76C2048E-32E4-406C-884D-6D46D7A0CC89}" type="presOf" srcId="{FEA73179-04A7-4795-AF97-EAF1F3F2AA68}" destId="{4B955819-9EB5-4C61-BE5E-7CE7027DF3F0}" srcOrd="0" destOrd="0" presId="urn:microsoft.com/office/officeart/2005/8/layout/equation1"/>
    <dgm:cxn modelId="{B9DC41B6-161C-4949-AC2F-9FA46D918FA2}" type="presOf" srcId="{65EBFEF0-9C89-4A4C-BA89-C4D7B4B700F7}" destId="{7FAC88BC-C8FF-402F-AB2A-11AC4BBF48B7}" srcOrd="0" destOrd="0" presId="urn:microsoft.com/office/officeart/2005/8/layout/equation1"/>
    <dgm:cxn modelId="{02481809-ABD2-4A5D-A619-D979537D516B}" type="presOf" srcId="{D36948F7-83BC-4220-85A0-DE21D57BD41D}" destId="{1816D16A-814C-4C22-A6CC-12105B3989BB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DEDDBD8D-5B25-401A-A04D-69F736386082}" type="presOf" srcId="{ADB1419B-AC29-439A-9A52-52A4D8AD4433}" destId="{A84245DF-C8CC-47D2-83AC-15EF153255E0}" srcOrd="0" destOrd="0" presId="urn:microsoft.com/office/officeart/2005/8/layout/equation1"/>
    <dgm:cxn modelId="{963F1932-9EE7-4D10-976F-4E9F138D8A2F}" type="presOf" srcId="{6CD1DB72-7F8F-4E2A-A00A-E83DF7CE947F}" destId="{22696057-B287-4EFB-96CD-3F248CB196C8}" srcOrd="0" destOrd="0" presId="urn:microsoft.com/office/officeart/2005/8/layout/equation1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D9644F75-332C-4E7E-8F24-06EC3A64CC18}" type="presOf" srcId="{4E7CB679-5A70-4D19-B9FE-B35165ACC3D3}" destId="{32775538-2AC3-4373-B014-5A44732CBC7F}" srcOrd="0" destOrd="0" presId="urn:microsoft.com/office/officeart/2005/8/layout/equation1"/>
    <dgm:cxn modelId="{44D0C802-34E5-47EF-84F6-1A82A6DA54AE}" type="presParOf" srcId="{22696057-B287-4EFB-96CD-3F248CB196C8}" destId="{7FAC88BC-C8FF-402F-AB2A-11AC4BBF48B7}" srcOrd="0" destOrd="0" presId="urn:microsoft.com/office/officeart/2005/8/layout/equation1"/>
    <dgm:cxn modelId="{7DB00F67-3BFB-45B0-A8C8-28FDB68F0E4C}" type="presParOf" srcId="{22696057-B287-4EFB-96CD-3F248CB196C8}" destId="{2E3F7D03-16FC-4BE4-943C-EE4202A7666A}" srcOrd="1" destOrd="0" presId="urn:microsoft.com/office/officeart/2005/8/layout/equation1"/>
    <dgm:cxn modelId="{E71DC70B-3F54-48EB-BA61-F43882CDB96C}" type="presParOf" srcId="{22696057-B287-4EFB-96CD-3F248CB196C8}" destId="{1816D16A-814C-4C22-A6CC-12105B3989BB}" srcOrd="2" destOrd="0" presId="urn:microsoft.com/office/officeart/2005/8/layout/equation1"/>
    <dgm:cxn modelId="{345F2753-10D2-451B-AB6D-D186C6750819}" type="presParOf" srcId="{22696057-B287-4EFB-96CD-3F248CB196C8}" destId="{5A3AD51A-CA0C-4D60-85EB-AFC0F3AEFCE4}" srcOrd="3" destOrd="0" presId="urn:microsoft.com/office/officeart/2005/8/layout/equation1"/>
    <dgm:cxn modelId="{41C89AD5-329C-4648-B60E-267EF0131580}" type="presParOf" srcId="{22696057-B287-4EFB-96CD-3F248CB196C8}" destId="{32775538-2AC3-4373-B014-5A44732CBC7F}" srcOrd="4" destOrd="0" presId="urn:microsoft.com/office/officeart/2005/8/layout/equation1"/>
    <dgm:cxn modelId="{D43C5ECF-0DF0-4DA2-B661-76BF75D387CE}" type="presParOf" srcId="{22696057-B287-4EFB-96CD-3F248CB196C8}" destId="{EDA2439C-BAC0-499A-8F57-8D66EBFA7D82}" srcOrd="5" destOrd="0" presId="urn:microsoft.com/office/officeart/2005/8/layout/equation1"/>
    <dgm:cxn modelId="{4F64EEB7-C113-4858-8245-CDDAD0A9445F}" type="presParOf" srcId="{22696057-B287-4EFB-96CD-3F248CB196C8}" destId="{4B955819-9EB5-4C61-BE5E-7CE7027DF3F0}" srcOrd="6" destOrd="0" presId="urn:microsoft.com/office/officeart/2005/8/layout/equation1"/>
    <dgm:cxn modelId="{EA4575FD-05E6-42A6-A93C-50CA0B46D1C2}" type="presParOf" srcId="{22696057-B287-4EFB-96CD-3F248CB196C8}" destId="{EE572389-320D-4E27-B728-8E274B326BA1}" srcOrd="7" destOrd="0" presId="urn:microsoft.com/office/officeart/2005/8/layout/equation1"/>
    <dgm:cxn modelId="{5707E822-F22B-4B93-883B-8C11B657FB7D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F50B25-F77A-40C4-90F0-B8010EE13BD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6D94F8E-468F-4C52-84EE-3E4C08477209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Природоохранные мероприятия </a:t>
          </a:r>
        </a:p>
        <a:p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2026 год – 1 103,0 тыс.руб., 2027 год – 36,0 тыс.руб., 2028 год – 0,0 тыс.руб.</a:t>
          </a:r>
          <a:endParaRPr lang="ru-RU" sz="12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7076C65F-D330-4676-AC55-4DBFD4603596}" type="parTrans" cxnId="{AABB2405-7AD1-4728-8008-C6A837704E39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98C0BD-6C3B-446B-8898-3143562BEAFA}" type="sibTrans" cxnId="{AABB2405-7AD1-4728-8008-C6A837704E39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AA2C42-754F-4401-B1E2-352E153296E2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Ремонт муниципального жилищного фонда </a:t>
          </a:r>
        </a:p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2026 год – 3 080,0 тыс.руб., 2027 год – 500,0 тыс.руб., 2028 год – 0,0 тыс.руб.</a:t>
          </a:r>
          <a:endParaRPr lang="ru-RU" sz="12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5B96A2B4-EEDE-4350-BE29-590D8C415358}" type="parTrans" cxnId="{7548B72A-1D7F-4158-9133-607D24FC3CAD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0A747E-1448-4A75-B5DB-0E849BE3EA72}" type="sibTrans" cxnId="{7548B72A-1D7F-4158-9133-607D24FC3CAD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3D40640-D9A5-4DC2-8D41-1B338889FB25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Содержание мест захоронения (погребения) </a:t>
          </a:r>
        </a:p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2026 год – 61,0 тыс.руб., 2027 год – 61,0 тыс.руб., 2028 год – 0,0 тыс.руб.</a:t>
          </a:r>
          <a:endParaRPr lang="ru-RU" sz="12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287D9CD2-4398-43DE-AA5D-388617E5BE9E}" type="parTrans" cxnId="{3771DDCB-088A-45FE-BD1D-E10D6418E3E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CF05E46-6F6B-4888-9629-CA211ABA5816}" type="sibTrans" cxnId="{3771DDCB-088A-45FE-BD1D-E10D6418E3E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F884DD8-DCA0-4216-81B5-055C3E9A1F9C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Осуществление переданных органам местного самоуправления Заволжского муниципального района государственных полномочий Ивановской области по выплате компенсации части родительской платы  за присмотр и уход за детьми в образовательных организациях, реализующих образовательную программу дошкольного образования </a:t>
          </a:r>
        </a:p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2026 год – 600,4 тыс.руб., 2027 год – </a:t>
          </a:r>
          <a:r>
            <a:rPr lang="en-US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600,4 </a:t>
          </a:r>
          <a:r>
            <a:rPr lang="ru-RU" sz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тыс.руб</a:t>
          </a:r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., 2028 год – 600,4 тыс.руб.</a:t>
          </a:r>
          <a:endParaRPr lang="ru-RU" sz="12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A7EEB3E7-CF76-44CD-83F5-6E08CB597541}" type="parTrans" cxnId="{D3FA1DF8-AC73-4920-BCC7-553FA2354F92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C6906F-7A0B-4F77-8348-47EE11E6628F}" type="sibTrans" cxnId="{D3FA1DF8-AC73-4920-BCC7-553FA2354F92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433E6B-1C49-4884-9315-C7C885CBBA71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 </a:t>
          </a:r>
        </a:p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2026 год – 73,3 тыс.руб., 2027 год – 0,0 тыс.руб., 2028 год – 0,0 тыс.руб.</a:t>
          </a:r>
          <a:endParaRPr lang="ru-RU" sz="12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F9AFAA60-6EE8-4626-9EFD-CA8BEEA193A5}" type="sibTrans" cxnId="{1E425D36-8B84-4A40-AAA2-D51AC20B5130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F5EE16F-8C59-4BBC-A492-0AB013C5864D}" type="parTrans" cxnId="{1E425D36-8B84-4A40-AAA2-D51AC20B5130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A775544-42D0-4EC6-A91A-F3F7CC9214FB}" type="pres">
      <dgm:prSet presAssocID="{41F50B25-F77A-40C4-90F0-B8010EE13B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BBD73D-E38C-4270-B61F-431D850A98F9}" type="pres">
      <dgm:prSet presAssocID="{A6D94F8E-468F-4C52-84EE-3E4C08477209}" presName="parentText" presStyleLbl="node1" presStyleIdx="0" presStyleCnt="5" custScaleX="100000" custScaleY="347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A5C61D-13ED-4B3F-B58C-39B8CB295081}" type="pres">
      <dgm:prSet presAssocID="{A498C0BD-6C3B-446B-8898-3143562BEAFA}" presName="spacer" presStyleCnt="0"/>
      <dgm:spPr/>
    </dgm:pt>
    <dgm:pt modelId="{478908FC-81FD-468D-86B3-F26E33EA7E12}" type="pres">
      <dgm:prSet presAssocID="{5CAA2C42-754F-4401-B1E2-352E153296E2}" presName="parentText" presStyleLbl="node1" presStyleIdx="1" presStyleCnt="5" custScaleY="46686" custLinFactNeighborY="58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A5A5B0-7685-47BC-A303-8331908A1A5E}" type="pres">
      <dgm:prSet presAssocID="{4D0A747E-1448-4A75-B5DB-0E849BE3EA72}" presName="spacer" presStyleCnt="0"/>
      <dgm:spPr/>
    </dgm:pt>
    <dgm:pt modelId="{F2366BD6-C1ED-43B5-999B-FE9E605D6AF1}" type="pres">
      <dgm:prSet presAssocID="{CB433E6B-1C49-4884-9315-C7C885CBBA71}" presName="parentText" presStyleLbl="node1" presStyleIdx="2" presStyleCnt="5" custScaleY="65338" custLinFactY="5644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8E0A01-E5A6-4936-AABE-354E00DD628D}" type="pres">
      <dgm:prSet presAssocID="{F9AFAA60-6EE8-4626-9EFD-CA8BEEA193A5}" presName="spacer" presStyleCnt="0"/>
      <dgm:spPr/>
    </dgm:pt>
    <dgm:pt modelId="{66AC313C-A2A4-4AE4-AB53-6959B6CBE489}" type="pres">
      <dgm:prSet presAssocID="{03D40640-D9A5-4DC2-8D41-1B338889FB25}" presName="parentText" presStyleLbl="node1" presStyleIdx="3" presStyleCnt="5" custScaleY="46341" custLinFactY="-59653" custLinFactNeighborX="-84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FB5676-8D1E-476A-9A7C-91AA16BEF990}" type="pres">
      <dgm:prSet presAssocID="{8CF05E46-6F6B-4888-9629-CA211ABA5816}" presName="spacer" presStyleCnt="0"/>
      <dgm:spPr/>
    </dgm:pt>
    <dgm:pt modelId="{B4E62142-5CE7-4C75-9B53-0BB3EF4E885B}" type="pres">
      <dgm:prSet presAssocID="{EF884DD8-DCA0-4216-81B5-055C3E9A1F9C}" presName="parentText" presStyleLbl="node1" presStyleIdx="4" presStyleCnt="5" custScaleY="75783" custLinFactY="658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6374DF-1F72-4C21-B1E6-8A567D6AFDE5}" type="presOf" srcId="{5CAA2C42-754F-4401-B1E2-352E153296E2}" destId="{478908FC-81FD-468D-86B3-F26E33EA7E12}" srcOrd="0" destOrd="0" presId="urn:microsoft.com/office/officeart/2005/8/layout/vList2"/>
    <dgm:cxn modelId="{1E425D36-8B84-4A40-AAA2-D51AC20B5130}" srcId="{41F50B25-F77A-40C4-90F0-B8010EE13BDF}" destId="{CB433E6B-1C49-4884-9315-C7C885CBBA71}" srcOrd="2" destOrd="0" parTransId="{1F5EE16F-8C59-4BBC-A492-0AB013C5864D}" sibTransId="{F9AFAA60-6EE8-4626-9EFD-CA8BEEA193A5}"/>
    <dgm:cxn modelId="{7548B72A-1D7F-4158-9133-607D24FC3CAD}" srcId="{41F50B25-F77A-40C4-90F0-B8010EE13BDF}" destId="{5CAA2C42-754F-4401-B1E2-352E153296E2}" srcOrd="1" destOrd="0" parTransId="{5B96A2B4-EEDE-4350-BE29-590D8C415358}" sibTransId="{4D0A747E-1448-4A75-B5DB-0E849BE3EA72}"/>
    <dgm:cxn modelId="{AABB2405-7AD1-4728-8008-C6A837704E39}" srcId="{41F50B25-F77A-40C4-90F0-B8010EE13BDF}" destId="{A6D94F8E-468F-4C52-84EE-3E4C08477209}" srcOrd="0" destOrd="0" parTransId="{7076C65F-D330-4676-AC55-4DBFD4603596}" sibTransId="{A498C0BD-6C3B-446B-8898-3143562BEAFA}"/>
    <dgm:cxn modelId="{3771DDCB-088A-45FE-BD1D-E10D6418E3E1}" srcId="{41F50B25-F77A-40C4-90F0-B8010EE13BDF}" destId="{03D40640-D9A5-4DC2-8D41-1B338889FB25}" srcOrd="3" destOrd="0" parTransId="{287D9CD2-4398-43DE-AA5D-388617E5BE9E}" sibTransId="{8CF05E46-6F6B-4888-9629-CA211ABA5816}"/>
    <dgm:cxn modelId="{8DD88298-17AD-4DA6-8854-3EF779AC0B7D}" type="presOf" srcId="{A6D94F8E-468F-4C52-84EE-3E4C08477209}" destId="{99BBD73D-E38C-4270-B61F-431D850A98F9}" srcOrd="0" destOrd="0" presId="urn:microsoft.com/office/officeart/2005/8/layout/vList2"/>
    <dgm:cxn modelId="{F15BD7CB-21F5-48F6-9C45-B117AEE8259E}" type="presOf" srcId="{EF884DD8-DCA0-4216-81B5-055C3E9A1F9C}" destId="{B4E62142-5CE7-4C75-9B53-0BB3EF4E885B}" srcOrd="0" destOrd="0" presId="urn:microsoft.com/office/officeart/2005/8/layout/vList2"/>
    <dgm:cxn modelId="{A50ABFE1-E96E-4C4D-BF30-19D61B20EA98}" type="presOf" srcId="{CB433E6B-1C49-4884-9315-C7C885CBBA71}" destId="{F2366BD6-C1ED-43B5-999B-FE9E605D6AF1}" srcOrd="0" destOrd="0" presId="urn:microsoft.com/office/officeart/2005/8/layout/vList2"/>
    <dgm:cxn modelId="{D3FA1DF8-AC73-4920-BCC7-553FA2354F92}" srcId="{41F50B25-F77A-40C4-90F0-B8010EE13BDF}" destId="{EF884DD8-DCA0-4216-81B5-055C3E9A1F9C}" srcOrd="4" destOrd="0" parTransId="{A7EEB3E7-CF76-44CD-83F5-6E08CB597541}" sibTransId="{ECC6906F-7A0B-4F77-8348-47EE11E6628F}"/>
    <dgm:cxn modelId="{5DA0958F-0B72-4DD1-9456-69EBA361A2A3}" type="presOf" srcId="{03D40640-D9A5-4DC2-8D41-1B338889FB25}" destId="{66AC313C-A2A4-4AE4-AB53-6959B6CBE489}" srcOrd="0" destOrd="0" presId="urn:microsoft.com/office/officeart/2005/8/layout/vList2"/>
    <dgm:cxn modelId="{8AB91811-EC86-40E6-AE9D-1A94B123A0FB}" type="presOf" srcId="{41F50B25-F77A-40C4-90F0-B8010EE13BDF}" destId="{9A775544-42D0-4EC6-A91A-F3F7CC9214FB}" srcOrd="0" destOrd="0" presId="urn:microsoft.com/office/officeart/2005/8/layout/vList2"/>
    <dgm:cxn modelId="{CF845E60-CD08-456F-AE3E-BF6B37A43E3C}" type="presParOf" srcId="{9A775544-42D0-4EC6-A91A-F3F7CC9214FB}" destId="{99BBD73D-E38C-4270-B61F-431D850A98F9}" srcOrd="0" destOrd="0" presId="urn:microsoft.com/office/officeart/2005/8/layout/vList2"/>
    <dgm:cxn modelId="{208F59CB-4610-44A9-A6D6-3A852EBC7426}" type="presParOf" srcId="{9A775544-42D0-4EC6-A91A-F3F7CC9214FB}" destId="{47A5C61D-13ED-4B3F-B58C-39B8CB295081}" srcOrd="1" destOrd="0" presId="urn:microsoft.com/office/officeart/2005/8/layout/vList2"/>
    <dgm:cxn modelId="{F5C6E9B8-7A8E-46ED-A688-6CCBF0FFD3EB}" type="presParOf" srcId="{9A775544-42D0-4EC6-A91A-F3F7CC9214FB}" destId="{478908FC-81FD-468D-86B3-F26E33EA7E12}" srcOrd="2" destOrd="0" presId="urn:microsoft.com/office/officeart/2005/8/layout/vList2"/>
    <dgm:cxn modelId="{2CF7EC27-7D00-4186-8D3E-85B3F8EE6D6F}" type="presParOf" srcId="{9A775544-42D0-4EC6-A91A-F3F7CC9214FB}" destId="{87A5A5B0-7685-47BC-A303-8331908A1A5E}" srcOrd="3" destOrd="0" presId="urn:microsoft.com/office/officeart/2005/8/layout/vList2"/>
    <dgm:cxn modelId="{DCCE9563-9BAA-4706-B585-D001C0B79E71}" type="presParOf" srcId="{9A775544-42D0-4EC6-A91A-F3F7CC9214FB}" destId="{F2366BD6-C1ED-43B5-999B-FE9E605D6AF1}" srcOrd="4" destOrd="0" presId="urn:microsoft.com/office/officeart/2005/8/layout/vList2"/>
    <dgm:cxn modelId="{610023D8-E137-4792-9A9B-FC2AA66B7930}" type="presParOf" srcId="{9A775544-42D0-4EC6-A91A-F3F7CC9214FB}" destId="{BA8E0A01-E5A6-4936-AABE-354E00DD628D}" srcOrd="5" destOrd="0" presId="urn:microsoft.com/office/officeart/2005/8/layout/vList2"/>
    <dgm:cxn modelId="{6C38E3F4-623C-4B14-B14F-4393FD6A914E}" type="presParOf" srcId="{9A775544-42D0-4EC6-A91A-F3F7CC9214FB}" destId="{66AC313C-A2A4-4AE4-AB53-6959B6CBE489}" srcOrd="6" destOrd="0" presId="urn:microsoft.com/office/officeart/2005/8/layout/vList2"/>
    <dgm:cxn modelId="{412A96BC-5E52-44F3-B267-B629C841B716}" type="presParOf" srcId="{9A775544-42D0-4EC6-A91A-F3F7CC9214FB}" destId="{DAFB5676-8D1E-476A-9A7C-91AA16BEF990}" srcOrd="7" destOrd="0" presId="urn:microsoft.com/office/officeart/2005/8/layout/vList2"/>
    <dgm:cxn modelId="{C09AA341-CBDB-47FC-9557-981BF0D15F7C}" type="presParOf" srcId="{9A775544-42D0-4EC6-A91A-F3F7CC9214FB}" destId="{B4E62142-5CE7-4C75-9B53-0BB3EF4E885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F50B25-F77A-40C4-90F0-B8010EE13BD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44AA420-333E-456E-8990-D757B38C243B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Организация профессионального образования и дополнительного профессионального образования лиц, замещающих муниципальные должности, профессионального развития муниципальных служащих Заволжского муниципального района </a:t>
          </a:r>
        </a:p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2026 год – 120,6 тыс.руб., 2027 год – 121,6 тыс.руб., 2028 год – 35,0 тыс.руб.</a:t>
          </a:r>
          <a:endParaRPr lang="ru-RU" sz="12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86AAB9BB-3C4D-4EB3-813F-872847F21692}" type="parTrans" cxnId="{F1844BBB-81A3-4E32-AB60-809D29AEEFD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D6459F9-BF0E-4C74-B968-DFF07B7EF381}" type="sibTrans" cxnId="{F1844BBB-81A3-4E32-AB60-809D29AEEFD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A713DFF-E038-479D-A9F6-A691360E8E81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Зарезервированные средства на создание Контрольно-счетной палаты Заволжского муниципального района </a:t>
          </a:r>
        </a:p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2026 год – 1 000,0 тыс.руб., 2027 год – 1 000,0 тыс.руб., 2028 год – 1 000,0 </a:t>
          </a:r>
          <a:r>
            <a:rPr lang="ru-RU" sz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тыс.руб</a:t>
          </a:r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.</a:t>
          </a:r>
        </a:p>
      </dgm:t>
    </dgm:pt>
    <dgm:pt modelId="{5E884FEC-6D00-4F7B-9966-E307E06B5CBD}" type="sibTrans" cxnId="{DE3CDA75-09B0-43E5-A7B4-ACE92D5E07E6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B64D1B-CEFE-465D-ADCF-DB987412CB93}" type="parTrans" cxnId="{DE3CDA75-09B0-43E5-A7B4-ACE92D5E07E6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6D2E0F4-41A2-41C7-9585-3C8DE24A07E4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Формирование и расходование средств резервного фонда администрации Заволжского муниципального района Ивановской области </a:t>
          </a:r>
        </a:p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2026 год – 300,0 тыс.руб., 2027 год – 300,0 тыс.руб., 2028 год – 300,0 тыс.руб.</a:t>
          </a:r>
          <a:endParaRPr lang="ru-RU" sz="12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925D3EC2-2AF5-4FFD-94C8-3632E463C25A}" type="sibTrans" cxnId="{3E85F623-D8F3-4FA5-B6CA-DFF82E3D10BE}">
      <dgm:prSet/>
      <dgm:spPr/>
      <dgm:t>
        <a:bodyPr/>
        <a:lstStyle/>
        <a:p>
          <a:endParaRPr lang="ru-RU"/>
        </a:p>
      </dgm:t>
    </dgm:pt>
    <dgm:pt modelId="{371CC0D4-64DB-4211-A99F-318F2D7459F1}" type="parTrans" cxnId="{3E85F623-D8F3-4FA5-B6CA-DFF82E3D10BE}">
      <dgm:prSet/>
      <dgm:spPr/>
      <dgm:t>
        <a:bodyPr/>
        <a:lstStyle/>
        <a:p>
          <a:endParaRPr lang="ru-RU"/>
        </a:p>
      </dgm:t>
    </dgm:pt>
    <dgm:pt modelId="{CA624EB3-3B91-4AEF-93FB-EDB668F3B991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Субсидия МБУ "Волга" на содержание спортивной площадки (</a:t>
          </a:r>
          <a:r>
            <a:rPr lang="ru-RU" sz="1200" dirty="0" err="1" smtClean="0">
              <a:solidFill>
                <a:schemeClr val="tx1"/>
              </a:solidFill>
            </a:rPr>
            <a:t>ул.Спортивная</a:t>
          </a:r>
          <a:r>
            <a:rPr lang="ru-RU" sz="1200" dirty="0" smtClean="0">
              <a:solidFill>
                <a:schemeClr val="tx1"/>
              </a:solidFill>
            </a:rPr>
            <a:t>)</a:t>
          </a:r>
        </a:p>
        <a:p>
          <a:r>
            <a:rPr lang="ru-RU" sz="1200" dirty="0" smtClean="0">
              <a:solidFill>
                <a:schemeClr val="tx1"/>
              </a:solidFill>
            </a:rPr>
            <a:t>2026 год - 263,5 тыс.руб., 2027 год – 0,0 тыс.руб., 2028 год – 0,0 тыс.руб.</a:t>
          </a:r>
        </a:p>
      </dgm:t>
    </dgm:pt>
    <dgm:pt modelId="{94266122-C321-4BC2-A4D1-1C3E4DD2E920}" type="sibTrans" cxnId="{EE421B2A-AF38-47BC-905E-29D85B53A89B}">
      <dgm:prSet/>
      <dgm:spPr/>
      <dgm:t>
        <a:bodyPr/>
        <a:lstStyle/>
        <a:p>
          <a:endParaRPr lang="ru-RU"/>
        </a:p>
      </dgm:t>
    </dgm:pt>
    <dgm:pt modelId="{17811D9F-8E1D-4BEA-B513-FA2C37AD71EF}" type="parTrans" cxnId="{EE421B2A-AF38-47BC-905E-29D85B53A89B}">
      <dgm:prSet/>
      <dgm:spPr/>
      <dgm:t>
        <a:bodyPr/>
        <a:lstStyle/>
        <a:p>
          <a:endParaRPr lang="ru-RU"/>
        </a:p>
      </dgm:t>
    </dgm:pt>
    <dgm:pt modelId="{6B8FD0F7-D825-41DC-948E-99138CBD894E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</a:rPr>
            <a:t>Осуществление отдельных государственных полномочий по организации проведения на территории Ивановской области мероприятий по предупреждению и ликвидации болезней животных, их лечению, защите населения от болезней, общих для человека и животных, в части организации проведения мероприятий по содержанию сибиреязвенных скотомогильников </a:t>
          </a:r>
        </a:p>
        <a:p>
          <a:pPr algn="l"/>
          <a:r>
            <a:rPr lang="ru-RU" sz="1200" dirty="0" smtClean="0">
              <a:solidFill>
                <a:schemeClr val="tx1"/>
              </a:solidFill>
            </a:rPr>
            <a:t>2026 год – 49,1 тыс.руб., 2027 год – 49,1 тыс.руб.,2028 год – 49,1 тыс.руб.</a:t>
          </a:r>
          <a:endParaRPr lang="ru-RU" sz="1200" dirty="0">
            <a:solidFill>
              <a:schemeClr val="tx1"/>
            </a:solidFill>
          </a:endParaRPr>
        </a:p>
      </dgm:t>
    </dgm:pt>
    <dgm:pt modelId="{86AC4A00-532B-4A44-A1A2-BA9330F828A2}" type="parTrans" cxnId="{D821E4D3-E307-43DB-A7FF-BFCEF7AF0FA4}">
      <dgm:prSet/>
      <dgm:spPr/>
      <dgm:t>
        <a:bodyPr/>
        <a:lstStyle/>
        <a:p>
          <a:endParaRPr lang="ru-RU"/>
        </a:p>
      </dgm:t>
    </dgm:pt>
    <dgm:pt modelId="{A86CD8D4-FF2F-4494-8682-605CB51243C8}" type="sibTrans" cxnId="{D821E4D3-E307-43DB-A7FF-BFCEF7AF0FA4}">
      <dgm:prSet/>
      <dgm:spPr/>
      <dgm:t>
        <a:bodyPr/>
        <a:lstStyle/>
        <a:p>
          <a:endParaRPr lang="ru-RU"/>
        </a:p>
      </dgm:t>
    </dgm:pt>
    <dgm:pt modelId="{9A775544-42D0-4EC6-A91A-F3F7CC9214FB}" type="pres">
      <dgm:prSet presAssocID="{41F50B25-F77A-40C4-90F0-B8010EE13B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A7075B-8D38-48C3-A62E-C09EDBECDD70}" type="pres">
      <dgm:prSet presAssocID="{B44AA420-333E-456E-8990-D757B38C243B}" presName="parentText" presStyleLbl="node1" presStyleIdx="0" presStyleCnt="5" custScaleY="69105" custLinFactY="5665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E63DEE-A1B8-426C-8722-F502F7E550CA}" type="pres">
      <dgm:prSet presAssocID="{2D6459F9-BF0E-4C74-B968-DFF07B7EF381}" presName="spacer" presStyleCnt="0"/>
      <dgm:spPr/>
    </dgm:pt>
    <dgm:pt modelId="{E1E10539-523F-4386-A797-31025B989096}" type="pres">
      <dgm:prSet presAssocID="{CA713DFF-E038-479D-A9F6-A691360E8E81}" presName="parentText" presStyleLbl="node1" presStyleIdx="1" presStyleCnt="5" custScaleY="57456" custLinFactY="-7109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0FBEB-A287-4A1A-97B4-5BEC13EFA873}" type="pres">
      <dgm:prSet presAssocID="{5E884FEC-6D00-4F7B-9966-E307E06B5CBD}" presName="spacer" presStyleCnt="0"/>
      <dgm:spPr/>
    </dgm:pt>
    <dgm:pt modelId="{26ACE8E1-787E-4A82-9C29-DA567C5E8C23}" type="pres">
      <dgm:prSet presAssocID="{CA624EB3-3B91-4AEF-93FB-EDB668F3B991}" presName="parentText" presStyleLbl="node1" presStyleIdx="2" presStyleCnt="5" custScaleY="50937" custLinFactNeighborY="-116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B14B8A-6797-4B75-A4AB-86F380249268}" type="pres">
      <dgm:prSet presAssocID="{94266122-C321-4BC2-A4D1-1C3E4DD2E920}" presName="spacer" presStyleCnt="0"/>
      <dgm:spPr/>
    </dgm:pt>
    <dgm:pt modelId="{ED87F55B-DDF8-4395-88C0-C7ECFED73D7A}" type="pres">
      <dgm:prSet presAssocID="{6B8FD0F7-D825-41DC-948E-99138CBD894E}" presName="parentText" presStyleLbl="node1" presStyleIdx="3" presStyleCnt="5" custLinFactY="4659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49925B-6414-44F9-94DA-304816111B72}" type="pres">
      <dgm:prSet presAssocID="{A86CD8D4-FF2F-4494-8682-605CB51243C8}" presName="spacer" presStyleCnt="0"/>
      <dgm:spPr/>
    </dgm:pt>
    <dgm:pt modelId="{A73C0CCD-168F-4C63-B2FC-2028D920CB8D}" type="pres">
      <dgm:prSet presAssocID="{76D2E0F4-41A2-41C7-9585-3C8DE24A07E4}" presName="parentText" presStyleLbl="node1" presStyleIdx="4" presStyleCnt="5" custScaleY="57117" custLinFactY="-100000" custLinFactNeighborY="-1647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DB7BF3-5987-4FA5-BFCA-084827637AAE}" type="presOf" srcId="{CA624EB3-3B91-4AEF-93FB-EDB668F3B991}" destId="{26ACE8E1-787E-4A82-9C29-DA567C5E8C23}" srcOrd="0" destOrd="0" presId="urn:microsoft.com/office/officeart/2005/8/layout/vList2"/>
    <dgm:cxn modelId="{3E85F623-D8F3-4FA5-B6CA-DFF82E3D10BE}" srcId="{41F50B25-F77A-40C4-90F0-B8010EE13BDF}" destId="{76D2E0F4-41A2-41C7-9585-3C8DE24A07E4}" srcOrd="4" destOrd="0" parTransId="{371CC0D4-64DB-4211-A99F-318F2D7459F1}" sibTransId="{925D3EC2-2AF5-4FFD-94C8-3632E463C25A}"/>
    <dgm:cxn modelId="{01D7E8EE-D482-4FB6-8295-0546DF4EF3EC}" type="presOf" srcId="{CA713DFF-E038-479D-A9F6-A691360E8E81}" destId="{E1E10539-523F-4386-A797-31025B989096}" srcOrd="0" destOrd="0" presId="urn:microsoft.com/office/officeart/2005/8/layout/vList2"/>
    <dgm:cxn modelId="{DE3CDA75-09B0-43E5-A7B4-ACE92D5E07E6}" srcId="{41F50B25-F77A-40C4-90F0-B8010EE13BDF}" destId="{CA713DFF-E038-479D-A9F6-A691360E8E81}" srcOrd="1" destOrd="0" parTransId="{D0B64D1B-CEFE-465D-ADCF-DB987412CB93}" sibTransId="{5E884FEC-6D00-4F7B-9966-E307E06B5CBD}"/>
    <dgm:cxn modelId="{E7EBDF35-1C1C-425F-B2FC-493D2D467CAF}" type="presOf" srcId="{76D2E0F4-41A2-41C7-9585-3C8DE24A07E4}" destId="{A73C0CCD-168F-4C63-B2FC-2028D920CB8D}" srcOrd="0" destOrd="0" presId="urn:microsoft.com/office/officeart/2005/8/layout/vList2"/>
    <dgm:cxn modelId="{D821E4D3-E307-43DB-A7FF-BFCEF7AF0FA4}" srcId="{41F50B25-F77A-40C4-90F0-B8010EE13BDF}" destId="{6B8FD0F7-D825-41DC-948E-99138CBD894E}" srcOrd="3" destOrd="0" parTransId="{86AC4A00-532B-4A44-A1A2-BA9330F828A2}" sibTransId="{A86CD8D4-FF2F-4494-8682-605CB51243C8}"/>
    <dgm:cxn modelId="{F863369C-0BE1-472C-99DB-DE10ED32CD13}" type="presOf" srcId="{6B8FD0F7-D825-41DC-948E-99138CBD894E}" destId="{ED87F55B-DDF8-4395-88C0-C7ECFED73D7A}" srcOrd="0" destOrd="0" presId="urn:microsoft.com/office/officeart/2005/8/layout/vList2"/>
    <dgm:cxn modelId="{F1844BBB-81A3-4E32-AB60-809D29AEEFD1}" srcId="{41F50B25-F77A-40C4-90F0-B8010EE13BDF}" destId="{B44AA420-333E-456E-8990-D757B38C243B}" srcOrd="0" destOrd="0" parTransId="{86AAB9BB-3C4D-4EB3-813F-872847F21692}" sibTransId="{2D6459F9-BF0E-4C74-B968-DFF07B7EF381}"/>
    <dgm:cxn modelId="{493B43CD-7EF1-43D0-8350-82ECF31552A9}" type="presOf" srcId="{41F50B25-F77A-40C4-90F0-B8010EE13BDF}" destId="{9A775544-42D0-4EC6-A91A-F3F7CC9214FB}" srcOrd="0" destOrd="0" presId="urn:microsoft.com/office/officeart/2005/8/layout/vList2"/>
    <dgm:cxn modelId="{FBBCD09E-37FC-4ED2-A9D0-99E54F77D0CA}" type="presOf" srcId="{B44AA420-333E-456E-8990-D757B38C243B}" destId="{97A7075B-8D38-48C3-A62E-C09EDBECDD70}" srcOrd="0" destOrd="0" presId="urn:microsoft.com/office/officeart/2005/8/layout/vList2"/>
    <dgm:cxn modelId="{EE421B2A-AF38-47BC-905E-29D85B53A89B}" srcId="{41F50B25-F77A-40C4-90F0-B8010EE13BDF}" destId="{CA624EB3-3B91-4AEF-93FB-EDB668F3B991}" srcOrd="2" destOrd="0" parTransId="{17811D9F-8E1D-4BEA-B513-FA2C37AD71EF}" sibTransId="{94266122-C321-4BC2-A4D1-1C3E4DD2E920}"/>
    <dgm:cxn modelId="{29C2FC9A-E829-4837-B106-13D5A4829200}" type="presParOf" srcId="{9A775544-42D0-4EC6-A91A-F3F7CC9214FB}" destId="{97A7075B-8D38-48C3-A62E-C09EDBECDD70}" srcOrd="0" destOrd="0" presId="urn:microsoft.com/office/officeart/2005/8/layout/vList2"/>
    <dgm:cxn modelId="{F19B002B-9929-46A2-B105-82B3E43DB961}" type="presParOf" srcId="{9A775544-42D0-4EC6-A91A-F3F7CC9214FB}" destId="{25E63DEE-A1B8-426C-8722-F502F7E550CA}" srcOrd="1" destOrd="0" presId="urn:microsoft.com/office/officeart/2005/8/layout/vList2"/>
    <dgm:cxn modelId="{8F5683FE-1185-494E-A1BA-0F1E8DC538D1}" type="presParOf" srcId="{9A775544-42D0-4EC6-A91A-F3F7CC9214FB}" destId="{E1E10539-523F-4386-A797-31025B989096}" srcOrd="2" destOrd="0" presId="urn:microsoft.com/office/officeart/2005/8/layout/vList2"/>
    <dgm:cxn modelId="{94A12F3B-7FE9-440C-BD15-0D846AC97A9D}" type="presParOf" srcId="{9A775544-42D0-4EC6-A91A-F3F7CC9214FB}" destId="{93E0FBEB-A287-4A1A-97B4-5BEC13EFA873}" srcOrd="3" destOrd="0" presId="urn:microsoft.com/office/officeart/2005/8/layout/vList2"/>
    <dgm:cxn modelId="{9B4352EC-ED1A-4BE6-8790-722D1F1AA318}" type="presParOf" srcId="{9A775544-42D0-4EC6-A91A-F3F7CC9214FB}" destId="{26ACE8E1-787E-4A82-9C29-DA567C5E8C23}" srcOrd="4" destOrd="0" presId="urn:microsoft.com/office/officeart/2005/8/layout/vList2"/>
    <dgm:cxn modelId="{FD325B6B-D18B-4BD6-845D-3E9650D2F5CA}" type="presParOf" srcId="{9A775544-42D0-4EC6-A91A-F3F7CC9214FB}" destId="{B6B14B8A-6797-4B75-A4AB-86F380249268}" srcOrd="5" destOrd="0" presId="urn:microsoft.com/office/officeart/2005/8/layout/vList2"/>
    <dgm:cxn modelId="{8561AA20-1B4D-466D-AED0-4D24C8E01EF9}" type="presParOf" srcId="{9A775544-42D0-4EC6-A91A-F3F7CC9214FB}" destId="{ED87F55B-DDF8-4395-88C0-C7ECFED73D7A}" srcOrd="6" destOrd="0" presId="urn:microsoft.com/office/officeart/2005/8/layout/vList2"/>
    <dgm:cxn modelId="{BFEAE17F-501D-4100-B25C-B0770C636ADD}" type="presParOf" srcId="{9A775544-42D0-4EC6-A91A-F3F7CC9214FB}" destId="{E049925B-6414-44F9-94DA-304816111B72}" srcOrd="7" destOrd="0" presId="urn:microsoft.com/office/officeart/2005/8/layout/vList2"/>
    <dgm:cxn modelId="{42EFED16-A528-47B8-9513-D5780350807E}" type="presParOf" srcId="{9A775544-42D0-4EC6-A91A-F3F7CC9214FB}" destId="{A73C0CCD-168F-4C63-B2FC-2028D920CB8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F50B25-F77A-40C4-90F0-B8010EE13BD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A713DFF-E038-479D-A9F6-A691360E8E81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Возмещение расходов, связанных с уменьшением размера родительской платы за присмотр и уход в муниципальных образовательных организациях, реализующих образовательную программу дошкольного образования, за детьми, пасынками и падчерицами граждан, принимающих участие (принимавших участие, в том числе погибших (умерших)) в специальной военной операции, проводимой с 24 февраля 2022 года, из числа военнослужащих и сотрудников федеральных органов исполнительной власти и федеральных государственных органов, в которых федеральным законом предусмотрена военная служба, сотрудников органов внутренних дел Российской Федерации, граждан Российской Федерации, заключивших после 21 сентября 2022 года контракт в соответствии с пунктом 7 статьи 38 Федерального закона от 28.03.1998 № 55-ФЗ «О воинской обязанности и военной службе» или заключивших контракт о добровольном содействии в выполнении задач, возложенных на Вооруженные Силы Российской Федерации, сотрудников уголовно-исполнительной системы Российской Федерации, выполняющих (выполнявших) возложенные на них задачи в период проведения специальной военной операции, а также граждан, призванных на военную службу по мобилизации в Вооруженные Силы Российской Федерации </a:t>
          </a:r>
        </a:p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2026 год – 291,5 тыс.руб., 2027 год – 291,5 тыс.руб., 2028 год – 291,5 тыс.руб.</a:t>
          </a:r>
          <a:endParaRPr lang="ru-RU" sz="12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D0B64D1B-CEFE-465D-ADCF-DB987412CB93}" type="parTrans" cxnId="{DE3CDA75-09B0-43E5-A7B4-ACE92D5E07E6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884FEC-6D00-4F7B-9966-E307E06B5CBD}" type="sibTrans" cxnId="{DE3CDA75-09B0-43E5-A7B4-ACE92D5E07E6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A775544-42D0-4EC6-A91A-F3F7CC9214FB}" type="pres">
      <dgm:prSet presAssocID="{41F50B25-F77A-40C4-90F0-B8010EE13B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E10539-523F-4386-A797-31025B989096}" type="pres">
      <dgm:prSet presAssocID="{CA713DFF-E038-479D-A9F6-A691360E8E81}" presName="parentText" presStyleLbl="node1" presStyleIdx="0" presStyleCnt="1" custScaleY="103658" custLinFactNeighborY="6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3CDA75-09B0-43E5-A7B4-ACE92D5E07E6}" srcId="{41F50B25-F77A-40C4-90F0-B8010EE13BDF}" destId="{CA713DFF-E038-479D-A9F6-A691360E8E81}" srcOrd="0" destOrd="0" parTransId="{D0B64D1B-CEFE-465D-ADCF-DB987412CB93}" sibTransId="{5E884FEC-6D00-4F7B-9966-E307E06B5CBD}"/>
    <dgm:cxn modelId="{5D43221F-D107-4F94-9A8E-6894F21DF503}" type="presOf" srcId="{CA713DFF-E038-479D-A9F6-A691360E8E81}" destId="{E1E10539-523F-4386-A797-31025B989096}" srcOrd="0" destOrd="0" presId="urn:microsoft.com/office/officeart/2005/8/layout/vList2"/>
    <dgm:cxn modelId="{4048DE10-6DE8-4B37-ADFA-611D92D660D6}" type="presOf" srcId="{41F50B25-F77A-40C4-90F0-B8010EE13BDF}" destId="{9A775544-42D0-4EC6-A91A-F3F7CC9214FB}" srcOrd="0" destOrd="0" presId="urn:microsoft.com/office/officeart/2005/8/layout/vList2"/>
    <dgm:cxn modelId="{85E836A1-B8FE-4959-BFE8-3B3981B95220}" type="presParOf" srcId="{9A775544-42D0-4EC6-A91A-F3F7CC9214FB}" destId="{E1E10539-523F-4386-A797-31025B98909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56FEE4-251D-4E02-A376-6296746B21D3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11E5E219-01C4-406A-B681-A59F72858CD9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</a:rPr>
            <a:t>на 01.01.2027 г. – 12 003,0 тыс.руб.,                </a:t>
          </a:r>
          <a:endParaRPr lang="ru-RU" sz="2000" dirty="0">
            <a:solidFill>
              <a:schemeClr val="tx1"/>
            </a:solidFill>
          </a:endParaRPr>
        </a:p>
      </dgm:t>
    </dgm:pt>
    <dgm:pt modelId="{F3320EA0-421A-4928-BEBE-F331D0CDC4C4}" type="parTrans" cxnId="{A8E29A29-07F2-47C4-85C0-5D6125F85D0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42A4DDD-D161-43E8-ABD6-36EFD717D0E4}" type="sibTrans" cxnId="{A8E29A29-07F2-47C4-85C0-5D6125F85D0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9634431-613D-40EC-952A-8D677988B09B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</a:rPr>
            <a:t>на 01.01.20</a:t>
          </a:r>
          <a:r>
            <a:rPr lang="en-US" sz="2000" dirty="0" smtClean="0">
              <a:solidFill>
                <a:schemeClr val="tx1"/>
              </a:solidFill>
            </a:rPr>
            <a:t>2</a:t>
          </a:r>
          <a:r>
            <a:rPr lang="ru-RU" sz="2000" dirty="0" smtClean="0">
              <a:solidFill>
                <a:schemeClr val="tx1"/>
              </a:solidFill>
            </a:rPr>
            <a:t>8 г. –23 783,2 тыс.руб.,                </a:t>
          </a:r>
          <a:endParaRPr lang="ru-RU" sz="2000" dirty="0">
            <a:solidFill>
              <a:schemeClr val="tx1"/>
            </a:solidFill>
          </a:endParaRPr>
        </a:p>
      </dgm:t>
    </dgm:pt>
    <dgm:pt modelId="{2230DC72-53B5-4B8A-9224-5F1E2CCAA9AC}" type="parTrans" cxnId="{DE20B4D9-B549-4786-946E-E8633DB676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4CD61E3-489C-4A6D-9778-9F5D01E70B79}" type="sibTrans" cxnId="{DE20B4D9-B549-4786-946E-E8633DB676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0D2543C-B3DE-4C0F-A9DC-08D9BF03533E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</a:rPr>
            <a:t>на 01.01.2029 г. – 35 653,8 тыс.руб.                 </a:t>
          </a:r>
          <a:endParaRPr lang="ru-RU" sz="2000" dirty="0">
            <a:solidFill>
              <a:schemeClr val="tx1"/>
            </a:solidFill>
          </a:endParaRPr>
        </a:p>
      </dgm:t>
    </dgm:pt>
    <dgm:pt modelId="{632EA54C-7324-496B-BF09-718A6A5F87E2}" type="parTrans" cxnId="{9294DAD7-F751-4216-9CA9-11B1C31234F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93BFDC7-B230-466C-96F1-4D715F36B0EA}" type="sibTrans" cxnId="{9294DAD7-F751-4216-9CA9-11B1C31234F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0EFB00B-194B-440C-A205-9CCF377C37C8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800" dirty="0" smtClean="0">
              <a:solidFill>
                <a:schemeClr val="tx1"/>
              </a:solidFill>
            </a:rPr>
            <a:t>Верхний предел муниципального долга утверждён:                                              </a:t>
          </a:r>
          <a:endParaRPr lang="ru-RU" sz="1800" dirty="0">
            <a:solidFill>
              <a:schemeClr val="tx1"/>
            </a:solidFill>
          </a:endParaRPr>
        </a:p>
      </dgm:t>
    </dgm:pt>
    <dgm:pt modelId="{0E5A28F5-581C-4220-8847-8B8451F67797}" type="parTrans" cxnId="{A5577941-8ED1-4D54-8D47-54402141CF6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0D218D9-4498-4FD9-8A91-0DD4D6D19E3A}" type="sibTrans" cxnId="{A5577941-8ED1-4D54-8D47-54402141CF6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6F32273-520A-4B37-A993-9EAE2A44A658}" type="pres">
      <dgm:prSet presAssocID="{1E56FEE4-251D-4E02-A376-6296746B21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1723FF-DB2E-4CA8-81EF-EFDC0BE5F28B}" type="pres">
      <dgm:prSet presAssocID="{40EFB00B-194B-440C-A205-9CCF377C37C8}" presName="parentText" presStyleLbl="node1" presStyleIdx="0" presStyleCnt="4" custAng="0" custScaleX="100000" custScaleY="80175" custLinFactNeighborX="-27966" custLinFactNeighborY="499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D5D6C-9360-4314-B620-0A7F8BB83D54}" type="pres">
      <dgm:prSet presAssocID="{40D218D9-4498-4FD9-8A91-0DD4D6D19E3A}" presName="spacer" presStyleCnt="0"/>
      <dgm:spPr/>
      <dgm:t>
        <a:bodyPr/>
        <a:lstStyle/>
        <a:p>
          <a:endParaRPr lang="ru-RU"/>
        </a:p>
      </dgm:t>
    </dgm:pt>
    <dgm:pt modelId="{491C17F6-3306-414B-94D8-38F5848A4435}" type="pres">
      <dgm:prSet presAssocID="{11E5E219-01C4-406A-B681-A59F72858CD9}" presName="parentText" presStyleLbl="node1" presStyleIdx="1" presStyleCnt="4" custScaleX="100000" custScaleY="87968" custLinFactNeighborX="-32203" custLinFactNeighborY="129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56851-CB7D-4377-8D8A-263B09559842}" type="pres">
      <dgm:prSet presAssocID="{542A4DDD-D161-43E8-ABD6-36EFD717D0E4}" presName="spacer" presStyleCnt="0"/>
      <dgm:spPr/>
      <dgm:t>
        <a:bodyPr/>
        <a:lstStyle/>
        <a:p>
          <a:endParaRPr lang="ru-RU"/>
        </a:p>
      </dgm:t>
    </dgm:pt>
    <dgm:pt modelId="{50FAB715-4697-4C11-90CD-C7742FA7B2C8}" type="pres">
      <dgm:prSet presAssocID="{A9634431-613D-40EC-952A-8D677988B09B}" presName="parentText" presStyleLbl="node1" presStyleIdx="2" presStyleCnt="4" custScaleX="100000" custScaleY="117948" custLinFactNeighborX="-30728" custLinFactNeighborY="239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E522F-AA0C-42D0-8B3F-1DC92D7ECD6F}" type="pres">
      <dgm:prSet presAssocID="{54CD61E3-489C-4A6D-9778-9F5D01E70B79}" presName="spacer" presStyleCnt="0"/>
      <dgm:spPr/>
      <dgm:t>
        <a:bodyPr/>
        <a:lstStyle/>
        <a:p>
          <a:endParaRPr lang="ru-RU"/>
        </a:p>
      </dgm:t>
    </dgm:pt>
    <dgm:pt modelId="{D9A83859-E3EC-4AA4-B1EA-80497EA4ACF4}" type="pres">
      <dgm:prSet presAssocID="{00D2543C-B3DE-4C0F-A9DC-08D9BF03533E}" presName="parentText" presStyleLbl="node1" presStyleIdx="3" presStyleCnt="4" custScaleX="100000" custScaleY="121320" custLinFactNeighborX="-27241" custLinFactNeighborY="-217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E65335-CC45-4910-B5CA-46482EFB94BE}" type="presOf" srcId="{00D2543C-B3DE-4C0F-A9DC-08D9BF03533E}" destId="{D9A83859-E3EC-4AA4-B1EA-80497EA4ACF4}" srcOrd="0" destOrd="0" presId="urn:microsoft.com/office/officeart/2005/8/layout/vList2"/>
    <dgm:cxn modelId="{9294DAD7-F751-4216-9CA9-11B1C31234F7}" srcId="{1E56FEE4-251D-4E02-A376-6296746B21D3}" destId="{00D2543C-B3DE-4C0F-A9DC-08D9BF03533E}" srcOrd="3" destOrd="0" parTransId="{632EA54C-7324-496B-BF09-718A6A5F87E2}" sibTransId="{893BFDC7-B230-466C-96F1-4D715F36B0EA}"/>
    <dgm:cxn modelId="{DE20B4D9-B549-4786-946E-E8633DB676C3}" srcId="{1E56FEE4-251D-4E02-A376-6296746B21D3}" destId="{A9634431-613D-40EC-952A-8D677988B09B}" srcOrd="2" destOrd="0" parTransId="{2230DC72-53B5-4B8A-9224-5F1E2CCAA9AC}" sibTransId="{54CD61E3-489C-4A6D-9778-9F5D01E70B79}"/>
    <dgm:cxn modelId="{A5577941-8ED1-4D54-8D47-54402141CF61}" srcId="{1E56FEE4-251D-4E02-A376-6296746B21D3}" destId="{40EFB00B-194B-440C-A205-9CCF377C37C8}" srcOrd="0" destOrd="0" parTransId="{0E5A28F5-581C-4220-8847-8B8451F67797}" sibTransId="{40D218D9-4498-4FD9-8A91-0DD4D6D19E3A}"/>
    <dgm:cxn modelId="{F65FEDFA-5323-441C-8CCA-93FB3471E723}" type="presOf" srcId="{A9634431-613D-40EC-952A-8D677988B09B}" destId="{50FAB715-4697-4C11-90CD-C7742FA7B2C8}" srcOrd="0" destOrd="0" presId="urn:microsoft.com/office/officeart/2005/8/layout/vList2"/>
    <dgm:cxn modelId="{B7D19349-083D-4EC0-8985-4E7410DDD257}" type="presOf" srcId="{1E56FEE4-251D-4E02-A376-6296746B21D3}" destId="{06F32273-520A-4B37-A993-9EAE2A44A658}" srcOrd="0" destOrd="0" presId="urn:microsoft.com/office/officeart/2005/8/layout/vList2"/>
    <dgm:cxn modelId="{A8E29A29-07F2-47C4-85C0-5D6125F85D0F}" srcId="{1E56FEE4-251D-4E02-A376-6296746B21D3}" destId="{11E5E219-01C4-406A-B681-A59F72858CD9}" srcOrd="1" destOrd="0" parTransId="{F3320EA0-421A-4928-BEBE-F331D0CDC4C4}" sibTransId="{542A4DDD-D161-43E8-ABD6-36EFD717D0E4}"/>
    <dgm:cxn modelId="{03325318-1409-4FEB-8F74-AEEB276151C5}" type="presOf" srcId="{11E5E219-01C4-406A-B681-A59F72858CD9}" destId="{491C17F6-3306-414B-94D8-38F5848A4435}" srcOrd="0" destOrd="0" presId="urn:microsoft.com/office/officeart/2005/8/layout/vList2"/>
    <dgm:cxn modelId="{560DDCB5-8837-41C0-936F-74003CD46FE9}" type="presOf" srcId="{40EFB00B-194B-440C-A205-9CCF377C37C8}" destId="{C51723FF-DB2E-4CA8-81EF-EFDC0BE5F28B}" srcOrd="0" destOrd="0" presId="urn:microsoft.com/office/officeart/2005/8/layout/vList2"/>
    <dgm:cxn modelId="{52906030-11D8-48F5-B5A2-C0061B9CE734}" type="presParOf" srcId="{06F32273-520A-4B37-A993-9EAE2A44A658}" destId="{C51723FF-DB2E-4CA8-81EF-EFDC0BE5F28B}" srcOrd="0" destOrd="0" presId="urn:microsoft.com/office/officeart/2005/8/layout/vList2"/>
    <dgm:cxn modelId="{F970C92D-EB2A-41CB-8AE2-B5C38432A6C1}" type="presParOf" srcId="{06F32273-520A-4B37-A993-9EAE2A44A658}" destId="{C5AD5D6C-9360-4314-B620-0A7F8BB83D54}" srcOrd="1" destOrd="0" presId="urn:microsoft.com/office/officeart/2005/8/layout/vList2"/>
    <dgm:cxn modelId="{5AB9EF52-7591-4007-BFED-74DFB5C17719}" type="presParOf" srcId="{06F32273-520A-4B37-A993-9EAE2A44A658}" destId="{491C17F6-3306-414B-94D8-38F5848A4435}" srcOrd="2" destOrd="0" presId="urn:microsoft.com/office/officeart/2005/8/layout/vList2"/>
    <dgm:cxn modelId="{2EB98911-D252-4A7B-A77E-F2A94A4692D7}" type="presParOf" srcId="{06F32273-520A-4B37-A993-9EAE2A44A658}" destId="{ECE56851-CB7D-4377-8D8A-263B09559842}" srcOrd="3" destOrd="0" presId="urn:microsoft.com/office/officeart/2005/8/layout/vList2"/>
    <dgm:cxn modelId="{2967A483-D5AE-4972-828C-FBCFD3F4AF7B}" type="presParOf" srcId="{06F32273-520A-4B37-A993-9EAE2A44A658}" destId="{50FAB715-4697-4C11-90CD-C7742FA7B2C8}" srcOrd="4" destOrd="0" presId="urn:microsoft.com/office/officeart/2005/8/layout/vList2"/>
    <dgm:cxn modelId="{8AAEB845-7FDB-4446-A17D-73F1A90CD8BF}" type="presParOf" srcId="{06F32273-520A-4B37-A993-9EAE2A44A658}" destId="{FB6E522F-AA0C-42D0-8B3F-1DC92D7ECD6F}" srcOrd="5" destOrd="0" presId="urn:microsoft.com/office/officeart/2005/8/layout/vList2"/>
    <dgm:cxn modelId="{37E3701E-92CE-4F94-B948-2867C473A4C4}" type="presParOf" srcId="{06F32273-520A-4B37-A993-9EAE2A44A658}" destId="{D9A83859-E3EC-4AA4-B1EA-80497EA4ACF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E56FEE4-251D-4E02-A376-6296746B21D3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11E5E219-01C4-406A-B681-A59F72858CD9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</a:rPr>
            <a:t>на 01.01.2027 г. – 0,0 тыс.руб.,                </a:t>
          </a:r>
          <a:endParaRPr lang="ru-RU" sz="2000" dirty="0">
            <a:solidFill>
              <a:schemeClr val="tx1"/>
            </a:solidFill>
          </a:endParaRPr>
        </a:p>
      </dgm:t>
    </dgm:pt>
    <dgm:pt modelId="{F3320EA0-421A-4928-BEBE-F331D0CDC4C4}" type="parTrans" cxnId="{A8E29A29-07F2-47C4-85C0-5D6125F85D0F}">
      <dgm:prSet/>
      <dgm:spPr/>
      <dgm:t>
        <a:bodyPr/>
        <a:lstStyle/>
        <a:p>
          <a:endParaRPr lang="ru-RU"/>
        </a:p>
      </dgm:t>
    </dgm:pt>
    <dgm:pt modelId="{542A4DDD-D161-43E8-ABD6-36EFD717D0E4}" type="sibTrans" cxnId="{A8E29A29-07F2-47C4-85C0-5D6125F85D0F}">
      <dgm:prSet/>
      <dgm:spPr/>
      <dgm:t>
        <a:bodyPr/>
        <a:lstStyle/>
        <a:p>
          <a:endParaRPr lang="ru-RU"/>
        </a:p>
      </dgm:t>
    </dgm:pt>
    <dgm:pt modelId="{A9634431-613D-40EC-952A-8D677988B09B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</a:rPr>
            <a:t>на 01.01.2028 г. – 0,0 тыс.руб.,                </a:t>
          </a:r>
          <a:endParaRPr lang="ru-RU" sz="2000" dirty="0">
            <a:solidFill>
              <a:schemeClr val="tx1"/>
            </a:solidFill>
          </a:endParaRPr>
        </a:p>
      </dgm:t>
    </dgm:pt>
    <dgm:pt modelId="{2230DC72-53B5-4B8A-9224-5F1E2CCAA9AC}" type="parTrans" cxnId="{DE20B4D9-B549-4786-946E-E8633DB676C3}">
      <dgm:prSet/>
      <dgm:spPr/>
      <dgm:t>
        <a:bodyPr/>
        <a:lstStyle/>
        <a:p>
          <a:endParaRPr lang="ru-RU"/>
        </a:p>
      </dgm:t>
    </dgm:pt>
    <dgm:pt modelId="{54CD61E3-489C-4A6D-9778-9F5D01E70B79}" type="sibTrans" cxnId="{DE20B4D9-B549-4786-946E-E8633DB676C3}">
      <dgm:prSet/>
      <dgm:spPr/>
      <dgm:t>
        <a:bodyPr/>
        <a:lstStyle/>
        <a:p>
          <a:endParaRPr lang="ru-RU"/>
        </a:p>
      </dgm:t>
    </dgm:pt>
    <dgm:pt modelId="{00D2543C-B3DE-4C0F-A9DC-08D9BF03533E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</a:rPr>
            <a:t>на 01.01.2029 г. – 0,0 тыс.руб.                 </a:t>
          </a:r>
          <a:endParaRPr lang="ru-RU" sz="2000" dirty="0">
            <a:solidFill>
              <a:schemeClr val="tx1"/>
            </a:solidFill>
          </a:endParaRPr>
        </a:p>
      </dgm:t>
    </dgm:pt>
    <dgm:pt modelId="{632EA54C-7324-496B-BF09-718A6A5F87E2}" type="parTrans" cxnId="{9294DAD7-F751-4216-9CA9-11B1C31234F7}">
      <dgm:prSet/>
      <dgm:spPr/>
      <dgm:t>
        <a:bodyPr/>
        <a:lstStyle/>
        <a:p>
          <a:endParaRPr lang="ru-RU"/>
        </a:p>
      </dgm:t>
    </dgm:pt>
    <dgm:pt modelId="{893BFDC7-B230-466C-96F1-4D715F36B0EA}" type="sibTrans" cxnId="{9294DAD7-F751-4216-9CA9-11B1C31234F7}">
      <dgm:prSet/>
      <dgm:spPr/>
      <dgm:t>
        <a:bodyPr/>
        <a:lstStyle/>
        <a:p>
          <a:endParaRPr lang="ru-RU"/>
        </a:p>
      </dgm:t>
    </dgm:pt>
    <dgm:pt modelId="{40EFB00B-194B-440C-A205-9CCF377C37C8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800" dirty="0" smtClean="0">
              <a:solidFill>
                <a:schemeClr val="tx1"/>
              </a:solidFill>
            </a:rPr>
            <a:t>Верхний предел муниципального долга по муниципальным гарантиям:                                              </a:t>
          </a:r>
          <a:endParaRPr lang="ru-RU" sz="1800" dirty="0">
            <a:solidFill>
              <a:schemeClr val="tx1"/>
            </a:solidFill>
          </a:endParaRPr>
        </a:p>
      </dgm:t>
    </dgm:pt>
    <dgm:pt modelId="{0E5A28F5-581C-4220-8847-8B8451F67797}" type="parTrans" cxnId="{A5577941-8ED1-4D54-8D47-54402141CF61}">
      <dgm:prSet/>
      <dgm:spPr/>
      <dgm:t>
        <a:bodyPr/>
        <a:lstStyle/>
        <a:p>
          <a:endParaRPr lang="ru-RU"/>
        </a:p>
      </dgm:t>
    </dgm:pt>
    <dgm:pt modelId="{40D218D9-4498-4FD9-8A91-0DD4D6D19E3A}" type="sibTrans" cxnId="{A5577941-8ED1-4D54-8D47-54402141CF61}">
      <dgm:prSet/>
      <dgm:spPr/>
      <dgm:t>
        <a:bodyPr/>
        <a:lstStyle/>
        <a:p>
          <a:endParaRPr lang="ru-RU"/>
        </a:p>
      </dgm:t>
    </dgm:pt>
    <dgm:pt modelId="{06F32273-520A-4B37-A993-9EAE2A44A658}" type="pres">
      <dgm:prSet presAssocID="{1E56FEE4-251D-4E02-A376-6296746B21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1723FF-DB2E-4CA8-81EF-EFDC0BE5F28B}" type="pres">
      <dgm:prSet presAssocID="{40EFB00B-194B-440C-A205-9CCF377C37C8}" presName="parentText" presStyleLbl="node1" presStyleIdx="0" presStyleCnt="4" custAng="0" custScaleX="100000" custScaleY="80175" custLinFactNeighborX="-27966" custLinFactNeighborY="499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D5D6C-9360-4314-B620-0A7F8BB83D54}" type="pres">
      <dgm:prSet presAssocID="{40D218D9-4498-4FD9-8A91-0DD4D6D19E3A}" presName="spacer" presStyleCnt="0"/>
      <dgm:spPr/>
      <dgm:t>
        <a:bodyPr/>
        <a:lstStyle/>
        <a:p>
          <a:endParaRPr lang="ru-RU"/>
        </a:p>
      </dgm:t>
    </dgm:pt>
    <dgm:pt modelId="{491C17F6-3306-414B-94D8-38F5848A4435}" type="pres">
      <dgm:prSet presAssocID="{11E5E219-01C4-406A-B681-A59F72858CD9}" presName="parentText" presStyleLbl="node1" presStyleIdx="1" presStyleCnt="4" custScaleX="100000" custScaleY="87968" custLinFactNeighborX="-32203" custLinFactNeighborY="129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56851-CB7D-4377-8D8A-263B09559842}" type="pres">
      <dgm:prSet presAssocID="{542A4DDD-D161-43E8-ABD6-36EFD717D0E4}" presName="spacer" presStyleCnt="0"/>
      <dgm:spPr/>
      <dgm:t>
        <a:bodyPr/>
        <a:lstStyle/>
        <a:p>
          <a:endParaRPr lang="ru-RU"/>
        </a:p>
      </dgm:t>
    </dgm:pt>
    <dgm:pt modelId="{50FAB715-4697-4C11-90CD-C7742FA7B2C8}" type="pres">
      <dgm:prSet presAssocID="{A9634431-613D-40EC-952A-8D677988B09B}" presName="parentText" presStyleLbl="node1" presStyleIdx="2" presStyleCnt="4" custScaleX="100000" custScaleY="117948" custLinFactNeighborX="-30728" custLinFactNeighborY="239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E522F-AA0C-42D0-8B3F-1DC92D7ECD6F}" type="pres">
      <dgm:prSet presAssocID="{54CD61E3-489C-4A6D-9778-9F5D01E70B79}" presName="spacer" presStyleCnt="0"/>
      <dgm:spPr/>
      <dgm:t>
        <a:bodyPr/>
        <a:lstStyle/>
        <a:p>
          <a:endParaRPr lang="ru-RU"/>
        </a:p>
      </dgm:t>
    </dgm:pt>
    <dgm:pt modelId="{D9A83859-E3EC-4AA4-B1EA-80497EA4ACF4}" type="pres">
      <dgm:prSet presAssocID="{00D2543C-B3DE-4C0F-A9DC-08D9BF03533E}" presName="parentText" presStyleLbl="node1" presStyleIdx="3" presStyleCnt="4" custScaleX="100000" custScaleY="137778" custLinFactNeighborX="-27241" custLinFactNeighborY="-217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005453-3755-4125-BD33-4D84901BF811}" type="presOf" srcId="{A9634431-613D-40EC-952A-8D677988B09B}" destId="{50FAB715-4697-4C11-90CD-C7742FA7B2C8}" srcOrd="0" destOrd="0" presId="urn:microsoft.com/office/officeart/2005/8/layout/vList2"/>
    <dgm:cxn modelId="{9294DAD7-F751-4216-9CA9-11B1C31234F7}" srcId="{1E56FEE4-251D-4E02-A376-6296746B21D3}" destId="{00D2543C-B3DE-4C0F-A9DC-08D9BF03533E}" srcOrd="3" destOrd="0" parTransId="{632EA54C-7324-496B-BF09-718A6A5F87E2}" sibTransId="{893BFDC7-B230-466C-96F1-4D715F36B0EA}"/>
    <dgm:cxn modelId="{DE20B4D9-B549-4786-946E-E8633DB676C3}" srcId="{1E56FEE4-251D-4E02-A376-6296746B21D3}" destId="{A9634431-613D-40EC-952A-8D677988B09B}" srcOrd="2" destOrd="0" parTransId="{2230DC72-53B5-4B8A-9224-5F1E2CCAA9AC}" sibTransId="{54CD61E3-489C-4A6D-9778-9F5D01E70B79}"/>
    <dgm:cxn modelId="{A5577941-8ED1-4D54-8D47-54402141CF61}" srcId="{1E56FEE4-251D-4E02-A376-6296746B21D3}" destId="{40EFB00B-194B-440C-A205-9CCF377C37C8}" srcOrd="0" destOrd="0" parTransId="{0E5A28F5-581C-4220-8847-8B8451F67797}" sibTransId="{40D218D9-4498-4FD9-8A91-0DD4D6D19E3A}"/>
    <dgm:cxn modelId="{2D40FEE3-9759-4100-8AC5-D57689A2B95A}" type="presOf" srcId="{1E56FEE4-251D-4E02-A376-6296746B21D3}" destId="{06F32273-520A-4B37-A993-9EAE2A44A658}" srcOrd="0" destOrd="0" presId="urn:microsoft.com/office/officeart/2005/8/layout/vList2"/>
    <dgm:cxn modelId="{A8E29A29-07F2-47C4-85C0-5D6125F85D0F}" srcId="{1E56FEE4-251D-4E02-A376-6296746B21D3}" destId="{11E5E219-01C4-406A-B681-A59F72858CD9}" srcOrd="1" destOrd="0" parTransId="{F3320EA0-421A-4928-BEBE-F331D0CDC4C4}" sibTransId="{542A4DDD-D161-43E8-ABD6-36EFD717D0E4}"/>
    <dgm:cxn modelId="{F3F275FB-28A4-4AA4-8718-470B2366CBA5}" type="presOf" srcId="{00D2543C-B3DE-4C0F-A9DC-08D9BF03533E}" destId="{D9A83859-E3EC-4AA4-B1EA-80497EA4ACF4}" srcOrd="0" destOrd="0" presId="urn:microsoft.com/office/officeart/2005/8/layout/vList2"/>
    <dgm:cxn modelId="{44FE61DD-8BC2-4CA6-9788-0651C917A1F0}" type="presOf" srcId="{11E5E219-01C4-406A-B681-A59F72858CD9}" destId="{491C17F6-3306-414B-94D8-38F5848A4435}" srcOrd="0" destOrd="0" presId="urn:microsoft.com/office/officeart/2005/8/layout/vList2"/>
    <dgm:cxn modelId="{2E950CC4-E47A-4A58-81F1-1003D98483F5}" type="presOf" srcId="{40EFB00B-194B-440C-A205-9CCF377C37C8}" destId="{C51723FF-DB2E-4CA8-81EF-EFDC0BE5F28B}" srcOrd="0" destOrd="0" presId="urn:microsoft.com/office/officeart/2005/8/layout/vList2"/>
    <dgm:cxn modelId="{F85B6B80-B794-4AD8-9CAA-9EA3FF209627}" type="presParOf" srcId="{06F32273-520A-4B37-A993-9EAE2A44A658}" destId="{C51723FF-DB2E-4CA8-81EF-EFDC0BE5F28B}" srcOrd="0" destOrd="0" presId="urn:microsoft.com/office/officeart/2005/8/layout/vList2"/>
    <dgm:cxn modelId="{00059D58-FF09-4B93-85F0-1DEE1FD1127C}" type="presParOf" srcId="{06F32273-520A-4B37-A993-9EAE2A44A658}" destId="{C5AD5D6C-9360-4314-B620-0A7F8BB83D54}" srcOrd="1" destOrd="0" presId="urn:microsoft.com/office/officeart/2005/8/layout/vList2"/>
    <dgm:cxn modelId="{9BB538DB-C7FF-445E-82D8-1E28B1BA563C}" type="presParOf" srcId="{06F32273-520A-4B37-A993-9EAE2A44A658}" destId="{491C17F6-3306-414B-94D8-38F5848A4435}" srcOrd="2" destOrd="0" presId="urn:microsoft.com/office/officeart/2005/8/layout/vList2"/>
    <dgm:cxn modelId="{70F06C38-D5A0-4BEC-A3A0-89F5191118F2}" type="presParOf" srcId="{06F32273-520A-4B37-A993-9EAE2A44A658}" destId="{ECE56851-CB7D-4377-8D8A-263B09559842}" srcOrd="3" destOrd="0" presId="urn:microsoft.com/office/officeart/2005/8/layout/vList2"/>
    <dgm:cxn modelId="{F4AA6D98-B740-4528-B111-E5A9302734A1}" type="presParOf" srcId="{06F32273-520A-4B37-A993-9EAE2A44A658}" destId="{50FAB715-4697-4C11-90CD-C7742FA7B2C8}" srcOrd="4" destOrd="0" presId="urn:microsoft.com/office/officeart/2005/8/layout/vList2"/>
    <dgm:cxn modelId="{78B87C99-39A1-4DDD-841A-28C61E2AAB6A}" type="presParOf" srcId="{06F32273-520A-4B37-A993-9EAE2A44A658}" destId="{FB6E522F-AA0C-42D0-8B3F-1DC92D7ECD6F}" srcOrd="5" destOrd="0" presId="urn:microsoft.com/office/officeart/2005/8/layout/vList2"/>
    <dgm:cxn modelId="{AA28980E-299C-4D2F-B4BC-50A327E4AE6E}" type="presParOf" srcId="{06F32273-520A-4B37-A993-9EAE2A44A658}" destId="{D9A83859-E3EC-4AA4-B1EA-80497EA4ACF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1723FF-DB2E-4CA8-81EF-EFDC0BE5F28B}">
      <dsp:nvSpPr>
        <dsp:cNvPr id="0" name=""/>
        <dsp:cNvSpPr/>
      </dsp:nvSpPr>
      <dsp:spPr>
        <a:xfrm>
          <a:off x="0" y="76894"/>
          <a:ext cx="4032448" cy="675394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Верхний предел муниципального долга утверждён:                                              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2970" y="109864"/>
        <a:ext cx="3966508" cy="609454"/>
      </dsp:txXfrm>
    </dsp:sp>
    <dsp:sp modelId="{491C17F6-3306-414B-94D8-38F5848A4435}">
      <dsp:nvSpPr>
        <dsp:cNvPr id="0" name=""/>
        <dsp:cNvSpPr/>
      </dsp:nvSpPr>
      <dsp:spPr>
        <a:xfrm>
          <a:off x="0" y="833898"/>
          <a:ext cx="4032448" cy="741042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на 01.01.2027 г. – 12 003,0 тыс.руб.,               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6175" y="870073"/>
        <a:ext cx="3960098" cy="668692"/>
      </dsp:txXfrm>
    </dsp:sp>
    <dsp:sp modelId="{50FAB715-4697-4C11-90CD-C7742FA7B2C8}">
      <dsp:nvSpPr>
        <dsp:cNvPr id="0" name=""/>
        <dsp:cNvSpPr/>
      </dsp:nvSpPr>
      <dsp:spPr>
        <a:xfrm>
          <a:off x="0" y="1718736"/>
          <a:ext cx="4032448" cy="993593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на 01.01.20</a:t>
          </a:r>
          <a:r>
            <a:rPr lang="en-US" sz="2000" kern="1200" dirty="0" smtClean="0">
              <a:solidFill>
                <a:schemeClr val="tx1"/>
              </a:solidFill>
            </a:rPr>
            <a:t>2</a:t>
          </a:r>
          <a:r>
            <a:rPr lang="ru-RU" sz="2000" kern="1200" dirty="0" smtClean="0">
              <a:solidFill>
                <a:schemeClr val="tx1"/>
              </a:solidFill>
            </a:rPr>
            <a:t>8 г. –23 783,2 тыс.руб.,               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8503" y="1767239"/>
        <a:ext cx="3935442" cy="896587"/>
      </dsp:txXfrm>
    </dsp:sp>
    <dsp:sp modelId="{D9A83859-E3EC-4AA4-B1EA-80497EA4ACF4}">
      <dsp:nvSpPr>
        <dsp:cNvPr id="0" name=""/>
        <dsp:cNvSpPr/>
      </dsp:nvSpPr>
      <dsp:spPr>
        <a:xfrm>
          <a:off x="0" y="2782774"/>
          <a:ext cx="4032448" cy="1021999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на 01.01.2029 г. – 35 653,8 тыс.руб.                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9890" y="2832664"/>
        <a:ext cx="3932668" cy="9222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1723FF-DB2E-4CA8-81EF-EFDC0BE5F28B}">
      <dsp:nvSpPr>
        <dsp:cNvPr id="0" name=""/>
        <dsp:cNvSpPr/>
      </dsp:nvSpPr>
      <dsp:spPr>
        <a:xfrm>
          <a:off x="0" y="78381"/>
          <a:ext cx="4248472" cy="645376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Верхний предел муниципального долга по муниципальным гарантиям:                                              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1505" y="109886"/>
        <a:ext cx="4185462" cy="582366"/>
      </dsp:txXfrm>
    </dsp:sp>
    <dsp:sp modelId="{491C17F6-3306-414B-94D8-38F5848A4435}">
      <dsp:nvSpPr>
        <dsp:cNvPr id="0" name=""/>
        <dsp:cNvSpPr/>
      </dsp:nvSpPr>
      <dsp:spPr>
        <a:xfrm>
          <a:off x="0" y="801741"/>
          <a:ext cx="4248472" cy="708107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на 01.01.2027 г. – 0,0 тыс.руб.,               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4567" y="836308"/>
        <a:ext cx="4179338" cy="638973"/>
      </dsp:txXfrm>
    </dsp:sp>
    <dsp:sp modelId="{50FAB715-4697-4C11-90CD-C7742FA7B2C8}">
      <dsp:nvSpPr>
        <dsp:cNvPr id="0" name=""/>
        <dsp:cNvSpPr/>
      </dsp:nvSpPr>
      <dsp:spPr>
        <a:xfrm>
          <a:off x="0" y="1647252"/>
          <a:ext cx="4248472" cy="949434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на 01.01.2028 г. – 0,0 тыс.руб.,               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6348" y="1693600"/>
        <a:ext cx="4155776" cy="856738"/>
      </dsp:txXfrm>
    </dsp:sp>
    <dsp:sp modelId="{D9A83859-E3EC-4AA4-B1EA-80497EA4ACF4}">
      <dsp:nvSpPr>
        <dsp:cNvPr id="0" name=""/>
        <dsp:cNvSpPr/>
      </dsp:nvSpPr>
      <dsp:spPr>
        <a:xfrm>
          <a:off x="0" y="2664000"/>
          <a:ext cx="4248472" cy="1109057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на 01.01.2029 г. – 0,0 тыс.руб.                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54140" y="2718140"/>
        <a:ext cx="4140192" cy="10007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0.07682</cdr:x>
      <cdr:y>0.60194</cdr:y>
    </cdr:from>
    <cdr:to>
      <cdr:x>0.16865</cdr:x>
      <cdr:y>0.67906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64991" y="1715022"/>
          <a:ext cx="436289" cy="219732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4,5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0.23423</cdr:x>
      <cdr:y>0.56988</cdr:y>
    </cdr:from>
    <cdr:to>
      <cdr:x>0.32341</cdr:x>
      <cdr:y>0.64598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112866" y="1623669"/>
          <a:ext cx="423704" cy="216817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8,9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0.38889</cdr:x>
      <cdr:y>0.55916</cdr:y>
    </cdr:from>
    <cdr:to>
      <cdr:x>0.48145</cdr:x>
      <cdr:y>0.63856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2520280" y="2009384"/>
          <a:ext cx="599855" cy="285329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9,7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0.55714</cdr:x>
      <cdr:y>0.55334</cdr:y>
    </cdr:from>
    <cdr:to>
      <cdr:x>0.64484</cdr:x>
      <cdr:y>0.63709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2647057" y="1576537"/>
          <a:ext cx="416655" cy="238622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10,1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0.71731</cdr:x>
      <cdr:y>0.52444</cdr:y>
    </cdr:from>
    <cdr:to>
      <cdr:x>0.80556</cdr:x>
      <cdr:y>0.61289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3408013" y="1494209"/>
          <a:ext cx="419269" cy="252009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9,9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0.88063</cdr:x>
      <cdr:y>0.49709</cdr:y>
    </cdr:from>
    <cdr:to>
      <cdr:x>0.96627</cdr:x>
      <cdr:y>0.58814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4183971" y="1416279"/>
          <a:ext cx="406883" cy="259413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10,0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0.50546</cdr:x>
      <cdr:y>0.84884</cdr:y>
    </cdr:from>
    <cdr:to>
      <cdr:x>1</cdr:x>
      <cdr:y>0.96588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401481" y="2418466"/>
          <a:ext cx="2349629" cy="3334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расчете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1 жителя (тыс. руб.)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0.18889</cdr:x>
      <cdr:y>0.07825</cdr:y>
    </cdr:from>
    <cdr:to>
      <cdr:x>0.31619</cdr:x>
      <cdr:y>0.1584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1224143" y="281192"/>
          <a:ext cx="824996" cy="288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106 617,4</a:t>
          </a:r>
        </a:p>
        <a:p xmlns:a="http://schemas.openxmlformats.org/drawingml/2006/main"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0.08986</cdr:x>
      <cdr:y>0.22263</cdr:y>
    </cdr:from>
    <cdr:to>
      <cdr:x>0.24802</cdr:x>
      <cdr:y>0.29857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426915" y="634307"/>
          <a:ext cx="751436" cy="2163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0.68889</cdr:x>
      <cdr:y>0.03817</cdr:y>
    </cdr:from>
    <cdr:to>
      <cdr:x>0.82222</cdr:x>
      <cdr:y>0.11833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4464503" y="137177"/>
          <a:ext cx="864089" cy="288032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117 802,3</a:t>
          </a:r>
        </a:p>
        <a:p xmlns:a="http://schemas.openxmlformats.org/drawingml/2006/main"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7.28233E-6</cdr:x>
      <cdr:y>0</cdr:y>
    </cdr:from>
    <cdr:to>
      <cdr:x>0.99613</cdr:x>
      <cdr:y>0.23019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" y="-546"/>
          <a:ext cx="6839298" cy="11343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 smtClean="0"/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0.2811</cdr:x>
      <cdr:y>0.25001</cdr:y>
    </cdr:from>
    <cdr:to>
      <cdr:x>0.38454</cdr:x>
      <cdr:y>0.33334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408732" y="864096"/>
          <a:ext cx="886373" cy="288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64,2 %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0.51109</cdr:x>
      <cdr:y>0.25398</cdr:y>
    </cdr:from>
    <cdr:to>
      <cdr:x>0.58394</cdr:x>
      <cdr:y>0.34783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320480" y="1152128"/>
          <a:ext cx="615833" cy="425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68,6 %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0" name="Прямая соединительная линия 9"/>
        <cdr:cNvSpPr/>
      </cdr:nvSpPr>
      <cdr:spPr>
        <a:xfrm xmlns:a="http://schemas.openxmlformats.org/drawingml/2006/main">
          <a:off x="-539552" y="-836712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0.60042</cdr:x>
      <cdr:y>0.24925</cdr:y>
    </cdr:from>
    <cdr:to>
      <cdr:x>0.74438</cdr:x>
      <cdr:y>0.3346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4128890" y="1224136"/>
          <a:ext cx="988313" cy="4179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0.5797</cdr:x>
      <cdr:y>0.20588</cdr:y>
    </cdr:from>
    <cdr:to>
      <cdr:x>0.69152</cdr:x>
      <cdr:y>0.29098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3984874" y="1008112"/>
          <a:ext cx="769382" cy="4179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0.64732</cdr:x>
      <cdr:y>0.31753</cdr:y>
    </cdr:from>
    <cdr:to>
      <cdr:x>0.75654</cdr:x>
      <cdr:y>0.40338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5400600" y="1872208"/>
          <a:ext cx="91440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0.72405</cdr:x>
      <cdr:y>0.25398</cdr:y>
    </cdr:from>
    <cdr:to>
      <cdr:x>0.81819</cdr:x>
      <cdr:y>0.37103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6120680" y="1152128"/>
          <a:ext cx="795806" cy="5310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73,8 %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0.78758</cdr:x>
      <cdr:y>0.15873</cdr:y>
    </cdr:from>
    <cdr:to>
      <cdr:x>1</cdr:x>
      <cdr:y>0.25388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6696744" y="720080"/>
          <a:ext cx="1795679" cy="4316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dirty="0" smtClean="0"/>
            <a:t>(тыс.руб.)</a:t>
          </a:r>
          <a:endParaRPr lang="ru-RU" dirty="0"/>
        </a:p>
      </cdr:txBody>
    </cdr:sp>
  </cdr:relSizeAnchor>
  <cdr:relSizeAnchor xmlns:cdr="http://schemas.openxmlformats.org/drawingml/2006/chartDrawing">
    <cdr:from>
      <cdr:x>0.30252</cdr:x>
      <cdr:y>0.08334</cdr:y>
    </cdr:from>
    <cdr:to>
      <cdr:x>0.77397</cdr:x>
      <cdr:y>0.14167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2592288" y="288032"/>
          <a:ext cx="4039833" cy="2016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i="1" u="sng" dirty="0" smtClean="0"/>
            <a:t>Доля в общем объеме расходов местного бюджета</a:t>
          </a:r>
          <a:endParaRPr lang="ru-RU" sz="1200" b="1" i="1" u="sng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0.04484</cdr:x>
      <cdr:y>0.0404</cdr:y>
    </cdr:from>
    <cdr:to>
      <cdr:x>0.43859</cdr:x>
      <cdr:y>0.26922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410017" y="288003"/>
          <a:ext cx="3600450" cy="16312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</a:rPr>
            <a:t>Бюджет</a:t>
          </a:r>
        </a:p>
        <a:p xmlns:a="http://schemas.openxmlformats.org/drawingml/2006/main">
          <a:pPr algn="ctr"/>
          <a:r>
            <a:rPr lang="ru-RU" sz="20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</a:rPr>
            <a:t>Заволжского муниципального района </a:t>
          </a:r>
        </a:p>
        <a:p xmlns:a="http://schemas.openxmlformats.org/drawingml/2006/main">
          <a:pPr algn="ctr"/>
          <a:r>
            <a:rPr lang="ru-RU" sz="20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</a:rPr>
            <a:t>на 2026 год в разрезе муниципальных программ </a:t>
          </a:r>
          <a:endParaRPr lang="ru-RU" sz="200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tx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0.04326</cdr:x>
      <cdr:y>0.06687</cdr:y>
    </cdr:from>
    <cdr:to>
      <cdr:x>0.97091</cdr:x>
      <cdr:y>0.16617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95536" y="476672"/>
          <a:ext cx="8482463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</a:rPr>
            <a:t>Доля программных расходов в общем объёме расходов бюджета Заволжского муниципального района на 2026 год (%)</a:t>
          </a:r>
          <a:endParaRPr lang="ru-RU" sz="2000" b="1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0.22438</cdr:x>
      <cdr:y>0.33959</cdr:y>
    </cdr:from>
    <cdr:to>
      <cdr:x>0.30313</cdr:x>
      <cdr:y>0.4002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51720" y="2420888"/>
          <a:ext cx="72008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1,4%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0.437</cdr:x>
      <cdr:y>0.57192</cdr:y>
    </cdr:from>
    <cdr:to>
      <cdr:x>0.537</cdr:x>
      <cdr:y>0.70018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995936" y="407707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98,6%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0.28738</cdr:x>
      <cdr:y>0.38</cdr:y>
    </cdr:from>
    <cdr:to>
      <cdr:x>0.31888</cdr:x>
      <cdr:y>0.4204</cdr:y>
    </cdr:to>
    <cdr:sp macro="" textlink="">
      <cdr:nvSpPr>
        <cdr:cNvPr id="7" name="Прямая соединительная линия 6"/>
        <cdr:cNvSpPr/>
      </cdr:nvSpPr>
      <cdr:spPr>
        <a:xfrm xmlns:a="http://schemas.openxmlformats.org/drawingml/2006/main">
          <a:off x="2627784" y="2708920"/>
          <a:ext cx="288032" cy="28803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0.02729</cdr:x>
      <cdr:y>0.09132</cdr:y>
    </cdr:from>
    <cdr:to>
      <cdr:x>0.50391</cdr:x>
      <cdr:y>0.27853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1504" y="667367"/>
          <a:ext cx="4392503" cy="1368126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90000"/>
          </a:schemeClr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/>
            <a:t>Дорожный фонд </a:t>
          </a:r>
        </a:p>
        <a:p xmlns:a="http://schemas.openxmlformats.org/drawingml/2006/main">
          <a:pPr algn="ctr"/>
          <a:r>
            <a:rPr lang="ru-RU" sz="2000" b="1" dirty="0" smtClean="0"/>
            <a:t>Заволжского муниципального </a:t>
          </a:r>
        </a:p>
        <a:p xmlns:a="http://schemas.openxmlformats.org/drawingml/2006/main">
          <a:pPr algn="ctr"/>
          <a:r>
            <a:rPr lang="ru-RU" sz="2000" b="1" dirty="0" smtClean="0"/>
            <a:t>района</a:t>
          </a:r>
        </a:p>
        <a:p xmlns:a="http://schemas.openxmlformats.org/drawingml/2006/main">
          <a:pPr algn="ctr"/>
          <a:r>
            <a:rPr lang="ru-RU" sz="2000" b="1" dirty="0" smtClean="0"/>
            <a:t> на 2026 год </a:t>
          </a:r>
          <a:endParaRPr lang="ru-RU" sz="20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60" cy="493713"/>
          </a:xfrm>
          <a:prstGeom prst="rect">
            <a:avLst/>
          </a:prstGeom>
        </p:spPr>
        <p:txBody>
          <a:bodyPr vert="horz" lIns="95221" tIns="47611" rIns="95221" bIns="47611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60" cy="493713"/>
          </a:xfrm>
          <a:prstGeom prst="rect">
            <a:avLst/>
          </a:prstGeom>
        </p:spPr>
        <p:txBody>
          <a:bodyPr vert="horz" lIns="95221" tIns="47611" rIns="95221" bIns="47611" rtlCol="0"/>
          <a:lstStyle>
            <a:lvl1pPr algn="r">
              <a:defRPr sz="1300"/>
            </a:lvl1pPr>
          </a:lstStyle>
          <a:p>
            <a:fld id="{BB66EDA7-92B5-4C30-B312-F841F9A0ECF1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21" tIns="47611" rIns="95221" bIns="4761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2"/>
            <a:ext cx="5438140" cy="4443413"/>
          </a:xfrm>
          <a:prstGeom prst="rect">
            <a:avLst/>
          </a:prstGeom>
        </p:spPr>
        <p:txBody>
          <a:bodyPr vert="horz" lIns="95221" tIns="47611" rIns="95221" bIns="4761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378824"/>
            <a:ext cx="2945660" cy="493713"/>
          </a:xfrm>
          <a:prstGeom prst="rect">
            <a:avLst/>
          </a:prstGeom>
        </p:spPr>
        <p:txBody>
          <a:bodyPr vert="horz" lIns="95221" tIns="47611" rIns="95221" bIns="47611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378824"/>
            <a:ext cx="2945660" cy="493713"/>
          </a:xfrm>
          <a:prstGeom prst="rect">
            <a:avLst/>
          </a:prstGeom>
        </p:spPr>
        <p:txBody>
          <a:bodyPr vert="horz" lIns="95221" tIns="47611" rIns="95221" bIns="47611" rtlCol="0" anchor="b"/>
          <a:lstStyle>
            <a:lvl1pPr algn="r">
              <a:defRPr sz="1300"/>
            </a:lvl1pPr>
          </a:lstStyle>
          <a:p>
            <a:fld id="{C18CC905-56D7-46A2-B35A-D87BDB804B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644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95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388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079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1318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3698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6305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6638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>
                <a:solidFill>
                  <a:prstClr val="black"/>
                </a:solidFill>
              </a:rPr>
              <a:pPr/>
              <a:t>55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714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560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954782-7AEC-45C5-8BC7-83D0B306129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195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3E64-DDA5-4ABB-8B4A-8B1F5915673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981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 txBox="1">
            <a:spLocks noGrp="1"/>
          </p:cNvSpPr>
          <p:nvPr/>
        </p:nvSpPr>
        <p:spPr bwMode="auto">
          <a:xfrm>
            <a:off x="3849692" y="9378871"/>
            <a:ext cx="2946400" cy="49379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201" tIns="45605" rIns="91201" bIns="45605" anchor="b"/>
          <a:lstStyle/>
          <a:p>
            <a:pPr algn="r">
              <a:defRPr/>
            </a:pPr>
            <a:fld id="{14F67B4C-EF25-44DF-96CB-6B894C5AA132}" type="slidenum">
              <a:rPr lang="ru-RU" sz="1200"/>
              <a:pPr algn="r">
                <a:defRPr/>
              </a:pPr>
              <a:t>11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582083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6B9F17-ADDC-4F69-A621-F3092DBEDBB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368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343A07-2B41-40DA-A157-D2728E6657C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618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81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13.11.2025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46777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13.11.2025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979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13.11.2025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209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13.11.2025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188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13.11.2025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266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13.11.2025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3864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13.11.2025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88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13.11.2025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252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13.11.2025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8330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13.11.2025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01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13.11.2025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79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13.11.2025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771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00037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БЮДЖЕТ ДЛЯ ГРАЖДАН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573016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проекту Решения Совета Заволжского муниципального района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 бюджете Заволжского муниципального района на 2026 год и 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плановый период 20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2028 годов»</a:t>
            </a:r>
          </a:p>
          <a:p>
            <a:pPr algn="ctr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Заволжск 20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 год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den\Рабочий стол\109712982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2286016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8610" name="Picture 2" descr="http://www.zavrayadm.ru/images/stories/ger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4624"/>
            <a:ext cx="1115616" cy="1397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/>
        </p:nvGraphicFramePr>
        <p:xfrm>
          <a:off x="539552" y="404664"/>
          <a:ext cx="820891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3" name="Минус 32"/>
          <p:cNvSpPr/>
          <p:nvPr/>
        </p:nvSpPr>
        <p:spPr>
          <a:xfrm>
            <a:off x="7235825" y="2420938"/>
            <a:ext cx="674688" cy="622300"/>
          </a:xfrm>
          <a:prstGeom prst="mathMinus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49" name="TextBox 34"/>
          <p:cNvSpPr txBox="1">
            <a:spLocks noChangeArrowheads="1"/>
          </p:cNvSpPr>
          <p:nvPr/>
        </p:nvSpPr>
        <p:spPr bwMode="auto">
          <a:xfrm>
            <a:off x="6300788" y="3213100"/>
            <a:ext cx="2519362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dirty="0"/>
              <a:t>если расходная часть бюджета превышает доходную, то бюджет формируется с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b="1" dirty="0"/>
              <a:t>ДЕФИЦИТОМ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люс 35"/>
          <p:cNvSpPr/>
          <p:nvPr/>
        </p:nvSpPr>
        <p:spPr>
          <a:xfrm>
            <a:off x="1258888" y="2492375"/>
            <a:ext cx="674687" cy="620713"/>
          </a:xfrm>
          <a:prstGeom prst="mathPlu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51" name="TextBox 36"/>
          <p:cNvSpPr txBox="1">
            <a:spLocks noChangeArrowheads="1"/>
          </p:cNvSpPr>
          <p:nvPr/>
        </p:nvSpPr>
        <p:spPr bwMode="auto">
          <a:xfrm>
            <a:off x="539750" y="3284538"/>
            <a:ext cx="22320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dirty="0"/>
              <a:t>превышение доходов над расходами образует положительный остаток бюджета 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b="1" dirty="0"/>
              <a:t>ПРОФИЦИТ</a:t>
            </a:r>
          </a:p>
          <a:p>
            <a:pPr eaLnBrk="0" hangingPunct="0">
              <a:spcBef>
                <a:spcPct val="50000"/>
              </a:spcBef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3" name="Picture 14" descr="b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675" y="2997200"/>
            <a:ext cx="2879725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Text Box 21"/>
          <p:cNvSpPr txBox="1">
            <a:spLocks noChangeArrowheads="1"/>
          </p:cNvSpPr>
          <p:nvPr/>
        </p:nvSpPr>
        <p:spPr bwMode="auto">
          <a:xfrm>
            <a:off x="539750" y="5805488"/>
            <a:ext cx="82804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                  бюджет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350" y="985837"/>
            <a:ext cx="9144000" cy="60483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softEdge rad="317500"/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00113" y="1773238"/>
            <a:ext cx="7920037" cy="854075"/>
          </a:xfrm>
          <a:prstGeom prst="rect">
            <a:avLst/>
          </a:prstGeom>
          <a:solidFill>
            <a:srgbClr val="C0F517"/>
          </a:solidFill>
          <a:ln w="28575" algn="ctr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indent="-400050" algn="ctr">
              <a:defRPr/>
            </a:pPr>
            <a:r>
              <a:rPr lang="ru-RU" sz="1600" b="1" u="sng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Бюджетный процесс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- это регламентированная законом деятельность </a:t>
            </a:r>
          </a:p>
          <a:p>
            <a:pPr indent="-400050" algn="ctr"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органов государственной власти и местного самоуправления по составлению, рассмотрению, утверждению и исполнению бюджетов соответствующих уровней.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714875" y="3929063"/>
            <a:ext cx="4000500" cy="854075"/>
          </a:xfrm>
          <a:prstGeom prst="rect">
            <a:avLst/>
          </a:prstGeom>
          <a:solidFill>
            <a:srgbClr val="FFCC00"/>
          </a:solidFill>
          <a:ln w="28575" algn="ctr">
            <a:solidFill>
              <a:srgbClr val="7F7F7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indent="449263" algn="ctr">
              <a:defRPr/>
            </a:pP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+mn-cs"/>
              </a:rPr>
              <a:t>Проект местного бюджета составляется и утверждается сроком на три года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rot="10857434" flipV="1">
            <a:off x="611188" y="2937153"/>
            <a:ext cx="7850187" cy="369332"/>
          </a:xfrm>
          <a:prstGeom prst="rect">
            <a:avLst/>
          </a:prstGeom>
          <a:solidFill>
            <a:srgbClr val="A26A7E"/>
          </a:solidFill>
          <a:ln w="28575" algn="ctr">
            <a:solidFill>
              <a:srgbClr val="7F7F7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indent="-400050" algn="ctr">
              <a:defRPr/>
            </a:pPr>
            <a:r>
              <a:rPr lang="ru-RU" b="1" dirty="0">
                <a:latin typeface="Times New Roman" pitchFamily="18" charset="0"/>
                <a:cs typeface="+mn-cs"/>
              </a:rPr>
              <a:t>Стадии формирования бюджета называются бюджетным процессом</a:t>
            </a:r>
          </a:p>
        </p:txBody>
      </p:sp>
      <p:sp>
        <p:nvSpPr>
          <p:cNvPr id="13" name="Блок-схема: альтернативный процесс 12"/>
          <p:cNvSpPr>
            <a:spLocks noChangeArrowheads="1"/>
          </p:cNvSpPr>
          <p:nvPr/>
        </p:nvSpPr>
        <p:spPr bwMode="auto">
          <a:xfrm>
            <a:off x="1476375" y="3573463"/>
            <a:ext cx="2071688" cy="857250"/>
          </a:xfrm>
          <a:prstGeom prst="flowChartAlternateProcess">
            <a:avLst/>
          </a:prstGeom>
          <a:solidFill>
            <a:srgbClr val="C0F517"/>
          </a:solidFill>
          <a:ln w="28575" algn="ctr">
            <a:solidFill>
              <a:srgbClr val="FBCBE2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+mn-lt"/>
                <a:cs typeface="+mn-cs"/>
              </a:rPr>
              <a:t>составление </a:t>
            </a:r>
            <a:r>
              <a:rPr lang="ru-RU" b="1" dirty="0">
                <a:latin typeface="+mn-lt"/>
                <a:cs typeface="+mn-cs"/>
              </a:rPr>
              <a:t>проекта бюджета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Блок-схема: альтернативный процесс 14"/>
          <p:cNvSpPr>
            <a:spLocks noChangeArrowheads="1"/>
          </p:cNvSpPr>
          <p:nvPr/>
        </p:nvSpPr>
        <p:spPr bwMode="auto">
          <a:xfrm>
            <a:off x="1476375" y="4508500"/>
            <a:ext cx="2071688" cy="863600"/>
          </a:xfrm>
          <a:prstGeom prst="flowChartAlternateProcess">
            <a:avLst/>
          </a:prstGeom>
          <a:solidFill>
            <a:schemeClr val="bg2"/>
          </a:solidFill>
          <a:ln w="28575" algn="ctr">
            <a:solidFill>
              <a:srgbClr val="FBCBE2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рассмотрение и утверждение бюджета</a:t>
            </a:r>
          </a:p>
        </p:txBody>
      </p:sp>
      <p:sp>
        <p:nvSpPr>
          <p:cNvPr id="18" name="Блок-схема: альтернативный процесс 17"/>
          <p:cNvSpPr>
            <a:spLocks noChangeArrowheads="1"/>
          </p:cNvSpPr>
          <p:nvPr/>
        </p:nvSpPr>
        <p:spPr bwMode="auto">
          <a:xfrm>
            <a:off x="1476375" y="5516563"/>
            <a:ext cx="2087563" cy="857250"/>
          </a:xfrm>
          <a:prstGeom prst="flowChartAlternateProcess">
            <a:avLst/>
          </a:prstGeom>
          <a:solidFill>
            <a:srgbClr val="FF9999"/>
          </a:solidFill>
          <a:ln w="28575" algn="ctr">
            <a:solidFill>
              <a:srgbClr val="FBCBE2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исполнение бюджета</a:t>
            </a:r>
          </a:p>
        </p:txBody>
      </p:sp>
      <p:grpSp>
        <p:nvGrpSpPr>
          <p:cNvPr id="2" name="Группа 18"/>
          <p:cNvGrpSpPr>
            <a:grpSpLocks/>
          </p:cNvGrpSpPr>
          <p:nvPr/>
        </p:nvGrpSpPr>
        <p:grpSpPr bwMode="auto">
          <a:xfrm rot="-5400000">
            <a:off x="69850" y="4764088"/>
            <a:ext cx="2087563" cy="427037"/>
            <a:chOff x="1570810" y="2071678"/>
            <a:chExt cx="5645984" cy="215108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1570810" y="2071678"/>
              <a:ext cx="5645984" cy="1599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>
              <a:off x="1343437" y="2176433"/>
              <a:ext cx="214309" cy="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>
              <a:off x="4054797" y="2176686"/>
              <a:ext cx="214309" cy="4292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5400000">
              <a:off x="6972247" y="2178832"/>
              <a:ext cx="214309" cy="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182" name="Прямоугольник 4"/>
          <p:cNvSpPr>
            <a:spLocks noChangeArrowheads="1"/>
          </p:cNvSpPr>
          <p:nvPr/>
        </p:nvSpPr>
        <p:spPr bwMode="auto">
          <a:xfrm>
            <a:off x="971550" y="188913"/>
            <a:ext cx="79295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Стадии формирования бюджета</a:t>
            </a:r>
            <a:endParaRPr lang="ru-RU" sz="2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45918"/>
            <a:ext cx="82296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Основные характеристики бюджета Заволжского муниципального района на 2026 год и на плановый период 2027 и 2028 годов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200" dirty="0" err="1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тыс.руб</a:t>
            </a:r>
            <a:r>
              <a:rPr lang="ru-RU" sz="12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.</a:t>
            </a:r>
            <a:endParaRPr lang="ru-RU" sz="1200" dirty="0"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4765695"/>
              </p:ext>
            </p:extLst>
          </p:nvPr>
        </p:nvGraphicFramePr>
        <p:xfrm>
          <a:off x="1835696" y="3212976"/>
          <a:ext cx="619268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109024"/>
              </p:ext>
            </p:extLst>
          </p:nvPr>
        </p:nvGraphicFramePr>
        <p:xfrm>
          <a:off x="683568" y="1412617"/>
          <a:ext cx="7632848" cy="122764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60917"/>
                <a:gridCol w="3043963"/>
                <a:gridCol w="1391664"/>
                <a:gridCol w="1368152"/>
                <a:gridCol w="1368152"/>
              </a:tblGrid>
              <a:tr h="3076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2026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2027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2028 год</a:t>
                      </a:r>
                      <a:endParaRPr lang="ru-RU" sz="1400" dirty="0"/>
                    </a:p>
                  </a:txBody>
                  <a:tcPr/>
                </a:tc>
              </a:tr>
              <a:tr h="3076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484 699,8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</a:rPr>
                        <a:t>499 649,6</a:t>
                      </a:r>
                      <a:endParaRPr lang="ru-RU" sz="1400" b="1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440 229,9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76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496 702,8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</a:rPr>
                        <a:t>511 429,8</a:t>
                      </a:r>
                      <a:endParaRPr lang="ru-RU" sz="1400" b="1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</a:rPr>
                        <a:t>452 100,5</a:t>
                      </a:r>
                      <a:endParaRPr lang="ru-RU" sz="1400" b="1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</a:tr>
              <a:tr h="30463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 (-)/ПРОФИЦИТ (+)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-12 003,0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-11 780,2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-11 870,6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4"/>
          <p:cNvSpPr>
            <a:spLocks noChangeArrowheads="1"/>
          </p:cNvSpPr>
          <p:nvPr/>
        </p:nvSpPr>
        <p:spPr bwMode="auto">
          <a:xfrm>
            <a:off x="1043607" y="188640"/>
            <a:ext cx="79575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Доходы бюджета</a:t>
            </a:r>
            <a:endParaRPr lang="ru-RU" sz="20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836712"/>
            <a:ext cx="811219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Доходы бюджета муниципального </a:t>
            </a: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района 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образуются за счет налоговых и неналоговых доходов, а также за счет безвозмездных поступлений</a:t>
            </a:r>
          </a:p>
        </p:txBody>
      </p:sp>
      <p:sp>
        <p:nvSpPr>
          <p:cNvPr id="8201" name="Text Box 58"/>
          <p:cNvSpPr txBox="1">
            <a:spLocks noChangeArrowheads="1"/>
          </p:cNvSpPr>
          <p:nvPr/>
        </p:nvSpPr>
        <p:spPr bwMode="auto">
          <a:xfrm>
            <a:off x="3132138" y="2349500"/>
            <a:ext cx="2736850" cy="406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 b="1">
                <a:latin typeface="Times New Roman" pitchFamily="18" charset="0"/>
              </a:rPr>
              <a:t>     Доходы  бюджета</a:t>
            </a:r>
          </a:p>
        </p:txBody>
      </p:sp>
      <p:sp>
        <p:nvSpPr>
          <p:cNvPr id="8202" name="AutoShape 60"/>
          <p:cNvSpPr>
            <a:spLocks noChangeArrowheads="1"/>
          </p:cNvSpPr>
          <p:nvPr/>
        </p:nvSpPr>
        <p:spPr bwMode="auto">
          <a:xfrm>
            <a:off x="4211638" y="2852738"/>
            <a:ext cx="647700" cy="5762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8203" name="AutoShape 61"/>
          <p:cNvSpPr>
            <a:spLocks noChangeArrowheads="1"/>
          </p:cNvSpPr>
          <p:nvPr/>
        </p:nvSpPr>
        <p:spPr bwMode="auto">
          <a:xfrm rot="2817987">
            <a:off x="1535112" y="2073276"/>
            <a:ext cx="773113" cy="1611312"/>
          </a:xfrm>
          <a:prstGeom prst="curvedRightArrow">
            <a:avLst>
              <a:gd name="adj1" fmla="val 41684"/>
              <a:gd name="adj2" fmla="val 833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8204" name="AutoShape 62"/>
          <p:cNvSpPr>
            <a:spLocks noChangeArrowheads="1"/>
          </p:cNvSpPr>
          <p:nvPr/>
        </p:nvSpPr>
        <p:spPr bwMode="auto">
          <a:xfrm rot="-3745923">
            <a:off x="6828632" y="2107406"/>
            <a:ext cx="814388" cy="1584325"/>
          </a:xfrm>
          <a:prstGeom prst="curvedLeftArrow">
            <a:avLst>
              <a:gd name="adj1" fmla="val 38908"/>
              <a:gd name="adj2" fmla="val 77817"/>
              <a:gd name="adj3" fmla="val 28787"/>
            </a:avLst>
          </a:prstGeom>
          <a:solidFill>
            <a:srgbClr val="41B4C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8205" name="Text Box 63"/>
          <p:cNvSpPr txBox="1">
            <a:spLocks noChangeArrowheads="1"/>
          </p:cNvSpPr>
          <p:nvPr/>
        </p:nvSpPr>
        <p:spPr bwMode="auto">
          <a:xfrm>
            <a:off x="250825" y="3933825"/>
            <a:ext cx="2736850" cy="2603790"/>
          </a:xfrm>
          <a:prstGeom prst="rect">
            <a:avLst/>
          </a:prstGeom>
          <a:solidFill>
            <a:schemeClr val="accent1"/>
          </a:solidFill>
          <a:ln w="9525">
            <a:solidFill>
              <a:srgbClr val="4A801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ru-RU" sz="1600" b="1" dirty="0">
                <a:latin typeface="Times New Roman" pitchFamily="18" charset="0"/>
              </a:rPr>
              <a:t>Налоговые доходы – поступления в бюджет от уплаты налогов, установленных Налоговым кодексом РФ: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>
                <a:latin typeface="Times New Roman" pitchFamily="18" charset="0"/>
              </a:rPr>
              <a:t> Налог на доходы физических лиц;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>
                <a:latin typeface="Times New Roman" pitchFamily="18" charset="0"/>
              </a:rPr>
              <a:t>Акцизы;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 smtClean="0">
                <a:latin typeface="Times New Roman" pitchFamily="18" charset="0"/>
              </a:rPr>
              <a:t>Налоги на совокупный доход;</a:t>
            </a:r>
            <a:endParaRPr lang="ru-RU" sz="1600" b="1" dirty="0">
              <a:latin typeface="Times New Roman" pitchFamily="18" charset="0"/>
            </a:endParaRP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>
                <a:latin typeface="Times New Roman" pitchFamily="18" charset="0"/>
              </a:rPr>
              <a:t>Иные налоги.</a:t>
            </a:r>
          </a:p>
        </p:txBody>
      </p:sp>
      <p:sp>
        <p:nvSpPr>
          <p:cNvPr id="8206" name="Text Box 64"/>
          <p:cNvSpPr txBox="1">
            <a:spLocks noChangeArrowheads="1"/>
          </p:cNvSpPr>
          <p:nvPr/>
        </p:nvSpPr>
        <p:spPr bwMode="auto">
          <a:xfrm>
            <a:off x="3132138" y="3933825"/>
            <a:ext cx="2951162" cy="2581275"/>
          </a:xfrm>
          <a:prstGeom prst="rect">
            <a:avLst/>
          </a:prstGeom>
          <a:solidFill>
            <a:srgbClr val="FF9999"/>
          </a:solidFill>
          <a:ln w="9525">
            <a:solidFill>
              <a:srgbClr val="FB050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2000"/>
              </a:lnSpc>
              <a:spcBef>
                <a:spcPct val="50000"/>
              </a:spcBef>
            </a:pPr>
            <a:r>
              <a:rPr lang="ru-RU" sz="1600" b="1" dirty="0">
                <a:latin typeface="Times New Roman" pitchFamily="18" charset="0"/>
              </a:rPr>
              <a:t>Неналоговые доходы – поступления  доходов от использования государственного (муниципального) имущества, платных услуг, оказываемых казенными учреждениями, штрафных санкций за нарушение законодательства, иных неналоговых платежей</a:t>
            </a:r>
          </a:p>
        </p:txBody>
      </p:sp>
      <p:sp>
        <p:nvSpPr>
          <p:cNvPr id="8207" name="Text Box 65"/>
          <p:cNvSpPr txBox="1">
            <a:spLocks noChangeArrowheads="1"/>
          </p:cNvSpPr>
          <p:nvPr/>
        </p:nvSpPr>
        <p:spPr bwMode="auto">
          <a:xfrm>
            <a:off x="6227763" y="3933825"/>
            <a:ext cx="2665412" cy="2516188"/>
          </a:xfrm>
          <a:prstGeom prst="rect">
            <a:avLst/>
          </a:prstGeom>
          <a:solidFill>
            <a:srgbClr val="41B4CB"/>
          </a:solidFill>
          <a:ln w="9525">
            <a:solidFill>
              <a:srgbClr val="4709F7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 sz="1600" b="1">
                <a:latin typeface="Times New Roman" pitchFamily="18" charset="0"/>
              </a:rPr>
              <a:t>Безвозмездные поступления – поступление доходов в виде финансовой помощи, полученной от бюджетов других уровней бюджетной системы РФ (межбюджетные трансферты)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4"/>
          <p:cNvSpPr>
            <a:spLocks noChangeArrowheads="1"/>
          </p:cNvSpPr>
          <p:nvPr/>
        </p:nvSpPr>
        <p:spPr bwMode="auto">
          <a:xfrm>
            <a:off x="1000125" y="214313"/>
            <a:ext cx="800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Межбюджетные трансферты</a:t>
            </a:r>
            <a:endParaRPr lang="ru-RU" sz="2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3528" y="836712"/>
            <a:ext cx="8572500" cy="831850"/>
          </a:xfrm>
          <a:prstGeom prst="rect">
            <a:avLst/>
          </a:prstGeom>
          <a:gradFill rotWithShape="1">
            <a:gsLst>
              <a:gs pos="0">
                <a:srgbClr val="B2F591"/>
              </a:gs>
              <a:gs pos="50000">
                <a:srgbClr val="CEF7BD"/>
              </a:gs>
              <a:gs pos="100000">
                <a:srgbClr val="E7FADF"/>
              </a:gs>
            </a:gsLst>
            <a:lin ang="5400000" scaled="1"/>
          </a:gradFill>
          <a:ln w="6350" algn="ctr">
            <a:solidFill>
              <a:srgbClr val="4A801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b="1">
                <a:latin typeface="Times New Roman" pitchFamily="18" charset="0"/>
                <a:cs typeface="Times New Roman" pitchFamily="18" charset="0"/>
              </a:rPr>
              <a:t>Межбюджетные трансферты (безвозмездные поступления)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</a:p>
        </p:txBody>
      </p:sp>
      <p:sp>
        <p:nvSpPr>
          <p:cNvPr id="9224" name="Text Box 58"/>
          <p:cNvSpPr txBox="1">
            <a:spLocks noChangeArrowheads="1"/>
          </p:cNvSpPr>
          <p:nvPr/>
        </p:nvSpPr>
        <p:spPr bwMode="auto">
          <a:xfrm>
            <a:off x="3132138" y="2349500"/>
            <a:ext cx="3022600" cy="681038"/>
          </a:xfrm>
          <a:prstGeom prst="rect">
            <a:avLst/>
          </a:prstGeom>
          <a:solidFill>
            <a:srgbClr val="FFCC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000" b="1">
                <a:latin typeface="Times New Roman" pitchFamily="18" charset="0"/>
              </a:rPr>
              <a:t> </a:t>
            </a:r>
            <a:r>
              <a:rPr lang="ru-RU" b="1">
                <a:latin typeface="Times New Roman" pitchFamily="18" charset="0"/>
              </a:rPr>
              <a:t>Формы межбюджетных трансфертов</a:t>
            </a:r>
          </a:p>
        </p:txBody>
      </p:sp>
      <p:sp>
        <p:nvSpPr>
          <p:cNvPr id="9225" name="AutoShape 61"/>
          <p:cNvSpPr>
            <a:spLocks noChangeArrowheads="1"/>
          </p:cNvSpPr>
          <p:nvPr/>
        </p:nvSpPr>
        <p:spPr bwMode="auto">
          <a:xfrm rot="2817987">
            <a:off x="1535112" y="2073276"/>
            <a:ext cx="773113" cy="1611312"/>
          </a:xfrm>
          <a:prstGeom prst="curvedRightArrow">
            <a:avLst>
              <a:gd name="adj1" fmla="val 41684"/>
              <a:gd name="adj2" fmla="val 833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9226" name="AutoShape 62"/>
          <p:cNvSpPr>
            <a:spLocks noChangeArrowheads="1"/>
          </p:cNvSpPr>
          <p:nvPr/>
        </p:nvSpPr>
        <p:spPr bwMode="auto">
          <a:xfrm rot="-3745923">
            <a:off x="6828632" y="2107406"/>
            <a:ext cx="814388" cy="1584325"/>
          </a:xfrm>
          <a:prstGeom prst="curvedLeftArrow">
            <a:avLst>
              <a:gd name="adj1" fmla="val 38908"/>
              <a:gd name="adj2" fmla="val 77817"/>
              <a:gd name="adj3" fmla="val 28787"/>
            </a:avLst>
          </a:prstGeom>
          <a:solidFill>
            <a:srgbClr val="41B4C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9227" name="AutoShape 60"/>
          <p:cNvSpPr>
            <a:spLocks noChangeArrowheads="1"/>
          </p:cNvSpPr>
          <p:nvPr/>
        </p:nvSpPr>
        <p:spPr bwMode="auto">
          <a:xfrm>
            <a:off x="4211638" y="3141663"/>
            <a:ext cx="647700" cy="5762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9228" name="Text Box 63"/>
          <p:cNvSpPr txBox="1">
            <a:spLocks noChangeArrowheads="1"/>
          </p:cNvSpPr>
          <p:nvPr/>
        </p:nvSpPr>
        <p:spPr bwMode="auto">
          <a:xfrm>
            <a:off x="250825" y="3933825"/>
            <a:ext cx="2736850" cy="2616101"/>
          </a:xfrm>
          <a:prstGeom prst="rect">
            <a:avLst/>
          </a:prstGeom>
          <a:solidFill>
            <a:schemeClr val="accent1"/>
          </a:solidFill>
          <a:ln w="9525">
            <a:solidFill>
              <a:srgbClr val="4A801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400" b="1" dirty="0">
                <a:latin typeface="Times New Roman" pitchFamily="18" charset="0"/>
              </a:rPr>
              <a:t>Дотации – межбюджетные трансферты, предоставляемые на безвозмездной и безвозвратной основе без установления направлений и (или) условий их </a:t>
            </a:r>
            <a:r>
              <a:rPr lang="ru-RU" sz="1400" b="1" dirty="0" smtClean="0">
                <a:latin typeface="Times New Roman" pitchFamily="18" charset="0"/>
              </a:rPr>
              <a:t>использования</a:t>
            </a:r>
          </a:p>
          <a:p>
            <a:pPr algn="ctr" eaLnBrk="0" hangingPunct="0"/>
            <a:endParaRPr lang="ru-RU" sz="1200" b="1" dirty="0">
              <a:latin typeface="Times New Roman" pitchFamily="18" charset="0"/>
            </a:endParaRPr>
          </a:p>
          <a:p>
            <a:pPr algn="ctr" eaLnBrk="0" hangingPunct="0"/>
            <a:endParaRPr lang="ru-RU" sz="800" b="1" dirty="0" smtClean="0">
              <a:latin typeface="Times New Roman" pitchFamily="18" charset="0"/>
            </a:endParaRPr>
          </a:p>
          <a:p>
            <a:pPr algn="ctr" eaLnBrk="0" hangingPunct="0"/>
            <a:endParaRPr lang="ru-RU" sz="1400" b="1" dirty="0" smtClean="0">
              <a:latin typeface="Times New Roman" pitchFamily="18" charset="0"/>
            </a:endParaRPr>
          </a:p>
          <a:p>
            <a:pPr algn="ctr" eaLnBrk="0" hangingPunct="0"/>
            <a:endParaRPr lang="ru-RU" sz="800" b="1" dirty="0">
              <a:latin typeface="Times New Roman" pitchFamily="18" charset="0"/>
            </a:endParaRPr>
          </a:p>
          <a:p>
            <a:pPr algn="ctr" eaLnBrk="0" hangingPunct="0"/>
            <a:endParaRPr lang="ru-RU" sz="800" b="1" dirty="0" smtClean="0">
              <a:latin typeface="Times New Roman" pitchFamily="18" charset="0"/>
            </a:endParaRPr>
          </a:p>
          <a:p>
            <a:pPr algn="ctr" eaLnBrk="0" hangingPunct="0"/>
            <a:endParaRPr lang="ru-RU" sz="1600" b="1" dirty="0">
              <a:latin typeface="Times New Roman" pitchFamily="18" charset="0"/>
            </a:endParaRPr>
          </a:p>
        </p:txBody>
      </p:sp>
      <p:sp>
        <p:nvSpPr>
          <p:cNvPr id="9229" name="Text Box 64"/>
          <p:cNvSpPr txBox="1">
            <a:spLocks noChangeArrowheads="1"/>
          </p:cNvSpPr>
          <p:nvPr/>
        </p:nvSpPr>
        <p:spPr bwMode="auto">
          <a:xfrm>
            <a:off x="3132138" y="3933825"/>
            <a:ext cx="2879725" cy="2640013"/>
          </a:xfrm>
          <a:prstGeom prst="rect">
            <a:avLst/>
          </a:prstGeom>
          <a:solidFill>
            <a:srgbClr val="FF9999"/>
          </a:solidFill>
          <a:ln w="9525">
            <a:solidFill>
              <a:srgbClr val="FB050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2000"/>
              </a:lnSpc>
              <a:spcBef>
                <a:spcPct val="50000"/>
              </a:spcBef>
            </a:pPr>
            <a:r>
              <a:rPr lang="ru-RU" sz="1400" b="1" dirty="0">
                <a:latin typeface="Times New Roman" pitchFamily="18" charset="0"/>
              </a:rPr>
              <a:t>Субвенция –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 осуществления органам государственной власти другого уровня бюджетной системы РФ</a:t>
            </a:r>
          </a:p>
        </p:txBody>
      </p:sp>
      <p:sp>
        <p:nvSpPr>
          <p:cNvPr id="9230" name="Text Box 65"/>
          <p:cNvSpPr txBox="1">
            <a:spLocks noChangeArrowheads="1"/>
          </p:cNvSpPr>
          <p:nvPr/>
        </p:nvSpPr>
        <p:spPr bwMode="auto">
          <a:xfrm>
            <a:off x="6156325" y="3933825"/>
            <a:ext cx="2808288" cy="2629951"/>
          </a:xfrm>
          <a:prstGeom prst="rect">
            <a:avLst/>
          </a:prstGeom>
          <a:solidFill>
            <a:srgbClr val="41B4CB"/>
          </a:solidFill>
          <a:ln w="9525">
            <a:solidFill>
              <a:srgbClr val="4709F7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ru-RU" sz="1400" b="1" dirty="0">
                <a:latin typeface="Times New Roman" pitchFamily="18" charset="0"/>
              </a:rPr>
              <a:t>Субсидия – бюджетные средства, предоставляемые бюджету другого уровня бюджетной системы РФ, в целях </a:t>
            </a:r>
            <a:r>
              <a:rPr lang="ru-RU" sz="1400" b="1" dirty="0" err="1">
                <a:latin typeface="Times New Roman" pitchFamily="18" charset="0"/>
              </a:rPr>
              <a:t>софинансирования</a:t>
            </a:r>
            <a:r>
              <a:rPr lang="ru-RU" sz="1400" dirty="0">
                <a:latin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</a:rPr>
              <a:t>расходных обязательств, возникающих при выполнении полномочий органов местного самоуправления по вопросам местного </a:t>
            </a:r>
            <a:r>
              <a:rPr lang="ru-RU" sz="1400" b="1" dirty="0" smtClean="0">
                <a:latin typeface="Times New Roman" pitchFamily="18" charset="0"/>
              </a:rPr>
              <a:t>значения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ru-RU" sz="1600" b="1" dirty="0">
              <a:latin typeface="Times New Roman" pitchFamily="18" charset="0"/>
            </a:endParaRP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ru-RU" sz="400" b="1" dirty="0" smtClean="0">
              <a:latin typeface="Times New Roman" pitchFamily="18" charset="0"/>
            </a:endParaRP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ru-RU" sz="1400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Структура доходов бюджета Заволжского муниципального района на 2026 год и на плановый период 2027 и 2028 годов </a:t>
            </a:r>
            <a:endParaRPr lang="ru-RU" sz="2000" b="1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2759130"/>
              </p:ext>
            </p:extLst>
          </p:nvPr>
        </p:nvGraphicFramePr>
        <p:xfrm>
          <a:off x="323528" y="2940968"/>
          <a:ext cx="8424936" cy="3917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8931292"/>
              </p:ext>
            </p:extLst>
          </p:nvPr>
        </p:nvGraphicFramePr>
        <p:xfrm>
          <a:off x="539552" y="1124744"/>
          <a:ext cx="777686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5084"/>
                <a:gridCol w="1875396"/>
                <a:gridCol w="1800200"/>
                <a:gridCol w="1656184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доходов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Налоговые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84 354,5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94 029,9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94 943,8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Неналоговые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35 675,5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23 772,2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23 762,2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364 669,8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381 847,5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321 523,9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ИТОГО: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484 699,8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499 649,6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440 229,9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12360" y="830620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Структура налоговых доходов бюджета Заволжского муниципального района на 2026 год и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на плановый период 2027 и 2028 годов </a:t>
            </a:r>
            <a:endParaRPr lang="ru-RU" sz="2000" b="1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10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0421255"/>
              </p:ext>
            </p:extLst>
          </p:nvPr>
        </p:nvGraphicFramePr>
        <p:xfrm>
          <a:off x="395288" y="3861048"/>
          <a:ext cx="829151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4"/>
          <p:cNvGraphicFramePr>
            <a:graphicFrameLocks/>
          </p:cNvGraphicFramePr>
          <p:nvPr/>
        </p:nvGraphicFramePr>
        <p:xfrm>
          <a:off x="539552" y="1124744"/>
          <a:ext cx="806489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5084"/>
                <a:gridCol w="1660399"/>
                <a:gridCol w="1788121"/>
                <a:gridCol w="21712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r>
                        <a:rPr lang="ru-RU" sz="1400" baseline="0" dirty="0" smtClean="0"/>
                        <a:t> доходов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3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4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2025 </a:t>
                      </a:r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Налоговые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51 591,</a:t>
                      </a:r>
                      <a:r>
                        <a:rPr lang="en-US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52 825,9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53 745,0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Неналоговые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29 045,</a:t>
                      </a:r>
                      <a:r>
                        <a:rPr lang="en-US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20 871,8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20 421,</a:t>
                      </a:r>
                      <a:r>
                        <a:rPr lang="en-US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615 195,</a:t>
                      </a:r>
                      <a:r>
                        <a:rPr lang="en-US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555 161,</a:t>
                      </a:r>
                      <a:r>
                        <a:rPr lang="en-US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197 365,5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ИТОГО: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695 832,</a:t>
                      </a:r>
                      <a:r>
                        <a:rPr lang="en-US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628 859,6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271 532,4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12360" y="845860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7420938"/>
              </p:ext>
            </p:extLst>
          </p:nvPr>
        </p:nvGraphicFramePr>
        <p:xfrm>
          <a:off x="179512" y="1124742"/>
          <a:ext cx="8784976" cy="2690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576"/>
                <a:gridCol w="1224136"/>
                <a:gridCol w="1224136"/>
                <a:gridCol w="1152128"/>
              </a:tblGrid>
              <a:tr h="3950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налогового дохода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465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 на доходы физических лиц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58 568,5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61 404,3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61 404,3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465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Акцизы на нефтепродукты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1 4338,1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20 268,5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21 182,4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627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 на совокупный доход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8 444,9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9 323,5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9 323,5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627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Единый сельскохозяйственный налог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133,0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138,6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138,6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465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 на добычу полезных ископаемых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1 074,0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1 090,0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1 090,0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465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Государственная пошлина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1 796,0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1 805,0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1 805,0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465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ИТОГО: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84 354,5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94 029,9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94 943,8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Структура неналоговых доходов бюджета Заволжского муниципального района на 2026 год и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на плановый период 2027 и 2028 годов </a:t>
            </a:r>
            <a:endParaRPr lang="ru-RU" sz="2000" b="1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7960816"/>
              </p:ext>
            </p:extLst>
          </p:nvPr>
        </p:nvGraphicFramePr>
        <p:xfrm>
          <a:off x="179512" y="3789040"/>
          <a:ext cx="871296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12360" y="692696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547830"/>
              </p:ext>
            </p:extLst>
          </p:nvPr>
        </p:nvGraphicFramePr>
        <p:xfrm>
          <a:off x="179512" y="1124744"/>
          <a:ext cx="8712968" cy="2504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5173"/>
                <a:gridCol w="1234337"/>
                <a:gridCol w="1161729"/>
                <a:gridCol w="1161729"/>
              </a:tblGrid>
              <a:tr h="3402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Наименование неналогового дохода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676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5 633,4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5 633,3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5 633,3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045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 от оказания платных услуг и компенсация</a:t>
                      </a:r>
                      <a:r>
                        <a:rPr lang="ru-RU" sz="1400" baseline="0" dirty="0" smtClean="0"/>
                        <a:t> затрат государства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7 691,7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7 691,7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7 691,7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6769"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Доходы от продажи материальных и нематериальных активов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21 963,4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10 149,9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10 149,9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045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Штрафы, санкции, возмещение ущерба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387,0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297,3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287,3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045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ИТОГО: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35 675,5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23 772,2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23 762,2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529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19256" cy="850106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Безвозмездные поступления</a:t>
            </a:r>
            <a:r>
              <a:rPr lang="ru-RU" alt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 в бюджет Заволжского муниципального района </a:t>
            </a:r>
            <a:br>
              <a:rPr lang="ru-RU" alt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на 2026 год и на плановый период 2027 и 2028 годов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52433231"/>
              </p:ext>
            </p:extLst>
          </p:nvPr>
        </p:nvGraphicFramePr>
        <p:xfrm>
          <a:off x="179512" y="1844824"/>
          <a:ext cx="4608512" cy="34645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584176"/>
                <a:gridCol w="1080120"/>
                <a:gridCol w="1008112"/>
                <a:gridCol w="93610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2026 год,</a:t>
                      </a:r>
                    </a:p>
                    <a:p>
                      <a:r>
                        <a:rPr lang="ru-RU" sz="1400" dirty="0" smtClean="0"/>
                        <a:t>тыс.руб.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2027 год, тыс.руб.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2028 год,</a:t>
                      </a:r>
                    </a:p>
                    <a:p>
                      <a:r>
                        <a:rPr lang="ru-RU" sz="1400" dirty="0" smtClean="0"/>
                        <a:t>тыс.руб.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Всего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364 669,8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381 847,4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321 523,9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Дотации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154 427,9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145 941,1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145 941,1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Субсидии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46 448,1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72 839,1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12 515,5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Субвенции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146 081,1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145 354,5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145 354,5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Иные межбюджетные трансферты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17 495,5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17 495,5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17 495,5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Прочие безвозмездные поступления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217,2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217,2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217,3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71301371"/>
              </p:ext>
            </p:extLst>
          </p:nvPr>
        </p:nvGraphicFramePr>
        <p:xfrm>
          <a:off x="4932040" y="16288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9145139"/>
              </p:ext>
            </p:extLst>
          </p:nvPr>
        </p:nvGraphicFramePr>
        <p:xfrm>
          <a:off x="1259632" y="2571744"/>
          <a:ext cx="6480720" cy="3593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99592" y="332656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cs typeface="Times New Roman" panose="02020603050405020304" pitchFamily="18" charset="0"/>
              </a:rPr>
              <a:t>Динамика бюджетной обеспеченности на одного жителя Заволжского муниципального района  налоговыми и неналоговыми доходами с 2023 по 2028 гг.</a:t>
            </a:r>
            <a:endParaRPr lang="ru-RU" sz="2000" b="1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39017"/>
            <a:ext cx="3024336" cy="9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92696"/>
            <a:ext cx="91440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 smtClean="0"/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Вы держите в руках «Бюджет для граждан», который познакомит Вас с основными положениями проекта бюджета </a:t>
            </a:r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Заволжского муниципального района </a:t>
            </a:r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на 2026 год и на плановый период 20</a:t>
            </a:r>
            <a:r>
              <a:rPr lang="en-US" sz="2000" b="1" i="1" dirty="0" smtClean="0">
                <a:solidFill>
                  <a:schemeClr val="bg1"/>
                </a:solidFill>
              </a:rPr>
              <a:t>2</a:t>
            </a:r>
            <a:r>
              <a:rPr lang="ru-RU" sz="2000" b="1" i="1" dirty="0" smtClean="0">
                <a:solidFill>
                  <a:schemeClr val="bg1"/>
                </a:solidFill>
              </a:rPr>
              <a:t>7 и 20</a:t>
            </a:r>
            <a:r>
              <a:rPr lang="en-US" sz="2000" b="1" i="1" dirty="0" smtClean="0">
                <a:solidFill>
                  <a:schemeClr val="bg1"/>
                </a:solidFill>
              </a:rPr>
              <a:t>2</a:t>
            </a:r>
            <a:r>
              <a:rPr lang="ru-RU" sz="2000" b="1" i="1" dirty="0" smtClean="0">
                <a:solidFill>
                  <a:schemeClr val="bg1"/>
                </a:solidFill>
              </a:rPr>
              <a:t>8 годов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91440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331640" y="188640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chemeClr val="bg1"/>
                </a:solidFill>
              </a:rPr>
              <a:t>Уважаемые жители Заволжского района!</a:t>
            </a:r>
            <a:endParaRPr lang="ru-RU" sz="2400" b="1" i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Расходы бюджета </a:t>
            </a:r>
          </a:p>
          <a:p>
            <a:pPr algn="ctr"/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Расходы бюджета – выплачиваемые из бюджета денежные средства. </a:t>
            </a:r>
          </a:p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Расходное обязательство – обязанность выплатить денежные средства из соответствующего бюджета.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den\Рабочий стол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3" y="2204864"/>
            <a:ext cx="8856985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3052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-41549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/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Расходы бюджетов по основным функциям государства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164681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Например, в составе раздела «Образование», в том числе, выделяются: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дошкольное образование;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общее образование;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дополнительное образование детей;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среднее профессиональное образование;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профессиональная подготовка, переподготовка и повышение квалификации;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высшее образование;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молодёжная политика;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прикладные научные исследования в области образования;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другие вопросы в области образования.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32656"/>
            <a:ext cx="7310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Расходы бюджета Заволжского муниципального района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на 20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6 год и на плановый период 2027 и </a:t>
            </a:r>
            <a:r>
              <a:rPr lang="ru-RU" sz="2000" b="1" dirty="0" smtClean="0">
                <a:solidFill>
                  <a:schemeClr val="bg1"/>
                </a:solidFill>
              </a:rPr>
              <a:t>20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8</a:t>
            </a:r>
            <a:r>
              <a:rPr lang="ru-RU" sz="2000" b="1" dirty="0" smtClean="0">
                <a:solidFill>
                  <a:schemeClr val="bg1"/>
                </a:solidFill>
              </a:rPr>
              <a:t> годов</a:t>
            </a:r>
            <a:endParaRPr lang="ru-RU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888990"/>
              </p:ext>
            </p:extLst>
          </p:nvPr>
        </p:nvGraphicFramePr>
        <p:xfrm>
          <a:off x="107504" y="1484784"/>
          <a:ext cx="8928992" cy="479923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17738"/>
                <a:gridCol w="3130661"/>
                <a:gridCol w="996119"/>
                <a:gridCol w="711513"/>
                <a:gridCol w="996119"/>
                <a:gridCol w="640362"/>
                <a:gridCol w="924967"/>
                <a:gridCol w="711513"/>
              </a:tblGrid>
              <a:tr h="48569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20</a:t>
                      </a:r>
                      <a:r>
                        <a:rPr lang="en-US" sz="14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6</a:t>
                      </a:r>
                      <a:r>
                        <a:rPr lang="ru-RU" sz="1400" baseline="0" dirty="0" smtClean="0">
                          <a:latin typeface="+mn-lt"/>
                        </a:rPr>
                        <a:t> год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%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20</a:t>
                      </a:r>
                      <a:r>
                        <a:rPr lang="en-US" sz="14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7</a:t>
                      </a:r>
                      <a:r>
                        <a:rPr lang="ru-RU" sz="1400" dirty="0" smtClean="0">
                          <a:latin typeface="+mn-lt"/>
                        </a:rPr>
                        <a:t> год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%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20</a:t>
                      </a:r>
                      <a:r>
                        <a:rPr lang="en-US" sz="14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8</a:t>
                      </a:r>
                      <a:r>
                        <a:rPr lang="en-US" sz="1400" baseline="0" dirty="0" smtClean="0">
                          <a:latin typeface="+mn-lt"/>
                        </a:rPr>
                        <a:t> </a:t>
                      </a:r>
                      <a:r>
                        <a:rPr lang="ru-RU" sz="1400" dirty="0" smtClean="0">
                          <a:latin typeface="+mn-lt"/>
                        </a:rPr>
                        <a:t>год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%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ВСЕГО: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n-lt"/>
                        </a:rPr>
                        <a:t>496 702,8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u="sng" dirty="0" smtClean="0">
                          <a:latin typeface="+mn-lt"/>
                          <a:cs typeface="Times New Roman" pitchFamily="18" charset="0"/>
                        </a:rPr>
                        <a:t>100,0</a:t>
                      </a:r>
                      <a:endParaRPr lang="ru-RU" sz="1200" b="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n-lt"/>
                        </a:rPr>
                        <a:t>504 536,3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u="sng" dirty="0" smtClean="0">
                          <a:latin typeface="+mn-lt"/>
                        </a:rPr>
                        <a:t>100,0</a:t>
                      </a:r>
                      <a:endParaRPr lang="ru-RU" sz="1200" b="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n-lt"/>
                        </a:rPr>
                        <a:t>438 263,8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u="sng" dirty="0" smtClean="0">
                          <a:latin typeface="+mn-lt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1" u="sng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981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Общегосударственные вопросы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84 284,1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16,98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85 348,6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16,92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84 752,5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19,34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018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безопасность и правоохранительная деятельность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260,6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0,05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271,8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0,05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0,00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0,00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55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экономика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54 331,1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10,94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26 658,0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5,28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27 606,6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6,31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31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Жилищно-коммунальное хозяйство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13 048,0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2,63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3 535,6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0,7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2 072,3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0,47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Охрана окружающей среды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1 103,0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0,22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36,0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0,01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0,00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0,00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Образование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307 728,4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61,95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354 493,8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70,26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293 306,3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66,92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Культура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5 614,0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1,13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5 681,4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1,13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5 604,5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1,28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Социальная политика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9 007,8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1,81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8 240,4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1,63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4 745,6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1,08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122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Физическая культура и спорт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21 275,8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4,28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20 220,7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4,01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20 126,0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4,59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569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Обслуживание муниципального долга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50,0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0,01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50,0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0,01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50,0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0,01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22056" y="1124744"/>
            <a:ext cx="8555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тыс.руб.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152128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Расходы бюджета Заволжского муниципального района в разрезе разделов и подразделов бюджетной классификации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на 2026 год и на плановый период 20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27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и 2028 годов</a:t>
            </a:r>
            <a:endParaRPr lang="ru-RU" sz="2000" b="1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6430654"/>
              </p:ext>
            </p:extLst>
          </p:nvPr>
        </p:nvGraphicFramePr>
        <p:xfrm>
          <a:off x="179512" y="1412776"/>
          <a:ext cx="8784976" cy="53949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20080"/>
                <a:gridCol w="1008112"/>
                <a:gridCol w="4536504"/>
                <a:gridCol w="864096"/>
                <a:gridCol w="864096"/>
                <a:gridCol w="7920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Подраздел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2026</a:t>
                      </a:r>
                    </a:p>
                    <a:p>
                      <a:pPr algn="ctr"/>
                      <a:r>
                        <a:rPr lang="ru-RU" sz="1200" dirty="0" smtClean="0"/>
                        <a:t>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2027</a:t>
                      </a:r>
                    </a:p>
                    <a:p>
                      <a:pPr algn="ctr"/>
                      <a:r>
                        <a:rPr lang="ru-RU" sz="1200" dirty="0" smtClean="0"/>
                        <a:t>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2028</a:t>
                      </a:r>
                    </a:p>
                    <a:p>
                      <a:pPr algn="ctr"/>
                      <a:r>
                        <a:rPr lang="ru-RU" sz="1200" dirty="0" smtClean="0"/>
                        <a:t> год</a:t>
                      </a:r>
                      <a:endParaRPr lang="ru-RU" sz="1200" dirty="0"/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ОБЩЕГОСУДАРСТВЕННЫЕ ВОПРОСЫ</a:t>
                      </a:r>
                      <a:endParaRPr lang="ru-RU" sz="12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84 284,1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85 348,6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84 752,5</a:t>
                      </a:r>
                      <a:endParaRPr lang="ru-RU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Функционирование высшего должностного лица субъекта Российской</a:t>
                      </a:r>
                      <a:r>
                        <a:rPr lang="ru-RU" sz="1200" baseline="0" dirty="0" smtClean="0"/>
                        <a:t> Федерации и муниципального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2 494,2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2 601,6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2 705,5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/>
                        </a:rPr>
                        <a:t>01</a:t>
                      </a:r>
                      <a:endParaRPr lang="ru-RU" sz="12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42 952,6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44 754,2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44 779,1</a:t>
                      </a:r>
                      <a:endParaRPr lang="ru-RU" sz="1200" dirty="0"/>
                    </a:p>
                  </a:txBody>
                  <a:tcPr/>
                </a:tc>
              </a:tr>
              <a:tr h="27087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Судебная система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73,3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10 958,0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10 940,0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10 940,0</a:t>
                      </a:r>
                      <a:endParaRPr lang="ru-RU" sz="1200" dirty="0"/>
                    </a:p>
                  </a:txBody>
                  <a:tcPr/>
                </a:tc>
              </a:tr>
              <a:tr h="2594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Резервные фонды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dirty="0"/>
                    </a:p>
                  </a:txBody>
                  <a:tcPr/>
                </a:tc>
              </a:tr>
              <a:tr h="27314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Другие общегосударственные вопросы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27 506,0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26 752,8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26 027,9</a:t>
                      </a:r>
                      <a:endParaRPr lang="ru-RU" sz="1200" dirty="0"/>
                    </a:p>
                  </a:txBody>
                  <a:tcPr/>
                </a:tc>
              </a:tr>
              <a:tr h="44121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НАЦИОНАЛЬНАЯ БЕЗОПАСНОСТЬ И ПРАВООХРАНИТЕЛЬНАЯ ДЕЯТЕЛЬНОСТЬ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260,6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271,8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0,00</a:t>
                      </a:r>
                      <a:endParaRPr lang="ru-RU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256,6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267,6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</a:tr>
              <a:tr h="24689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НАЦИОНАЛЬНАЯ ЭКОНОМИКА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54 331,1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26 658,0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27 606,5</a:t>
                      </a:r>
                      <a:endParaRPr lang="ru-RU" sz="1200" b="1" dirty="0"/>
                    </a:p>
                  </a:txBody>
                  <a:tcPr/>
                </a:tc>
              </a:tr>
              <a:tr h="25026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Сельское хозяйство и рыболовство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813,6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853,3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870,9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28384" y="1052736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52128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Расходы бюджета Заволжского муниципального района в разрезе разделов и подразделов бюджетной классификации </a:t>
            </a:r>
            <a:br>
              <a:rPr lang="ru-RU" sz="20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на 2026 год и на плановый период 20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27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 и 2028 годов 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(2)</a:t>
            </a:r>
            <a:endParaRPr lang="ru-RU" sz="2000" b="1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7488306"/>
              </p:ext>
            </p:extLst>
          </p:nvPr>
        </p:nvGraphicFramePr>
        <p:xfrm>
          <a:off x="251520" y="1648545"/>
          <a:ext cx="8712967" cy="507973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20080"/>
                <a:gridCol w="1080120"/>
                <a:gridCol w="3816424"/>
                <a:gridCol w="1080120"/>
                <a:gridCol w="1008112"/>
                <a:gridCol w="1008111"/>
              </a:tblGrid>
              <a:tr h="38006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Подраздел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2026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2027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2028 год</a:t>
                      </a:r>
                      <a:endParaRPr lang="ru-RU" sz="1400" dirty="0"/>
                    </a:p>
                  </a:txBody>
                  <a:tcPr/>
                </a:tc>
              </a:tr>
              <a:tr h="31237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Транспорт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425,0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442,0</a:t>
                      </a:r>
                      <a:endParaRPr lang="ru-RU" sz="1400" dirty="0"/>
                    </a:p>
                  </a:txBody>
                  <a:tcPr/>
                </a:tc>
              </a:tr>
              <a:tr h="31343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Дорожное хозяйство (дорожные фонды)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53 117,5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25 379,7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26 293,6</a:t>
                      </a:r>
                      <a:endParaRPr lang="ru-RU" sz="1200" dirty="0"/>
                    </a:p>
                  </a:txBody>
                  <a:tcPr/>
                </a:tc>
              </a:tr>
              <a:tr h="3134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05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ЖИЛИЩНО-КОММУНАЛЬНОЕ ХОЗЯЙСТВО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13 048,0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3 535,6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2 072,3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57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smtClean="0"/>
                        <a:t>Жилищное хозяйство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5 050,7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2 533,2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2 072,3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57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smtClean="0"/>
                        <a:t>Коммунальное хозяйство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7 796,1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801,2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57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smtClean="0"/>
                        <a:t>Благоустройство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201,2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201,2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38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ОХРАНА ОКРУЖАЮЩЕЙ СРЕДЫ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1 103,0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36,0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51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Сбор, удаление отходов и очистка сточных вод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1 103,0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36,0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4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Охрана объектов растительного и животного мира и среды их обитания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</a:rPr>
                        <a:t>0,0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</a:rPr>
                        <a:t>0,0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</a:rPr>
                        <a:t>0,0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09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</a:rPr>
                        <a:t>307 728,4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</a:rPr>
                        <a:t>354 493,8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</a:rPr>
                        <a:t>293 306,3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5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Дошкольное 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98 746,5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148 740,1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86 886,9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06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Общее 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154 178,3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151 010,1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151 444,4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06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Дополнительное 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29 968,1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30 383,9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30 591,9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4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Профессиональная подготовка, переподготовка и повышение квалификации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120,6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121,6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35,0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3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Молодежная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политика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150,0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3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Другие вопросы в области образования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24 564,9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24 238,1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24 348,1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28384" y="1340768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Расходы бюджета Заволжского муниципального района в разрезе разделов и подразделов бюджетной классификации </a:t>
            </a:r>
            <a:br>
              <a:rPr lang="ru-RU" sz="20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на 2026 год и на плановый период 20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27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 и 2028 годов 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(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3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)</a:t>
            </a:r>
            <a:endParaRPr lang="ru-RU" sz="2000" b="1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9146452"/>
              </p:ext>
            </p:extLst>
          </p:nvPr>
        </p:nvGraphicFramePr>
        <p:xfrm>
          <a:off x="357158" y="1785926"/>
          <a:ext cx="8568950" cy="478546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20080"/>
                <a:gridCol w="1118498"/>
                <a:gridCol w="3672408"/>
                <a:gridCol w="1080120"/>
                <a:gridCol w="1033608"/>
                <a:gridCol w="944236"/>
              </a:tblGrid>
              <a:tr h="50714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Подраздел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2026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2027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2028 год</a:t>
                      </a:r>
                      <a:endParaRPr lang="ru-RU" sz="1400" dirty="0"/>
                    </a:p>
                  </a:txBody>
                  <a:tcPr/>
                </a:tc>
              </a:tr>
              <a:tr h="271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КУЛЬТУРА, КИНЕМАТОГРАФИЯ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5 614,0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5 681,4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5 604,5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 Культура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5 614,0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5 681,4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5 604,5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7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СОЦИАЛЬНАЯ ПОЛИТИКА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9 007,8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8 240,4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4 745,6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18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Пенсионное обеспечение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3 494,8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3 494,8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64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03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Социальное обеспечение</a:t>
                      </a:r>
                      <a:r>
                        <a:rPr lang="ru-RU" sz="12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населения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64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Охрана семьи и детства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3 194,1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2 426,7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2 426,7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Другие вопросы в области социальной политики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2 318,9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2 318,9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2 318,9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5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ФИЗИЧЕСКАЯ КУЛЬТУРА И СПОРТ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21 275,8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20 220,7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20 126,0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9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Физическая культура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75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Спорт высших достижений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21 225,8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20 170,7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20 076,0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9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ОБСЛУЖИВАНИЕ ГОСУДАСТВЕННОГО И МУНИЦИПАЛЬНОГО ДОЛГА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/>
                        <a:t>01</a:t>
                      </a:r>
                      <a:endParaRPr lang="ru-RU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/>
                        <a:t>Обслуживание государственного внутреннего и муниципального долга</a:t>
                      </a:r>
                      <a:endParaRPr lang="ru-RU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93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ВСЕГО </a:t>
                      </a:r>
                      <a:r>
                        <a:rPr lang="ru-RU" sz="1200" b="1" dirty="0" smtClean="0"/>
                        <a:t> (без условно утвержденных расходов)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496 702,8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504 536,3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438 263,8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58148" y="1412776"/>
            <a:ext cx="917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182003028"/>
              </p:ext>
            </p:extLst>
          </p:nvPr>
        </p:nvGraphicFramePr>
        <p:xfrm>
          <a:off x="0" y="0"/>
          <a:ext cx="9144000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4939407"/>
              </p:ext>
            </p:extLst>
          </p:nvPr>
        </p:nvGraphicFramePr>
        <p:xfrm>
          <a:off x="323528" y="2951078"/>
          <a:ext cx="8640960" cy="3646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7544" y="188641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/>
              <a:t>Расходы бюджета Заволжского муниципального района </a:t>
            </a:r>
          </a:p>
          <a:p>
            <a:pPr algn="ctr"/>
            <a:r>
              <a:rPr lang="ru-RU" altLang="ru-RU" sz="2000" b="1" dirty="0" smtClean="0"/>
              <a:t>на социальную сферу </a:t>
            </a:r>
          </a:p>
          <a:p>
            <a:pPr algn="ctr"/>
            <a:r>
              <a:rPr lang="ru-RU" altLang="ru-RU" sz="2000" b="1" dirty="0" smtClean="0"/>
              <a:t>на 2026 год и на плановый период 2027 и 2028 годов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96752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altLang="ru-RU" dirty="0" smtClean="0"/>
              <a:t>Бюджетная политика в социальной сфере ориентирована на сохранение приоритетности в финансовом обеспечении обширного спектра задач  в области  образования, социальной политики, культуры, физической культуры и спорта.</a:t>
            </a:r>
            <a:endParaRPr lang="ru-RU" dirty="0" smtClean="0"/>
          </a:p>
          <a:p>
            <a:pPr indent="450000" algn="just"/>
            <a:r>
              <a:rPr lang="ru-RU" altLang="ru-RU" dirty="0" smtClean="0"/>
              <a:t>Расходы: 20</a:t>
            </a:r>
            <a:r>
              <a:rPr lang="en-US" altLang="ru-RU" dirty="0" smtClean="0">
                <a:cs typeface="Times New Roman" pitchFamily="18" charset="0"/>
              </a:rPr>
              <a:t>2</a:t>
            </a:r>
            <a:r>
              <a:rPr lang="ru-RU" altLang="ru-RU" dirty="0" smtClean="0">
                <a:cs typeface="Times New Roman" pitchFamily="18" charset="0"/>
              </a:rPr>
              <a:t>6</a:t>
            </a:r>
            <a:r>
              <a:rPr lang="en-US" altLang="ru-RU" dirty="0" smtClean="0"/>
              <a:t> </a:t>
            </a:r>
            <a:r>
              <a:rPr lang="ru-RU" altLang="ru-RU" dirty="0" smtClean="0"/>
              <a:t>год – 343 626,0 тыс.руб., 2027 год –</a:t>
            </a:r>
            <a:r>
              <a:rPr lang="ru-RU" altLang="ru-RU" dirty="0"/>
              <a:t> </a:t>
            </a:r>
            <a:r>
              <a:rPr lang="ru-RU" altLang="ru-RU" dirty="0" smtClean="0"/>
              <a:t>388 636,3 тыс.руб., 2028 год – 323 782,4 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19256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Расходы бюджета Заволжского муниципального района на 2026 год и на плановый период 2027 и 2028 годов в разрезе муниципальных программ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3096344"/>
          </a:xfrm>
        </p:spPr>
        <p:txBody>
          <a:bodyPr/>
          <a:lstStyle/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800" b="1" dirty="0" smtClean="0"/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 smtClean="0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2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977480"/>
              </p:ext>
            </p:extLst>
          </p:nvPr>
        </p:nvGraphicFramePr>
        <p:xfrm>
          <a:off x="323528" y="2060848"/>
          <a:ext cx="8496945" cy="2003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504056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Расходы бюджета всего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</a:rPr>
                        <a:t>496 702,8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</a:rPr>
                        <a:t>504 536,3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</a:rPr>
                        <a:t>438 263,8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25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из них: расходы на реализацию муниципальных программ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</a:rPr>
                        <a:t>489 760,3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</a:rPr>
                        <a:t>501 576,6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</a:rPr>
                        <a:t>435 987,7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7461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 том числе:</a:t>
                      </a:r>
                    </a:p>
                    <a:p>
                      <a:pPr algn="l"/>
                      <a:endParaRPr lang="ru-RU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38169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«Развитие образования в Заволжском муниципальном районе»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3384376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2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943002"/>
              </p:ext>
            </p:extLst>
          </p:nvPr>
        </p:nvGraphicFramePr>
        <p:xfrm>
          <a:off x="323528" y="1238325"/>
          <a:ext cx="8496945" cy="3774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18467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Региональный проект «Педагоги и наставники»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13 925,9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13 925,9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13 925,9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54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Региональный проект «Поддержка семьи»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383,9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25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Предоставление дошкольного образования в Заволжском муниципальном районе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99 198,0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88 807,7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87 338,4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59094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Предоставление общедоступного бесплатного начального общего, основного общего, среднего   общего образования по основным общеобразовательным программам в Заволжском муниципальном районе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141 234,3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138 153,2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138 587,5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2531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Предоставление дополнительного образования детям в Заволжском муниципальном районе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11 837,0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12 252,7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12 460,7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2531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Организация отдыха, оздоровления и занятости детей и подростков в Заволжском муниципальном районе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725,1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725,1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725,1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90611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Обеспечение деятельности органа управления образованием и образовательных учреждений Заволжского муниципального района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23 477,5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23 450,7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23 560,7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6291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/>
                        <a:t>ВСЕГО</a:t>
                      </a:r>
                      <a:endParaRPr lang="ru-RU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290 397,8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337 699,2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276 598,3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044417"/>
              </p:ext>
            </p:extLst>
          </p:nvPr>
        </p:nvGraphicFramePr>
        <p:xfrm>
          <a:off x="323528" y="5373216"/>
          <a:ext cx="8496945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показателя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713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детей в возрасте 1-6 лет, получающих дошкольную образовательную услугу и (или) услугу по их содержанию в муниципальных образовательных учреждениях в общей численности детей в возрасте 1-6 лет,%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147844" y="5013176"/>
            <a:ext cx="30963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785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den\Рабочий стол\i4874-image-orig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80316"/>
            <a:ext cx="8072494" cy="587631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2411760" y="0"/>
            <a:ext cx="49513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Заволжский район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4810" y="1285860"/>
            <a:ext cx="47149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Территория</a:t>
            </a:r>
            <a:r>
              <a:rPr lang="en-US" sz="2800" b="1" spc="5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1148,34 км</a:t>
            </a:r>
            <a:r>
              <a:rPr lang="ru-RU" sz="2800" b="1" spc="50" baseline="3000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2800" b="1" spc="50" dirty="0">
              <a:ln w="3810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«Развитие образования в Заволжском муниципальном районе»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5472608"/>
          </a:xfrm>
        </p:spPr>
        <p:txBody>
          <a:bodyPr/>
          <a:lstStyle/>
          <a:p>
            <a:pPr marL="0" lvl="0" indent="0" algn="ctr">
              <a:buClr>
                <a:srgbClr val="0BD0D9"/>
              </a:buClr>
              <a:buNone/>
            </a:pPr>
            <a:endParaRPr lang="ru-RU" sz="800" b="1" dirty="0" smtClean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0BD0D9"/>
              </a:buClr>
              <a:buNone/>
            </a:pPr>
            <a:r>
              <a:rPr lang="ru-RU" sz="1800" b="1" dirty="0" smtClean="0">
                <a:solidFill>
                  <a:prstClr val="black"/>
                </a:solidFill>
              </a:rPr>
              <a:t>Целевые показатели (продолжение)</a:t>
            </a:r>
            <a:endParaRPr lang="ru-RU" sz="1800" b="1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958802"/>
              </p:ext>
            </p:extLst>
          </p:nvPr>
        </p:nvGraphicFramePr>
        <p:xfrm>
          <a:off x="323528" y="1340768"/>
          <a:ext cx="8496945" cy="468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25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муниципальных общеобразовательных учреждений, соответствующих современным требованиям обучения, в общем количестве муниципальных общеобразовательных учреждений,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87,5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87,5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87,5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25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</a:rPr>
                        <a:t>Обеспечены выплаты денежного вознаграждения за классное руководство, предоставляемые педагогическим работникам образовательных организаций, ежемесячно, ед.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72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72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72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25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Обеспечены бесплатным горячим питанием обучающиеся, получающие начальное общее образование в государственных и муниципальных образовательных организациях, человек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462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462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462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2968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Доля детей в возрасте от  5 до 18 лет, охваченных дополнительным образованием, %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</a:rPr>
                        <a:t>79,7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</a:rPr>
                        <a:t>79,9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</a:rPr>
                        <a:t>80,1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2531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Количество детей, которым предоставляется двухразовое питание в лагерях дневного пребывания в каникулярное время за счет средств субсидии из областного бюджета, чел.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199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189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</a:rPr>
                        <a:t>179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2531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В государственных и муниципальных общеобразовательных организациях проведены мероприятия по обеспечению деятельности советников директора по воспитанию и взаимодействию с детскими общественными объединениями, ед.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8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8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8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2531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Обеспечены выплаты ежемесячного денежного вознаграждения советникам директоров по воспитанию и взаимодействию с детскими общественными объединениями, ед.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8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8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8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492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«Развитие физической культуры и спорта  в Заволжском муниципальном районе»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3240360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2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548124"/>
              </p:ext>
            </p:extLst>
          </p:nvPr>
        </p:nvGraphicFramePr>
        <p:xfrm>
          <a:off x="323528" y="1412776"/>
          <a:ext cx="8496945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5929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Массовый спорт и подготовка спортивного резерва в Заволжском муниципальном районе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21 001,4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20 209,8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20 115,1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68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21 001,4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20 209,8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20 115,1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837403"/>
              </p:ext>
            </p:extLst>
          </p:nvPr>
        </p:nvGraphicFramePr>
        <p:xfrm>
          <a:off x="323528" y="3356992"/>
          <a:ext cx="8496945" cy="29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населения, принявшего участие в выполнении нормативов испытаний (тестов) комплекса ГТО  от общей численности населения,  проживающего на территории ЗМР зарегистрированного в электронной базе данных,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76,9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76,9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76,9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населения ЗМР, систематически занимающихся физкультурой и спортом, в общей численности населения в возрасте 3-79 лет,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57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57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57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проведенных  спортивно-массовых мероприятий, оздоровительных акций, спортивных праздников, шт.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61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61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61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Доля детей в возрасте 5-18 лет, получающих услуги по дополнительным образовательным программам спортивной подготовки в организациях различной организационно-правовой формы и формы собственности, в общей численности детей данной возрастной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группы, %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Arial"/>
                        </a:rPr>
                        <a:t>15,17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Arial"/>
                        </a:rPr>
                        <a:t>15,17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Arial"/>
                        </a:rPr>
                        <a:t>15,17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491878" y="2897634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013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931" y="404664"/>
            <a:ext cx="8219256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«Развитие культуры и повышение эффективности реализации молодежной политики  в Заволжском муниципальном районе»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4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422029"/>
              </p:ext>
            </p:extLst>
          </p:nvPr>
        </p:nvGraphicFramePr>
        <p:xfrm>
          <a:off x="395536" y="2060848"/>
          <a:ext cx="8496945" cy="217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Предоставление дополнительного образования детям в сфере культуры и искусства в Заволжском муниципальном районе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18 511,2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18 511,2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18 511,2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Библиотечное дело в Заволжском муниципальном районе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5 614,1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5 681,5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5 604,6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Реализация молодежной политики в Заволжском муниципальном районе</a:t>
                      </a:r>
                    </a:p>
                    <a:p>
                      <a:pPr algn="just"/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150,0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 smtClean="0"/>
                        <a:t>ВСЕГО</a:t>
                      </a:r>
                      <a:endParaRPr lang="ru-RU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24 275,3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24 192,7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24 115,8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702604"/>
              </p:ext>
            </p:extLst>
          </p:nvPr>
        </p:nvGraphicFramePr>
        <p:xfrm>
          <a:off x="395536" y="4653136"/>
          <a:ext cx="8496945" cy="1614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Среднегодовое количество учащихся в ДШИ, чел.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216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216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216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Поступление в фонды библиотек муниципальных образований, не менее, ед.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15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15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15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Число проводимых мероприятий по работе с детьми и молодежью, ед.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115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</a:rPr>
                        <a:t>125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</a:rPr>
                        <a:t>135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308909" y="4221088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0279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931" y="404664"/>
            <a:ext cx="8219256" cy="86409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«Социальная поддержка граждан  Заволжского муниципального района»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4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540542"/>
              </p:ext>
            </p:extLst>
          </p:nvPr>
        </p:nvGraphicFramePr>
        <p:xfrm>
          <a:off x="395536" y="2132856"/>
          <a:ext cx="8496945" cy="1890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728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Повышение качества жизни граждан пожилого возраста в Заволжском муниципальном районе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368,9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368,9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368,9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881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Профилактика социального сиротства, развитие семейных форм устройства детей-сирот и детей, оставшихся без попечения родителей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2 302,2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1 534,8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1 534,8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881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2 671,1</a:t>
                      </a:r>
                      <a:endParaRPr lang="ru-RU" sz="14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1 903,7</a:t>
                      </a:r>
                      <a:endParaRPr lang="ru-RU" sz="14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1 903,7</a:t>
                      </a:r>
                      <a:endParaRPr lang="ru-RU" sz="14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692530"/>
              </p:ext>
            </p:extLst>
          </p:nvPr>
        </p:nvGraphicFramePr>
        <p:xfrm>
          <a:off x="395536" y="4581128"/>
          <a:ext cx="8496945" cy="1634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2860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Содержание Совета ветеранов, ед.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Обеспечение детей-сирот и детей, оставшихся без попечения родителей, лиц из числа детей-сирот и детей, оставшихся без попечения родителей, благоустроенными жилыми помещениями специализированного жилого фонда по договорам найма специализированных жилых помещений, шт.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287949" y="4005064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9758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931" y="404664"/>
            <a:ext cx="8219256" cy="86409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«Экономическое развитие   Заволжского муниципального района»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>
                <a:solidFill>
                  <a:prstClr val="black"/>
                </a:solidFill>
              </a:rPr>
              <a:t>тыс.руб</a:t>
            </a:r>
            <a:r>
              <a:rPr lang="ru-RU" sz="1200" dirty="0" smtClean="0">
                <a:solidFill>
                  <a:prstClr val="black"/>
                </a:solidFill>
              </a:rPr>
              <a:t>.</a:t>
            </a:r>
            <a:endParaRPr lang="ru-RU" sz="12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966681"/>
              </p:ext>
            </p:extLst>
          </p:nvPr>
        </p:nvGraphicFramePr>
        <p:xfrm>
          <a:off x="395536" y="2132856"/>
          <a:ext cx="8496945" cy="1594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Развитие субъектов малого и среднего предпринимательства в Заволжском муниципальном районе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452,6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479,9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442,0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Развитие сельскохозяйственного производства в Заволжском муниципальном районе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400,0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439,7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457,3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852,6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919,6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899,3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716271"/>
              </p:ext>
            </p:extLst>
          </p:nvPr>
        </p:nvGraphicFramePr>
        <p:xfrm>
          <a:off x="395536" y="4509120"/>
          <a:ext cx="8496945" cy="1587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Сохранение (или увеличение) посевных площадей сельскохозяйственных культур, га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Сохранение (или увеличение) валового надоя молока, 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450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450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450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Сохранение действующих муниципальных маршрутов, шт.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3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3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3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297096" y="3933056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5582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8199643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«Обеспечение доступным и комфортным жильем населения   </a:t>
            </a:r>
            <a:br>
              <a:rPr lang="ru-RU" sz="24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Заволжского муниципального района»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4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628990"/>
              </p:ext>
            </p:extLst>
          </p:nvPr>
        </p:nvGraphicFramePr>
        <p:xfrm>
          <a:off x="388432" y="2132856"/>
          <a:ext cx="8496945" cy="1214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Развитие газификации Заволжского муниципального района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1 882,9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500,0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000" b="1" dirty="0" smtClean="0"/>
                        <a:t>ВСЕГО</a:t>
                      </a:r>
                      <a:endParaRPr lang="ru-RU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1 882,9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500,0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0,0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241756"/>
              </p:ext>
            </p:extLst>
          </p:nvPr>
        </p:nvGraphicFramePr>
        <p:xfrm>
          <a:off x="395536" y="4077072"/>
          <a:ext cx="8496945" cy="1233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Газификация природным газом котельных, ед.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Разработка (корректировка) проектной документации, ед.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367295" y="3501008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1814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8199643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«Обеспечение услугами жилищно-коммунального хозяйства населения   </a:t>
            </a:r>
            <a:br>
              <a:rPr lang="ru-RU" sz="24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Заволжского муниципального района»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2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648656"/>
              </p:ext>
            </p:extLst>
          </p:nvPr>
        </p:nvGraphicFramePr>
        <p:xfrm>
          <a:off x="467544" y="2119000"/>
          <a:ext cx="8496945" cy="132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Предупреждение аварийных ситуаций на объектах ЖКХ и развитие коммунальной инфраструктуры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5 913,2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301,2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5 913,2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301,2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0,0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839013"/>
              </p:ext>
            </p:extLst>
          </p:nvPr>
        </p:nvGraphicFramePr>
        <p:xfrm>
          <a:off x="467544" y="4005064"/>
          <a:ext cx="8496945" cy="2116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систем теплоснабжения, водоснабжения, водоотведения (система целиком или часть системы), в которых проведены мероприятия по строительству, модернизации, реконструкции, техническому перевооружению, капитальному ремонту, ремонту, шт.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Организация бесперебойного снабжения коммунальными услугами,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аварий, шт.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363868" y="3501008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0181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8199643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«Энергосбережение и повышение энергетической эффективности</a:t>
            </a:r>
            <a:br>
              <a:rPr lang="ru-RU" sz="24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Заволжского муниципального района»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2304256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2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186628"/>
              </p:ext>
            </p:extLst>
          </p:nvPr>
        </p:nvGraphicFramePr>
        <p:xfrm>
          <a:off x="457012" y="1895232"/>
          <a:ext cx="8496945" cy="1605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Повышение энергетической эффективности деятельности муниципальных учреждений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38,9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31,9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31,9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Повышение энергетической эффективности в жилищном фонде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15,4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18,6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000" b="1" dirty="0" smtClean="0"/>
                        <a:t>ВСЕГО</a:t>
                      </a:r>
                      <a:endParaRPr lang="ru-RU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i="1" dirty="0" smtClean="0"/>
                        <a:t>54,3</a:t>
                      </a:r>
                      <a:endParaRPr lang="ru-RU" sz="14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i="1" dirty="0" smtClean="0"/>
                        <a:t>50,5</a:t>
                      </a:r>
                      <a:endParaRPr lang="ru-RU" sz="14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i="1" dirty="0" smtClean="0"/>
                        <a:t>31,9</a:t>
                      </a:r>
                      <a:endParaRPr lang="ru-RU" sz="14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028068"/>
              </p:ext>
            </p:extLst>
          </p:nvPr>
        </p:nvGraphicFramePr>
        <p:xfrm>
          <a:off x="457012" y="3870340"/>
          <a:ext cx="8496945" cy="2754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768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потребляемых муниципальными учреждениями природного газа, приобретаемого по приборам учета, в общем объеме потребления,%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потребляемых муниципальными учреждениями электрической энергии, приобретаемой по приборам учета, в общем объеме потребления,%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потребляемых муниципальными учреждениями тепловой энергии, приобретаемой по приборам учета, в общем объеме потребления,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потребляемых муниципальными учреждениями холодной воды, приобретаемой по приборам учета, в общем объеме потребления,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99,8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99,8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99,8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435875" y="3501008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7334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8199643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«Развитие транспортной системы </a:t>
            </a:r>
            <a:br>
              <a:rPr lang="ru-RU" sz="24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Заволжского муниципального района»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4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024161"/>
              </p:ext>
            </p:extLst>
          </p:nvPr>
        </p:nvGraphicFramePr>
        <p:xfrm>
          <a:off x="369001" y="2060848"/>
          <a:ext cx="8496945" cy="110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Дорожное хозяйство Заволжского муниципального района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53 117,5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25 379,7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26 293,6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53 117,5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25 379,7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26 293,6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881497"/>
              </p:ext>
            </p:extLst>
          </p:nvPr>
        </p:nvGraphicFramePr>
        <p:xfrm>
          <a:off x="369000" y="3645024"/>
          <a:ext cx="8496945" cy="240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Протяженность сети автомобильных дорог местного значения, км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300,03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300,03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300,03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Прирост протяженности автомобильных дорог местного значения, соответствующих нормативным требованиям к транспортно-эксплуатационным показателям, в результате капитального ремонта и ремонта автомобильных дорог, км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2,24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2,16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2,26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объектов, на которых выполнены работы по содержанию, ед.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объектов, на которых выполнены работы по оформлению прав собственности, ед.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347863" y="3212976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2578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8199643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«Безопасность  </a:t>
            </a:r>
            <a:br>
              <a:rPr lang="ru-RU" sz="24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Заволжского муниципального района Ивановской области»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25434"/>
            <a:ext cx="8640960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4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27351"/>
              </p:ext>
            </p:extLst>
          </p:nvPr>
        </p:nvGraphicFramePr>
        <p:xfrm>
          <a:off x="392625" y="2060848"/>
          <a:ext cx="8496945" cy="17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Обеспечение общественного порядка и профилактика правонарушений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1 164,3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1 165,1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1 145,3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12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Построение и развитие АПК «Безопасный город»</a:t>
                      </a: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241,5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251,9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4496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Пожарная безопасность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 smtClean="0"/>
                        <a:t>ВСЕГО</a:t>
                      </a:r>
                      <a:endParaRPr lang="ru-RU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1 405,8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1 417,0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1 145,3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606105"/>
              </p:ext>
            </p:extLst>
          </p:nvPr>
        </p:nvGraphicFramePr>
        <p:xfrm>
          <a:off x="392625" y="4293096"/>
          <a:ext cx="8496945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2860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рассмотренных дел комиссией по делам несовершеннолетних и защите их прав, всего, шт.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видеокамер, введенных в эксплуатацию в систему АПК «Безопасный город, шт.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Уровень информирования населения о необходимости соблюдения правил пожарной безопасности,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проведенных мероприятий по правовому просвещению и правовому информированию граждан, ед.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425592" y="3861048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653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021396260"/>
              </p:ext>
            </p:extLst>
          </p:nvPr>
        </p:nvGraphicFramePr>
        <p:xfrm>
          <a:off x="0" y="0"/>
          <a:ext cx="9036496" cy="378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1060502"/>
              </p:ext>
            </p:extLst>
          </p:nvPr>
        </p:nvGraphicFramePr>
        <p:xfrm>
          <a:off x="0" y="3944720"/>
          <a:ext cx="9144000" cy="29132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351382">
                <a:tc rowSpan="2"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ru-RU" sz="1600" dirty="0" smtClean="0"/>
                        <a:t>По состоянию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Население Заволжского муниципального района</a:t>
                      </a:r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том числе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79061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ru-RU" sz="1600" dirty="0" smtClean="0"/>
                        <a:t>Городское население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ru-RU" sz="1600" dirty="0" smtClean="0"/>
                        <a:t>Сельское население</a:t>
                      </a:r>
                      <a:endParaRPr lang="ru-RU" sz="1600" dirty="0"/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на 01.01.2021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13 949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+mn-cs"/>
                        </a:rPr>
                        <a:t>9 484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4 465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на 01.01.2022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13 601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9 238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4 363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на 01.01.20</a:t>
                      </a: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23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12 422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8 532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3 890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на 01.01.20</a:t>
                      </a:r>
                      <a:r>
                        <a:rPr lang="en-US" sz="16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12 153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8 376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3 777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на 01.01.20</a:t>
                      </a:r>
                      <a:r>
                        <a:rPr lang="en-US" sz="16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5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11 893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8 231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3 662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8199643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«Управление муниципальными финансами в </a:t>
            </a:r>
            <a:r>
              <a:rPr lang="ru-RU" sz="2400" b="1" smtClean="0">
                <a:solidFill>
                  <a:schemeClr val="tx1"/>
                </a:solidFill>
                <a:latin typeface="+mn-lt"/>
              </a:rPr>
              <a:t>Заволжском муниципальном районе»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2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707736"/>
              </p:ext>
            </p:extLst>
          </p:nvPr>
        </p:nvGraphicFramePr>
        <p:xfrm>
          <a:off x="395536" y="2121664"/>
          <a:ext cx="8496945" cy="15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Организация бюджетного процесса в Заволжском муниципальном районе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9 317,7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9 317,7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9 317,7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Управление муниципальным долгом Заволжского муниципального района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 smtClean="0"/>
                        <a:t>ВСЕГО</a:t>
                      </a:r>
                      <a:endParaRPr lang="ru-RU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9 367,7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9 367,7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9 367,7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275005"/>
              </p:ext>
            </p:extLst>
          </p:nvPr>
        </p:nvGraphicFramePr>
        <p:xfrm>
          <a:off x="395536" y="4221088"/>
          <a:ext cx="8496945" cy="164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Полнота исполнения расходных обязательств Заволжского муниципального района,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Отношение фактического поступления доходов главных администраторов к утвержденному плану,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расходов бюджета Заволжского муниципального района, осуществляемых в рамках муниципальных  программ,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491879" y="3717032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4475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8199643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«Совершенствование местного самоуправления  Заволжского муниципального района»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2664296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2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419714"/>
              </p:ext>
            </p:extLst>
          </p:nvPr>
        </p:nvGraphicFramePr>
        <p:xfrm>
          <a:off x="441009" y="1975872"/>
          <a:ext cx="8496945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Обеспечение деятельности администрации Заволжского муниципального района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48 340,6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50 268,7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47 054,1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Обеспечение деятельности муниципального казённого учреждения «Управление по материально-техническому обеспечению деятельности органов местного самоуправления Заволжского муниципального района»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18 679,7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18 000,0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18 000,0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Организация предоставления государственных и муниципальных услуг на базе муниципального учреждения «Многофункциональный центр предоставления государственных и муниципальных услуг Заволжского муниципального района»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7 254,8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7 254,8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7 254,8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3144"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 smtClean="0"/>
                        <a:t>ВСЕГО</a:t>
                      </a:r>
                      <a:endParaRPr lang="ru-RU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/>
                        <a:t>74 275,1</a:t>
                      </a:r>
                      <a:endParaRPr lang="ru-RU" sz="14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/>
                        <a:t>75 523,5</a:t>
                      </a:r>
                      <a:endParaRPr lang="ru-RU" sz="14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/>
                        <a:t>72 308,9</a:t>
                      </a:r>
                      <a:endParaRPr lang="ru-RU" sz="14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315227"/>
              </p:ext>
            </p:extLst>
          </p:nvPr>
        </p:nvGraphicFramePr>
        <p:xfrm>
          <a:off x="441009" y="4806444"/>
          <a:ext cx="8496945" cy="178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286097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Отсутствие просроченной дебиторской  и кредиторской задолженностей, тыс. руб.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Уровень удовлетворенности созданных условий для деятельности администрации,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Организация предоставления государственных и муниципальных услуг в многофункциональных центрах предоставления государственных и муниципальных услуг, кол-во услуг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10 000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10 000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10 000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419872" y="4509120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4693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8199643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«Управление муниципальным имуществом  Заволжского муниципального </a:t>
            </a:r>
            <a:br>
              <a:rPr lang="ru-RU" sz="24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района Ивановской области»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640960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4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157309"/>
              </p:ext>
            </p:extLst>
          </p:nvPr>
        </p:nvGraphicFramePr>
        <p:xfrm>
          <a:off x="395536" y="2060848"/>
          <a:ext cx="8496945" cy="110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Управление муниципальным имуществом и земельными ресурсами Заволжского муниципального района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2 434,1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2 373,4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2 495,1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2 434,1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2 373,4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2 495,1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995666"/>
              </p:ext>
            </p:extLst>
          </p:nvPr>
        </p:nvGraphicFramePr>
        <p:xfrm>
          <a:off x="395536" y="3717032"/>
          <a:ext cx="8496945" cy="197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приватизированных объектов муниципального имущества к общему количеству объектов, планируемых к приватизации,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объектов муниципальной собственности в отношении которых проведена инвентаризация (обследование объектов) от общего количества объектов, подлежащих инвентаризации (обследованию),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проведенных проверок использования муниципального имущества, шт.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563888" y="3236486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9071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8199643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«Улучшение условий и охраны труда в органах местного самоуправления </a:t>
            </a:r>
            <a:br>
              <a:rPr lang="ru-RU" sz="24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 Заволжского муниципального района»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2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742722"/>
              </p:ext>
            </p:extLst>
          </p:nvPr>
        </p:nvGraphicFramePr>
        <p:xfrm>
          <a:off x="395536" y="2061488"/>
          <a:ext cx="8496945" cy="175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Специальная оценка условий труда в органах местного самоуправления Заволжского муниципального района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72,8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25,7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25,7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Совершенствование системы непрерывной подготовки работников по охране труда на основе современных технологий обучения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79,4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17,0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17,0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 smtClean="0"/>
                        <a:t>ВСЕГО</a:t>
                      </a:r>
                      <a:endParaRPr lang="ru-RU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152,2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42,7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42,7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508251"/>
              </p:ext>
            </p:extLst>
          </p:nvPr>
        </p:nvGraphicFramePr>
        <p:xfrm>
          <a:off x="395536" y="4149080"/>
          <a:ext cx="8496945" cy="240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рабочих мест, на которых проведена специальная оценка условий труда,%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материалов по вопросам охраны труда, размещенных в средствах массовой информации и на официальном сайте администрации Заволжского муниципального района в сети Интернет, шт.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мероприятий, направленных на пропаганду безопасных условий труда, шт.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обученных по охране труда специалистов  в обучающих организациях, аккредитованных в установленном порядке,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492644" y="3789040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6197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8199643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«Поддержка и развитие информационно-коммуникационных технологий в органах местного самоуправления Заволжского муниципального района»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lvl="0" indent="0" algn="r">
              <a:buClr>
                <a:srgbClr val="0BD0D9"/>
              </a:buClr>
              <a:buNone/>
            </a:pPr>
            <a:r>
              <a:rPr lang="ru-RU" sz="1200" dirty="0" err="1" smtClean="0">
                <a:solidFill>
                  <a:prstClr val="black"/>
                </a:solidFill>
              </a:rPr>
              <a:t>тыс.руб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marL="0" indent="0" algn="r">
              <a:buNone/>
            </a:pPr>
            <a:endParaRPr lang="ru-RU" sz="1200" b="1" dirty="0" smtClean="0"/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860970"/>
              </p:ext>
            </p:extLst>
          </p:nvPr>
        </p:nvGraphicFramePr>
        <p:xfrm>
          <a:off x="441008" y="1910090"/>
          <a:ext cx="8496945" cy="1878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Поддержка информационно-коммуникационных технологий в органах местного самоуправления Заволжского муниципального района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1 819,1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1 555,6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670,3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Развитие информационно-коммуникационных технологий в органах местного самоуправления Заволжского муниципального района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0190"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ВСЕГО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</a:rPr>
                        <a:t>1 819,1</a:t>
                      </a:r>
                      <a:endParaRPr lang="ru-RU" sz="1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</a:rPr>
                        <a:t>1 555,6</a:t>
                      </a:r>
                      <a:endParaRPr lang="ru-RU" sz="1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</a:rPr>
                        <a:t>670,3</a:t>
                      </a:r>
                      <a:endParaRPr lang="ru-RU" sz="1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939815"/>
              </p:ext>
            </p:extLst>
          </p:nvPr>
        </p:nvGraphicFramePr>
        <p:xfrm>
          <a:off x="441008" y="4086364"/>
          <a:ext cx="8496945" cy="247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рабочих мест сотрудников администрации, обеспеченных доступом к сети Интернет и справочно-правовым системам,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обновленных автоматизированных персональных рабочих мест от общего количества автоматизированных персональных рабочих мест,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органов администрации Заволжского муниципального района, обеспечивающих размещение информации о своей деятельности на веб-сайтах в соответствии с требованиями Федерального закона от 09.02.2009 N 8-ФЗ "Об обеспечении доступа к информации о деятельности государственных органов и органов местного самоуправления"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419871" y="3717032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1941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8199643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Муниципальная программа «Охрана окружающей среды на территории Заволжского муниципального района»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Ресурсное обеспечение программы</a:t>
            </a:r>
          </a:p>
          <a:p>
            <a:pPr marL="0" indent="0" algn="r">
              <a:buNone/>
            </a:pPr>
            <a:r>
              <a:rPr lang="ru-RU" sz="1200" dirty="0" err="1" smtClean="0"/>
              <a:t>тыс.руб</a:t>
            </a:r>
            <a:r>
              <a:rPr lang="ru-RU" sz="1200" dirty="0" smtClean="0"/>
              <a:t>.</a:t>
            </a:r>
          </a:p>
          <a:p>
            <a:pPr marL="0" indent="0" algn="ctr">
              <a:buNone/>
            </a:pP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589415"/>
              </p:ext>
            </p:extLst>
          </p:nvPr>
        </p:nvGraphicFramePr>
        <p:xfrm>
          <a:off x="395536" y="2060848"/>
          <a:ext cx="8496945" cy="15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9511"/>
                <a:gridCol w="135951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структурного элемента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Ликвидация накопленного вреда окружающей среде Заволжского муниципального района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/>
                        <a:t>0,0</a:t>
                      </a:r>
                      <a:endParaRPr lang="ru-RU" sz="14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/>
                        <a:t>0,0</a:t>
                      </a:r>
                      <a:endParaRPr lang="ru-RU" sz="14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/>
                        <a:t>0,0</a:t>
                      </a:r>
                      <a:endParaRPr lang="ru-RU" sz="14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Использование и охрана земель на территории Заволжского муниципального района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140,1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140,1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 smtClean="0"/>
                        <a:t>ВСЕГО</a:t>
                      </a:r>
                      <a:endParaRPr lang="ru-RU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140,1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140,1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0,0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776856"/>
              </p:ext>
            </p:extLst>
          </p:nvPr>
        </p:nvGraphicFramePr>
        <p:xfrm>
          <a:off x="395536" y="4221088"/>
          <a:ext cx="8451471" cy="164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308"/>
                <a:gridCol w="1329615"/>
                <a:gridCol w="1350869"/>
                <a:gridCol w="1322679"/>
              </a:tblGrid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разработанной проектно-сметной документации по ликвидации накопленного вреда окружающей среде, шт.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мероприятий по очистке территории района от мусора, шт.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5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ликвидированных несанкционированных свалок на землях поселения, шт.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419872" y="3717032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</a:rPr>
              <a:t>Целевые показатели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5471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197549628"/>
              </p:ext>
            </p:extLst>
          </p:nvPr>
        </p:nvGraphicFramePr>
        <p:xfrm>
          <a:off x="0" y="0"/>
          <a:ext cx="9144000" cy="7128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127486400"/>
              </p:ext>
            </p:extLst>
          </p:nvPr>
        </p:nvGraphicFramePr>
        <p:xfrm>
          <a:off x="0" y="0"/>
          <a:ext cx="9144000" cy="7128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8003232" cy="11247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Непрограммные направления деятельности </a:t>
            </a:r>
            <a:br>
              <a:rPr lang="ru-RU" sz="22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Заволжского муниципального района </a:t>
            </a:r>
            <a:br>
              <a:rPr lang="ru-RU" sz="22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на 2026 год и на плановый период 2027 и 2028 годов</a:t>
            </a:r>
            <a:r>
              <a:rPr lang="ru-RU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endParaRPr lang="ru-RU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964488" cy="86409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бюджетных ассигнований на: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6 942,4 тыс.руб.;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2027 год –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959,7 тыс.руб.;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2028 год – 2 276,0 тыс.руб.       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675878264"/>
              </p:ext>
            </p:extLst>
          </p:nvPr>
        </p:nvGraphicFramePr>
        <p:xfrm>
          <a:off x="251520" y="1844824"/>
          <a:ext cx="856895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29614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Непрограммные направления деятельности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Заволжского муниципального района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на 2026 год и на плановый период 2027 и 2028 годов (продолжение</a:t>
            </a:r>
            <a:r>
              <a:rPr lang="ru-RU" sz="18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)</a:t>
            </a:r>
            <a:endParaRPr lang="ru-RU" sz="18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3528972"/>
              </p:ext>
            </p:extLst>
          </p:nvPr>
        </p:nvGraphicFramePr>
        <p:xfrm>
          <a:off x="323528" y="1484784"/>
          <a:ext cx="8445624" cy="4839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Основные направления бюджетной и налоговой политики Заволжского муниципального района на 2026 год и на плановый период 2027 и 2028 годов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24600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Создание условий социально-экономического развития Заволжского муниципального района в целях обеспечения реализации приоритетных для района задач и дальнейшего роста уровня жизни населения Заволжского муниципального района, сохранение стабильности и устойчивости бюджета Заволжского муниципального района.</a:t>
            </a:r>
          </a:p>
          <a:p>
            <a:pPr algn="just">
              <a:buNone/>
            </a:pPr>
            <a:endParaRPr lang="ru-RU" sz="800" dirty="0" smtClean="0"/>
          </a:p>
          <a:p>
            <a:pPr algn="just"/>
            <a:r>
              <a:rPr lang="ru-RU" sz="1600" dirty="0" smtClean="0"/>
              <a:t>Определение направлений расходования средств бюджета с учетом их приоритетности с применением всестороннего анализа на предмет необходимости и эффективности.</a:t>
            </a:r>
          </a:p>
          <a:p>
            <a:pPr algn="just"/>
            <a:endParaRPr lang="ru-RU" sz="800" dirty="0" smtClean="0"/>
          </a:p>
          <a:p>
            <a:pPr algn="just"/>
            <a:r>
              <a:rPr lang="ru-RU" sz="1600" dirty="0" smtClean="0"/>
              <a:t>Достижение национальных целей развития, определенных Президентом Российской Федерации.</a:t>
            </a:r>
          </a:p>
          <a:p>
            <a:pPr algn="just">
              <a:buNone/>
            </a:pPr>
            <a:endParaRPr lang="ru-RU" sz="800" dirty="0" smtClean="0"/>
          </a:p>
          <a:p>
            <a:pPr algn="just"/>
            <a:r>
              <a:rPr lang="ru-RU" sz="1600" dirty="0" smtClean="0"/>
              <a:t>Повышению эффективности межбюджетных отношений с Ивановской областью.</a:t>
            </a:r>
          </a:p>
          <a:p>
            <a:pPr algn="just">
              <a:buNone/>
            </a:pPr>
            <a:endParaRPr lang="ru-RU" sz="800" dirty="0" smtClean="0"/>
          </a:p>
          <a:p>
            <a:pPr algn="just"/>
            <a:r>
              <a:rPr lang="ru-RU" sz="1600" dirty="0" smtClean="0"/>
              <a:t>Снижению долговой нагрузки на бюджет Заволжского муниципального района и повышение инвестиционной привлекательности.</a:t>
            </a:r>
          </a:p>
          <a:p>
            <a:pPr algn="just"/>
            <a:endParaRPr lang="ru-RU" sz="800" dirty="0" smtClean="0"/>
          </a:p>
          <a:p>
            <a:pPr algn="just"/>
            <a:r>
              <a:rPr lang="ru-RU" sz="1600" dirty="0" smtClean="0"/>
              <a:t>Управление бюджетными рисками.</a:t>
            </a:r>
            <a:endParaRPr lang="ru-RU" sz="1600" dirty="0"/>
          </a:p>
          <a:p>
            <a:pPr algn="just">
              <a:buNone/>
            </a:pPr>
            <a:endParaRPr lang="ru-RU" sz="800" dirty="0" smtClean="0"/>
          </a:p>
          <a:p>
            <a:pPr algn="just"/>
            <a:r>
              <a:rPr lang="ru-RU" sz="1600" dirty="0" smtClean="0"/>
              <a:t>Совершенствование муниципального контроля в финансово-бюджетной сфере.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36815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Непрограммные направления деятельности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Заволжского муниципального района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на 2026 год и на плановый период 2027 и 2028 годов (продолжение)</a:t>
            </a:r>
            <a:endParaRPr lang="ru-RU" sz="20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925858"/>
              </p:ext>
            </p:extLst>
          </p:nvPr>
        </p:nvGraphicFramePr>
        <p:xfrm>
          <a:off x="323528" y="1412776"/>
          <a:ext cx="844562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790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Иные межбюджетные трансферты поселениям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Заволжского муниципального района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на 2026 год и на плановый период 2027 и 2028 годов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endParaRPr lang="ru-RU" sz="2000" b="1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6206602"/>
              </p:ext>
            </p:extLst>
          </p:nvPr>
        </p:nvGraphicFramePr>
        <p:xfrm>
          <a:off x="179512" y="1700808"/>
          <a:ext cx="8856982" cy="45364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832647"/>
                <a:gridCol w="1008112"/>
                <a:gridCol w="1008112"/>
                <a:gridCol w="100811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2026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2027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2028 год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b="1" baseline="0" dirty="0" smtClean="0"/>
                        <a:t>Содержание автомобильных дорог местного значения вне границ населенных пунктов в границах Заволжского муниципального района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/>
                        <a:t>3 396,0</a:t>
                      </a:r>
                    </a:p>
                    <a:p>
                      <a:pPr algn="ctr"/>
                      <a:endParaRPr lang="ru-RU" sz="14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/>
                        <a:t>3 396,0</a:t>
                      </a:r>
                      <a:endParaRPr lang="ru-RU" sz="14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/>
                        <a:t>3 396,0</a:t>
                      </a:r>
                      <a:endParaRPr lang="ru-RU" sz="1400" b="1" i="1" u="sng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Волжское сельское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1 612,1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1 612,1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1 612,1</a:t>
                      </a:r>
                      <a:endParaRPr lang="ru-RU" sz="1400" dirty="0"/>
                    </a:p>
                  </a:txBody>
                  <a:tcPr/>
                </a:tc>
              </a:tr>
              <a:tr h="24142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Дмитриевское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399,9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399,9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399,9</a:t>
                      </a:r>
                      <a:endParaRPr lang="ru-RU" sz="1400" dirty="0"/>
                    </a:p>
                  </a:txBody>
                  <a:tcPr/>
                </a:tc>
              </a:tr>
              <a:tr h="18312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Междуреченское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768,8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768,8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768,8</a:t>
                      </a:r>
                      <a:endParaRPr lang="ru-RU" sz="1400" dirty="0"/>
                    </a:p>
                  </a:txBody>
                  <a:tcPr/>
                </a:tc>
              </a:tr>
              <a:tr h="268848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Сосневское</a:t>
                      </a:r>
                      <a:r>
                        <a:rPr lang="ru-RU" sz="1200" dirty="0" smtClean="0"/>
                        <a:t>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615,2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615,2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615,2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/>
                        <a:t>Содержание автомобильных дорог местного значения в границах населенных пунктов поселений Заволжского муниципального района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/>
                        <a:t>3 604,0</a:t>
                      </a:r>
                      <a:endParaRPr lang="ru-RU" sz="14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/>
                        <a:t>3 604,0</a:t>
                      </a:r>
                      <a:endParaRPr lang="ru-RU" sz="14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/>
                        <a:t>3 604,0</a:t>
                      </a:r>
                      <a:endParaRPr lang="ru-RU" sz="1400" b="1" i="1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Волжское сельское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1 277,1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1 277,1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1 277,1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Дмитриевское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364,9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364,9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364,9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Междуреченское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1 183,9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1 183,9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1 183,9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Сосневское</a:t>
                      </a:r>
                      <a:r>
                        <a:rPr lang="ru-RU" sz="1200" dirty="0" smtClean="0"/>
                        <a:t>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778,1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778,1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778,1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58148" y="1357298"/>
            <a:ext cx="1034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тыс.руб.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Иные межбюджетные трансферты поселениям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Заволжского муниципального района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на 2026 год и на плановый период 2027 и 2028 годов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 (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)</a:t>
            </a:r>
            <a:endParaRPr lang="ru-RU" sz="2000" b="1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0660010"/>
              </p:ext>
            </p:extLst>
          </p:nvPr>
        </p:nvGraphicFramePr>
        <p:xfrm>
          <a:off x="179512" y="2348880"/>
          <a:ext cx="8784977" cy="250958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570962"/>
                <a:gridCol w="1071339"/>
                <a:gridCol w="1071339"/>
                <a:gridCol w="1071337"/>
              </a:tblGrid>
              <a:tr h="4340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2026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2027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2028 год</a:t>
                      </a:r>
                      <a:endParaRPr lang="ru-RU" sz="1600" dirty="0"/>
                    </a:p>
                  </a:txBody>
                  <a:tcPr/>
                </a:tc>
              </a:tr>
              <a:tr h="856291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библиотечного обслуживания населения, комплектование и обеспечение сохранности библиотечных фондов библиотек поселения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5 601,7</a:t>
                      </a:r>
                      <a:endParaRPr lang="ru-RU" sz="1400" b="1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5 668,7</a:t>
                      </a:r>
                      <a:endParaRPr lang="ru-RU" sz="1400" b="1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5 591,8</a:t>
                      </a:r>
                      <a:endParaRPr lang="ru-RU" sz="1400" b="1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977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Волжское сельское</a:t>
                      </a:r>
                      <a:r>
                        <a:rPr lang="ru-RU" sz="1200" baseline="0" dirty="0" smtClean="0">
                          <a:latin typeface="+mn-lt"/>
                        </a:rPr>
                        <a:t> </a:t>
                      </a:r>
                      <a:r>
                        <a:rPr lang="ru-RU" sz="1200" dirty="0" smtClean="0">
                          <a:latin typeface="+mn-lt"/>
                        </a:rPr>
                        <a:t>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1 678,4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1 686,3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1 659,6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Дмитриевское сельское 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1 168,5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1 201,9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1 191,8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Междуреченское сельское поселение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1 843,2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1 859,7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1 832,7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90911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+mn-lt"/>
                        </a:rPr>
                        <a:t>Сосневское</a:t>
                      </a:r>
                      <a:r>
                        <a:rPr lang="ru-RU" sz="1200" dirty="0" smtClean="0">
                          <a:latin typeface="+mn-lt"/>
                        </a:rPr>
                        <a:t> сельское 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911,6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920,8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907,7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12360" y="1772816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тыс.руб.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4984"/>
            <a:ext cx="91440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476672"/>
            <a:ext cx="914400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Дорожный фонд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Дорожный фонд – часть средств бюджета, подлежащая использованию в целях финансового обеспечения 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пунктов.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4680520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Дорожный фонд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Заволжского муниципального района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2020 год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6714650"/>
              </p:ext>
            </p:extLst>
          </p:nvPr>
        </p:nvGraphicFramePr>
        <p:xfrm>
          <a:off x="0" y="-46653"/>
          <a:ext cx="9216000" cy="73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50405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Социально-значимые проекты, реализуемые в 2027 году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AutoShape 2" descr="https://portal.iv-edu.ru/dep/mouozavl/zavolgskiyrn_kolshevskaya/schoollife/photo/school.JPG"/>
          <p:cNvSpPr>
            <a:spLocks noChangeAspect="1" noChangeArrowheads="1"/>
          </p:cNvSpPr>
          <p:nvPr/>
        </p:nvSpPr>
        <p:spPr bwMode="auto">
          <a:xfrm>
            <a:off x="155575" y="-2697162"/>
            <a:ext cx="7620000" cy="571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124" name="AutoShape 4" descr="https://r1.nubex.ru/s3030-6af/a97377a1b6_fit-in~1280x800~filters:no_upscale()__f8902_2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AutoShape 2" descr="https://slife.org/wp-content/uploads/nature-32946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125" name="AutoShape 5" descr="https://im0-tub-ru.yandex.net/i?id=72ac61fd0bc66dfcd6f92c3831b3a331&amp;n=33&amp;w=174&amp;h=1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127" name="AutoShape 7" descr="https://im0-tub-ru.yandex.net/i?id=72ac61fd0bc66dfcd6f92c3831b3a331&amp;n=33&amp;w=174&amp;h=1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129" name="AutoShape 9" descr="https://im0-tub-ru.yandex.net/i?id=72ac61fd0bc66dfcd6f92c3831b3a331&amp;n=33&amp;w=174&amp;h=1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131" name="AutoShape 11" descr="https://im0-tub-ru.yandex.net/i?id=72ac61fd0bc66dfcd6f92c3831b3a331&amp;n=33&amp;w=174&amp;h=1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133" name="AutoShape 13" descr="https://im0-tub-ru.yandex.net/i?id=72ac61fd0bc66dfcd6f92c3831b3a331&amp;n=33&amp;w=174&amp;h=1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135" name="AutoShape 15" descr="https://im0-tub-ru.yandex.net/i?id=04acf489ca23f27fdfa2f186df003ed5&amp;n=33&amp;w=200&amp;h=1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9552" y="1044326"/>
            <a:ext cx="8288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/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smtClean="0">
                <a:solidFill>
                  <a:prstClr val="black"/>
                </a:solidFill>
              </a:rPr>
              <a:t>     </a:t>
            </a:r>
            <a:r>
              <a:rPr lang="ru-RU" sz="1600" dirty="0">
                <a:solidFill>
                  <a:prstClr val="black"/>
                </a:solidFill>
              </a:rPr>
              <a:t>Капитальный ремонт и оснащение образовательных организаций, осуществляющих образовательную деятельность по образовательным программам дошкольного </a:t>
            </a:r>
            <a:r>
              <a:rPr lang="ru-RU" sz="1600" dirty="0" smtClean="0">
                <a:solidFill>
                  <a:prstClr val="black"/>
                </a:solidFill>
              </a:rPr>
              <a:t>образования в рамках </a:t>
            </a:r>
            <a:r>
              <a:rPr lang="ru-RU" sz="1600" dirty="0">
                <a:solidFill>
                  <a:prstClr val="black"/>
                </a:solidFill>
              </a:rPr>
              <a:t>регионального проекта «Поддержка семьи» </a:t>
            </a:r>
            <a:r>
              <a:rPr lang="ru-RU" sz="1600" dirty="0">
                <a:solidFill>
                  <a:srgbClr val="000000"/>
                </a:solidFill>
              </a:rPr>
              <a:t>–</a:t>
            </a:r>
            <a:r>
              <a:rPr lang="ru-RU" sz="1600" dirty="0" smtClean="0">
                <a:solidFill>
                  <a:prstClr val="black"/>
                </a:solidFill>
              </a:rPr>
              <a:t> 60 383,9 тыс.руб.</a:t>
            </a:r>
          </a:p>
        </p:txBody>
      </p:sp>
      <p:pic>
        <p:nvPicPr>
          <p:cNvPr id="5" name="Picture 2" descr="https://r1.nubex.ru/s3030-6af/813452176c_fit-in~1280x800~filters:no_upscale()__f30468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564731"/>
            <a:ext cx="1872208" cy="1872208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21" y="2420888"/>
            <a:ext cx="2023162" cy="18722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186" y="2428116"/>
            <a:ext cx="2123455" cy="18722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3364220"/>
            <a:ext cx="3384376" cy="22250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17" y="4564731"/>
            <a:ext cx="2077366" cy="187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7923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Сведения о верхнем пределе муниципального долга Заволжского муниципального района на 1 января года, следующего за очередным финансовым годом и каждым годом планового периода</a:t>
            </a:r>
            <a:endParaRPr lang="ru-RU" sz="2000" b="1" dirty="0"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5972496"/>
              </p:ext>
            </p:extLst>
          </p:nvPr>
        </p:nvGraphicFramePr>
        <p:xfrm>
          <a:off x="395536" y="2204864"/>
          <a:ext cx="4032448" cy="384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5062915"/>
              </p:ext>
            </p:extLst>
          </p:nvPr>
        </p:nvGraphicFramePr>
        <p:xfrm>
          <a:off x="4572000" y="2204864"/>
          <a:ext cx="4248472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zavrayadm.ru/images/stories/ger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142852"/>
            <a:ext cx="1657350" cy="20764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420888"/>
            <a:ext cx="914400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       </a:t>
            </a:r>
            <a:r>
              <a:rPr lang="ru-RU" sz="1700" dirty="0" smtClean="0">
                <a:solidFill>
                  <a:schemeClr val="bg1"/>
                </a:solidFill>
              </a:rPr>
              <a:t>На официальном сайте администрации Заволжского муниципального района Ивановской области в сети Интернет</a:t>
            </a:r>
            <a:r>
              <a:rPr lang="ru-RU" sz="1700" dirty="0" smtClean="0">
                <a:solidFill>
                  <a:schemeClr val="bg1"/>
                </a:solidFill>
                <a:uFill>
                  <a:solidFill>
                    <a:schemeClr val="bg2">
                      <a:lumMod val="75000"/>
                    </a:schemeClr>
                  </a:solidFill>
                </a:uFill>
              </a:rPr>
              <a:t> </a:t>
            </a:r>
            <a:r>
              <a:rPr lang="en-US" sz="1700" dirty="0" smtClean="0">
                <a:solidFill>
                  <a:schemeClr val="bg1"/>
                </a:solidFill>
              </a:rPr>
              <a:t>(</a:t>
            </a:r>
            <a:r>
              <a:rPr lang="ru-RU" sz="1700" u="sng" kern="50" dirty="0" smtClean="0">
                <a:solidFill>
                  <a:schemeClr val="bg1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http://zavrayadm.ru</a:t>
            </a:r>
            <a:r>
              <a:rPr lang="en-US" sz="1700" u="sng" kern="50" dirty="0" smtClean="0">
                <a:solidFill>
                  <a:schemeClr val="bg1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)</a:t>
            </a:r>
            <a:r>
              <a:rPr lang="ru-RU" sz="1700" dirty="0" smtClean="0">
                <a:solidFill>
                  <a:schemeClr val="bg1"/>
                </a:solidFill>
              </a:rPr>
              <a:t> в разделе «Финансы/Бюджет/Бюджет 2026/Проект бюджета 2026-2028» размещен проект </a:t>
            </a:r>
            <a:r>
              <a:rPr lang="ru-RU" sz="1700" kern="50" dirty="0" smtClean="0">
                <a:solidFill>
                  <a:schemeClr val="bg1"/>
                </a:solidFill>
                <a:ea typeface="Lucida Sans Unicode" panose="020B0602030504020204" pitchFamily="34" charset="0"/>
                <a:cs typeface="Mangal" panose="02040503050203030202" pitchFamily="18" charset="0"/>
              </a:rPr>
              <a:t>муниципального правового акта «О бюджете Заволжского муниципального района на 2026 год и на плановый период 2027 и 2028 годов», а также аналитические материалы к нему.</a:t>
            </a:r>
          </a:p>
          <a:p>
            <a:pPr algn="just"/>
            <a:endParaRPr lang="ru-RU" sz="1700" kern="50" dirty="0" smtClean="0">
              <a:cs typeface="Mangal" panose="02040503050203030202" pitchFamily="18" charset="0"/>
            </a:endParaRPr>
          </a:p>
          <a:p>
            <a:pPr algn="just"/>
            <a:r>
              <a:rPr lang="ru-RU" sz="1700" dirty="0" smtClean="0">
                <a:solidFill>
                  <a:schemeClr val="bg1"/>
                </a:solidFill>
              </a:rPr>
              <a:t>       Обсуждение гражданами проекта </a:t>
            </a:r>
            <a:r>
              <a:rPr lang="ru-RU" sz="1700" kern="50" dirty="0" smtClean="0">
                <a:solidFill>
                  <a:prstClr val="black"/>
                </a:solidFill>
                <a:ea typeface="Lucida Sans Unicode" panose="020B0602030504020204" pitchFamily="34" charset="0"/>
                <a:cs typeface="Mangal" panose="02040503050203030202" pitchFamily="18" charset="0"/>
              </a:rPr>
              <a:t>муниципального правового акта о бюджете Заволжского муниципального района возможно посредством участи граждан в публичных слушаниях. Информационное сообщение (анонс) о проведении публичных слушаний размещается на официальном сайте </a:t>
            </a:r>
            <a:r>
              <a:rPr lang="ru-RU" sz="1700" dirty="0" smtClean="0">
                <a:solidFill>
                  <a:prstClr val="black"/>
                </a:solidFill>
              </a:rPr>
              <a:t>администрации Заволжского муниципального района Ивановской области в разделе «Анонсы».</a:t>
            </a:r>
            <a:endParaRPr lang="ru-RU" sz="17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643579"/>
            <a:ext cx="88204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dirty="0" smtClean="0">
              <a:solidFill>
                <a:schemeClr val="bg1"/>
              </a:solidFill>
            </a:endParaRPr>
          </a:p>
          <a:p>
            <a:r>
              <a:rPr lang="ru-RU" sz="800" dirty="0" smtClean="0">
                <a:solidFill>
                  <a:schemeClr val="bg1"/>
                </a:solidFill>
              </a:rPr>
              <a:t>Финансовый отдел администрации Заволжского муниципального района Ивановской области</a:t>
            </a:r>
          </a:p>
          <a:p>
            <a:r>
              <a:rPr lang="ru-RU" sz="800" dirty="0" smtClean="0">
                <a:solidFill>
                  <a:schemeClr val="bg1"/>
                </a:solidFill>
              </a:rPr>
              <a:t>Контактная информация: </a:t>
            </a:r>
          </a:p>
          <a:p>
            <a:r>
              <a:rPr lang="ru-RU" sz="800" u="sng" dirty="0" smtClean="0">
                <a:solidFill>
                  <a:schemeClr val="bg1"/>
                </a:solidFill>
              </a:rPr>
              <a:t>Адрес: </a:t>
            </a:r>
            <a:r>
              <a:rPr lang="ru-RU" sz="800" dirty="0" smtClean="0">
                <a:solidFill>
                  <a:schemeClr val="bg1"/>
                </a:solidFill>
              </a:rPr>
              <a:t>Ивановская область, г.Заволжск, ул.Мира д.7, тел. 6-00-44</a:t>
            </a:r>
            <a:r>
              <a:rPr lang="en-US" sz="8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800" u="sng" dirty="0" smtClean="0">
                <a:solidFill>
                  <a:schemeClr val="bg1"/>
                </a:solidFill>
              </a:rPr>
              <a:t>Адрес электронной почты: </a:t>
            </a:r>
            <a:r>
              <a:rPr lang="en-US" sz="800" dirty="0" err="1" smtClean="0">
                <a:solidFill>
                  <a:schemeClr val="bg1"/>
                </a:solidFill>
              </a:rPr>
              <a:t>zavfin@nxt</a:t>
            </a:r>
            <a:r>
              <a:rPr lang="ru-RU" sz="800" dirty="0" smtClean="0">
                <a:solidFill>
                  <a:schemeClr val="bg1"/>
                </a:solidFill>
              </a:rPr>
              <a:t>.</a:t>
            </a:r>
            <a:r>
              <a:rPr lang="en-US" sz="800" dirty="0" err="1" smtClean="0">
                <a:solidFill>
                  <a:schemeClr val="bg1"/>
                </a:solidFill>
              </a:rPr>
              <a:t>ru</a:t>
            </a:r>
            <a:endParaRPr lang="en-US" sz="800" dirty="0" smtClean="0">
              <a:solidFill>
                <a:schemeClr val="bg1"/>
              </a:solidFill>
            </a:endParaRPr>
          </a:p>
          <a:p>
            <a:r>
              <a:rPr lang="ru-RU" sz="800" u="sng" dirty="0" smtClean="0">
                <a:solidFill>
                  <a:schemeClr val="bg1"/>
                </a:solidFill>
              </a:rPr>
              <a:t>График работы:</a:t>
            </a:r>
            <a:r>
              <a:rPr lang="ru-RU" sz="800" dirty="0" smtClean="0">
                <a:solidFill>
                  <a:schemeClr val="bg1"/>
                </a:solidFill>
              </a:rPr>
              <a:t> </a:t>
            </a:r>
            <a:r>
              <a:rPr lang="ru-RU" sz="800" dirty="0" err="1" smtClean="0">
                <a:solidFill>
                  <a:schemeClr val="bg1"/>
                </a:solidFill>
              </a:rPr>
              <a:t>пн</a:t>
            </a:r>
            <a:r>
              <a:rPr lang="ru-RU" sz="800" dirty="0" smtClean="0">
                <a:solidFill>
                  <a:schemeClr val="bg1"/>
                </a:solidFill>
              </a:rPr>
              <a:t> – </a:t>
            </a:r>
            <a:r>
              <a:rPr lang="ru-RU" sz="800" dirty="0" err="1" smtClean="0">
                <a:solidFill>
                  <a:schemeClr val="bg1"/>
                </a:solidFill>
              </a:rPr>
              <a:t>чт</a:t>
            </a:r>
            <a:r>
              <a:rPr lang="ru-RU" sz="800" dirty="0" smtClean="0">
                <a:solidFill>
                  <a:schemeClr val="bg1"/>
                </a:solidFill>
              </a:rPr>
              <a:t> с 8.00 до 17.15, </a:t>
            </a:r>
            <a:r>
              <a:rPr lang="ru-RU" sz="800" dirty="0" err="1" smtClean="0">
                <a:solidFill>
                  <a:schemeClr val="bg1"/>
                </a:solidFill>
              </a:rPr>
              <a:t>пт</a:t>
            </a:r>
            <a:r>
              <a:rPr lang="ru-RU" sz="800" dirty="0" smtClean="0">
                <a:solidFill>
                  <a:schemeClr val="bg1"/>
                </a:solidFill>
              </a:rPr>
              <a:t> с 8.00 до 16.00</a:t>
            </a:r>
          </a:p>
          <a:p>
            <a:r>
              <a:rPr lang="ru-RU" sz="8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endParaRPr lang="ru-RU" sz="800" dirty="0" smtClean="0"/>
          </a:p>
          <a:p>
            <a:pPr algn="ctr"/>
            <a:endParaRPr lang="ru-RU" sz="800" dirty="0" smtClean="0"/>
          </a:p>
          <a:p>
            <a:pPr algn="ctr"/>
            <a:endParaRPr lang="ru-RU" sz="800" dirty="0" smtClean="0"/>
          </a:p>
          <a:p>
            <a:pPr algn="ctr"/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08012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Основные показатели социально-экономического развития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на 2026 год и на плановый период 2027 и 2028 годов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1. Экономические показатели </a:t>
            </a:r>
            <a:endParaRPr lang="ru-RU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4172487"/>
              </p:ext>
            </p:extLst>
          </p:nvPr>
        </p:nvGraphicFramePr>
        <p:xfrm>
          <a:off x="251521" y="1293260"/>
          <a:ext cx="8496942" cy="520155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73691"/>
                <a:gridCol w="1486847"/>
                <a:gridCol w="1058844"/>
                <a:gridCol w="1016728"/>
                <a:gridCol w="944105"/>
                <a:gridCol w="1016727"/>
              </a:tblGrid>
              <a:tr h="385376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Показатели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Ед.измере</a:t>
                      </a:r>
                      <a:endParaRPr lang="ru-RU" sz="1600" smtClean="0"/>
                    </a:p>
                    <a:p>
                      <a:pPr algn="ctr"/>
                      <a:r>
                        <a:rPr lang="ru-RU" sz="1600" smtClean="0"/>
                        <a:t>ния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Оценка </a:t>
                      </a:r>
                    </a:p>
                    <a:p>
                      <a:pPr algn="ctr"/>
                      <a:r>
                        <a:rPr lang="ru-RU" sz="1600" dirty="0" smtClean="0"/>
                        <a:t>2025 год</a:t>
                      </a:r>
                      <a:endParaRPr lang="ru-RU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Прогноз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15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2026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2027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2028 год</a:t>
                      </a:r>
                      <a:endParaRPr lang="ru-RU" sz="1600" dirty="0"/>
                    </a:p>
                  </a:txBody>
                  <a:tcPr/>
                </a:tc>
              </a:tr>
              <a:tr h="789205">
                <a:tc>
                  <a:txBody>
                    <a:bodyPr/>
                    <a:lstStyle/>
                    <a:p>
                      <a:r>
                        <a:rPr kumimoji="0" lang="ru-RU" sz="1600" kern="1200" dirty="0" smtClean="0"/>
                        <a:t>Объем продукции сельского хозяйства в хозяйствах всех категорий 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млн.руб.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40,621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42,861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45,143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47,597</a:t>
                      </a:r>
                      <a:endParaRPr lang="ru-RU" sz="1600" dirty="0"/>
                    </a:p>
                  </a:txBody>
                  <a:tcPr/>
                </a:tc>
              </a:tr>
              <a:tr h="567918">
                <a:tc>
                  <a:txBody>
                    <a:bodyPr/>
                    <a:lstStyle/>
                    <a:p>
                      <a:r>
                        <a:rPr kumimoji="0" lang="ru-RU" sz="1600" kern="1200" dirty="0" smtClean="0"/>
                        <a:t>Оборот розничной торговли 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млн.руб.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1 132,939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1 191,965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1 243,363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1 303,442</a:t>
                      </a:r>
                      <a:endParaRPr lang="ru-RU" sz="1600" dirty="0"/>
                    </a:p>
                  </a:txBody>
                  <a:tcPr/>
                </a:tc>
              </a:tr>
              <a:tr h="67440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Инвестиции в основной капитал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млн.руб.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89,587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5,700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2,500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2,300</a:t>
                      </a:r>
                      <a:endParaRPr lang="ru-RU" sz="1600" dirty="0"/>
                    </a:p>
                  </a:txBody>
                  <a:tcPr/>
                </a:tc>
              </a:tr>
              <a:tr h="67440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Количество малых и средних предприятий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тыс.единиц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0,363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0,366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0,370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0,370</a:t>
                      </a:r>
                      <a:endParaRPr lang="ru-RU" sz="1600" dirty="0"/>
                    </a:p>
                  </a:txBody>
                  <a:tcPr/>
                </a:tc>
              </a:tr>
              <a:tr h="9634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Среднесписочная численность работников, занятых на малых и средних предприятиях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тыс.человек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1,181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1,186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1,193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1,197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7440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Оборот малых и средних предприятий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млн.руб.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411,161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414,039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418,179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422,361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315416"/>
            <a:ext cx="8712968" cy="126876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Основные показатели социально-экономического развития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на 2026 год и на плановый период 2027 и 2028 годов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2.Показатели, характеризующие уровень жизни населения</a:t>
            </a:r>
            <a:endParaRPr lang="ru-RU" sz="2000" dirty="0"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073615"/>
              </p:ext>
            </p:extLst>
          </p:nvPr>
        </p:nvGraphicFramePr>
        <p:xfrm>
          <a:off x="214282" y="1029896"/>
          <a:ext cx="8871211" cy="558426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456385"/>
                <a:gridCol w="1189365"/>
                <a:gridCol w="1124952"/>
                <a:gridCol w="1060674"/>
                <a:gridCol w="1047318"/>
                <a:gridCol w="992517"/>
              </a:tblGrid>
              <a:tr h="348956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Показатели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Ед.измере</a:t>
                      </a:r>
                      <a:endParaRPr lang="ru-RU" sz="1400" dirty="0" smtClean="0"/>
                    </a:p>
                    <a:p>
                      <a:pPr algn="ctr"/>
                      <a:r>
                        <a:rPr lang="ru-RU" sz="1400" dirty="0" err="1" smtClean="0"/>
                        <a:t>ния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Оценка</a:t>
                      </a:r>
                    </a:p>
                    <a:p>
                      <a:pPr algn="ctr"/>
                      <a:r>
                        <a:rPr lang="ru-RU" sz="1400" dirty="0" smtClean="0"/>
                        <a:t> 2025 год</a:t>
                      </a:r>
                      <a:endParaRPr lang="ru-RU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Прогноз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89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2026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2027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2028 год</a:t>
                      </a:r>
                      <a:endParaRPr lang="ru-RU" sz="1400" dirty="0"/>
                    </a:p>
                  </a:txBody>
                  <a:tcPr/>
                </a:tc>
              </a:tr>
              <a:tr h="238192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Демография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2934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Численность постоянного населения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11,777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11,529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11,288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11,057</a:t>
                      </a:r>
                      <a:endParaRPr lang="ru-RU" sz="1600" dirty="0"/>
                    </a:p>
                  </a:txBody>
                  <a:tcPr/>
                </a:tc>
              </a:tr>
              <a:tr h="25989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 них городского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8,162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8,015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7,872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7,733</a:t>
                      </a:r>
                      <a:endParaRPr lang="ru-RU" sz="1600" dirty="0"/>
                    </a:p>
                  </a:txBody>
                  <a:tcPr/>
                </a:tc>
              </a:tr>
              <a:tr h="18216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 них сельского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3,615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3,514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3,416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3,324</a:t>
                      </a:r>
                      <a:endParaRPr lang="ru-RU" sz="1600" dirty="0"/>
                    </a:p>
                  </a:txBody>
                  <a:tcPr/>
                </a:tc>
              </a:tr>
              <a:tr h="50099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Общий коэффициент рождаемости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чел. на 1000 населения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5,86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6,16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6,47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6,78</a:t>
                      </a:r>
                      <a:endParaRPr lang="ru-RU" sz="1600" dirty="0"/>
                    </a:p>
                  </a:txBody>
                  <a:tcPr/>
                </a:tc>
              </a:tr>
              <a:tr h="54057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Общий коэффициент смертности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чел. на 1000 населения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25,47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25,67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25,96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25,96</a:t>
                      </a:r>
                      <a:endParaRPr lang="ru-RU" sz="1600" dirty="0"/>
                    </a:p>
                  </a:txBody>
                  <a:tcPr/>
                </a:tc>
              </a:tr>
              <a:tr h="48053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Ожидаемая</a:t>
                      </a:r>
                      <a:r>
                        <a:rPr lang="ru-RU" sz="1400" baseline="0" dirty="0" smtClean="0"/>
                        <a:t> продолжительность жизни при рождении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лет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70,5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71</a:t>
                      </a:r>
                      <a:endParaRPr lang="ru-RU" sz="1600" dirty="0"/>
                    </a:p>
                  </a:txBody>
                  <a:tcPr/>
                </a:tc>
              </a:tr>
              <a:tr h="322418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Труд и занятость 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3314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Численность безработных,</a:t>
                      </a:r>
                      <a:r>
                        <a:rPr lang="ru-RU" sz="1400" baseline="0" dirty="0" smtClean="0"/>
                        <a:t> зарегистрированных в органах государственной службы занятости </a:t>
                      </a:r>
                    </a:p>
                    <a:p>
                      <a:r>
                        <a:rPr lang="ru-RU" sz="1400" baseline="0" dirty="0" smtClean="0"/>
                        <a:t>(на конец года)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0,037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0,037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0,037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0,037</a:t>
                      </a:r>
                      <a:endParaRPr lang="ru-RU" sz="1600" dirty="0"/>
                    </a:p>
                  </a:txBody>
                  <a:tcPr/>
                </a:tc>
              </a:tr>
              <a:tr h="584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Уровень зарегистрированной безработицы к трудоспособному населению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(на конец года)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0,6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11430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Основные показатели социально-экономического развития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на 2026 год и на плановый период 2027 и 2028 годов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2.Показатели, характеризующие уровень жизни населения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(продолжение)</a:t>
            </a:r>
            <a:endParaRPr lang="ru-RU" sz="2000" dirty="0"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1412875"/>
          <a:ext cx="8640959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/>
                <a:gridCol w="1918108"/>
                <a:gridCol w="161028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Ед.измерения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Прогноз</a:t>
                      </a:r>
                    </a:p>
                    <a:p>
                      <a:pPr algn="ctr"/>
                      <a:r>
                        <a:rPr lang="ru-RU" dirty="0" smtClean="0"/>
                        <a:t> на 201</a:t>
                      </a:r>
                      <a:r>
                        <a:rPr lang="en-US" dirty="0" smtClean="0"/>
                        <a:t>9</a:t>
                      </a:r>
                      <a:r>
                        <a:rPr lang="ru-RU" dirty="0" smtClean="0"/>
                        <a:t> 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Лица в трудоспособном возрасте не занятые</a:t>
                      </a:r>
                      <a:r>
                        <a:rPr lang="ru-RU" baseline="0" dirty="0" smtClean="0"/>
                        <a:t> трудовой деятельностью и учёбой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тыс.человек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Численность безработных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тыс.человек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0,155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Фонд начисленной заработной платы всех работников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млн.руб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712,826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Среднесписочная численность работников организаций – всего: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тыс.человек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Средняя заработная плата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18 563,17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Денежные доходы в расчёте на душу населения в месяц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13 032,21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7003216"/>
              </p:ext>
            </p:extLst>
          </p:nvPr>
        </p:nvGraphicFramePr>
        <p:xfrm>
          <a:off x="251520" y="1340768"/>
          <a:ext cx="8784975" cy="513282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74665"/>
                <a:gridCol w="942798"/>
                <a:gridCol w="1483137"/>
                <a:gridCol w="1080120"/>
                <a:gridCol w="1152128"/>
                <a:gridCol w="1152127"/>
              </a:tblGrid>
              <a:tr h="35535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Показатели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Ед.измерения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Оценка</a:t>
                      </a:r>
                    </a:p>
                    <a:p>
                      <a:pPr algn="ctr"/>
                      <a:r>
                        <a:rPr lang="ru-RU" sz="1400" dirty="0" smtClean="0"/>
                        <a:t> 2025 год</a:t>
                      </a:r>
                      <a:endParaRPr lang="ru-RU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Прогноз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5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2026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2027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2028 год</a:t>
                      </a:r>
                      <a:endParaRPr lang="ru-RU" sz="1400" dirty="0"/>
                    </a:p>
                  </a:txBody>
                  <a:tcPr/>
                </a:tc>
              </a:tr>
              <a:tr h="54448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Фонд начисленной заработной платы всех работников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711,038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727,627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752,241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785,589</a:t>
                      </a:r>
                      <a:endParaRPr lang="ru-RU" sz="1600" dirty="0"/>
                    </a:p>
                  </a:txBody>
                  <a:tcPr/>
                </a:tc>
              </a:tr>
              <a:tr h="32028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Среднесписочная численность работников организаций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2,146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2,153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2,161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2,170</a:t>
                      </a:r>
                      <a:endParaRPr lang="ru-RU" sz="1600" dirty="0"/>
                    </a:p>
                  </a:txBody>
                  <a:tcPr/>
                </a:tc>
              </a:tr>
              <a:tr h="32028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Средняя заработная плата номинальная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27 611,00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28 163,30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29 008,20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30 168,53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  <a:tr h="228776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Денежные доходы населения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80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Денежные доходы в расчете на душу населения в месяц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16 375,69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17 358,23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18 538,59</a:t>
                      </a:r>
                      <a:endParaRPr lang="ru-RU" sz="1600" dirty="0"/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19 817,75</a:t>
                      </a:r>
                      <a:endParaRPr lang="ru-RU" sz="1600" dirty="0"/>
                    </a:p>
                  </a:txBody>
                  <a:tcPr/>
                </a:tc>
              </a:tr>
              <a:tr h="7686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Реальные располагаемые денежные доходы населения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% к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предыду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щему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году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99,92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100,2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100,50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101,0</a:t>
                      </a:r>
                      <a:endParaRPr lang="ru-RU" sz="1600" dirty="0"/>
                    </a:p>
                  </a:txBody>
                  <a:tcPr/>
                </a:tc>
              </a:tr>
              <a:tr h="7686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Численность населения с денежными доходами ниже прожиточного минимума в % ко всему населению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38,00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37,90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37,70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37,50</a:t>
                      </a:r>
                      <a:endParaRPr lang="ru-RU" sz="1600" dirty="0"/>
                    </a:p>
                  </a:txBody>
                  <a:tcPr/>
                </a:tc>
              </a:tr>
              <a:tr h="189128">
                <a:tc gridSpan="6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4"/>
          <p:cNvSpPr>
            <a:spLocks noChangeArrowheads="1"/>
          </p:cNvSpPr>
          <p:nvPr/>
        </p:nvSpPr>
        <p:spPr bwMode="auto">
          <a:xfrm>
            <a:off x="1000125" y="214313"/>
            <a:ext cx="800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Что такое бюджет</a:t>
            </a:r>
            <a:r>
              <a:rPr lang="en-US" sz="2000" b="1" dirty="0" smtClean="0">
                <a:solidFill>
                  <a:srgbClr val="002060"/>
                </a:solidFill>
                <a:cs typeface="Times New Roman" pitchFamily="18" charset="0"/>
              </a:rPr>
              <a:t>?</a:t>
            </a:r>
            <a:endParaRPr lang="ru-RU" sz="2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5123" name="Рисунок 36" descr="x_37ac4ade.jpg"/>
          <p:cNvPicPr>
            <a:picLocks noChangeAspect="1"/>
          </p:cNvPicPr>
          <p:nvPr/>
        </p:nvPicPr>
        <p:blipFill>
          <a:blip r:embed="rId3" cstate="print"/>
          <a:srcRect l="5672" r="66949"/>
          <a:stretch>
            <a:fillRect/>
          </a:stretch>
        </p:blipFill>
        <p:spPr bwMode="auto">
          <a:xfrm>
            <a:off x="323528" y="764704"/>
            <a:ext cx="1008063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20"/>
          <p:cNvSpPr txBox="1">
            <a:spLocks noChangeArrowheads="1"/>
          </p:cNvSpPr>
          <p:nvPr/>
        </p:nvSpPr>
        <p:spPr bwMode="auto">
          <a:xfrm>
            <a:off x="467544" y="2420888"/>
            <a:ext cx="2448694" cy="286232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ДОХОДЫ -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(налоги от юридических и физических лиц, административные платежи и сборы, безвозмездные поступления)</a:t>
            </a:r>
          </a:p>
        </p:txBody>
      </p:sp>
      <p:sp>
        <p:nvSpPr>
          <p:cNvPr id="5125" name="TextBox 21"/>
          <p:cNvSpPr txBox="1">
            <a:spLocks noChangeArrowheads="1"/>
          </p:cNvSpPr>
          <p:nvPr/>
        </p:nvSpPr>
        <p:spPr bwMode="auto">
          <a:xfrm>
            <a:off x="5868144" y="2492896"/>
            <a:ext cx="3024336" cy="3139321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B050B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 (социальные выплаты населению, содержание муниципальных учреждений (образование, ЖКХ, культура и другие) капитальное строительство и другие) </a:t>
            </a:r>
          </a:p>
        </p:txBody>
      </p:sp>
      <p:sp>
        <p:nvSpPr>
          <p:cNvPr id="5126" name="TextBox 22"/>
          <p:cNvSpPr txBox="1">
            <a:spLocks noChangeArrowheads="1"/>
          </p:cNvSpPr>
          <p:nvPr/>
        </p:nvSpPr>
        <p:spPr bwMode="auto">
          <a:xfrm flipV="1">
            <a:off x="1763688" y="692696"/>
            <a:ext cx="7129487" cy="175432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rot="10800000" wrap="square">
            <a:spAutoFit/>
          </a:bodyPr>
          <a:lstStyle/>
          <a:p>
            <a:pPr algn="just"/>
            <a:endParaRPr lang="ru-RU" b="1" dirty="0">
              <a:solidFill>
                <a:srgbClr val="FB050B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b="1" dirty="0">
                <a:solidFill>
                  <a:srgbClr val="FB050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algn="just"/>
            <a:endParaRPr lang="ru-RU" b="1" dirty="0">
              <a:solidFill>
                <a:srgbClr val="4709F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8" name="TextBox 10"/>
          <p:cNvSpPr txBox="1">
            <a:spLocks noChangeArrowheads="1"/>
          </p:cNvSpPr>
          <p:nvPr/>
        </p:nvSpPr>
        <p:spPr bwMode="auto">
          <a:xfrm>
            <a:off x="8501063" y="214313"/>
            <a:ext cx="428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dirty="0">
              <a:latin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</a:endParaRPr>
          </a:p>
        </p:txBody>
      </p:sp>
      <p:pic>
        <p:nvPicPr>
          <p:cNvPr id="5130" name="Picture 15" descr="289654bc05747496ce06717c2d8a645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420888"/>
            <a:ext cx="2735263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16076</TotalTime>
  <Words>5811</Words>
  <Application>Microsoft Office PowerPoint</Application>
  <PresentationFormat>Экран (4:3)</PresentationFormat>
  <Paragraphs>1650</Paragraphs>
  <Slides>57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57</vt:i4>
      </vt:variant>
    </vt:vector>
  </HeadingPairs>
  <TitlesOfParts>
    <vt:vector size="59" baseType="lpstr">
      <vt:lpstr>Поток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направления бюджетной и налоговой политики Заволжского муниципального района на 2026 год и на плановый период 2027 и 2028 годов </vt:lpstr>
      <vt:lpstr>Основные показатели социально-экономического развития  на 2026 год и на плановый период 2027 и 2028 годов 1. Экономические показатели </vt:lpstr>
      <vt:lpstr>Основные показатели социально-экономического развития  на 2026 год и на плановый период 2027 и 2028 годов  2.Показатели, характеризующие уровень жизни населения</vt:lpstr>
      <vt:lpstr>Основные показатели социально-экономического развития  на 2026 год и на плановый период 2027 и 2028 годов  2.Показатели, характеризующие уровень жизни населения  (продолжение)</vt:lpstr>
      <vt:lpstr>Презентация PowerPoint</vt:lpstr>
      <vt:lpstr>Презентация PowerPoint</vt:lpstr>
      <vt:lpstr>Презентация PowerPoint</vt:lpstr>
      <vt:lpstr>Основные характеристики бюджета Заволжского муниципального района на 2026 год и на плановый период 2027 и 2028 годов                                                                                                                                                                                                            тыс.руб.</vt:lpstr>
      <vt:lpstr>Презентация PowerPoint</vt:lpstr>
      <vt:lpstr>Презентация PowerPoint</vt:lpstr>
      <vt:lpstr>Структура доходов бюджета Заволжского муниципального района на 2026 год и на плановый период 2027 и 2028 годов </vt:lpstr>
      <vt:lpstr>Структура налоговых доходов бюджета Заволжского муниципального района на 2026 год и  на плановый период 2027 и 2028 годов </vt:lpstr>
      <vt:lpstr>Структура неналоговых доходов бюджета Заволжского муниципального района на 2026 год и  на плановый период 2027 и 2028 годов </vt:lpstr>
      <vt:lpstr>Безвозмездные поступления в бюджет Заволжского муниципального района  на 2026 год и на плановый период 2027 и 2028 годов 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бюджета Заволжского муниципального района в разрезе разделов и подразделов бюджетной классификации  на 2026 год и на плановый период 2027 и 2028 годов</vt:lpstr>
      <vt:lpstr>Расходы бюджета Заволжского муниципального района в разрезе разделов и подразделов бюджетной классификации  на 2026 год и на плановый период 2027 и 2028 годов (2)</vt:lpstr>
      <vt:lpstr>Расходы бюджета Заволжского муниципального района в разрезе разделов и подразделов бюджетной классификации  на 2026 год и на плановый период 2027 и 2028 годов (3)</vt:lpstr>
      <vt:lpstr>Презентация PowerPoint</vt:lpstr>
      <vt:lpstr>Презентация PowerPoint</vt:lpstr>
      <vt:lpstr>Расходы бюджета Заволжского муниципального района на 2026 год и на плановый период 2027 и 2028 годов в разрезе муниципальных программ</vt:lpstr>
      <vt:lpstr>Муниципальная программа «Развитие образования в Заволжском муниципальном районе»</vt:lpstr>
      <vt:lpstr>Муниципальная программа «Развитие образования в Заволжском муниципальном районе»</vt:lpstr>
      <vt:lpstr>Муниципальная программа «Развитие физической культуры и спорта  в Заволжском муниципальном районе»</vt:lpstr>
      <vt:lpstr>Муниципальная программа «Развитие культуры и повышение эффективности реализации молодежной политики  в Заволжском муниципальном районе»</vt:lpstr>
      <vt:lpstr>Муниципальная программа «Социальная поддержка граждан  Заволжского муниципального района»</vt:lpstr>
      <vt:lpstr>Муниципальная программа «Экономическое развитие   Заволжского муниципального района»</vt:lpstr>
      <vt:lpstr>Муниципальная программа «Обеспечение доступным и комфортным жильем населения    Заволжского муниципального района»</vt:lpstr>
      <vt:lpstr>Муниципальная программа «Обеспечение услугами жилищно-коммунального хозяйства населения    Заволжского муниципального района»</vt:lpstr>
      <vt:lpstr>Муниципальная программа «Энергосбережение и повышение энергетической эффективности Заволжского муниципального района»</vt:lpstr>
      <vt:lpstr>Муниципальная программа «Развитие транспортной системы  Заволжского муниципального района»</vt:lpstr>
      <vt:lpstr>Муниципальная программа «Безопасность   Заволжского муниципального района Ивановской области»</vt:lpstr>
      <vt:lpstr>Муниципальная программа «Управление муниципальными финансами в Заволжском муниципальном районе»</vt:lpstr>
      <vt:lpstr>Муниципальная программа «Совершенствование местного самоуправления  Заволжского муниципального района»</vt:lpstr>
      <vt:lpstr>Муниципальная программа «Управление муниципальным имуществом  Заволжского муниципального  района Ивановской области»</vt:lpstr>
      <vt:lpstr>Муниципальная программа «Улучшение условий и охраны труда в органах местного самоуправления   Заволжского муниципального района»</vt:lpstr>
      <vt:lpstr>Муниципальная программа «Поддержка и развитие информационно-коммуникационных технологий в органах местного самоуправления Заволжского муниципального района»</vt:lpstr>
      <vt:lpstr>Муниципальная программа «Охрана окружающей среды на территории Заволжского муниципального района»</vt:lpstr>
      <vt:lpstr>Презентация PowerPoint</vt:lpstr>
      <vt:lpstr>Презентация PowerPoint</vt:lpstr>
      <vt:lpstr>  Непрограммные направления деятельности  Заволжского муниципального района  на 2026 год и на плановый период 2027 и 2028 годов </vt:lpstr>
      <vt:lpstr>Непрограммные направления деятельности  Заволжского муниципального района  на 2026 год и на плановый период 2027 и 2028 годов (продолжение)</vt:lpstr>
      <vt:lpstr>Непрограммные направления деятельности  Заволжского муниципального района  на 2026 год и на плановый период 2027 и 2028 годов (продолжение)</vt:lpstr>
      <vt:lpstr>Иные межбюджетные трансферты поселениям  Заволжского муниципального района  на 2026 год и на плановый период 2027 и 2028 годов </vt:lpstr>
      <vt:lpstr>Иные межбюджетные трансферты поселениям  Заволжского муниципального района  на 2026 год и на плановый период 2027 и 2028 годов (2)</vt:lpstr>
      <vt:lpstr>Презентация PowerPoint</vt:lpstr>
      <vt:lpstr>Дорожный фонд  Заволжского муниципального района  на 2020 год</vt:lpstr>
      <vt:lpstr>Социально-значимые проекты, реализуемые в 2027 году</vt:lpstr>
      <vt:lpstr>Сведения о верхнем пределе муниципального долга Заволжского муниципального района на 1 января года, следующего за очередным финансовым годом и каждым годом планового периода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fin4</dc:creator>
  <cp:lastModifiedBy>Владелец</cp:lastModifiedBy>
  <cp:revision>1707</cp:revision>
  <cp:lastPrinted>2025-11-07T07:27:11Z</cp:lastPrinted>
  <dcterms:modified xsi:type="dcterms:W3CDTF">2025-11-13T10:51:54Z</dcterms:modified>
</cp:coreProperties>
</file>