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60"/>
  </p:notesMasterIdLst>
  <p:sldIdLst>
    <p:sldId id="341" r:id="rId3"/>
    <p:sldId id="257" r:id="rId4"/>
    <p:sldId id="342" r:id="rId5"/>
    <p:sldId id="362" r:id="rId6"/>
    <p:sldId id="418" r:id="rId7"/>
    <p:sldId id="405" r:id="rId8"/>
    <p:sldId id="406" r:id="rId9"/>
    <p:sldId id="407" r:id="rId10"/>
    <p:sldId id="385" r:id="rId11"/>
    <p:sldId id="387" r:id="rId12"/>
    <p:sldId id="388" r:id="rId13"/>
    <p:sldId id="347" r:id="rId14"/>
    <p:sldId id="389" r:id="rId15"/>
    <p:sldId id="390" r:id="rId16"/>
    <p:sldId id="396" r:id="rId17"/>
    <p:sldId id="420" r:id="rId18"/>
    <p:sldId id="422" r:id="rId19"/>
    <p:sldId id="394" r:id="rId20"/>
    <p:sldId id="41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451" r:id="rId30"/>
    <p:sldId id="434" r:id="rId31"/>
    <p:sldId id="450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346" r:id="rId48"/>
    <p:sldId id="413" r:id="rId49"/>
    <p:sldId id="382" r:id="rId50"/>
    <p:sldId id="399" r:id="rId51"/>
    <p:sldId id="424" r:id="rId52"/>
    <p:sldId id="377" r:id="rId53"/>
    <p:sldId id="397" r:id="rId54"/>
    <p:sldId id="322" r:id="rId55"/>
    <p:sldId id="411" r:id="rId56"/>
    <p:sldId id="452" r:id="rId57"/>
    <p:sldId id="365" r:id="rId58"/>
    <p:sldId id="282" r:id="rId5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BD8E1"/>
    <a:srgbClr val="EFE5EB"/>
    <a:srgbClr val="D1E0E7"/>
    <a:srgbClr val="A8E6F2"/>
    <a:srgbClr val="AEE0E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792" autoAdjust="0"/>
  </p:normalViewPr>
  <p:slideViewPr>
    <p:cSldViewPr>
      <p:cViewPr>
        <p:scale>
          <a:sx n="125" d="100"/>
          <a:sy n="125" d="100"/>
        </p:scale>
        <p:origin x="-1224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2021-20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5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928207570722"/>
          <c:y val="0.3557164875535756"/>
          <c:w val="0.71991367007742824"/>
          <c:h val="0.6056032662626945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13949</c:v>
                </c:pt>
                <c:pt idx="1">
                  <c:v>13601</c:v>
                </c:pt>
                <c:pt idx="2">
                  <c:v>12422</c:v>
                </c:pt>
                <c:pt idx="3">
                  <c:v>12153</c:v>
                </c:pt>
                <c:pt idx="4">
                  <c:v>11893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23872"/>
        <c:axId val="32027392"/>
        <c:axId val="98993024"/>
      </c:line3DChart>
      <c:catAx>
        <c:axId val="9902387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2027392"/>
        <c:crossesAt val="2020"/>
        <c:auto val="1"/>
        <c:lblAlgn val="ctr"/>
        <c:lblOffset val="100"/>
        <c:noMultiLvlLbl val="0"/>
      </c:catAx>
      <c:valAx>
        <c:axId val="32027392"/>
        <c:scaling>
          <c:orientation val="maxMin"/>
          <c:max val="2025"/>
          <c:min val="2021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99023872"/>
        <c:crosses val="autoZero"/>
        <c:crossBetween val="between"/>
        <c:majorUnit val="2"/>
        <c:minorUnit val="0.4"/>
      </c:valAx>
      <c:serAx>
        <c:axId val="98993024"/>
        <c:scaling>
          <c:orientation val="minMax"/>
        </c:scaling>
        <c:delete val="1"/>
        <c:axPos val="t"/>
        <c:majorTickMark val="out"/>
        <c:minorTickMark val="none"/>
        <c:tickLblPos val="none"/>
        <c:crossAx val="32027392"/>
        <c:crossesAt val="202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290397.8</c:v>
                </c:pt>
                <c:pt idx="1">
                  <c:v>21001.4</c:v>
                </c:pt>
                <c:pt idx="2">
                  <c:v>24275.3</c:v>
                </c:pt>
                <c:pt idx="3">
                  <c:v>2671.1</c:v>
                </c:pt>
                <c:pt idx="4">
                  <c:v>852.6</c:v>
                </c:pt>
                <c:pt idx="5">
                  <c:v>1882.9</c:v>
                </c:pt>
                <c:pt idx="6">
                  <c:v>53117.5</c:v>
                </c:pt>
                <c:pt idx="7">
                  <c:v>74275.100000000006</c:v>
                </c:pt>
                <c:pt idx="8">
                  <c:v>2434.1</c:v>
                </c:pt>
                <c:pt idx="9">
                  <c:v>9367.7000000000007</c:v>
                </c:pt>
                <c:pt idx="10">
                  <c:v>152.1</c:v>
                </c:pt>
                <c:pt idx="11">
                  <c:v>1405.8</c:v>
                </c:pt>
                <c:pt idx="12">
                  <c:v>1819.1</c:v>
                </c:pt>
                <c:pt idx="13">
                  <c:v>140.1</c:v>
                </c:pt>
                <c:pt idx="14">
                  <c:v>5913.2</c:v>
                </c:pt>
                <c:pt idx="15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477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Лист1!$A$2:$A$8</c:f>
              <c:strCache>
                <c:ptCount val="7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  <c:pt idx="6">
                  <c:v>Развитие транспортной инфраструктуры на сельских территориях (закупка товаров, работ и услуг для обеспечения государственных (муниципальных) нужд)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2152.4</c:v>
                </c:pt>
                <c:pt idx="1">
                  <c:v>4938.6000000000004</c:v>
                </c:pt>
                <c:pt idx="2">
                  <c:v>158</c:v>
                </c:pt>
                <c:pt idx="3">
                  <c:v>5162.8</c:v>
                </c:pt>
                <c:pt idx="4">
                  <c:v>3396</c:v>
                </c:pt>
                <c:pt idx="5">
                  <c:v>3604</c:v>
                </c:pt>
                <c:pt idx="6">
                  <c:v>33705.699999999997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0320941840277778"/>
          <c:y val="4.0558292282430212E-3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5.7060653391453234E-2"/>
          <c:w val="0.65566455148394365"/>
          <c:h val="0.9429393466085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484699761.49000001</c:v>
                </c:pt>
                <c:pt idx="1">
                  <c:v>499649616.42000002</c:v>
                </c:pt>
                <c:pt idx="2">
                  <c:v>440220946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496702755.49000001</c:v>
                </c:pt>
                <c:pt idx="1">
                  <c:v>511429833.42000002</c:v>
                </c:pt>
                <c:pt idx="2">
                  <c:v>452100553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12002994</c:v>
                </c:pt>
                <c:pt idx="1">
                  <c:v>11780217</c:v>
                </c:pt>
                <c:pt idx="2">
                  <c:v>11870607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286656"/>
        <c:axId val="160810880"/>
        <c:axId val="0"/>
      </c:bar3DChart>
      <c:catAx>
        <c:axId val="1272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810880"/>
        <c:crosses val="autoZero"/>
        <c:auto val="0"/>
        <c:lblAlgn val="ctr"/>
        <c:lblOffset val="100"/>
        <c:noMultiLvlLbl val="0"/>
      </c:catAx>
      <c:valAx>
        <c:axId val="160810880"/>
        <c:scaling>
          <c:orientation val="minMax"/>
          <c:min val="-20000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2728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84354484.299999997</c:v>
                </c:pt>
                <c:pt idx="1">
                  <c:v>94029928.200000003</c:v>
                </c:pt>
                <c:pt idx="2">
                  <c:v>94943829.200000003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35675465.670000002</c:v>
                </c:pt>
                <c:pt idx="1">
                  <c:v>23772245.48</c:v>
                </c:pt>
                <c:pt idx="2">
                  <c:v>23762245.48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364669811.51999998</c:v>
                </c:pt>
                <c:pt idx="1">
                  <c:v>381847442.70999998</c:v>
                </c:pt>
                <c:pt idx="2">
                  <c:v>321523871.27999997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382400"/>
        <c:axId val="163383936"/>
        <c:axId val="0"/>
      </c:bar3DChart>
      <c:catAx>
        <c:axId val="16338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383936"/>
        <c:crosses val="autoZero"/>
        <c:auto val="1"/>
        <c:lblAlgn val="ctr"/>
        <c:lblOffset val="100"/>
        <c:noMultiLvlLbl val="0"/>
      </c:catAx>
      <c:valAx>
        <c:axId val="163383936"/>
        <c:scaling>
          <c:orientation val="minMax"/>
          <c:max val="600000000"/>
          <c:min val="0"/>
        </c:scaling>
        <c:delete val="0"/>
        <c:axPos val="l"/>
        <c:majorGridlines/>
        <c:numFmt formatCode="#,##0.0;[Red]#,##0.0" sourceLinked="0"/>
        <c:majorTickMark val="out"/>
        <c:minorTickMark val="none"/>
        <c:tickLblPos val="nextTo"/>
        <c:crossAx val="163382400"/>
        <c:crosses val="autoZero"/>
        <c:crossBetween val="between"/>
        <c:majorUnit val="100000000"/>
        <c:minorUnit val="2000000"/>
        <c:dispUnits>
          <c:builtInUnit val="thousand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58568.5</c:v>
                </c:pt>
                <c:pt idx="1">
                  <c:v>61404.3</c:v>
                </c:pt>
                <c:pt idx="2">
                  <c:v>61404.3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14338.1</c:v>
                </c:pt>
                <c:pt idx="1">
                  <c:v>20268.599999999999</c:v>
                </c:pt>
                <c:pt idx="2">
                  <c:v>21182.5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8444.9</c:v>
                </c:pt>
                <c:pt idx="1">
                  <c:v>9323.5</c:v>
                </c:pt>
                <c:pt idx="2">
                  <c:v>9323.5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133</c:v>
                </c:pt>
                <c:pt idx="1">
                  <c:v>138.6</c:v>
                </c:pt>
                <c:pt idx="2">
                  <c:v>138.6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1074</c:v>
                </c:pt>
                <c:pt idx="1">
                  <c:v>1090</c:v>
                </c:pt>
                <c:pt idx="2">
                  <c:v>1090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1796</c:v>
                </c:pt>
                <c:pt idx="1">
                  <c:v>1805</c:v>
                </c:pt>
                <c:pt idx="2">
                  <c:v>1805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3398016"/>
        <c:axId val="163399552"/>
        <c:axId val="0"/>
      </c:bar3DChart>
      <c:catAx>
        <c:axId val="163398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3399552"/>
        <c:crosses val="autoZero"/>
        <c:auto val="1"/>
        <c:lblAlgn val="ctr"/>
        <c:lblOffset val="100"/>
        <c:noMultiLvlLbl val="0"/>
      </c:catAx>
      <c:valAx>
        <c:axId val="163399552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339801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5633.4</c:v>
                </c:pt>
                <c:pt idx="1">
                  <c:v>5633.3</c:v>
                </c:pt>
                <c:pt idx="2">
                  <c:v>5633.3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7691.7</c:v>
                </c:pt>
                <c:pt idx="1">
                  <c:v>7691.7</c:v>
                </c:pt>
                <c:pt idx="2">
                  <c:v>7691.7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21963.4</c:v>
                </c:pt>
                <c:pt idx="1">
                  <c:v>10149.9</c:v>
                </c:pt>
                <c:pt idx="2">
                  <c:v>10149.9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387</c:v>
                </c:pt>
                <c:pt idx="1">
                  <c:v>297.3</c:v>
                </c:pt>
                <c:pt idx="2">
                  <c:v>287.3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6555648"/>
        <c:axId val="166557184"/>
        <c:axId val="0"/>
      </c:bar3DChart>
      <c:catAx>
        <c:axId val="166555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6557184"/>
        <c:crosses val="autoZero"/>
        <c:auto val="1"/>
        <c:lblAlgn val="ctr"/>
        <c:lblOffset val="100"/>
        <c:noMultiLvlLbl val="0"/>
      </c:catAx>
      <c:valAx>
        <c:axId val="166557184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6555648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154427.9</c:v>
                </c:pt>
                <c:pt idx="1">
                  <c:v>145941.1</c:v>
                </c:pt>
                <c:pt idx="2">
                  <c:v>145941.1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46448.1</c:v>
                </c:pt>
                <c:pt idx="1">
                  <c:v>72839.100000000006</c:v>
                </c:pt>
                <c:pt idx="2">
                  <c:v>12515.5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146081.1</c:v>
                </c:pt>
                <c:pt idx="1">
                  <c:v>145354.5</c:v>
                </c:pt>
                <c:pt idx="2">
                  <c:v>145354.5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17495.5</c:v>
                </c:pt>
                <c:pt idx="1">
                  <c:v>17495.5</c:v>
                </c:pt>
                <c:pt idx="2">
                  <c:v>17495.5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217.2</c:v>
                </c:pt>
                <c:pt idx="1">
                  <c:v>217.2</c:v>
                </c:pt>
                <c:pt idx="2">
                  <c:v>217.3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300288"/>
        <c:axId val="166314368"/>
        <c:axId val="0"/>
      </c:bar3DChart>
      <c:catAx>
        <c:axId val="16630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6314368"/>
        <c:crosses val="autoZero"/>
        <c:auto val="1"/>
        <c:lblAlgn val="ctr"/>
        <c:lblOffset val="100"/>
        <c:tickMarkSkip val="1"/>
        <c:noMultiLvlLbl val="0"/>
      </c:catAx>
      <c:valAx>
        <c:axId val="166314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630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1171721660556E-3"/>
          <c:y val="2.120459933881721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1.9596588033428384E-3"/>
                  <c:y val="-1.060229966940860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83 113,20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89764100285156E-3"/>
                  <c:y val="-2.4738699228620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</a:t>
                    </a:r>
                    <a:r>
                      <a:rPr lang="ru-RU" baseline="0" dirty="0" smtClean="0"/>
                      <a:t> 414,4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120 029,9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118 706,1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83113.2</c:v>
                </c:pt>
                <c:pt idx="1">
                  <c:v>106617.4</c:v>
                </c:pt>
                <c:pt idx="2">
                  <c:v>118414.39999999999</c:v>
                </c:pt>
                <c:pt idx="3">
                  <c:v>120029.9</c:v>
                </c:pt>
                <c:pt idx="4">
                  <c:v>117802.3</c:v>
                </c:pt>
                <c:pt idx="5">
                  <c:v>118706.2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438400"/>
        <c:axId val="166439936"/>
      </c:barChart>
      <c:catAx>
        <c:axId val="1664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439936"/>
        <c:crosses val="autoZero"/>
        <c:auto val="1"/>
        <c:lblAlgn val="ctr"/>
        <c:lblOffset val="100"/>
        <c:noMultiLvlLbl val="0"/>
      </c:catAx>
      <c:valAx>
        <c:axId val="166439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6438400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2026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2027 и 2028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80030621172352E-2"/>
          <c:y val="0.17062412258164811"/>
          <c:w val="0.88906441382327206"/>
          <c:h val="0.32041196979604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84284.1</c:v>
                </c:pt>
                <c:pt idx="1">
                  <c:v>85348.6</c:v>
                </c:pt>
                <c:pt idx="2">
                  <c:v>84752.5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260.60000000000002</c:v>
                </c:pt>
                <c:pt idx="1">
                  <c:v>271.8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54331.1</c:v>
                </c:pt>
                <c:pt idx="1">
                  <c:v>26658</c:v>
                </c:pt>
                <c:pt idx="2">
                  <c:v>27606.6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13048</c:v>
                </c:pt>
                <c:pt idx="1">
                  <c:v>3535.6</c:v>
                </c:pt>
                <c:pt idx="2">
                  <c:v>2072.3000000000002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1103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307728.40000000002</c:v>
                </c:pt>
                <c:pt idx="1">
                  <c:v>354493.8</c:v>
                </c:pt>
                <c:pt idx="2">
                  <c:v>293306.3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5614</c:v>
                </c:pt>
                <c:pt idx="1">
                  <c:v>5681.4</c:v>
                </c:pt>
                <c:pt idx="2">
                  <c:v>5604.5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9007.7999999999993</c:v>
                </c:pt>
                <c:pt idx="1">
                  <c:v>8240.4</c:v>
                </c:pt>
                <c:pt idx="2">
                  <c:v>4745.6000000000004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21275.8</c:v>
                </c:pt>
                <c:pt idx="1">
                  <c:v>20220.7</c:v>
                </c:pt>
                <c:pt idx="2">
                  <c:v>20126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65679872"/>
        <c:axId val="165681408"/>
        <c:axId val="0"/>
      </c:bar3DChart>
      <c:catAx>
        <c:axId val="165679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681408"/>
        <c:crosses val="autoZero"/>
        <c:auto val="1"/>
        <c:lblAlgn val="ctr"/>
        <c:lblOffset val="100"/>
        <c:noMultiLvlLbl val="0"/>
      </c:catAx>
      <c:valAx>
        <c:axId val="16568140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567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8E-2"/>
          <c:y val="0.33124205608314883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307728.40000000002</c:v>
                </c:pt>
                <c:pt idx="1">
                  <c:v>354493.8</c:v>
                </c:pt>
                <c:pt idx="2">
                  <c:v>293306.3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629124308316815E-2"/>
                  <c:y val="-4.236295547874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39943834438562E-2"/>
                  <c:y val="-2.730881055144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0753156279E-2"/>
                  <c:y val="-3.053408111886939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745,6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9007.7999999999993</c:v>
                </c:pt>
                <c:pt idx="1">
                  <c:v>8240.4</c:v>
                </c:pt>
                <c:pt idx="2">
                  <c:v>4745.6000000000004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5614</c:v>
                </c:pt>
                <c:pt idx="1">
                  <c:v>5681.4</c:v>
                </c:pt>
                <c:pt idx="2">
                  <c:v>5604.5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21275.8</c:v>
                </c:pt>
                <c:pt idx="1">
                  <c:v>20220.7</c:v>
                </c:pt>
                <c:pt idx="2">
                  <c:v>20126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5"/>
        <c:shape val="box"/>
        <c:axId val="165795328"/>
        <c:axId val="165796864"/>
        <c:axId val="0"/>
      </c:bar3DChart>
      <c:catAx>
        <c:axId val="1657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796864"/>
        <c:crosses val="autoZero"/>
        <c:auto val="1"/>
        <c:lblAlgn val="ctr"/>
        <c:lblOffset val="100"/>
        <c:noMultiLvlLbl val="0"/>
      </c:catAx>
      <c:valAx>
        <c:axId val="165796864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crossAx val="165795328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7646638702142339"/>
          <c:y val="0.86692987990852155"/>
          <c:w val="0.75081386848706821"/>
          <c:h val="0.11310378511402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1 103,0 тыс.руб., 2027 год – 36,0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3 080,0 тыс.руб., 2027 год – 500,0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61,0 тыс.руб., 2027 год – 61,0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600,4 тыс.руб., 2027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600,4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2028 год – 600,4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73,3 тыс.руб., 2027 год – 0,0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 custLinFactNeighborY="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120,6 тыс.руб., 2027 год – 121,6 тыс.руб., 2028 год – 35,0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1 000,0 тыс.руб., 2027 год – 1 000,0 тыс.руб., 2028 год – 1 000,0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300,0 тыс.руб., 2027 год – 300,0 тыс.руб., 2028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CA624EB3-3B91-4AEF-93FB-EDB668F3B99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200" dirty="0" smtClean="0">
              <a:solidFill>
                <a:schemeClr val="tx1"/>
              </a:solidFill>
            </a:rPr>
            <a:t>2026 год - 263,5 тыс.руб., 2027 год – 0,0 тыс.руб., 2028 год – 0,0 тыс.руб.</a:t>
          </a:r>
        </a:p>
      </dgm:t>
    </dgm:pt>
    <dgm:pt modelId="{94266122-C321-4BC2-A4D1-1C3E4DD2E920}" type="sibTrans" cxnId="{EE421B2A-AF38-47BC-905E-29D85B53A89B}">
      <dgm:prSet/>
      <dgm:spPr/>
      <dgm:t>
        <a:bodyPr/>
        <a:lstStyle/>
        <a:p>
          <a:endParaRPr lang="ru-RU"/>
        </a:p>
      </dgm:t>
    </dgm:pt>
    <dgm:pt modelId="{17811D9F-8E1D-4BEA-B513-FA2C37AD71EF}" type="parTrans" cxnId="{EE421B2A-AF38-47BC-905E-29D85B53A89B}">
      <dgm:prSet/>
      <dgm:spPr/>
      <dgm:t>
        <a:bodyPr/>
        <a:lstStyle/>
        <a:p>
          <a:endParaRPr lang="ru-RU"/>
        </a:p>
      </dgm:t>
    </dgm:pt>
    <dgm:pt modelId="{6B8FD0F7-D825-41DC-948E-99138CBD89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2026 год – 49,1 тыс.руб., 2027 год – 49,1 тыс.руб.,2028 год – 49,1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86AC4A00-532B-4A44-A1A2-BA9330F828A2}" type="parTrans" cxnId="{D821E4D3-E307-43DB-A7FF-BFCEF7AF0FA4}">
      <dgm:prSet/>
      <dgm:spPr/>
      <dgm:t>
        <a:bodyPr/>
        <a:lstStyle/>
        <a:p>
          <a:endParaRPr lang="ru-RU"/>
        </a:p>
      </dgm:t>
    </dgm:pt>
    <dgm:pt modelId="{A86CD8D4-FF2F-4494-8682-605CB51243C8}" type="sibTrans" cxnId="{D821E4D3-E307-43DB-A7FF-BFCEF7AF0FA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5" custScaleY="69105" custLinFactY="566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5" custScaleY="57456" custLinFactY="-7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26ACE8E1-787E-4A82-9C29-DA567C5E8C23}" type="pres">
      <dgm:prSet presAssocID="{CA624EB3-3B91-4AEF-93FB-EDB668F3B991}" presName="parentText" presStyleLbl="node1" presStyleIdx="2" presStyleCnt="5" custScaleY="50937" custLinFactNeighborY="-11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14B8A-6797-4B75-A4AB-86F380249268}" type="pres">
      <dgm:prSet presAssocID="{94266122-C321-4BC2-A4D1-1C3E4DD2E920}" presName="spacer" presStyleCnt="0"/>
      <dgm:spPr/>
    </dgm:pt>
    <dgm:pt modelId="{ED87F55B-DDF8-4395-88C0-C7ECFED73D7A}" type="pres">
      <dgm:prSet presAssocID="{6B8FD0F7-D825-41DC-948E-99138CBD894E}" presName="parentText" presStyleLbl="node1" presStyleIdx="3" presStyleCnt="5" custLinFactY="465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25B-6414-44F9-94DA-304816111B72}" type="pres">
      <dgm:prSet presAssocID="{A86CD8D4-FF2F-4494-8682-605CB51243C8}" presName="spacer" presStyleCnt="0"/>
      <dgm:spPr/>
    </dgm:pt>
    <dgm:pt modelId="{A73C0CCD-168F-4C63-B2FC-2028D920CB8D}" type="pres">
      <dgm:prSet presAssocID="{76D2E0F4-41A2-41C7-9585-3C8DE24A07E4}" presName="parentText" presStyleLbl="node1" presStyleIdx="4" presStyleCnt="5" custScaleY="57117" custLinFactY="-100000" custLinFactNeighborY="-164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B7BF3-5987-4FA5-BFCA-084827637AAE}" type="presOf" srcId="{CA624EB3-3B91-4AEF-93FB-EDB668F3B991}" destId="{26ACE8E1-787E-4A82-9C29-DA567C5E8C23}" srcOrd="0" destOrd="0" presId="urn:microsoft.com/office/officeart/2005/8/layout/vList2"/>
    <dgm:cxn modelId="{3E85F623-D8F3-4FA5-B6CA-DFF82E3D10BE}" srcId="{41F50B25-F77A-40C4-90F0-B8010EE13BDF}" destId="{76D2E0F4-41A2-41C7-9585-3C8DE24A07E4}" srcOrd="4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D821E4D3-E307-43DB-A7FF-BFCEF7AF0FA4}" srcId="{41F50B25-F77A-40C4-90F0-B8010EE13BDF}" destId="{6B8FD0F7-D825-41DC-948E-99138CBD894E}" srcOrd="3" destOrd="0" parTransId="{86AC4A00-532B-4A44-A1A2-BA9330F828A2}" sibTransId="{A86CD8D4-FF2F-4494-8682-605CB51243C8}"/>
    <dgm:cxn modelId="{F863369C-0BE1-472C-99DB-DE10ED32CD13}" type="presOf" srcId="{6B8FD0F7-D825-41DC-948E-99138CBD894E}" destId="{ED87F55B-DDF8-4395-88C0-C7ECFED73D7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EE421B2A-AF38-47BC-905E-29D85B53A89B}" srcId="{41F50B25-F77A-40C4-90F0-B8010EE13BDF}" destId="{CA624EB3-3B91-4AEF-93FB-EDB668F3B991}" srcOrd="2" destOrd="0" parTransId="{17811D9F-8E1D-4BEA-B513-FA2C37AD71EF}" sibTransId="{94266122-C321-4BC2-A4D1-1C3E4DD2E920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9B4352EC-ED1A-4BE6-8790-722D1F1AA318}" type="presParOf" srcId="{9A775544-42D0-4EC6-A91A-F3F7CC9214FB}" destId="{26ACE8E1-787E-4A82-9C29-DA567C5E8C23}" srcOrd="4" destOrd="0" presId="urn:microsoft.com/office/officeart/2005/8/layout/vList2"/>
    <dgm:cxn modelId="{FD325B6B-D18B-4BD6-845D-3E9650D2F5CA}" type="presParOf" srcId="{9A775544-42D0-4EC6-A91A-F3F7CC9214FB}" destId="{B6B14B8A-6797-4B75-A4AB-86F380249268}" srcOrd="5" destOrd="0" presId="urn:microsoft.com/office/officeart/2005/8/layout/vList2"/>
    <dgm:cxn modelId="{8561AA20-1B4D-466D-AED0-4D24C8E01EF9}" type="presParOf" srcId="{9A775544-42D0-4EC6-A91A-F3F7CC9214FB}" destId="{ED87F55B-DDF8-4395-88C0-C7ECFED73D7A}" srcOrd="6" destOrd="0" presId="urn:microsoft.com/office/officeart/2005/8/layout/vList2"/>
    <dgm:cxn modelId="{BFEAE17F-501D-4100-B25C-B0770C636ADD}" type="presParOf" srcId="{9A775544-42D0-4EC6-A91A-F3F7CC9214FB}" destId="{E049925B-6414-44F9-94DA-304816111B72}" srcOrd="7" destOrd="0" presId="urn:microsoft.com/office/officeart/2005/8/layout/vList2"/>
    <dgm:cxn modelId="{42EFED16-A528-47B8-9513-D5780350807E}" type="presParOf" srcId="{9A775544-42D0-4EC6-A91A-F3F7CC9214FB}" destId="{A73C0CCD-168F-4C63-B2FC-2028D920CB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291,5 тыс.руб., 2027 год – 291,5 тыс.руб., 2028 год – 291,5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1" custScaleY="103658" custLinFactNeighborY="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12 003,0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8 г. –23 783,2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01.01.2029 г. – 35 653,8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01.01.2029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85" y="623113"/>
        <a:ext cx="1482827" cy="769997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54664" y="877058"/>
        <a:ext cx="579177" cy="185361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3761" y="586939"/>
        <a:ext cx="1426360" cy="747880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339365" y="776409"/>
        <a:ext cx="579177" cy="463405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437069" y="592655"/>
        <a:ext cx="1466531" cy="830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0.07825</cdr:y>
    </cdr:from>
    <cdr:to>
      <cdr:x>0.31619</cdr:x>
      <cdr:y>0.1584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43" y="281192"/>
          <a:ext cx="82499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106 617,4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0.03817</cdr:y>
    </cdr:from>
    <cdr:to>
      <cdr:x>0.82222</cdr:x>
      <cdr:y>0.11833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503" y="137177"/>
          <a:ext cx="864089" cy="2880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117 802,3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64,2 %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68,6 %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73,8 %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0.30252</cdr:x>
      <cdr:y>0.08334</cdr:y>
    </cdr:from>
    <cdr:to>
      <cdr:x>0.77397</cdr:x>
      <cdr:y>0.14167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288032"/>
          <a:ext cx="4039833" cy="20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2026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2026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98,6%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2026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1" tIns="47611" rIns="95221" bIns="476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5221" tIns="47611" rIns="95221" bIns="476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3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92" y="9378871"/>
            <a:ext cx="2946400" cy="4937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1" tIns="45605" rIns="91201" bIns="45605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677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8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8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3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19.11.2025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2026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2028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624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2026 год и на плановый период 2027 и 2028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65695"/>
              </p:ext>
            </p:extLst>
          </p:nvPr>
        </p:nvGraphicFramePr>
        <p:xfrm>
          <a:off x="1835696" y="321297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09024"/>
              </p:ext>
            </p:extLst>
          </p:nvPr>
        </p:nvGraphicFramePr>
        <p:xfrm>
          <a:off x="683568" y="1412617"/>
          <a:ext cx="7632848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91664"/>
                <a:gridCol w="1368152"/>
                <a:gridCol w="1368152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484 699,8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499 649,6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440 229,9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496 702,8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511 429,8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452 100,5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-12 003,0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-11 780,2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-11 870,6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на 2026 год и 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59130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31292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84 354,5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94 029,9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94 943,8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35 675,5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23 772,2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23 762,2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364 669,8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381 847,5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321 523,9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484 699,8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499 649,6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440 229,9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306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на 2026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21255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4586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420938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налогового дохода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58 568,5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1 4338,1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20 268,5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21 182,4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8 444,9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1 796,0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84 354,5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94 029,9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94 943,8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на 2026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60816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47830"/>
              </p:ext>
            </p:extLst>
          </p:nvPr>
        </p:nvGraphicFramePr>
        <p:xfrm>
          <a:off x="179512" y="1124744"/>
          <a:ext cx="8712968" cy="250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340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неналогового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и компенсация</a:t>
                      </a:r>
                      <a:r>
                        <a:rPr lang="ru-RU" sz="1400" baseline="0" dirty="0" smtClean="0"/>
                        <a:t> затрат государства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21 963,4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10 149,9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10 149,9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35 675,5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23 772,2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23 762,2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2433231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364 669,8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381 847,4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321 523,9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154 427,9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46 448,1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72 839,1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12 515,5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146 081,1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145 354,5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145 354,5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301371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45139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2023 по 2028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2026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7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8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2204864"/>
            <a:ext cx="885698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6 год и на плановый период 2027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88990"/>
              </p:ext>
            </p:extLst>
          </p:nvPr>
        </p:nvGraphicFramePr>
        <p:xfrm>
          <a:off x="107504" y="1484784"/>
          <a:ext cx="8928992" cy="4799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496 702,8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504 536,3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</a:rPr>
                        <a:t>100,0</a:t>
                      </a:r>
                      <a:endParaRPr lang="ru-RU" sz="1200" b="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438 263,8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84 284,1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16,98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85 348,6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84 752,5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19,34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260,6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271,8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54 331,1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10,94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26 658,0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5,28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27 606,6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6,31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13 048,0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2,63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3 535,6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0,7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2 072,3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0,47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1 103,0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0,22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307 728,4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61,95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354 493,8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70,26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293 306,3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66,92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5 614,0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5 681,4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5 604,5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1,28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9 007,8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8 240,4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1,63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4 745,6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21 275,8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4,28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20 220,7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20 126,0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4,59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56" y="1124744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2028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30654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2028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84 284,1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85 348,6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84 752,5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2 494,2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2 705,5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42 952,6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44 754,2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44 779,1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10 958,0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10 940,0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27 506,0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26 752,8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26 027,9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260,6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271,8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54 331,1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26 658,0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27 606,5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870,9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2028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8306"/>
              </p:ext>
            </p:extLst>
          </p:nvPr>
        </p:nvGraphicFramePr>
        <p:xfrm>
          <a:off x="251520" y="1648545"/>
          <a:ext cx="8712967" cy="5079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442,0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53 117,5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25 379,7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26 293,6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13 048,0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3 535,6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2 072,3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5 050,7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2 533,2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2 072,3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7 796,1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1 103,0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307 728,4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354 493,8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293 306,3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98 746,5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148 740,1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86 886,9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154 178,3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151 010,1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151 444,4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29 968,1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30 383,9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30 591,9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121,6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24 564,9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24 238,1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24 348,1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2028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146452"/>
              </p:ext>
            </p:extLst>
          </p:nvPr>
        </p:nvGraphicFramePr>
        <p:xfrm>
          <a:off x="357158" y="1785926"/>
          <a:ext cx="8568950" cy="4785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5 614,0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5 681,4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5 604,5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5 614,0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5 604,5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9 007,8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8 240,4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4 745,6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3 494,8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3 494,8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3 194,1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2 426,7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2 426,7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2 318,9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2 318,9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2 318,9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21 275,8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20 220,7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20 126,0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21 225,8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20 170,7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20 076,0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496 702,8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504 536,3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438 263,8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82003028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03748"/>
              </p:ext>
            </p:extLst>
          </p:nvPr>
        </p:nvGraphicFramePr>
        <p:xfrm>
          <a:off x="323528" y="2951078"/>
          <a:ext cx="8640960" cy="364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2026 год и на плановый период 2027 и 2028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6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343 626,0 тыс.руб., 2027 год –</a:t>
            </a:r>
            <a:r>
              <a:rPr lang="ru-RU" altLang="ru-RU" dirty="0"/>
              <a:t> </a:t>
            </a:r>
            <a:r>
              <a:rPr lang="ru-RU" altLang="ru-RU" dirty="0" smtClean="0"/>
              <a:t>388 636,3 тыс.руб., 2028 год – 323 782,4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на 2026 год и на плановый период 2027 и 2028 годов в разрезе муниципальных программ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0963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77480"/>
              </p:ext>
            </p:extLst>
          </p:nvPr>
        </p:nvGraphicFramePr>
        <p:xfrm>
          <a:off x="323528" y="2060848"/>
          <a:ext cx="8496945" cy="200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бюджета всего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496 702,8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504 536,3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438 263,8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них: расходы на реализацию муниципальных программ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489 760,3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501 576,6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435 987,7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algn="l"/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81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43002"/>
              </p:ext>
            </p:extLst>
          </p:nvPr>
        </p:nvGraphicFramePr>
        <p:xfrm>
          <a:off x="323528" y="1238325"/>
          <a:ext cx="8496945" cy="377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18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«Педагоги и наставники»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13 925,9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13 925,9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13 925,9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5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«Поддержка семьи»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99 198,0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88 807,7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87 338,4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90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общедоступного бесплатного начального общего, основного общего, среднего   общего образования по основным общеобразовательным программам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141 234,3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138 153,2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138 587,5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дополнительного образования детям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11 837,0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12 252,7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12 460,7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отдыха, оздоровления и занятости детей и подростков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061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23 477,5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23 450,7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23 560,7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629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290 397,8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337 699,2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276 598,3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44417"/>
              </p:ext>
            </p:extLst>
          </p:nvPr>
        </p:nvGraphicFramePr>
        <p:xfrm>
          <a:off x="323528" y="5373216"/>
          <a:ext cx="84969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7844" y="5013176"/>
            <a:ext cx="30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0316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Целевые показатели (продолжение)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58802"/>
              </p:ext>
            </p:extLst>
          </p:nvPr>
        </p:nvGraphicFramePr>
        <p:xfrm>
          <a:off x="323528" y="1340768"/>
          <a:ext cx="8496945" cy="46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Обеспечены выплаты денежного вознаграждения за классное руководство, предоставляемые педагогическим работникам образовательных организаций, ежемесячно,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Обеспечены бесплатным горячим питанием обучающиеся, получающие начальное общее образование в государственных и муниципальных образовательных организациях,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6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Доля детей в возрасте от  5 до 18 лет, охваченных дополнительным образованием,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79,7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79,9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80,1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179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физической культуры и спорта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48124"/>
              </p:ext>
            </p:extLst>
          </p:nvPr>
        </p:nvGraphicFramePr>
        <p:xfrm>
          <a:off x="323528" y="141277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Массовый спорт и подготовка спортивного резерва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21 001,4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20 209,8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20 115,1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21 001,4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20 209,8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20 115,1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37403"/>
              </p:ext>
            </p:extLst>
          </p:nvPr>
        </p:nvGraphicFramePr>
        <p:xfrm>
          <a:off x="323528" y="3356992"/>
          <a:ext cx="8496945" cy="29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8" y="289763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22029"/>
              </p:ext>
            </p:extLst>
          </p:nvPr>
        </p:nvGraphicFramePr>
        <p:xfrm>
          <a:off x="395536" y="2060848"/>
          <a:ext cx="8496945" cy="2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дополнительного образования детям в сфере культуры и искусства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18 511,2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18 511,2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18 511,2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Библиотечное дело в Заволжском муниципальном районе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5 614,1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5 681,5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5 604,6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Реализация молодежной политики в Заволжском муниципальном районе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24 275,3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24 192,7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24 115,8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02604"/>
              </p:ext>
            </p:extLst>
          </p:nvPr>
        </p:nvGraphicFramePr>
        <p:xfrm>
          <a:off x="395536" y="4653136"/>
          <a:ext cx="8496945" cy="16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125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8909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«Социальная поддержка граждан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40542"/>
              </p:ext>
            </p:extLst>
          </p:nvPr>
        </p:nvGraphicFramePr>
        <p:xfrm>
          <a:off x="395536" y="2132856"/>
          <a:ext cx="8496945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2 302,2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1 534,8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1 534,8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2 671,1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1 903,7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1 903,7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92530"/>
              </p:ext>
            </p:extLst>
          </p:nvPr>
        </p:nvGraphicFramePr>
        <p:xfrm>
          <a:off x="395536" y="4581128"/>
          <a:ext cx="8496945" cy="163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7949" y="400506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«Экономическое развитие 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66681"/>
              </p:ext>
            </p:extLst>
          </p:nvPr>
        </p:nvGraphicFramePr>
        <p:xfrm>
          <a:off x="395536" y="2132856"/>
          <a:ext cx="8496945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452,6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442,0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439,7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457,3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852,6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919,6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899,3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16271"/>
              </p:ext>
            </p:extLst>
          </p:nvPr>
        </p:nvGraphicFramePr>
        <p:xfrm>
          <a:off x="395536" y="4509120"/>
          <a:ext cx="8496945" cy="15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7096" y="393305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5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доступным и комфортным жильем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28990"/>
              </p:ext>
            </p:extLst>
          </p:nvPr>
        </p:nvGraphicFramePr>
        <p:xfrm>
          <a:off x="388432" y="2132856"/>
          <a:ext cx="8496945" cy="12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газификации Заволжского муниципального района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1 882,9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1 882,9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41756"/>
              </p:ext>
            </p:extLst>
          </p:nvPr>
        </p:nvGraphicFramePr>
        <p:xfrm>
          <a:off x="395536" y="4077072"/>
          <a:ext cx="8496945" cy="123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Газификация природным газом котельных,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(корректировка) проектной документации,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729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48656"/>
              </p:ext>
            </p:extLst>
          </p:nvPr>
        </p:nvGraphicFramePr>
        <p:xfrm>
          <a:off x="467544" y="2119000"/>
          <a:ext cx="8496945" cy="13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Предупреждение аварийных ситуаций на объектах ЖКХ и развитие коммунальной инфраструктуры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5 913,2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5 913,2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301,2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39013"/>
              </p:ext>
            </p:extLst>
          </p:nvPr>
        </p:nvGraphicFramePr>
        <p:xfrm>
          <a:off x="467544" y="4005064"/>
          <a:ext cx="8496945" cy="211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3868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86628"/>
              </p:ext>
            </p:extLst>
          </p:nvPr>
        </p:nvGraphicFramePr>
        <p:xfrm>
          <a:off x="457012" y="1895232"/>
          <a:ext cx="8496945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деятельности муниципальных учреждений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в жилищном фонде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54,3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50,5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31,9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28068"/>
              </p:ext>
            </p:extLst>
          </p:nvPr>
        </p:nvGraphicFramePr>
        <p:xfrm>
          <a:off x="457012" y="3870340"/>
          <a:ext cx="8496945" cy="275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87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транспортной системы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4161"/>
              </p:ext>
            </p:extLst>
          </p:nvPr>
        </p:nvGraphicFramePr>
        <p:xfrm>
          <a:off x="369001" y="2060848"/>
          <a:ext cx="8496945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53 117,5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25 379,7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26 293,6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53 117,5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25 379,7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26 293,6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81497"/>
              </p:ext>
            </p:extLst>
          </p:nvPr>
        </p:nvGraphicFramePr>
        <p:xfrm>
          <a:off x="369000" y="3645024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Прирост протяженности автомобильных дорог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содержанию,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3" y="321297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«Безопасность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43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7351"/>
              </p:ext>
            </p:extLst>
          </p:nvPr>
        </p:nvGraphicFramePr>
        <p:xfrm>
          <a:off x="392625" y="2060848"/>
          <a:ext cx="8496945" cy="17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1 164,3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1 165,1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1 145,3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Построение и развитие АПК «Безопасный город»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241,5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Пожарная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1 405,8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1 417,0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1 145,3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06105"/>
              </p:ext>
            </p:extLst>
          </p:nvPr>
        </p:nvGraphicFramePr>
        <p:xfrm>
          <a:off x="392625" y="4293096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5592" y="386104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1396260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6050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9 484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12 153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8 376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3 777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11 893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8 231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3 662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муниципальными финансами в </a:t>
            </a:r>
            <a:r>
              <a:rPr lang="ru-RU" sz="2400" b="1" smtClean="0">
                <a:solidFill>
                  <a:schemeClr val="tx1"/>
                </a:solidFill>
                <a:latin typeface="+mn-lt"/>
              </a:rPr>
              <a:t>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07736"/>
              </p:ext>
            </p:extLst>
          </p:nvPr>
        </p:nvGraphicFramePr>
        <p:xfrm>
          <a:off x="395536" y="2121664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долгом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5005"/>
              </p:ext>
            </p:extLst>
          </p:nvPr>
        </p:nvGraphicFramePr>
        <p:xfrm>
          <a:off x="395536" y="4221088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9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«Совершенствование местного самоуправления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19714"/>
              </p:ext>
            </p:extLst>
          </p:nvPr>
        </p:nvGraphicFramePr>
        <p:xfrm>
          <a:off x="441009" y="1975872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48 340,6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50 268,7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47 054,1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муниципального казённого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18 679,7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18 000,0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18 000,0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74 275,1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75 523,5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72 308,9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15227"/>
              </p:ext>
            </p:extLst>
          </p:nvPr>
        </p:nvGraphicFramePr>
        <p:xfrm>
          <a:off x="441009" y="4806444"/>
          <a:ext cx="849694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просроченной дебиторской  и кредиторской задолженностей,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450912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 имуществом  Заволжского муниципального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57309"/>
              </p:ext>
            </p:extLst>
          </p:nvPr>
        </p:nvGraphicFramePr>
        <p:xfrm>
          <a:off x="395536" y="2060848"/>
          <a:ext cx="849694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2 434,1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2 373,4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2 495,1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2 434,1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2 373,4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2 495,1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95666"/>
              </p:ext>
            </p:extLst>
          </p:nvPr>
        </p:nvGraphicFramePr>
        <p:xfrm>
          <a:off x="395536" y="3717032"/>
          <a:ext cx="8496945" cy="19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проверок использования муниципального имущества,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323648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42722"/>
              </p:ext>
            </p:extLst>
          </p:nvPr>
        </p:nvGraphicFramePr>
        <p:xfrm>
          <a:off x="395536" y="2061488"/>
          <a:ext cx="8496945" cy="17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72,8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08251"/>
              </p:ext>
            </p:extLst>
          </p:nvPr>
        </p:nvGraphicFramePr>
        <p:xfrm>
          <a:off x="395536" y="4149080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2644" y="378904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1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60970"/>
              </p:ext>
            </p:extLst>
          </p:nvPr>
        </p:nvGraphicFramePr>
        <p:xfrm>
          <a:off x="441008" y="1910090"/>
          <a:ext cx="8496945" cy="187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1 819,1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670,3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19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1 819,1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670,3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39815"/>
              </p:ext>
            </p:extLst>
          </p:nvPr>
        </p:nvGraphicFramePr>
        <p:xfrm>
          <a:off x="441008" y="4086364"/>
          <a:ext cx="8496945" cy="24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1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«Охрана окружающей среды на территории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indent="0"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89415"/>
              </p:ext>
            </p:extLst>
          </p:nvPr>
        </p:nvGraphicFramePr>
        <p:xfrm>
          <a:off x="395536" y="2060848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и охрана земель на территории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76856"/>
              </p:ext>
            </p:extLst>
          </p:nvPr>
        </p:nvGraphicFramePr>
        <p:xfrm>
          <a:off x="395536" y="4221088"/>
          <a:ext cx="8451471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0869"/>
                <a:gridCol w="1322679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97549628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27486400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6 942,4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959,7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2 276,0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5878264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528972"/>
              </p:ext>
            </p:extLst>
          </p:nvPr>
        </p:nvGraphicFramePr>
        <p:xfrm>
          <a:off x="323528" y="1484784"/>
          <a:ext cx="8445624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2026 год и на плановый период 2027 и 2028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5858"/>
              </p:ext>
            </p:extLst>
          </p:nvPr>
        </p:nvGraphicFramePr>
        <p:xfrm>
          <a:off x="323528" y="1412776"/>
          <a:ext cx="8445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06602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</a:p>
                    <a:p>
                      <a:pPr algn="ctr"/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60010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5 601,7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5 668,7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5 591,8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1 678,4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1 686,3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1 659,6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1 168,5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1 201,9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1 191,8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1 843,2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1 859,7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1 832,7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920,8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907,7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14650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2027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1044326"/>
            <a:ext cx="82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</a:t>
            </a:r>
            <a:r>
              <a:rPr lang="ru-RU" sz="1600" dirty="0">
                <a:solidFill>
                  <a:prstClr val="black"/>
                </a:solidFill>
              </a:rPr>
              <a:t>Капитальный ремонт и оснащение образовательных организаций, осуществляющих образовательную деятельность по образовательным программам дошкольного </a:t>
            </a:r>
            <a:r>
              <a:rPr lang="ru-RU" sz="1600" dirty="0" smtClean="0">
                <a:solidFill>
                  <a:prstClr val="black"/>
                </a:solidFill>
              </a:rPr>
              <a:t>образования в рамках </a:t>
            </a:r>
            <a:r>
              <a:rPr lang="ru-RU" sz="1600" dirty="0">
                <a:solidFill>
                  <a:prstClr val="black"/>
                </a:solidFill>
              </a:rPr>
              <a:t>регионального проекта «Поддержка семьи»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 smtClean="0">
                <a:solidFill>
                  <a:prstClr val="black"/>
                </a:solidFill>
              </a:rPr>
              <a:t> 60 383,9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64731"/>
            <a:ext cx="1872208" cy="18722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1" y="2420888"/>
            <a:ext cx="2023162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86" y="2428116"/>
            <a:ext cx="2123455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364220"/>
            <a:ext cx="3384376" cy="2225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7" y="4564731"/>
            <a:ext cx="2077366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2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972496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062915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2026/Проект бюджета 2026-2028»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2026 год и на плановый период 2027 и 2028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17.15,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16.00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72487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40,621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42,861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45,143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47,597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1 132,939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1 191,965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1 243,363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1 303,442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89,587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0,370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1,186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1,193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1,197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411,161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414,039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418,179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422,361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3615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2025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11,777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11,529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11,288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11,057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7,733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3,324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6,78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25,96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03216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2025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711,038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727,627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752,241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785,589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2,170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27 611,00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28 163,30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29 008,20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30 168,53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16 375,69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17 358,23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18 538,59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19 817,75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99,92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37,50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16083</TotalTime>
  <Words>5823</Words>
  <Application>Microsoft Office PowerPoint</Application>
  <PresentationFormat>Экран (4:3)</PresentationFormat>
  <Paragraphs>1656</Paragraphs>
  <Slides>57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Поток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2026 год и на плановый период 2027 и 2028 годов </vt:lpstr>
      <vt:lpstr>Основные показатели социально-экономического развития  на 2026 год и на плановый период 2027 и 2028 годов 1. Экономические показатели </vt:lpstr>
      <vt:lpstr>Основные показатели социально-экономического развития  на 2026 год и на плановый период 2027 и 2028 годов  2.Показатели, характеризующие уровень жизни населения</vt:lpstr>
      <vt:lpstr>Основные показатели социально-экономического развития  на 2026 год и на плановый период 2027 и 2028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2026 год и на плановый период 2027 и 2028 годов                                                                                                                                                                                                            тыс.руб.</vt:lpstr>
      <vt:lpstr>Презентация PowerPoint</vt:lpstr>
      <vt:lpstr>Презентация PowerPoint</vt:lpstr>
      <vt:lpstr>Структура доходов бюджета Заволжского муниципального района на 2026 год и на плановый период 2027 и 2028 годов </vt:lpstr>
      <vt:lpstr>Структура налоговых доходов бюджета Заволжского муниципального района на 2026 год и  на плановый период 2027 и 2028 годов </vt:lpstr>
      <vt:lpstr>Структура неналоговых доходов бюджета Заволжского муниципального района на 2026 год и  на плановый период 2027 и 2028 годов </vt:lpstr>
      <vt:lpstr>Безвозмездные поступления в бюджет Заволжского муниципального района  на 2026 год и на плановый период 2027 и 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 (2)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 (3)</vt:lpstr>
      <vt:lpstr>Презентация PowerPoint</vt:lpstr>
      <vt:lpstr>Презентация PowerPoint</vt:lpstr>
      <vt:lpstr>Расходы бюджета Заволжского муниципального района на 2026 год и на плановый период 2027 и 2028 годов в разрезе муниципальных программ</vt:lpstr>
      <vt:lpstr>Муниципальная программа «Развитие образования в Заволжском муниципальном районе»</vt:lpstr>
      <vt:lpstr>Муниципальная программа «Развитие образования в Заволжском муниципальном районе»</vt:lpstr>
      <vt:lpstr>Муниципальная программа «Развитие физической культуры и спорта  в Заволжском муниципальном районе»</vt:lpstr>
      <vt:lpstr>Муниципальная программа «Развитие культуры и повышение эффективности реализации молодежной политики  в Заволжском муниципальном районе»</vt:lpstr>
      <vt:lpstr>Муниципальная программа «Социальная поддержка граждан  Заволжского муниципального района»</vt:lpstr>
      <vt:lpstr>Муниципальная программа «Экономическое развитие   Заволжского муниципального района»</vt:lpstr>
      <vt:lpstr>Муниципальная программа «Обеспечение доступным и комфортным жильем населения    Заволжского муниципального района»</vt:lpstr>
      <vt:lpstr>Муниципальная программа «Обеспечение услугами жилищно-коммунального хозяйства населения    Заволжского муниципального района»</vt:lpstr>
      <vt:lpstr>Муниципальная программа «Энергосбережение и повышение энергетической эффективности Заволжского муниципального района»</vt:lpstr>
      <vt:lpstr>Муниципальная программа «Развитие транспортной системы  Заволжского муниципального района»</vt:lpstr>
      <vt:lpstr>Муниципальная программа «Безопасность   Заволжского муниципального района Ивановской области»</vt:lpstr>
      <vt:lpstr>Муниципальная программа «Управление муниципальными финансами в Заволжском муниципальном районе»</vt:lpstr>
      <vt:lpstr>Муниципальная программа «Совершенствование местного самоуправления  Заволжского муниципального района»</vt:lpstr>
      <vt:lpstr>Муниципальная программа «Управление муниципальным имуществом  Заволжского муниципального  района Ивановской области»</vt:lpstr>
      <vt:lpstr>Муниципальная программа «Улучшение условий и охраны труда в органах местного самоуправления   Заволжского муниципального района»</vt:lpstr>
      <vt:lpstr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vt:lpstr>
      <vt:lpstr>Муниципальная программа «Охрана окружающей среды на территории Заволжского муниципального района»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2026 год и на плановый период 2027 и 2028 годов </vt:lpstr>
      <vt:lpstr>Непрограммные направления деятельности  Заволжского муниципального района  на 2026 год и на плановый период 2027 и 2028 годов (продолжение)</vt:lpstr>
      <vt:lpstr>Непрограммные направления деятельности  Заволжского муниципального района  на 2026 год и на плановый период 2027 и 2028 годов (продолжение)</vt:lpstr>
      <vt:lpstr>Иные межбюджетные трансферты поселениям  Заволжского муниципального района  на 2026 год и на плановый период 2027 и 2028 годов </vt:lpstr>
      <vt:lpstr>Иные межбюджетные трансферты поселениям  Заволжского муниципального района  на 2026 год и на плановый период 2027 и 2028 годов (2)</vt:lpstr>
      <vt:lpstr>Презентация PowerPoint</vt:lpstr>
      <vt:lpstr>Дорожный фонд  Заволжского муниципального района  на 2020 год</vt:lpstr>
      <vt:lpstr>Социально-значимые проекты, реализуемые в 2027 году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1708</cp:revision>
  <cp:lastPrinted>2025-11-07T07:27:11Z</cp:lastPrinted>
  <dcterms:modified xsi:type="dcterms:W3CDTF">2025-11-19T10:51:29Z</dcterms:modified>
</cp:coreProperties>
</file>