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61"/>
  </p:notesMasterIdLst>
  <p:sldIdLst>
    <p:sldId id="341" r:id="rId3"/>
    <p:sldId id="257" r:id="rId4"/>
    <p:sldId id="342" r:id="rId5"/>
    <p:sldId id="362" r:id="rId6"/>
    <p:sldId id="418" r:id="rId7"/>
    <p:sldId id="405" r:id="rId8"/>
    <p:sldId id="406" r:id="rId9"/>
    <p:sldId id="407" r:id="rId10"/>
    <p:sldId id="385" r:id="rId11"/>
    <p:sldId id="387" r:id="rId12"/>
    <p:sldId id="388" r:id="rId13"/>
    <p:sldId id="347" r:id="rId14"/>
    <p:sldId id="389" r:id="rId15"/>
    <p:sldId id="390" r:id="rId16"/>
    <p:sldId id="396" r:id="rId17"/>
    <p:sldId id="420" r:id="rId18"/>
    <p:sldId id="422" r:id="rId19"/>
    <p:sldId id="394" r:id="rId20"/>
    <p:sldId id="41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451" r:id="rId30"/>
    <p:sldId id="434" r:id="rId31"/>
    <p:sldId id="450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346" r:id="rId48"/>
    <p:sldId id="413" r:id="rId49"/>
    <p:sldId id="382" r:id="rId50"/>
    <p:sldId id="399" r:id="rId51"/>
    <p:sldId id="453" r:id="rId52"/>
    <p:sldId id="377" r:id="rId53"/>
    <p:sldId id="397" r:id="rId54"/>
    <p:sldId id="322" r:id="rId55"/>
    <p:sldId id="411" r:id="rId56"/>
    <p:sldId id="452" r:id="rId57"/>
    <p:sldId id="454" r:id="rId58"/>
    <p:sldId id="365" r:id="rId59"/>
    <p:sldId id="282" r:id="rId6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BD8E1"/>
    <a:srgbClr val="EFE5EB"/>
    <a:srgbClr val="D1E0E7"/>
    <a:srgbClr val="A8E6F2"/>
    <a:srgbClr val="AEE0E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792" autoAdjust="0"/>
  </p:normalViewPr>
  <p:slideViewPr>
    <p:cSldViewPr>
      <p:cViewPr>
        <p:scale>
          <a:sx n="125" d="100"/>
          <a:sy n="125" d="100"/>
        </p:scale>
        <p:origin x="-1224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2021-20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5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928207570722"/>
          <c:y val="0.3557164875535756"/>
          <c:w val="0.71991367007742824"/>
          <c:h val="0.6056032662626945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13949</c:v>
                </c:pt>
                <c:pt idx="1">
                  <c:v>13601</c:v>
                </c:pt>
                <c:pt idx="2">
                  <c:v>12422</c:v>
                </c:pt>
                <c:pt idx="3">
                  <c:v>12153</c:v>
                </c:pt>
                <c:pt idx="4">
                  <c:v>11893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328704"/>
        <c:axId val="134330240"/>
        <c:axId val="248259008"/>
      </c:line3DChart>
      <c:catAx>
        <c:axId val="13432870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34330240"/>
        <c:crossesAt val="2020"/>
        <c:auto val="1"/>
        <c:lblAlgn val="ctr"/>
        <c:lblOffset val="100"/>
        <c:noMultiLvlLbl val="0"/>
      </c:catAx>
      <c:valAx>
        <c:axId val="134330240"/>
        <c:scaling>
          <c:orientation val="maxMin"/>
          <c:max val="2025"/>
          <c:min val="2021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134328704"/>
        <c:crosses val="autoZero"/>
        <c:crossBetween val="between"/>
        <c:majorUnit val="2"/>
        <c:minorUnit val="0.4"/>
      </c:valAx>
      <c:serAx>
        <c:axId val="248259008"/>
        <c:scaling>
          <c:orientation val="minMax"/>
        </c:scaling>
        <c:delete val="1"/>
        <c:axPos val="t"/>
        <c:majorTickMark val="out"/>
        <c:minorTickMark val="none"/>
        <c:tickLblPos val="none"/>
        <c:crossAx val="134330240"/>
        <c:crossesAt val="2020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49E-2"/>
          <c:y val="0.31699466052593706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290397.8</c:v>
                </c:pt>
                <c:pt idx="1">
                  <c:v>21001.4</c:v>
                </c:pt>
                <c:pt idx="2">
                  <c:v>24275.3</c:v>
                </c:pt>
                <c:pt idx="3">
                  <c:v>2671.1</c:v>
                </c:pt>
                <c:pt idx="4">
                  <c:v>852.6</c:v>
                </c:pt>
                <c:pt idx="5">
                  <c:v>1882.9</c:v>
                </c:pt>
                <c:pt idx="6">
                  <c:v>53117.5</c:v>
                </c:pt>
                <c:pt idx="7">
                  <c:v>74275.100000000006</c:v>
                </c:pt>
                <c:pt idx="8">
                  <c:v>2434.1</c:v>
                </c:pt>
                <c:pt idx="9">
                  <c:v>9367.7000000000007</c:v>
                </c:pt>
                <c:pt idx="10">
                  <c:v>152.1</c:v>
                </c:pt>
                <c:pt idx="11">
                  <c:v>1405.8</c:v>
                </c:pt>
                <c:pt idx="12">
                  <c:v>1819.1</c:v>
                </c:pt>
                <c:pt idx="13">
                  <c:v>140.1</c:v>
                </c:pt>
                <c:pt idx="14">
                  <c:v>5913.2</c:v>
                </c:pt>
                <c:pt idx="15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8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9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98.6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317"/>
          <c:y val="0.34026802858043825"/>
          <c:w val="0.34678510498687681"/>
          <c:h val="0.46376609108527866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477"/>
          <c:w val="0.45851052517361207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Лист1!$A$2:$A$8</c:f>
              <c:strCache>
                <c:ptCount val="7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</c:v>
                </c:pt>
                <c:pt idx="4">
                  <c:v>Содержание автомобильных дорог местного значения вне границ населенных пунктов в границах Заволжского муниципального района </c:v>
                </c:pt>
                <c:pt idx="5">
                  <c:v>Содержание автомобильных дорог местного значения в границах населенных пунктов поселений Заволжского муниципального района</c:v>
                </c:pt>
                <c:pt idx="6">
                  <c:v>Капитальный ремонт, ремонт и содержание автомобильных дорог общего пользования и искусственных сооружений на них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2152.4</c:v>
                </c:pt>
                <c:pt idx="1">
                  <c:v>5575</c:v>
                </c:pt>
                <c:pt idx="2">
                  <c:v>158</c:v>
                </c:pt>
                <c:pt idx="3">
                  <c:v>5162.8</c:v>
                </c:pt>
                <c:pt idx="4">
                  <c:v>3396</c:v>
                </c:pt>
                <c:pt idx="5">
                  <c:v>3604</c:v>
                </c:pt>
                <c:pt idx="6">
                  <c:v>15717.2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51009960937499998"/>
          <c:y val="2.1434044882320744E-2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5886296871407E-2"/>
          <c:y val="5.7060653391453234E-2"/>
          <c:w val="0.65566455148394365"/>
          <c:h val="0.94293934660854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571262611.41999996</c:v>
                </c:pt>
                <c:pt idx="1">
                  <c:v>577028992.50999999</c:v>
                </c:pt>
                <c:pt idx="2">
                  <c:v>517779016.99000001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583457140.41999996</c:v>
                </c:pt>
                <c:pt idx="1">
                  <c:v>589246463.50999999</c:v>
                </c:pt>
                <c:pt idx="2">
                  <c:v>530685361.99000001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12194529</c:v>
                </c:pt>
                <c:pt idx="1">
                  <c:v>12217471</c:v>
                </c:pt>
                <c:pt idx="2">
                  <c:v>12906345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872384"/>
        <c:axId val="273873920"/>
        <c:axId val="0"/>
      </c:bar3DChart>
      <c:catAx>
        <c:axId val="27387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3873920"/>
        <c:crosses val="autoZero"/>
        <c:auto val="0"/>
        <c:lblAlgn val="ctr"/>
        <c:lblOffset val="100"/>
        <c:noMultiLvlLbl val="0"/>
      </c:catAx>
      <c:valAx>
        <c:axId val="273873920"/>
        <c:scaling>
          <c:orientation val="minMax"/>
          <c:min val="-20000000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73872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87063845.069999993</c:v>
                </c:pt>
                <c:pt idx="1">
                  <c:v>99072486.109999999</c:v>
                </c:pt>
                <c:pt idx="2">
                  <c:v>105971225.86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34881448.590000004</c:v>
                </c:pt>
                <c:pt idx="1">
                  <c:v>23102228.399999999</c:v>
                </c:pt>
                <c:pt idx="2">
                  <c:v>23092228.399999999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449317317.75999999</c:v>
                </c:pt>
                <c:pt idx="1">
                  <c:v>454854278</c:v>
                </c:pt>
                <c:pt idx="2">
                  <c:v>388715562.73000002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114048"/>
        <c:axId val="272116352"/>
        <c:axId val="0"/>
      </c:bar3DChart>
      <c:catAx>
        <c:axId val="27211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116352"/>
        <c:crosses val="autoZero"/>
        <c:auto val="1"/>
        <c:lblAlgn val="ctr"/>
        <c:lblOffset val="100"/>
        <c:noMultiLvlLbl val="0"/>
      </c:catAx>
      <c:valAx>
        <c:axId val="272116352"/>
        <c:scaling>
          <c:orientation val="minMax"/>
          <c:max val="600000000"/>
          <c:min val="0"/>
        </c:scaling>
        <c:delete val="0"/>
        <c:axPos val="l"/>
        <c:majorGridlines/>
        <c:numFmt formatCode="#,##0.0;[Red]#,##0.0" sourceLinked="0"/>
        <c:majorTickMark val="out"/>
        <c:minorTickMark val="none"/>
        <c:tickLblPos val="nextTo"/>
        <c:crossAx val="272114048"/>
        <c:crosses val="autoZero"/>
        <c:crossBetween val="between"/>
        <c:majorUnit val="100000000"/>
        <c:minorUnit val="2000000"/>
        <c:dispUnits>
          <c:builtInUnit val="thousands"/>
        </c:dispUnits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7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56907.8</c:v>
                </c:pt>
                <c:pt idx="1">
                  <c:v>61689.5</c:v>
                </c:pt>
                <c:pt idx="2">
                  <c:v>66754.100000000006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14937</c:v>
                </c:pt>
                <c:pt idx="1">
                  <c:v>21060.400000000001</c:v>
                </c:pt>
                <c:pt idx="2">
                  <c:v>21711.3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8883</c:v>
                </c:pt>
                <c:pt idx="1">
                  <c:v>9980.6</c:v>
                </c:pt>
                <c:pt idx="2">
                  <c:v>11157.8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263</c:v>
                </c:pt>
                <c:pt idx="1">
                  <c:v>269</c:v>
                </c:pt>
                <c:pt idx="2">
                  <c:v>275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6069</c:v>
                </c:pt>
                <c:pt idx="1">
                  <c:v>6069</c:v>
                </c:pt>
                <c:pt idx="2">
                  <c:v>6069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83090944"/>
        <c:axId val="283092480"/>
        <c:axId val="0"/>
      </c:bar3DChart>
      <c:catAx>
        <c:axId val="283090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3092480"/>
        <c:crosses val="autoZero"/>
        <c:auto val="1"/>
        <c:lblAlgn val="ctr"/>
        <c:lblOffset val="100"/>
        <c:noMultiLvlLbl val="0"/>
      </c:catAx>
      <c:valAx>
        <c:axId val="283092480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83090944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103"/>
          <c:y val="0.10273083352495717"/>
          <c:w val="0.55400112790043599"/>
          <c:h val="0.71131095083002449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85541367763545"/>
          <c:y val="4.6191957507366897E-2"/>
          <c:w val="0.83050941998180183"/>
          <c:h val="0.383612468984927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5633.4</c:v>
                </c:pt>
                <c:pt idx="1">
                  <c:v>5633.3</c:v>
                </c:pt>
                <c:pt idx="2">
                  <c:v>5633.3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7691.7</c:v>
                </c:pt>
                <c:pt idx="1">
                  <c:v>7691.7</c:v>
                </c:pt>
                <c:pt idx="2">
                  <c:v>7691.7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21169.4</c:v>
                </c:pt>
                <c:pt idx="1">
                  <c:v>9479.9</c:v>
                </c:pt>
                <c:pt idx="2">
                  <c:v>9479.9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387</c:v>
                </c:pt>
                <c:pt idx="1">
                  <c:v>297.3</c:v>
                </c:pt>
                <c:pt idx="2">
                  <c:v>287.3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83854336"/>
        <c:axId val="283874048"/>
        <c:axId val="0"/>
      </c:bar3DChart>
      <c:catAx>
        <c:axId val="283854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83874048"/>
        <c:crosses val="autoZero"/>
        <c:auto val="1"/>
        <c:lblAlgn val="ctr"/>
        <c:lblOffset val="100"/>
        <c:noMultiLvlLbl val="0"/>
      </c:catAx>
      <c:valAx>
        <c:axId val="283874048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83854336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191705.3</c:v>
                </c:pt>
                <c:pt idx="1">
                  <c:v>162221.70000000001</c:v>
                </c:pt>
                <c:pt idx="2">
                  <c:v>156489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40008.5</c:v>
                </c:pt>
                <c:pt idx="1">
                  <c:v>73986.7</c:v>
                </c:pt>
                <c:pt idx="2">
                  <c:v>13178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166106</c:v>
                </c:pt>
                <c:pt idx="1">
                  <c:v>165777.79999999999</c:v>
                </c:pt>
                <c:pt idx="2">
                  <c:v>165796.4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19067.5</c:v>
                </c:pt>
                <c:pt idx="1">
                  <c:v>17611.599999999999</c:v>
                </c:pt>
                <c:pt idx="2">
                  <c:v>17611.599999999999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217.2</c:v>
                </c:pt>
                <c:pt idx="1">
                  <c:v>217.3</c:v>
                </c:pt>
                <c:pt idx="2">
                  <c:v>217.3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переданные полномочия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32212.799999999999</c:v>
                </c:pt>
                <c:pt idx="1">
                  <c:v>35039.199999999997</c:v>
                </c:pt>
                <c:pt idx="2">
                  <c:v>35423.300000000003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7096832"/>
        <c:axId val="287098368"/>
        <c:axId val="0"/>
      </c:bar3DChart>
      <c:catAx>
        <c:axId val="28709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87098368"/>
        <c:crosses val="autoZero"/>
        <c:auto val="1"/>
        <c:lblAlgn val="ctr"/>
        <c:lblOffset val="100"/>
        <c:tickMarkSkip val="1"/>
        <c:noMultiLvlLbl val="0"/>
      </c:catAx>
      <c:valAx>
        <c:axId val="2870983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8709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3070767097509035"/>
          <c:h val="0.83357066772309008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21171721660556E-3"/>
          <c:y val="2.1204599338817218E-2"/>
          <c:w val="0.99238788282782886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1.9596588033428384E-3"/>
                  <c:y val="-1.0602299669408609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83 113,20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89764100285156E-3"/>
                  <c:y val="-2.47386992286200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</a:t>
                    </a:r>
                    <a:r>
                      <a:rPr lang="ru-RU" baseline="0" dirty="0" smtClean="0"/>
                      <a:t> 414,4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121 945,3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8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129 063,4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83113.2</c:v>
                </c:pt>
                <c:pt idx="1">
                  <c:v>106617.4</c:v>
                </c:pt>
                <c:pt idx="2">
                  <c:v>118414.39999999999</c:v>
                </c:pt>
                <c:pt idx="3">
                  <c:v>121945.3</c:v>
                </c:pt>
                <c:pt idx="4">
                  <c:v>122174.7</c:v>
                </c:pt>
                <c:pt idx="5">
                  <c:v>129063.4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390336"/>
        <c:axId val="287392128"/>
      </c:barChart>
      <c:catAx>
        <c:axId val="28739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7392128"/>
        <c:crosses val="autoZero"/>
        <c:auto val="1"/>
        <c:lblAlgn val="ctr"/>
        <c:lblOffset val="100"/>
        <c:noMultiLvlLbl val="0"/>
      </c:catAx>
      <c:valAx>
        <c:axId val="2873921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7390336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2026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2027 и 2028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80030621172352E-2"/>
          <c:y val="0.17062412258164811"/>
          <c:w val="0.88906441382327206"/>
          <c:h val="0.32041196979604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97510.3</c:v>
                </c:pt>
                <c:pt idx="1">
                  <c:v>86786.8</c:v>
                </c:pt>
                <c:pt idx="2">
                  <c:v>86246.1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2230.6999999999998</c:v>
                </c:pt>
                <c:pt idx="1">
                  <c:v>271.7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37922.9</c:v>
                </c:pt>
                <c:pt idx="1">
                  <c:v>46923.3</c:v>
                </c:pt>
                <c:pt idx="2">
                  <c:v>47506.1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28448.2</c:v>
                </c:pt>
                <c:pt idx="1">
                  <c:v>16593.099999999999</c:v>
                </c:pt>
                <c:pt idx="2">
                  <c:v>15462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1103</c:v>
                </c:pt>
                <c:pt idx="1">
                  <c:v>36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376563.9</c:v>
                </c:pt>
                <c:pt idx="1">
                  <c:v>393297.7</c:v>
                </c:pt>
                <c:pt idx="2">
                  <c:v>332286.5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5951.1</c:v>
                </c:pt>
                <c:pt idx="1">
                  <c:v>5681.3</c:v>
                </c:pt>
                <c:pt idx="2">
                  <c:v>5604.7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10699</c:v>
                </c:pt>
                <c:pt idx="1">
                  <c:v>10699</c:v>
                </c:pt>
                <c:pt idx="2">
                  <c:v>7204.2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22978</c:v>
                </c:pt>
                <c:pt idx="1">
                  <c:v>21486.799999999999</c:v>
                </c:pt>
                <c:pt idx="2">
                  <c:v>21392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Лист1!$K$2:$K$4</c:f>
              <c:numCache>
                <c:formatCode>#,##0.0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96187776"/>
        <c:axId val="296189312"/>
        <c:axId val="0"/>
      </c:bar3DChart>
      <c:catAx>
        <c:axId val="296187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96189312"/>
        <c:crosses val="autoZero"/>
        <c:auto val="1"/>
        <c:lblAlgn val="ctr"/>
        <c:lblOffset val="100"/>
        <c:noMultiLvlLbl val="0"/>
      </c:catAx>
      <c:valAx>
        <c:axId val="29618931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96187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60708995296825E-2"/>
          <c:y val="0.33472498226957165"/>
          <c:w val="0.86424566298584915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376563.9</c:v>
                </c:pt>
                <c:pt idx="1">
                  <c:v>393297.7</c:v>
                </c:pt>
                <c:pt idx="2">
                  <c:v>332286.5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629124308316815E-2"/>
                  <c:y val="-4.236295547874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39943834438562E-2"/>
                  <c:y val="-2.7308810551448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0753156279E-2"/>
                  <c:y val="-3.053408111886939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745,6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10699</c:v>
                </c:pt>
                <c:pt idx="1">
                  <c:v>10699</c:v>
                </c:pt>
                <c:pt idx="2">
                  <c:v>7204.2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5951.1</c:v>
                </c:pt>
                <c:pt idx="1">
                  <c:v>5681.3</c:v>
                </c:pt>
                <c:pt idx="2">
                  <c:v>5604.7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22978</c:v>
                </c:pt>
                <c:pt idx="1">
                  <c:v>21486.799999999999</c:v>
                </c:pt>
                <c:pt idx="2">
                  <c:v>21392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5"/>
        <c:shape val="box"/>
        <c:axId val="296557184"/>
        <c:axId val="296567168"/>
        <c:axId val="0"/>
      </c:bar3DChart>
      <c:catAx>
        <c:axId val="2965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567168"/>
        <c:crosses val="autoZero"/>
        <c:auto val="1"/>
        <c:lblAlgn val="ctr"/>
        <c:lblOffset val="100"/>
        <c:noMultiLvlLbl val="0"/>
      </c:catAx>
      <c:valAx>
        <c:axId val="296567168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crossAx val="296557184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7646638702142339"/>
          <c:y val="0.86692987990852155"/>
          <c:w val="0.75081386848706821"/>
          <c:h val="0.11310378511402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1 103,0 тыс.руб., 2027 год – 36,0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1 139,9 тыс.руб., 2027 год – 240,9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61,0 тыс.руб., 2027 год – 61,0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759,4 тыс.руб., 2027 год – 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759,4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2028 год – 759,4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43,6 тыс.руб., 2027 год – 4,2 тыс.руб., 2028 год – 7,7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 custLinFactNeighborY="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2026 год – 120,6 тыс.руб., 2027 год – 121,6 тыс.руб., 2028 год – 35,0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1 000,0 тыс.руб., 2027 год – 1 000,0 тыс.руб., 2028 год – 1 000,0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300,0 тыс.руб., 2027 год – 300,0 тыс.руб., 2028 год –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CA624EB3-3B91-4AEF-93FB-EDB668F3B99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dirty="0" smtClean="0">
              <a:solidFill>
                <a:schemeClr val="tx1"/>
              </a:solidFill>
            </a:rPr>
            <a:t>)</a:t>
          </a:r>
        </a:p>
        <a:p>
          <a:r>
            <a:rPr lang="ru-RU" sz="1200" dirty="0" smtClean="0">
              <a:solidFill>
                <a:schemeClr val="tx1"/>
              </a:solidFill>
            </a:rPr>
            <a:t>2026 год - 263,5 тыс.руб., 2027 год – 0,0 тыс.руб., 2028 год – 0,0 тыс.руб.</a:t>
          </a:r>
        </a:p>
      </dgm:t>
    </dgm:pt>
    <dgm:pt modelId="{94266122-C321-4BC2-A4D1-1C3E4DD2E920}" type="sibTrans" cxnId="{EE421B2A-AF38-47BC-905E-29D85B53A89B}">
      <dgm:prSet/>
      <dgm:spPr/>
      <dgm:t>
        <a:bodyPr/>
        <a:lstStyle/>
        <a:p>
          <a:endParaRPr lang="ru-RU"/>
        </a:p>
      </dgm:t>
    </dgm:pt>
    <dgm:pt modelId="{17811D9F-8E1D-4BEA-B513-FA2C37AD71EF}" type="parTrans" cxnId="{EE421B2A-AF38-47BC-905E-29D85B53A89B}">
      <dgm:prSet/>
      <dgm:spPr/>
      <dgm:t>
        <a:bodyPr/>
        <a:lstStyle/>
        <a:p>
          <a:endParaRPr lang="ru-RU"/>
        </a:p>
      </dgm:t>
    </dgm:pt>
    <dgm:pt modelId="{6B8FD0F7-D825-41DC-948E-99138CBD894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2026 год – 49,1 тыс.руб., 2027 год – 49,1 тыс.руб.,2028 год – 49,1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86AC4A00-532B-4A44-A1A2-BA9330F828A2}" type="parTrans" cxnId="{D821E4D3-E307-43DB-A7FF-BFCEF7AF0FA4}">
      <dgm:prSet/>
      <dgm:spPr/>
      <dgm:t>
        <a:bodyPr/>
        <a:lstStyle/>
        <a:p>
          <a:endParaRPr lang="ru-RU"/>
        </a:p>
      </dgm:t>
    </dgm:pt>
    <dgm:pt modelId="{A86CD8D4-FF2F-4494-8682-605CB51243C8}" type="sibTrans" cxnId="{D821E4D3-E307-43DB-A7FF-BFCEF7AF0FA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5" custScaleY="69105" custLinFactY="566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5" custScaleY="57456" custLinFactY="-71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26ACE8E1-787E-4A82-9C29-DA567C5E8C23}" type="pres">
      <dgm:prSet presAssocID="{CA624EB3-3B91-4AEF-93FB-EDB668F3B991}" presName="parentText" presStyleLbl="node1" presStyleIdx="2" presStyleCnt="5" custScaleY="50937" custLinFactNeighborY="-11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14B8A-6797-4B75-A4AB-86F380249268}" type="pres">
      <dgm:prSet presAssocID="{94266122-C321-4BC2-A4D1-1C3E4DD2E920}" presName="spacer" presStyleCnt="0"/>
      <dgm:spPr/>
    </dgm:pt>
    <dgm:pt modelId="{ED87F55B-DDF8-4395-88C0-C7ECFED73D7A}" type="pres">
      <dgm:prSet presAssocID="{6B8FD0F7-D825-41DC-948E-99138CBD894E}" presName="parentText" presStyleLbl="node1" presStyleIdx="3" presStyleCnt="5" custLinFactY="465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925B-6414-44F9-94DA-304816111B72}" type="pres">
      <dgm:prSet presAssocID="{A86CD8D4-FF2F-4494-8682-605CB51243C8}" presName="spacer" presStyleCnt="0"/>
      <dgm:spPr/>
    </dgm:pt>
    <dgm:pt modelId="{A73C0CCD-168F-4C63-B2FC-2028D920CB8D}" type="pres">
      <dgm:prSet presAssocID="{76D2E0F4-41A2-41C7-9585-3C8DE24A07E4}" presName="parentText" presStyleLbl="node1" presStyleIdx="4" presStyleCnt="5" custScaleY="57117" custLinFactY="-100000" custLinFactNeighborY="-164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B7BF3-5987-4FA5-BFCA-084827637AAE}" type="presOf" srcId="{CA624EB3-3B91-4AEF-93FB-EDB668F3B991}" destId="{26ACE8E1-787E-4A82-9C29-DA567C5E8C23}" srcOrd="0" destOrd="0" presId="urn:microsoft.com/office/officeart/2005/8/layout/vList2"/>
    <dgm:cxn modelId="{3E85F623-D8F3-4FA5-B6CA-DFF82E3D10BE}" srcId="{41F50B25-F77A-40C4-90F0-B8010EE13BDF}" destId="{76D2E0F4-41A2-41C7-9585-3C8DE24A07E4}" srcOrd="4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821E4D3-E307-43DB-A7FF-BFCEF7AF0FA4}" srcId="{41F50B25-F77A-40C4-90F0-B8010EE13BDF}" destId="{6B8FD0F7-D825-41DC-948E-99138CBD894E}" srcOrd="3" destOrd="0" parTransId="{86AC4A00-532B-4A44-A1A2-BA9330F828A2}" sibTransId="{A86CD8D4-FF2F-4494-8682-605CB51243C8}"/>
    <dgm:cxn modelId="{F863369C-0BE1-472C-99DB-DE10ED32CD13}" type="presOf" srcId="{6B8FD0F7-D825-41DC-948E-99138CBD894E}" destId="{ED87F55B-DDF8-4395-88C0-C7ECFED73D7A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EE421B2A-AF38-47BC-905E-29D85B53A89B}" srcId="{41F50B25-F77A-40C4-90F0-B8010EE13BDF}" destId="{CA624EB3-3B91-4AEF-93FB-EDB668F3B991}" srcOrd="2" destOrd="0" parTransId="{17811D9F-8E1D-4BEA-B513-FA2C37AD71EF}" sibTransId="{94266122-C321-4BC2-A4D1-1C3E4DD2E920}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9B4352EC-ED1A-4BE6-8790-722D1F1AA318}" type="presParOf" srcId="{9A775544-42D0-4EC6-A91A-F3F7CC9214FB}" destId="{26ACE8E1-787E-4A82-9C29-DA567C5E8C23}" srcOrd="4" destOrd="0" presId="urn:microsoft.com/office/officeart/2005/8/layout/vList2"/>
    <dgm:cxn modelId="{FD325B6B-D18B-4BD6-845D-3E9650D2F5CA}" type="presParOf" srcId="{9A775544-42D0-4EC6-A91A-F3F7CC9214FB}" destId="{B6B14B8A-6797-4B75-A4AB-86F380249268}" srcOrd="5" destOrd="0" presId="urn:microsoft.com/office/officeart/2005/8/layout/vList2"/>
    <dgm:cxn modelId="{8561AA20-1B4D-466D-AED0-4D24C8E01EF9}" type="presParOf" srcId="{9A775544-42D0-4EC6-A91A-F3F7CC9214FB}" destId="{ED87F55B-DDF8-4395-88C0-C7ECFED73D7A}" srcOrd="6" destOrd="0" presId="urn:microsoft.com/office/officeart/2005/8/layout/vList2"/>
    <dgm:cxn modelId="{BFEAE17F-501D-4100-B25C-B0770C636ADD}" type="presParOf" srcId="{9A775544-42D0-4EC6-A91A-F3F7CC9214FB}" destId="{E049925B-6414-44F9-94DA-304816111B72}" srcOrd="7" destOrd="0" presId="urn:microsoft.com/office/officeart/2005/8/layout/vList2"/>
    <dgm:cxn modelId="{42EFED16-A528-47B8-9513-D5780350807E}" type="presParOf" srcId="{9A775544-42D0-4EC6-A91A-F3F7CC9214FB}" destId="{A73C0CCD-168F-4C63-B2FC-2028D920CB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благоустройства, озеленения и содержания мест массового отдыха населения на территории Заволжского городского поселения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13 189,8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2027 год – 13 057,5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2028 год – 13 389,8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Снос многоквартирных домов, признанных аварийными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582,7 тыс.руб., 2027 год – 0,0 тыс.руб., 2028 год – 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24EB3-3B91-4AEF-93FB-EDB668F3B99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мероприятий по захоронению безродных</a:t>
          </a:r>
        </a:p>
        <a:p>
          <a:r>
            <a:rPr lang="ru-RU" sz="1200" dirty="0" smtClean="0">
              <a:solidFill>
                <a:schemeClr val="tx1"/>
              </a:solidFill>
            </a:rPr>
            <a:t>2026 год - 68,0 тыс.руб., 2027 год – 68,0 тыс.руб., 2028 год – 68,0 тыс.руб.</a:t>
          </a:r>
        </a:p>
      </dgm:t>
    </dgm:pt>
    <dgm:pt modelId="{94266122-C321-4BC2-A4D1-1C3E4DD2E920}" type="sibTrans" cxnId="{EE421B2A-AF38-47BC-905E-29D85B53A89B}">
      <dgm:prSet/>
      <dgm:spPr/>
      <dgm:t>
        <a:bodyPr/>
        <a:lstStyle/>
        <a:p>
          <a:endParaRPr lang="ru-RU"/>
        </a:p>
      </dgm:t>
    </dgm:pt>
    <dgm:pt modelId="{17811D9F-8E1D-4BEA-B513-FA2C37AD71EF}" type="parTrans" cxnId="{EE421B2A-AF38-47BC-905E-29D85B53A89B}">
      <dgm:prSet/>
      <dgm:spPr/>
      <dgm:t>
        <a:bodyPr/>
        <a:lstStyle/>
        <a:p>
          <a:endParaRPr lang="ru-RU"/>
        </a:p>
      </dgm:t>
    </dgm:pt>
    <dgm:pt modelId="{28772EF7-5A9F-4D39-A266-6139A7E1120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2026 год – 249,2 тыс.руб., 2027 год – 249,2 тыс.руб., 2028 год – 249,2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4CB3007-CE4B-4847-B6FB-0A0926F278CC}" type="parTrans" cxnId="{8C138752-E83E-4ED8-8B0B-F1DFF802A127}">
      <dgm:prSet/>
      <dgm:spPr/>
      <dgm:t>
        <a:bodyPr/>
        <a:lstStyle/>
        <a:p>
          <a:endParaRPr lang="ru-RU"/>
        </a:p>
      </dgm:t>
    </dgm:pt>
    <dgm:pt modelId="{D659AB8A-CE72-4BE8-AA90-5A6187B58E02}" type="sibTrans" cxnId="{8C138752-E83E-4ED8-8B0B-F1DFF802A127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4" custScaleY="26865" custLinFactY="202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4" custScaleY="20397" custLinFactY="-15892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26ACE8E1-787E-4A82-9C29-DA567C5E8C23}" type="pres">
      <dgm:prSet presAssocID="{CA624EB3-3B91-4AEF-93FB-EDB668F3B991}" presName="parentText" presStyleLbl="node1" presStyleIdx="2" presStyleCnt="4" custScaleY="22559" custLinFactNeighborY="-717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A0F3A-1FC8-49FF-8C08-3CD57F4A86B8}" type="pres">
      <dgm:prSet presAssocID="{94266122-C321-4BC2-A4D1-1C3E4DD2E920}" presName="spacer" presStyleCnt="0"/>
      <dgm:spPr/>
    </dgm:pt>
    <dgm:pt modelId="{324DCADE-35A9-48E6-B147-BADF285AB29C}" type="pres">
      <dgm:prSet presAssocID="{28772EF7-5A9F-4D39-A266-6139A7E1120A}" presName="parentText" presStyleLbl="node1" presStyleIdx="3" presStyleCnt="4" custScaleY="117271" custLinFactY="1568" custLinFactNeighborX="-8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A8770-7191-472E-B829-195A424BC75A}" type="presOf" srcId="{41F50B25-F77A-40C4-90F0-B8010EE13BDF}" destId="{9A775544-42D0-4EC6-A91A-F3F7CC9214FB}" srcOrd="0" destOrd="0" presId="urn:microsoft.com/office/officeart/2005/8/layout/vList2"/>
    <dgm:cxn modelId="{69B50340-0FFB-4801-AB82-6AA9556B0750}" type="presOf" srcId="{CA624EB3-3B91-4AEF-93FB-EDB668F3B991}" destId="{26ACE8E1-787E-4A82-9C29-DA567C5E8C23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5D3950E2-DF1B-4F0A-B100-1324C9F13089}" type="presOf" srcId="{28772EF7-5A9F-4D39-A266-6139A7E1120A}" destId="{324DCADE-35A9-48E6-B147-BADF285AB29C}" srcOrd="0" destOrd="0" presId="urn:microsoft.com/office/officeart/2005/8/layout/vList2"/>
    <dgm:cxn modelId="{8C138752-E83E-4ED8-8B0B-F1DFF802A127}" srcId="{41F50B25-F77A-40C4-90F0-B8010EE13BDF}" destId="{28772EF7-5A9F-4D39-A266-6139A7E1120A}" srcOrd="3" destOrd="0" parTransId="{14CB3007-CE4B-4847-B6FB-0A0926F278CC}" sibTransId="{D659AB8A-CE72-4BE8-AA90-5A6187B58E02}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30F8C40F-2D73-42D0-B04E-C5256E94E84B}" type="presOf" srcId="{CA713DFF-E038-479D-A9F6-A691360E8E81}" destId="{E1E10539-523F-4386-A797-31025B989096}" srcOrd="0" destOrd="0" presId="urn:microsoft.com/office/officeart/2005/8/layout/vList2"/>
    <dgm:cxn modelId="{32B76D5F-A211-4B42-9A08-D19DFE535C19}" type="presOf" srcId="{B44AA420-333E-456E-8990-D757B38C243B}" destId="{97A7075B-8D38-48C3-A62E-C09EDBECDD70}" srcOrd="0" destOrd="0" presId="urn:microsoft.com/office/officeart/2005/8/layout/vList2"/>
    <dgm:cxn modelId="{EE421B2A-AF38-47BC-905E-29D85B53A89B}" srcId="{41F50B25-F77A-40C4-90F0-B8010EE13BDF}" destId="{CA624EB3-3B91-4AEF-93FB-EDB668F3B991}" srcOrd="2" destOrd="0" parTransId="{17811D9F-8E1D-4BEA-B513-FA2C37AD71EF}" sibTransId="{94266122-C321-4BC2-A4D1-1C3E4DD2E920}"/>
    <dgm:cxn modelId="{5E68C5CE-A9D0-4F63-BFCC-771B9385EE1E}" type="presParOf" srcId="{9A775544-42D0-4EC6-A91A-F3F7CC9214FB}" destId="{97A7075B-8D38-48C3-A62E-C09EDBECDD70}" srcOrd="0" destOrd="0" presId="urn:microsoft.com/office/officeart/2005/8/layout/vList2"/>
    <dgm:cxn modelId="{AE1A6B85-3520-40E0-A0C7-C4C4509225C8}" type="presParOf" srcId="{9A775544-42D0-4EC6-A91A-F3F7CC9214FB}" destId="{25E63DEE-A1B8-426C-8722-F502F7E550CA}" srcOrd="1" destOrd="0" presId="urn:microsoft.com/office/officeart/2005/8/layout/vList2"/>
    <dgm:cxn modelId="{A403D90B-F4DC-4C56-88B7-05E82EE1427E}" type="presParOf" srcId="{9A775544-42D0-4EC6-A91A-F3F7CC9214FB}" destId="{E1E10539-523F-4386-A797-31025B989096}" srcOrd="2" destOrd="0" presId="urn:microsoft.com/office/officeart/2005/8/layout/vList2"/>
    <dgm:cxn modelId="{BB350CC7-F6C6-4008-AEA4-5E678E1DA790}" type="presParOf" srcId="{9A775544-42D0-4EC6-A91A-F3F7CC9214FB}" destId="{93E0FBEB-A287-4A1A-97B4-5BEC13EFA873}" srcOrd="3" destOrd="0" presId="urn:microsoft.com/office/officeart/2005/8/layout/vList2"/>
    <dgm:cxn modelId="{11C1867B-9BD1-4287-8DF2-8DDE6083D09F}" type="presParOf" srcId="{9A775544-42D0-4EC6-A91A-F3F7CC9214FB}" destId="{26ACE8E1-787E-4A82-9C29-DA567C5E8C23}" srcOrd="4" destOrd="0" presId="urn:microsoft.com/office/officeart/2005/8/layout/vList2"/>
    <dgm:cxn modelId="{9E2B4D7C-0055-46F3-9022-1C8E301ABD82}" type="presParOf" srcId="{9A775544-42D0-4EC6-A91A-F3F7CC9214FB}" destId="{2B0A0F3A-1FC8-49FF-8C08-3CD57F4A86B8}" srcOrd="5" destOrd="0" presId="urn:microsoft.com/office/officeart/2005/8/layout/vList2"/>
    <dgm:cxn modelId="{4F4A5559-F634-4CBF-BBC0-671998975EC0}" type="presParOf" srcId="{9A775544-42D0-4EC6-A91A-F3F7CC9214FB}" destId="{324DCADE-35A9-48E6-B147-BADF285AB2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12 194,5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8 г. –24 412,0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01.01.2029 г. – 37 318,3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Y="-2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01.01.2029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85" y="623113"/>
        <a:ext cx="1482827" cy="769997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54664" y="877058"/>
        <a:ext cx="579177" cy="185361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3761" y="586939"/>
        <a:ext cx="1426360" cy="747880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339365" y="776409"/>
        <a:ext cx="579177" cy="463405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437069" y="592655"/>
        <a:ext cx="1466531" cy="830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468999"/>
          <a:ext cx="8568952" cy="4159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1 103,0 тыс.руб., 2027 год – 36,0 тыс.руб., 2028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0307" y="489306"/>
        <a:ext cx="8528338" cy="375371"/>
      </dsp:txXfrm>
    </dsp:sp>
    <dsp:sp modelId="{478908FC-81FD-468D-86B3-F26E33EA7E12}">
      <dsp:nvSpPr>
        <dsp:cNvPr id="0" name=""/>
        <dsp:cNvSpPr/>
      </dsp:nvSpPr>
      <dsp:spPr>
        <a:xfrm>
          <a:off x="0" y="1080120"/>
          <a:ext cx="8568952" cy="55933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1 139,9 тыс.руб., 2027 год – 240,9 тыс.руб., 2028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304" y="1107424"/>
        <a:ext cx="8514344" cy="504727"/>
      </dsp:txXfrm>
    </dsp:sp>
    <dsp:sp modelId="{F2366BD6-C1ED-43B5-999B-FE9E605D6AF1}">
      <dsp:nvSpPr>
        <dsp:cNvPr id="0" name=""/>
        <dsp:cNvSpPr/>
      </dsp:nvSpPr>
      <dsp:spPr>
        <a:xfrm>
          <a:off x="0" y="2673584"/>
          <a:ext cx="8568952" cy="78280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43,6 тыс.руб., 2027 год – 4,2 тыс.руб., 2028 год – 7,7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8213" y="2711797"/>
        <a:ext cx="8492526" cy="706375"/>
      </dsp:txXfrm>
    </dsp:sp>
    <dsp:sp modelId="{66AC313C-A2A4-4AE4-AB53-6959B6CBE489}">
      <dsp:nvSpPr>
        <dsp:cNvPr id="0" name=""/>
        <dsp:cNvSpPr/>
      </dsp:nvSpPr>
      <dsp:spPr>
        <a:xfrm>
          <a:off x="0" y="1881070"/>
          <a:ext cx="8568952" cy="55520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61,0 тыс.руб., 2027 год – 61,0 тыс.руб., 2028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103" y="1908173"/>
        <a:ext cx="8514746" cy="500996"/>
      </dsp:txXfrm>
    </dsp:sp>
    <dsp:sp modelId="{B4E62142-5CE7-4C75-9B53-0BB3EF4E885B}">
      <dsp:nvSpPr>
        <dsp:cNvPr id="0" name=""/>
        <dsp:cNvSpPr/>
      </dsp:nvSpPr>
      <dsp:spPr>
        <a:xfrm>
          <a:off x="0" y="3782769"/>
          <a:ext cx="8568952" cy="9079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759,4 тыс.руб., 2027 год – </a:t>
          </a:r>
          <a:r>
            <a:rPr lang="en-US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759,4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2028 год – 759,4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322" y="3827091"/>
        <a:ext cx="8480308" cy="819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909882"/>
          <a:ext cx="8445624" cy="82793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2026 год – 120,6 тыс.руб., 2027 год – 121,6 тыс.руб., 2028 год – 35,0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0416" y="950298"/>
        <a:ext cx="8364792" cy="747101"/>
      </dsp:txXfrm>
    </dsp:sp>
    <dsp:sp modelId="{E1E10539-523F-4386-A797-31025B989096}">
      <dsp:nvSpPr>
        <dsp:cNvPr id="0" name=""/>
        <dsp:cNvSpPr/>
      </dsp:nvSpPr>
      <dsp:spPr>
        <a:xfrm>
          <a:off x="0" y="22924"/>
          <a:ext cx="8445624" cy="68836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1 000,0 тыс.руб., 2027 год – 1 000,0 тыс.руб., 2028 год – 1 000,0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33603" y="56527"/>
        <a:ext cx="8378418" cy="621162"/>
      </dsp:txXfrm>
    </dsp:sp>
    <dsp:sp modelId="{26ACE8E1-787E-4A82-9C29-DA567C5E8C23}">
      <dsp:nvSpPr>
        <dsp:cNvPr id="0" name=""/>
        <dsp:cNvSpPr/>
      </dsp:nvSpPr>
      <dsp:spPr>
        <a:xfrm>
          <a:off x="0" y="1910318"/>
          <a:ext cx="8445624" cy="61026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kern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kern="1200" dirty="0" smtClean="0">
              <a:solidFill>
                <a:schemeClr val="tx1"/>
              </a:solidFill>
            </a:rPr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2026 год - 263,5 тыс.руб., 2027 год – 0,0 тыс.руб., 2028 год – 0,0 тыс.руб.</a:t>
          </a:r>
        </a:p>
      </dsp:txBody>
      <dsp:txXfrm>
        <a:off x="29791" y="1940109"/>
        <a:ext cx="8386042" cy="550684"/>
      </dsp:txXfrm>
    </dsp:sp>
    <dsp:sp modelId="{ED87F55B-DDF8-4395-88C0-C7ECFED73D7A}">
      <dsp:nvSpPr>
        <dsp:cNvPr id="0" name=""/>
        <dsp:cNvSpPr/>
      </dsp:nvSpPr>
      <dsp:spPr>
        <a:xfrm>
          <a:off x="0" y="3468895"/>
          <a:ext cx="8445624" cy="11980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2026 год – 49,1 тыс.руб., 2027 год – 49,1 тыс.руб.,2028 год – 49,1 тыс.руб.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8485" y="3527380"/>
        <a:ext cx="8328654" cy="1081110"/>
      </dsp:txXfrm>
    </dsp:sp>
    <dsp:sp modelId="{A73C0CCD-168F-4C63-B2FC-2028D920CB8D}">
      <dsp:nvSpPr>
        <dsp:cNvPr id="0" name=""/>
        <dsp:cNvSpPr/>
      </dsp:nvSpPr>
      <dsp:spPr>
        <a:xfrm>
          <a:off x="0" y="2606980"/>
          <a:ext cx="8445624" cy="6843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300,0 тыс.руб., 2027 год – 300,0 тыс.руб., 2028 год – 300,0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3405" y="2640385"/>
        <a:ext cx="8378814" cy="617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548083"/>
          <a:ext cx="8445624" cy="72296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благоустройства, озеленения и содержания мест массового отдыха населения на территории Заволжского городского поселения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13 189,8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2027 год – 13 057,5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2028 год – 13 389,8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5292" y="583375"/>
        <a:ext cx="8375040" cy="652380"/>
      </dsp:txXfrm>
    </dsp:sp>
    <dsp:sp modelId="{E1E10539-523F-4386-A797-31025B989096}">
      <dsp:nvSpPr>
        <dsp:cNvPr id="0" name=""/>
        <dsp:cNvSpPr/>
      </dsp:nvSpPr>
      <dsp:spPr>
        <a:xfrm>
          <a:off x="0" y="0"/>
          <a:ext cx="8445624" cy="54890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Снос многоквартирных домов, признанных аварийными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582,7 тыс.руб., 2027 год – 0,0 тыс.руб., 2028 год – 0,0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26795" y="26795"/>
        <a:ext cx="8392034" cy="495314"/>
      </dsp:txXfrm>
    </dsp:sp>
    <dsp:sp modelId="{26ACE8E1-787E-4A82-9C29-DA567C5E8C23}">
      <dsp:nvSpPr>
        <dsp:cNvPr id="0" name=""/>
        <dsp:cNvSpPr/>
      </dsp:nvSpPr>
      <dsp:spPr>
        <a:xfrm>
          <a:off x="0" y="1274568"/>
          <a:ext cx="8445624" cy="6070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мероприятий по захоронению безродных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2026 год - 68,0 тыс.руб., 2027 год – 68,0 тыс.руб., 2028 год – 68,0 тыс.руб.</a:t>
          </a:r>
        </a:p>
      </dsp:txBody>
      <dsp:txXfrm>
        <a:off x="29635" y="1304203"/>
        <a:ext cx="8386354" cy="547815"/>
      </dsp:txXfrm>
    </dsp:sp>
    <dsp:sp modelId="{324DCADE-35A9-48E6-B147-BADF285AB29C}">
      <dsp:nvSpPr>
        <dsp:cNvPr id="0" name=""/>
        <dsp:cNvSpPr/>
      </dsp:nvSpPr>
      <dsp:spPr>
        <a:xfrm>
          <a:off x="0" y="1884677"/>
          <a:ext cx="8445624" cy="315588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2026 год – 249,2 тыс.руб., 2027 год – 249,2 тыс.руб., 2028 год – 249,2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54057" y="2038734"/>
        <a:ext cx="8137510" cy="2847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7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970" y="109864"/>
        <a:ext cx="3966507" cy="60945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7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12 194,5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75" y="870073"/>
        <a:ext cx="3960097" cy="66869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7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8 г. –24 412,0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503" y="1767239"/>
        <a:ext cx="3935441" cy="896587"/>
      </dsp:txXfrm>
    </dsp:sp>
    <dsp:sp modelId="{D9A83859-E3EC-4AA4-B1EA-80497EA4ACF4}">
      <dsp:nvSpPr>
        <dsp:cNvPr id="0" name=""/>
        <dsp:cNvSpPr/>
      </dsp:nvSpPr>
      <dsp:spPr>
        <a:xfrm>
          <a:off x="0" y="2808312"/>
          <a:ext cx="4032447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01.01.2029 г. – 37 318,3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890" y="2858202"/>
        <a:ext cx="3932667" cy="922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505" y="109886"/>
        <a:ext cx="4185462" cy="58236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567" y="836308"/>
        <a:ext cx="4179338" cy="638973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01.01.2028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348" y="1693600"/>
        <a:ext cx="4155776" cy="856738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01.01.2029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40" y="2718140"/>
        <a:ext cx="4140192" cy="100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8,9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0.55916</cdr:y>
    </cdr:from>
    <cdr:to>
      <cdr:x>0.48145</cdr:x>
      <cdr:y>0.63856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0" y="2009384"/>
          <a:ext cx="599855" cy="28532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10,3</a:t>
          </a:r>
        </a:p>
        <a:p xmlns:a="http://schemas.openxmlformats.org/drawingml/2006/main">
          <a:pPr algn="ctr"/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10,3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10,8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0.07825</cdr:y>
    </cdr:from>
    <cdr:to>
      <cdr:x>0.31619</cdr:x>
      <cdr:y>0.1584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24143" y="281192"/>
          <a:ext cx="82499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106 617,4</a:t>
          </a: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0.03817</cdr:y>
    </cdr:from>
    <cdr:to>
      <cdr:x>0.82222</cdr:x>
      <cdr:y>0.11833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503" y="137177"/>
          <a:ext cx="864089" cy="28803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122 174,7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0.25001</cdr:y>
    </cdr:from>
    <cdr:to>
      <cdr:x>0.38454</cdr:x>
      <cdr:y>0.33334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732" y="864096"/>
          <a:ext cx="88637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71,33 %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74,11 %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71,07%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0.30252</cdr:x>
      <cdr:y>0.08334</cdr:y>
    </cdr:from>
    <cdr:to>
      <cdr:x>0.77397</cdr:x>
      <cdr:y>0.14167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288032"/>
          <a:ext cx="4039833" cy="20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2026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2026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3,2%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96,8%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2026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1" tIns="47611" rIns="95221" bIns="476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5221" tIns="47611" rIns="95221" bIns="476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7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6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3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3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92" y="9378871"/>
            <a:ext cx="2946400" cy="4937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1" tIns="45605" rIns="91201" bIns="45605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677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8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8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3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7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12.02.2026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2026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2028 годов» от 24.12.2025 №49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624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составление </a:t>
            </a:r>
            <a:r>
              <a:rPr lang="ru-RU" b="1" dirty="0">
                <a:latin typeface="+mn-lt"/>
                <a:cs typeface="+mn-cs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2026 год и на плановый период 2027 и 2028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596868"/>
              </p:ext>
            </p:extLst>
          </p:nvPr>
        </p:nvGraphicFramePr>
        <p:xfrm>
          <a:off x="1835696" y="3212976"/>
          <a:ext cx="61926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34162"/>
              </p:ext>
            </p:extLst>
          </p:nvPr>
        </p:nvGraphicFramePr>
        <p:xfrm>
          <a:off x="683568" y="1412617"/>
          <a:ext cx="7632848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391664"/>
                <a:gridCol w="1368152"/>
                <a:gridCol w="1368152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571 262,6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577 029,0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517 779,0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583 457,1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589 246,5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530 685,4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-12 194,5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-12 217,5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-12 906,4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на 2026 год и 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847621"/>
              </p:ext>
            </p:extLst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562802"/>
              </p:ext>
            </p:extLst>
          </p:nvPr>
        </p:nvGraphicFramePr>
        <p:xfrm>
          <a:off x="539552" y="1124744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87539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87 063,8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99 072,5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105 971,2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34 881,5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23 102,2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23 092,2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449 317,3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454 854,3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388 715,6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571 262,6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577 029,0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517 779,0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306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на 2026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923035"/>
              </p:ext>
            </p:extLst>
          </p:nvPr>
        </p:nvGraphicFramePr>
        <p:xfrm>
          <a:off x="395288" y="3861048"/>
          <a:ext cx="8291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4586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024247"/>
              </p:ext>
            </p:extLst>
          </p:nvPr>
        </p:nvGraphicFramePr>
        <p:xfrm>
          <a:off x="179512" y="1124742"/>
          <a:ext cx="8784976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224136"/>
                <a:gridCol w="1152128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налогового дохода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56 907,8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61 689,5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66 754,1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14 937,0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21 060,4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21 711,3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8 883,0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9 980,6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11 157,8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269,0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6 069,0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6 069,0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6 069,0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87 063,8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99 072,5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105 971,2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на 2026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7243"/>
              </p:ext>
            </p:extLst>
          </p:nvPr>
        </p:nvGraphicFramePr>
        <p:xfrm>
          <a:off x="179512" y="3789040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31013"/>
              </p:ext>
            </p:extLst>
          </p:nvPr>
        </p:nvGraphicFramePr>
        <p:xfrm>
          <a:off x="179512" y="1124744"/>
          <a:ext cx="8712968" cy="250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340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неналогового дохода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и компенсация</a:t>
                      </a:r>
                      <a:r>
                        <a:rPr lang="ru-RU" sz="1400" baseline="0" dirty="0" smtClean="0"/>
                        <a:t> затрат государства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21 169,4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9 479,9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9 479,9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297,3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34 881,5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23 102,2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23 092,2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0214258"/>
              </p:ext>
            </p:extLst>
          </p:nvPr>
        </p:nvGraphicFramePr>
        <p:xfrm>
          <a:off x="179512" y="1844824"/>
          <a:ext cx="4608512" cy="3982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449 317,3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454 854,3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388 715,6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191 705,3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162 221,7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156 489,0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40 008,5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73 986,7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13 178,0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166 106,0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165 777,8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165 796,4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19 067,5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17 611,6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17 611,6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Переданные</a:t>
                      </a:r>
                      <a:r>
                        <a:rPr lang="ru-RU" sz="1400" baseline="0" dirty="0" smtClean="0"/>
                        <a:t> полномочия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32 212,8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35 039,2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35 423,3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3486018"/>
              </p:ext>
            </p:extLst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084886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2023 по 2028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2026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7 и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8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2204864"/>
            <a:ext cx="885698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6 год и на плановый период 2027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44905"/>
              </p:ext>
            </p:extLst>
          </p:nvPr>
        </p:nvGraphicFramePr>
        <p:xfrm>
          <a:off x="107504" y="1484784"/>
          <a:ext cx="8928992" cy="4799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7738"/>
                <a:gridCol w="3130661"/>
                <a:gridCol w="996119"/>
                <a:gridCol w="711513"/>
                <a:gridCol w="996119"/>
                <a:gridCol w="640362"/>
                <a:gridCol w="924967"/>
                <a:gridCol w="711513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583 457,1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581 825,7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</a:rPr>
                        <a:t>100,0</a:t>
                      </a:r>
                      <a:endParaRPr lang="ru-RU" sz="1200" b="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515 751,6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97 510,3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16,71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86 786,8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14,91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86 246,1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16,72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2 230,7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0,38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271,7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37 922,9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6,50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46 923,3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8,06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47 506,1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9,20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28 448,2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4,88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16 593,1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2,85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15 462,0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3,0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1 103,0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0,19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376 563,9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64,54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393 297,7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67,60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332 286,5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64,43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5 951,1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5 681,3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0,98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5 604,7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10 699,0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1,83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10 699,0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1,84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7 204,2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1,40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22 978,0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3,94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21 486,8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3,69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21 392,0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4,15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2056" y="1124744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2028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380273"/>
              </p:ext>
            </p:extLst>
          </p:nvPr>
        </p:nvGraphicFramePr>
        <p:xfrm>
          <a:off x="179512" y="1137281"/>
          <a:ext cx="8784976" cy="56783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08112"/>
                <a:gridCol w="4536504"/>
                <a:gridCol w="864096"/>
                <a:gridCol w="864096"/>
                <a:gridCol w="792088"/>
              </a:tblGrid>
              <a:tr h="3771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2028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97 510,3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86 786,8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86 246,1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2 608,2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2 601,5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2 705,5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53 497,1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44 807,5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44 832,3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11 415,1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10 940,0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29 646,3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28 133,7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27 460,6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2 230,7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271,7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0,00</a:t>
                      </a:r>
                      <a:endParaRPr lang="ru-RU" sz="1200" b="1" dirty="0"/>
                    </a:p>
                  </a:txBody>
                  <a:tcPr/>
                </a:tc>
              </a:tr>
              <a:tr h="2834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1 239,6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37 922,9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46 923,3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47 506,1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1 757,6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992,3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2028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608950"/>
              </p:ext>
            </p:extLst>
          </p:nvPr>
        </p:nvGraphicFramePr>
        <p:xfrm>
          <a:off x="251520" y="1484784"/>
          <a:ext cx="8712967" cy="50797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800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1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442,0</a:t>
                      </a:r>
                      <a:endParaRPr lang="ru-RU" sz="14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35 765,3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45 523,6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46 071,8</a:t>
                      </a:r>
                      <a:endParaRPr lang="ru-RU" sz="12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28 448,2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16  593,1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15 462,0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3 693,3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2 274,2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2 072,3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11 364,0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1 060,3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13 390,9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13 258,6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13 389,7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1 103,0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376 563,9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393 297,7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332 286,5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126 414,6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174 961,9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113 652,5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192 562,9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163 577,9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163 644,8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32 170,8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30 383,9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30 591,9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121,6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Молодежная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25 145,0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24 252,4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24 362,3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43956" y="1032991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2028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057548"/>
              </p:ext>
            </p:extLst>
          </p:nvPr>
        </p:nvGraphicFramePr>
        <p:xfrm>
          <a:off x="323528" y="1556792"/>
          <a:ext cx="8568950" cy="51129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118498"/>
                <a:gridCol w="3672408"/>
                <a:gridCol w="1080120"/>
                <a:gridCol w="1033608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2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5 951,1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5 681,3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5 604,7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5 951,1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5 681,3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5 604,7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10 699,0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10 699,0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7 204,2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Пенсионное обеспечение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3 494,8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3 494,8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населения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68,0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68,0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68,0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4 807,3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4 807,3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4 807,3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2 328,9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2 328,9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2 328,9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22 978,0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21 486,8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21 392,0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1 462,9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1 316,1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1 316,0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Массовый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263,5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21 251,6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20 170,7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20 076,0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583 457,1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581 825,7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515 751,6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47432" y="1104999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6782334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057694"/>
              </p:ext>
            </p:extLst>
          </p:nvPr>
        </p:nvGraphicFramePr>
        <p:xfrm>
          <a:off x="323528" y="2951078"/>
          <a:ext cx="8640960" cy="364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2026 год и на плановый период 2027 и 2028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6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583 457,1 тыс.руб., 2027 год –</a:t>
            </a:r>
            <a:r>
              <a:rPr lang="ru-RU" altLang="ru-RU" dirty="0"/>
              <a:t> </a:t>
            </a:r>
            <a:r>
              <a:rPr lang="ru-RU" altLang="ru-RU" dirty="0" smtClean="0"/>
              <a:t>589 246,5 тыс.руб., 2028 год – 530 685,4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на 2026 год и на плановый период 2027 и 2028 годов в разрезе муниципальных программ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096344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72728"/>
              </p:ext>
            </p:extLst>
          </p:nvPr>
        </p:nvGraphicFramePr>
        <p:xfrm>
          <a:off x="323528" y="2060848"/>
          <a:ext cx="8496945" cy="200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бюджета всего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583 457,1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589 246,5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530 685,4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них: расходы на реализацию муниципальных программ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564 527,2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573 299,5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514 827,2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74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algn="l"/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816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7155"/>
              </p:ext>
            </p:extLst>
          </p:nvPr>
        </p:nvGraphicFramePr>
        <p:xfrm>
          <a:off x="323528" y="1238325"/>
          <a:ext cx="8496945" cy="3774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18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«Педагоги и наставники»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14 362,2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13 893,5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13 893,5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5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«Поддержка семьи»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дошкольного образования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126 866,1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115 029,5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114 103,9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909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общедоступного бесплатного начального общего, основного общего, среднего   общего образования по основным общеобразовательным программам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179 182,5</a:t>
                      </a: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150 753,5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150 820,3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дополнительного образования детям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11 837,0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12 252,6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12 460,7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отдыха, оздоровления и занятости детей и подростков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739,4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739,4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739,4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061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Обеспечение деятельности органа управления образованием и образовательных учреждений Заволжского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24 043,4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23 450,7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23 560,7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629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357 030,6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376 503,1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315 578,5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44417"/>
              </p:ext>
            </p:extLst>
          </p:nvPr>
        </p:nvGraphicFramePr>
        <p:xfrm>
          <a:off x="323528" y="5373216"/>
          <a:ext cx="84969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1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7844" y="5013176"/>
            <a:ext cx="309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0316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72608"/>
          </a:xfrm>
        </p:spPr>
        <p:txBody>
          <a:bodyPr/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800" b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Целевые показатели (продолжение)</a:t>
            </a:r>
            <a:endParaRPr lang="ru-RU" sz="1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69492"/>
              </p:ext>
            </p:extLst>
          </p:nvPr>
        </p:nvGraphicFramePr>
        <p:xfrm>
          <a:off x="323528" y="1340768"/>
          <a:ext cx="8496945" cy="46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Обеспечены выплаты денежного вознаграждения за классное руководство, предоставляемые педагогическим работникам образовательных организаций, ежемесячно,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Обеспечены бесплатным горячим питанием обучающиеся, получающие начальное общее образование в государственных и муниципальных образовательных организациях,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441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441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441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96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Доля детей в возрасте от  5 до 18 лет, охваченных дополнительным образованием,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79,7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79,9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80,1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Количество детей, которым предоставляется двухразовое питание в лагерях дневного пребывания в каникулярное время за счет средств субсидии из областного бюджета, чел.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160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160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160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В государственных и муниципальных общеобразовательных организациях проведены мероприятия по обеспечению деятельности советников директора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Обеспечены выплаты ежемесячного денежного вознаграждения советникам директоров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физической культуры и спорта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68777"/>
              </p:ext>
            </p:extLst>
          </p:nvPr>
        </p:nvGraphicFramePr>
        <p:xfrm>
          <a:off x="323528" y="1412776"/>
          <a:ext cx="849694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2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Массовый спорт и подготовка спортивного резерва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22 703,5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21 475,8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21 381,1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22 703,5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21 475,8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21 381,1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37403"/>
              </p:ext>
            </p:extLst>
          </p:nvPr>
        </p:nvGraphicFramePr>
        <p:xfrm>
          <a:off x="323528" y="3356992"/>
          <a:ext cx="8496945" cy="29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населения, принявшего участие в выполнении нормативов испытаний (тестов) комплекса ГТО  от общей численности населения,  проживающего на территории ЗМР зарегистрированного в электронной базе данных,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 ЗМР, систематически занимающихся физкультурой и спортом, в общей численности населения в возрасте 3-79 лет,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 спортивно-массовых мероприятий, оздоровительных акций, спортивных праздников,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детей в возрасте 5-18 лет, получающих услуги по дополнительным образовательным программам спортивной подготовки в организациях различной организационно-правовой формы и формы собственности, в общей численности детей данной возрастной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группы, %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8" y="289763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культуры и повышение эффективности реализации молодежной политики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73969"/>
              </p:ext>
            </p:extLst>
          </p:nvPr>
        </p:nvGraphicFramePr>
        <p:xfrm>
          <a:off x="395536" y="2060848"/>
          <a:ext cx="8496945" cy="21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дополнительного образования детям в сфере культуры и искусства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20 724,0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18 521,2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18 521,2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Библиотечное дело в Заволжском муниципальном районе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5 951,1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5 681,3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5 604,6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Реализация молодежной политики в Заволжском муниципальном районе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26 825,1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24 202,5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24 125,8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32691"/>
              </p:ext>
            </p:extLst>
          </p:nvPr>
        </p:nvGraphicFramePr>
        <p:xfrm>
          <a:off x="395536" y="4653136"/>
          <a:ext cx="8496945" cy="161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Среднегодовое количество учащихся в ДШИ,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Поступление в фонды библиотек муниципальных образований, не менее,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проводимых мероприятий по работе с детьми и молодежью,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125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135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140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08909" y="422108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«Социальная поддержка граждан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93394"/>
              </p:ext>
            </p:extLst>
          </p:nvPr>
        </p:nvGraphicFramePr>
        <p:xfrm>
          <a:off x="395536" y="2132856"/>
          <a:ext cx="8496945" cy="18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качества жизни граждан пожилого возраста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3 798,7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3 798,7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3 798,7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4 167,6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4 167,6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4 167,6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92530"/>
              </p:ext>
            </p:extLst>
          </p:nvPr>
        </p:nvGraphicFramePr>
        <p:xfrm>
          <a:off x="395536" y="4581128"/>
          <a:ext cx="8496945" cy="163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Совета ветеранов,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благоустроенными жилыми помещениями специализированного жилого фонда по договорам найма специализированных жилых помещений,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87949" y="400506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«Экономическое развитие 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66681"/>
              </p:ext>
            </p:extLst>
          </p:nvPr>
        </p:nvGraphicFramePr>
        <p:xfrm>
          <a:off x="395536" y="2132856"/>
          <a:ext cx="8496945" cy="159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субъектов малого и среднего предпринимательства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452,6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479,9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442,0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сельскохозяйственного производства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439,7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457,3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852,6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919,6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899,3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16271"/>
              </p:ext>
            </p:extLst>
          </p:nvPr>
        </p:nvGraphicFramePr>
        <p:xfrm>
          <a:off x="395536" y="4509120"/>
          <a:ext cx="8496945" cy="15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посевных площадей сельскохозяйственных культур, 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валового надоя молока,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действующих муниципальных маршрутов,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97096" y="393305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5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доступным и комфортным жильем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6004"/>
              </p:ext>
            </p:extLst>
          </p:nvPr>
        </p:nvGraphicFramePr>
        <p:xfrm>
          <a:off x="388432" y="2132856"/>
          <a:ext cx="8496945" cy="121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газификации Заволжского муниципального района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2 827,6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759,0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2 827,6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759,0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54632"/>
              </p:ext>
            </p:extLst>
          </p:nvPr>
        </p:nvGraphicFramePr>
        <p:xfrm>
          <a:off x="395536" y="4077072"/>
          <a:ext cx="8496945" cy="128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Протяженность построенных распределительных газопроводов, км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договоров, заключенных в целях юридического и технического сопровождения инвестиционного проекта,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729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услугами жилищно-коммунального хозяйства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74267"/>
              </p:ext>
            </p:extLst>
          </p:nvPr>
        </p:nvGraphicFramePr>
        <p:xfrm>
          <a:off x="467544" y="2119000"/>
          <a:ext cx="8496945" cy="13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Предупреждение аварийных ситуаций на объектах ЖКХ и развитие коммунальной инфраструктуры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8 536,4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8 536,4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301,2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48654"/>
              </p:ext>
            </p:extLst>
          </p:nvPr>
        </p:nvGraphicFramePr>
        <p:xfrm>
          <a:off x="467544" y="4005064"/>
          <a:ext cx="8496945" cy="209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Бесперебойное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снабжения коммунальными услугами,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аварий,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3868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8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«Энергосбережение и повышение энергетической эффективности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86628"/>
              </p:ext>
            </p:extLst>
          </p:nvPr>
        </p:nvGraphicFramePr>
        <p:xfrm>
          <a:off x="457012" y="1895232"/>
          <a:ext cx="8496945" cy="160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деятельности муниципальных учреждений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в жилищном фонде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54,3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50,5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31,9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28068"/>
              </p:ext>
            </p:extLst>
          </p:nvPr>
        </p:nvGraphicFramePr>
        <p:xfrm>
          <a:off x="457012" y="3870340"/>
          <a:ext cx="8496945" cy="275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природного газа, приобретаемого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электрической энергии, приобретаемой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тепловой энергии,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холодной воды,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3587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транспортной системы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42447"/>
              </p:ext>
            </p:extLst>
          </p:nvPr>
        </p:nvGraphicFramePr>
        <p:xfrm>
          <a:off x="369001" y="2060848"/>
          <a:ext cx="8496945" cy="11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Дорожное хозяйство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35 765,3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45 523,6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46 071,8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35 765,3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45 523,6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46 071,8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93478"/>
              </p:ext>
            </p:extLst>
          </p:nvPr>
        </p:nvGraphicFramePr>
        <p:xfrm>
          <a:off x="369000" y="4077072"/>
          <a:ext cx="8496945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Протяженность сети автомобильных дорог местного значения,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Выполнены работы по содержанию автомобильных дорог общего пользования местного значения,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оформлению прав собственности,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79107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«Безопасность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543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8507"/>
              </p:ext>
            </p:extLst>
          </p:nvPr>
        </p:nvGraphicFramePr>
        <p:xfrm>
          <a:off x="392625" y="2060848"/>
          <a:ext cx="8496945" cy="17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2 120,7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1 339,5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1 319,7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Построение и развитие АПК «Безопасный город»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1 228,6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Пожарная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983,0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4 332,3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1 591,4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1 319,7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06105"/>
              </p:ext>
            </p:extLst>
          </p:nvPr>
        </p:nvGraphicFramePr>
        <p:xfrm>
          <a:off x="392625" y="4293096"/>
          <a:ext cx="84969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рассмотренных дел комиссией по делам несовершеннолетних и защите их прав, всего,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видеокамер, введенных в эксплуатацию в систему АПК «Безопасный город,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 по правовому просвещению и правовому информированию граждан,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5592" y="386104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1396260"/>
              </p:ext>
            </p:extLst>
          </p:nvPr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060502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+mn-cs"/>
                        </a:rPr>
                        <a:t>9 484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9 238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12 422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8 532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3 890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12 153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8 376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3 777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11 893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8 231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3 662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муниципальными финансами в </a:t>
            </a:r>
            <a:r>
              <a:rPr lang="ru-RU" sz="2400" b="1" smtClean="0">
                <a:solidFill>
                  <a:schemeClr val="tx1"/>
                </a:solidFill>
                <a:latin typeface="+mn-lt"/>
              </a:rPr>
              <a:t>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82646"/>
              </p:ext>
            </p:extLst>
          </p:nvPr>
        </p:nvGraphicFramePr>
        <p:xfrm>
          <a:off x="395536" y="2121664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9 774,9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9 317,7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9 317,7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долгом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9 824,9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9 367,7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9 367,7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75005"/>
              </p:ext>
            </p:extLst>
          </p:nvPr>
        </p:nvGraphicFramePr>
        <p:xfrm>
          <a:off x="395536" y="4221088"/>
          <a:ext cx="8496945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Полнота исполнения расходных обязательств Заволжского муниципального района,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Отношение фактического поступления доходов главных администраторов к утвержденному плану,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расходов бюджета Заволжского муниципального района, осуществляемых в рамках муниципальных  программ,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9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7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«Совершенствование местного самоуправления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06110"/>
              </p:ext>
            </p:extLst>
          </p:nvPr>
        </p:nvGraphicFramePr>
        <p:xfrm>
          <a:off x="441009" y="1975872"/>
          <a:ext cx="84969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администрации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59 729,3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50 268,9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47 054,1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муниципального казённого учреждения «Управление по материально-техническому обеспечению деятельности органов местного самоуправления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19 991,9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19 295,4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19 347,4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7 340,2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7 340,2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7 340,2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4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87 061,4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76 904,5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73 741,7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15227"/>
              </p:ext>
            </p:extLst>
          </p:nvPr>
        </p:nvGraphicFramePr>
        <p:xfrm>
          <a:off x="441009" y="4806444"/>
          <a:ext cx="8496945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просроченной дебиторской  и кредиторской задолженностей,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удовлетворенности созданных условий для деятельности администрации,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услуг, кол-во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450912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9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 имуществом  Заволжского муниципального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57309"/>
              </p:ext>
            </p:extLst>
          </p:nvPr>
        </p:nvGraphicFramePr>
        <p:xfrm>
          <a:off x="395536" y="2060848"/>
          <a:ext cx="849694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2 434,1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2 373,4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2 495,1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2 434,1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2 373,4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2 495,1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95666"/>
              </p:ext>
            </p:extLst>
          </p:nvPr>
        </p:nvGraphicFramePr>
        <p:xfrm>
          <a:off x="395536" y="3717032"/>
          <a:ext cx="8496945" cy="19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приватизированных объектов муниципального имущества к общему количеству объектов, планируемых к приватизации,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проверок использования муниципального имущества,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3888" y="323648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0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«Улучшение условий и охраны труда в органах местного самоуправления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42722"/>
              </p:ext>
            </p:extLst>
          </p:nvPr>
        </p:nvGraphicFramePr>
        <p:xfrm>
          <a:off x="395536" y="2061488"/>
          <a:ext cx="8496945" cy="17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Специальная оценка условий труда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72,8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79,4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08251"/>
              </p:ext>
            </p:extLst>
          </p:nvPr>
        </p:nvGraphicFramePr>
        <p:xfrm>
          <a:off x="395536" y="4149080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мест, на которых проведена специальная оценка условий труда,%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материалов по вопросам охраны труда, размещенных в средствах массовой информации и на официальном сайте администрации Заволжского муниципального района в сети Интернет,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мероприятий, направленных на пропаганду безопасных условий труда,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обученных по охране труда специалистов  в обучающих организациях, аккредитованных в установленном порядке,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2644" y="378904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19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60970"/>
              </p:ext>
            </p:extLst>
          </p:nvPr>
        </p:nvGraphicFramePr>
        <p:xfrm>
          <a:off x="441008" y="1910090"/>
          <a:ext cx="8496945" cy="187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1 819,1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1 555,6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670,3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19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1 819,1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1 555,6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670,3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39815"/>
              </p:ext>
            </p:extLst>
          </p:nvPr>
        </p:nvGraphicFramePr>
        <p:xfrm>
          <a:off x="441008" y="4086364"/>
          <a:ext cx="8496945" cy="24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 сотрудников администрации, обеспеченных доступом к сети Интернет и справочно-правовым системам,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обновленных автоматизированных персональных рабочих мест от общего количества автоматизированных персональных рабочих мест,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органов администрации Заволжского муниципального района, обеспечивающих размещение информации о своей деятельности на веб-сайтах в соответствии с требованиями Федерального закона от 09.02.2009 N 8-ФЗ "Об обеспечении доступа к информации о деятельности государственных органов и органов местного самоуправления"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1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«Охрана окружающей среды на территории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indent="0"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89415"/>
              </p:ext>
            </p:extLst>
          </p:nvPr>
        </p:nvGraphicFramePr>
        <p:xfrm>
          <a:off x="395536" y="2060848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Ликвидация накопленного вреда окружающей среде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Использование и охрана земель на территории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76856"/>
              </p:ext>
            </p:extLst>
          </p:nvPr>
        </p:nvGraphicFramePr>
        <p:xfrm>
          <a:off x="395536" y="4221088"/>
          <a:ext cx="8451471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0869"/>
                <a:gridCol w="1322679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разработанной проектно-сметной документации по ликвидации накопленного вреда окружающей среде,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 по очистке территории района от мусора,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ликвидированных несанкционированных свалок на землях поселения,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92682016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77486590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18 929,9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15 947,0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15 858,2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3521398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 (продолжение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528972"/>
              </p:ext>
            </p:extLst>
          </p:nvPr>
        </p:nvGraphicFramePr>
        <p:xfrm>
          <a:off x="323528" y="1484784"/>
          <a:ext cx="8445624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2026 год и на плановый период 2027 и 2028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Управление бюджетными рисками.</a:t>
            </a:r>
            <a:endParaRPr lang="ru-RU" sz="1600" dirty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 (продолжение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152422"/>
              </p:ext>
            </p:extLst>
          </p:nvPr>
        </p:nvGraphicFramePr>
        <p:xfrm>
          <a:off x="323528" y="1484784"/>
          <a:ext cx="84456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1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06602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</a:p>
                    <a:p>
                      <a:pPr algn="ctr"/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108125"/>
              </p:ext>
            </p:extLst>
          </p:nvPr>
        </p:nvGraphicFramePr>
        <p:xfrm>
          <a:off x="179512" y="2348880"/>
          <a:ext cx="8784977" cy="2509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2028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5 938,9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5 668,7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5 591,8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1 772,8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1 686,3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1 659,6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1 249,4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1 201,9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1 191,8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951,2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1 859,7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1 832,7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965,5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920,8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907,7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862321"/>
              </p:ext>
            </p:extLst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Социально-значимые проекты, реализуемые в 2026 году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673984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3868" y="1044326"/>
            <a:ext cx="5443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</a:t>
            </a:r>
            <a:r>
              <a:rPr lang="ru-RU" sz="1600" dirty="0">
                <a:solidFill>
                  <a:prstClr val="black"/>
                </a:solidFill>
              </a:rPr>
              <a:t>Капитальный ремонт объектов дошкольного образования в рамках реализации социально значимого проекта "Создание безопасных условий пребывания в дошкольных образовательных организациях, дошкольных группах в муниципальных общеобразовательных организациях" </a:t>
            </a:r>
            <a:r>
              <a:rPr lang="ru-RU" sz="1600" dirty="0">
                <a:solidFill>
                  <a:srgbClr val="000000"/>
                </a:solidFill>
              </a:rPr>
              <a:t>–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              11 </a:t>
            </a:r>
            <a:r>
              <a:rPr lang="ru-RU" sz="1600" dirty="0" smtClean="0">
                <a:solidFill>
                  <a:prstClr val="black"/>
                </a:solidFill>
              </a:rPr>
              <a:t>007,2 тыс.руб.</a:t>
            </a:r>
          </a:p>
        </p:txBody>
      </p:sp>
      <p:pic>
        <p:nvPicPr>
          <p:cNvPr id="5" name="Picture 2" descr="https://r1.nubex.ru/s3030-6af/813452176c_fit-in~1280x800~filters:no_upscale()__f30468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00" y="872484"/>
            <a:ext cx="2571768" cy="22684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335699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/>
            <a:r>
              <a:rPr lang="ru-RU" sz="1600" dirty="0">
                <a:solidFill>
                  <a:prstClr val="black"/>
                </a:solidFill>
              </a:rPr>
              <a:t>     Капитальный ремонт объектов общего образования </a:t>
            </a:r>
            <a:r>
              <a:rPr lang="ru-RU" sz="1600" dirty="0">
                <a:solidFill>
                  <a:srgbClr val="000000"/>
                </a:solidFill>
              </a:rPr>
              <a:t>–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285750" lvl="0" indent="-285750" algn="just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8 322,6 </a:t>
            </a:r>
            <a:r>
              <a:rPr lang="ru-RU" sz="1600" dirty="0" err="1">
                <a:solidFill>
                  <a:prstClr val="black"/>
                </a:solidFill>
              </a:rPr>
              <a:t>тыс.руб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0" name="Рисунок 19" descr="https://sun9-50.userapi.com/impg/Rj6meq4RDwOlj0PNfenN6I1K8R0P_wj5A0HPZw/SDREvVg8SzQ.jpg?size=604x363&amp;quality=96&amp;sign=79c93a9d5f35830dc250675624e75cf3&amp;c_uniq_tag=N6AnoF3Th8EVmQQdSzW6RkKYL8hsyzanC8HvHKR04FY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744692"/>
            <a:ext cx="2527449" cy="21244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3383868" y="5101731"/>
            <a:ext cx="5048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/>
            <a:r>
              <a:rPr lang="ru-RU" sz="1600" dirty="0">
                <a:solidFill>
                  <a:prstClr val="black"/>
                </a:solidFill>
              </a:rPr>
              <a:t>     Укрепление материально-технической базы муниципальных образовательных организаций Ивановской области </a:t>
            </a:r>
            <a:r>
              <a:rPr lang="ru-RU" sz="1600" dirty="0">
                <a:solidFill>
                  <a:srgbClr val="000000"/>
                </a:solidFill>
              </a:rPr>
              <a:t>–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1 616,2 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тыс.руб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" name="Рисунок 17" descr="https://sun9-56.userapi.com/c854028/v854028496/187615/mO6enZt3Sg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100" y="4293096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792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Социально-значимые проекты, реализуемые в 2027 году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697162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1044326"/>
            <a:ext cx="82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Капитальный ремонт и оснащение образовательных организаций, осуществляющих образовательную деятельность по образовательным программам дошкольного образования в рамках регионального проекта «Поддержка семьи» </a:t>
            </a:r>
            <a:r>
              <a:rPr lang="ru-RU" sz="1600" dirty="0">
                <a:solidFill>
                  <a:srgbClr val="000000"/>
                </a:solidFill>
              </a:rPr>
              <a:t>–</a:t>
            </a:r>
            <a:r>
              <a:rPr lang="ru-RU" sz="1600" dirty="0" smtClean="0">
                <a:solidFill>
                  <a:prstClr val="black"/>
                </a:solidFill>
              </a:rPr>
              <a:t> 60 383,9 тыс.руб.</a:t>
            </a:r>
          </a:p>
        </p:txBody>
      </p:sp>
      <p:pic>
        <p:nvPicPr>
          <p:cNvPr id="5" name="Picture 2" descr="https://r1.nubex.ru/s3030-6af/813452176c_fit-in~1280x800~filters:no_upscale()__f30468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64731"/>
            <a:ext cx="1872208" cy="187220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1" y="2420888"/>
            <a:ext cx="2023162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86" y="2428116"/>
            <a:ext cx="2123455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364220"/>
            <a:ext cx="3384376" cy="2225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7" y="4564731"/>
            <a:ext cx="2077366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93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532009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062915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2026/</a:t>
            </a:r>
            <a:r>
              <a:rPr lang="ru-RU" sz="1700" dirty="0">
                <a:solidFill>
                  <a:prstClr val="black"/>
                </a:solidFill>
              </a:rPr>
              <a:t>Актуальная версия бюджета</a:t>
            </a:r>
            <a:r>
              <a:rPr lang="ru-RU" sz="1700" dirty="0" smtClean="0">
                <a:solidFill>
                  <a:schemeClr val="bg1"/>
                </a:solidFill>
              </a:rPr>
              <a:t>» размещено </a:t>
            </a:r>
            <a:r>
              <a:rPr lang="ru-RU" sz="1700" dirty="0">
                <a:solidFill>
                  <a:prstClr val="black"/>
                </a:solidFill>
              </a:rPr>
              <a:t>Решение Совета Заволжского муниципального района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«О бюджете Заволжского муниципального района на 2026 год и на плановый период 2027 и 2028 годов» от 24.12.2025 №49.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17.15,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16.00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172487"/>
              </p:ext>
            </p:extLst>
          </p:nvPr>
        </p:nvGraphicFramePr>
        <p:xfrm>
          <a:off x="251521" y="1293260"/>
          <a:ext cx="8496942" cy="5201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2028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40,621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42,861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45,143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47,597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1 132,939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1 191,965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1 243,363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1 303,442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89,587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0,370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малых и средних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1,186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1,193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1,197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411,161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414,039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418,179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422,361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3615"/>
              </p:ext>
            </p:extLst>
          </p:nvPr>
        </p:nvGraphicFramePr>
        <p:xfrm>
          <a:off x="214282" y="1029896"/>
          <a:ext cx="887121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89365"/>
                <a:gridCol w="1124952"/>
                <a:gridCol w="106067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Ед.измере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2025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11,777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11,529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11,288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11,057</a:t>
                      </a:r>
                      <a:endParaRPr lang="ru-RU" sz="16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7,733</a:t>
                      </a:r>
                      <a:endParaRPr lang="ru-RU" sz="16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3,324</a:t>
                      </a:r>
                      <a:endParaRPr lang="ru-RU" sz="16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6,78</a:t>
                      </a:r>
                      <a:endParaRPr lang="ru-RU" sz="16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25,96</a:t>
                      </a:r>
                      <a:endParaRPr lang="ru-RU" sz="16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безработных,</a:t>
                      </a:r>
                      <a:r>
                        <a:rPr lang="ru-RU" sz="1400" baseline="0" dirty="0" smtClean="0"/>
                        <a:t> зарегистрированных в органах государственной службы занятости </a:t>
                      </a:r>
                    </a:p>
                    <a:p>
                      <a:r>
                        <a:rPr lang="ru-RU" sz="1400" baseline="0" dirty="0" smtClean="0"/>
                        <a:t>(на конец года)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</a:tr>
              <a:tr h="58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 к трудоспособному населению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03216"/>
              </p:ext>
            </p:extLst>
          </p:nvPr>
        </p:nvGraphicFramePr>
        <p:xfrm>
          <a:off x="251520" y="1340768"/>
          <a:ext cx="8784975" cy="51328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483137"/>
                <a:gridCol w="1080120"/>
                <a:gridCol w="1152128"/>
                <a:gridCol w="1152127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2025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711,038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727,627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752,241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785,589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2,170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27 611,00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28 163,30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29 008,20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30 168,53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16 375,69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17 358,23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18 538,59</a:t>
                      </a:r>
                      <a:endParaRPr lang="ru-RU" sz="16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19 817,75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к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предыду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щему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99,92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37,50</a:t>
                      </a:r>
                      <a:endParaRPr lang="ru-RU" sz="16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17529</TotalTime>
  <Words>5941</Words>
  <Application>Microsoft Office PowerPoint</Application>
  <PresentationFormat>Экран (4:3)</PresentationFormat>
  <Paragraphs>1679</Paragraphs>
  <Slides>58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Поток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2026 год и на плановый период 2027 и 2028 годов </vt:lpstr>
      <vt:lpstr>Основные показатели социально-экономического развития  на 2026 год и на плановый период 2027 и 2028 годов 1. Экономические показатели </vt:lpstr>
      <vt:lpstr>Основные показатели социально-экономического развития  на 2026 год и на плановый период 2027 и 2028 годов  2.Показатели, характеризующие уровень жизни населения</vt:lpstr>
      <vt:lpstr>Основные показатели социально-экономического развития  на 2026 год и на плановый период 2027 и 2028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2026 год и на плановый период 2027 и 2028 годов                                                                                                                                                                                                            тыс.руб.</vt:lpstr>
      <vt:lpstr>Презентация PowerPoint</vt:lpstr>
      <vt:lpstr>Презентация PowerPoint</vt:lpstr>
      <vt:lpstr>Структура доходов бюджета Заволжского муниципального района на 2026 год и на плановый период 2027 и 2028 годов </vt:lpstr>
      <vt:lpstr>Структура налоговых доходов бюджета Заволжского муниципального района на 2026 год и  на плановый период 2027 и 2028 годов </vt:lpstr>
      <vt:lpstr>Структура неналоговых доходов бюджета Заволжского муниципального района на 2026 год и  на плановый период 2027 и 2028 годов </vt:lpstr>
      <vt:lpstr>Безвозмездные поступления в бюджет Заволжского муниципального района  на 2026 год и на плановый период 2027 и 2028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 (2)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 (3)</vt:lpstr>
      <vt:lpstr>Презентация PowerPoint</vt:lpstr>
      <vt:lpstr>Презентация PowerPoint</vt:lpstr>
      <vt:lpstr>Расходы бюджета Заволжского муниципального района на 2026 год и на плановый период 2027 и 2028 годов в разрезе муниципальных программ</vt:lpstr>
      <vt:lpstr>Муниципальная программа «Развитие образования в Заволжском муниципальном районе»</vt:lpstr>
      <vt:lpstr>Муниципальная программа «Развитие образования в Заволжском муниципальном районе»</vt:lpstr>
      <vt:lpstr>Муниципальная программа «Развитие физической культуры и спорта  в Заволжском муниципальном районе»</vt:lpstr>
      <vt:lpstr>Муниципальная программа «Развитие культуры и повышение эффективности реализации молодежной политики  в Заволжском муниципальном районе»</vt:lpstr>
      <vt:lpstr>Муниципальная программа «Социальная поддержка граждан  Заволжского муниципального района»</vt:lpstr>
      <vt:lpstr>Муниципальная программа «Экономическое развитие   Заволжского муниципального района»</vt:lpstr>
      <vt:lpstr>Муниципальная программа «Обеспечение доступным и комфортным жильем населения    Заволжского муниципального района»</vt:lpstr>
      <vt:lpstr>Муниципальная программа «Обеспечение услугами жилищно-коммунального хозяйства населения    Заволжского муниципального района»</vt:lpstr>
      <vt:lpstr>Муниципальная программа «Энергосбережение и повышение энергетической эффективности Заволжского муниципального района»</vt:lpstr>
      <vt:lpstr>Муниципальная программа «Развитие транспортной системы  Заволжского муниципального района»</vt:lpstr>
      <vt:lpstr>Муниципальная программа «Безопасность   Заволжского муниципального района Ивановской области»</vt:lpstr>
      <vt:lpstr>Муниципальная программа «Управление муниципальными финансами в Заволжском муниципальном районе»</vt:lpstr>
      <vt:lpstr>Муниципальная программа «Совершенствование местного самоуправления  Заволжского муниципального района»</vt:lpstr>
      <vt:lpstr>Муниципальная программа «Управление муниципальным имуществом  Заволжского муниципального  района Ивановской области»</vt:lpstr>
      <vt:lpstr>Муниципальная программа «Улучшение условий и охраны труда в органах местного самоуправления   Заволжского муниципального района»</vt:lpstr>
      <vt:lpstr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vt:lpstr>
      <vt:lpstr>Муниципальная программа «Охрана окружающей среды на территории Заволжского муниципального района»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2026 год и на плановый период 2027 и 2028 годов </vt:lpstr>
      <vt:lpstr>Непрограммные направления деятельности  Заволжского муниципального района  на 2026 год и на плановый период 2027 и 2028 годов (продолжение)</vt:lpstr>
      <vt:lpstr>Непрограммные направления деятельности  Заволжского муниципального района  на 2026 год и на плановый период 2027 и 2028 годов (продолжение)</vt:lpstr>
      <vt:lpstr>Иные межбюджетные трансферты поселениям  Заволжского муниципального района  на 2026 год и на плановый период 2027 и 2028 годов </vt:lpstr>
      <vt:lpstr>Иные межбюджетные трансферты поселениям  Заволжского муниципального района  на 2026 год и на плановый период 2027 и 2028 годов (2)</vt:lpstr>
      <vt:lpstr>Презентация PowerPoint</vt:lpstr>
      <vt:lpstr>Дорожный фонд  Заволжского муниципального района  на 2020 год</vt:lpstr>
      <vt:lpstr>Социально-значимые проекты, реализуемые в 2026 году</vt:lpstr>
      <vt:lpstr>Социально-значимые проекты, реализуемые в 2027 году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1779</cp:revision>
  <cp:lastPrinted>2026-02-09T06:50:01Z</cp:lastPrinted>
  <dcterms:modified xsi:type="dcterms:W3CDTF">2026-02-12T08:12:21Z</dcterms:modified>
</cp:coreProperties>
</file>