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42"/>
  </p:notesMasterIdLst>
  <p:sldIdLst>
    <p:sldId id="341" r:id="rId2"/>
    <p:sldId id="342" r:id="rId3"/>
    <p:sldId id="362" r:id="rId4"/>
    <p:sldId id="257" r:id="rId5"/>
    <p:sldId id="258" r:id="rId6"/>
    <p:sldId id="375" r:id="rId7"/>
    <p:sldId id="347" r:id="rId8"/>
    <p:sldId id="337" r:id="rId9"/>
    <p:sldId id="354" r:id="rId10"/>
    <p:sldId id="355" r:id="rId11"/>
    <p:sldId id="356" r:id="rId12"/>
    <p:sldId id="357" r:id="rId13"/>
    <p:sldId id="353" r:id="rId14"/>
    <p:sldId id="332" r:id="rId15"/>
    <p:sldId id="340" r:id="rId16"/>
    <p:sldId id="330" r:id="rId17"/>
    <p:sldId id="378" r:id="rId18"/>
    <p:sldId id="382" r:id="rId19"/>
    <p:sldId id="379" r:id="rId20"/>
    <p:sldId id="380" r:id="rId21"/>
    <p:sldId id="381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72" r:id="rId35"/>
    <p:sldId id="348" r:id="rId36"/>
    <p:sldId id="370" r:id="rId37"/>
    <p:sldId id="376" r:id="rId38"/>
    <p:sldId id="368" r:id="rId39"/>
    <p:sldId id="369" r:id="rId40"/>
    <p:sldId id="282" r:id="rId4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0E7"/>
    <a:srgbClr val="DBD8E1"/>
    <a:srgbClr val="EFE5EB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25" d="100"/>
          <a:sy n="12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численности населения </a:t>
            </a:r>
            <a:endParaRPr lang="en-US"/>
          </a:p>
          <a:p>
            <a:pPr>
              <a:defRPr/>
            </a:pPr>
            <a:r>
              <a:rPr lang="ru-RU"/>
              <a:t>Заволжского муниципального района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746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129709597322683E-2"/>
                  <c:y val="-4.3573042248168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972111267048105E-3"/>
                  <c:y val="-5.36283596900534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2845190543020616E-3"/>
                  <c:y val="-2.34626712834913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01.01.2023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126920724027497E-3"/>
                  <c:y val="-3.68697612060046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972111267048105E-3"/>
                  <c:y val="-4.3573042248168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 01.01.2021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11893</c:v>
                </c:pt>
                <c:pt idx="1">
                  <c:v>12153</c:v>
                </c:pt>
                <c:pt idx="2">
                  <c:v>12422</c:v>
                </c:pt>
                <c:pt idx="3">
                  <c:v>13601</c:v>
                </c:pt>
                <c:pt idx="4">
                  <c:v>13949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  <c:pt idx="3">
                  <c:v>2022</c:v>
                </c:pt>
                <c:pt idx="4">
                  <c:v>2021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991-4C9F-9D0A-0EF234C6E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4658048"/>
        <c:axId val="84659584"/>
      </c:bubbleChart>
      <c:valAx>
        <c:axId val="84658048"/>
        <c:scaling>
          <c:orientation val="maxMin"/>
          <c:max val="14300"/>
          <c:min val="11000"/>
        </c:scaling>
        <c:delete val="0"/>
        <c:axPos val="t"/>
        <c:numFmt formatCode="General" sourceLinked="1"/>
        <c:majorTickMark val="out"/>
        <c:minorTickMark val="none"/>
        <c:tickLblPos val="nextTo"/>
        <c:crossAx val="84659584"/>
        <c:crosses val="autoZero"/>
        <c:crossBetween val="midCat"/>
      </c:valAx>
      <c:valAx>
        <c:axId val="84659584"/>
        <c:scaling>
          <c:orientation val="maxMin"/>
        </c:scaling>
        <c:delete val="0"/>
        <c:axPos val="r"/>
        <c:majorGridlines/>
        <c:numFmt formatCode="@" sourceLinked="0"/>
        <c:majorTickMark val="out"/>
        <c:minorTickMark val="out"/>
        <c:tickLblPos val="nextTo"/>
        <c:crossAx val="846580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2025 год</c:v>
                </c:pt>
                <c:pt idx="1">
                  <c:v>Исполнено за 2025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676905.7</c:v>
                </c:pt>
                <c:pt idx="1">
                  <c:v>655765.4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E-40E2-9457-08641051EF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2025 год</c:v>
                </c:pt>
                <c:pt idx="1">
                  <c:v>Исполнено за 2025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732654.6</c:v>
                </c:pt>
                <c:pt idx="1">
                  <c:v>670988.69999999995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E-40E2-9457-08641051EF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Профицит (+)                                                      Дефицит (-)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2025 год</c:v>
                </c:pt>
                <c:pt idx="1">
                  <c:v>Исполнено за 2025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-55748.900000000023</c:v>
                </c:pt>
                <c:pt idx="1">
                  <c:v>-15223.29999999993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0E2-9457-08641051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9717504"/>
        <c:axId val="59719040"/>
        <c:axId val="0"/>
      </c:bar3DChart>
      <c:catAx>
        <c:axId val="59717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719040"/>
        <c:crosses val="autoZero"/>
        <c:auto val="1"/>
        <c:lblAlgn val="ctr"/>
        <c:lblOffset val="100"/>
        <c:noMultiLvlLbl val="0"/>
      </c:catAx>
      <c:valAx>
        <c:axId val="597190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717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уточнённый план</c:v>
                </c:pt>
                <c:pt idx="1">
                  <c:v>2025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82130.600000000006</c:v>
                </c:pt>
                <c:pt idx="1">
                  <c:v>89931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E80-B43C-90C115BF5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уточнённый план</c:v>
                </c:pt>
                <c:pt idx="1">
                  <c:v>2025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27253.8</c:v>
                </c:pt>
                <c:pt idx="1">
                  <c:v>20598.8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5-4E80-B43C-90C115BF5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уточнённый план</c:v>
                </c:pt>
                <c:pt idx="1">
                  <c:v>2025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567521.30000000005</c:v>
                </c:pt>
                <c:pt idx="1">
                  <c:v>545235.6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5-4E80-B43C-90C115BF5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384256"/>
        <c:axId val="167125376"/>
        <c:axId val="0"/>
      </c:bar3DChart>
      <c:catAx>
        <c:axId val="13438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125376"/>
        <c:crosses val="autoZero"/>
        <c:auto val="1"/>
        <c:lblAlgn val="ctr"/>
        <c:lblOffset val="100"/>
        <c:noMultiLvlLbl val="0"/>
      </c:catAx>
      <c:valAx>
        <c:axId val="16712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38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i="0" u="none" strike="noStrike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за 2025 год 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                                уточнённый план</c:v>
                </c:pt>
                <c:pt idx="1">
                  <c:v>2025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6069</c:v>
                </c:pt>
                <c:pt idx="1">
                  <c:v>6415.4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E-4DE9-A361-5BFE3B074B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                                уточнённый план</c:v>
                </c:pt>
                <c:pt idx="1">
                  <c:v>2025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906</c:v>
                </c:pt>
                <c:pt idx="1">
                  <c:v>1569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E-4DE9-A361-5BFE3B074B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                                уточнённый план</c:v>
                </c:pt>
                <c:pt idx="1">
                  <c:v>2025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1676</c:v>
                </c:pt>
                <c:pt idx="1">
                  <c:v>1329.6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5E-4DE9-A361-5BFE3B074B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                                уточнённый план</c:v>
                </c:pt>
                <c:pt idx="1">
                  <c:v>2025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5E-4DE9-A361-5BFE3B074B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                                уточнённый план</c:v>
                </c:pt>
                <c:pt idx="1">
                  <c:v>2025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5E-4DE9-A361-5BFE3B074B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                                уточнённый план</c:v>
                </c:pt>
                <c:pt idx="1">
                  <c:v>2025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6930.9</c:v>
                </c:pt>
                <c:pt idx="1">
                  <c:v>6280.8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5E-4DE9-A361-5BFE3B074B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                                уточнённый план</c:v>
                </c:pt>
                <c:pt idx="1">
                  <c:v>2025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13647.4</c:v>
                </c:pt>
                <c:pt idx="1">
                  <c:v>13473.4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5E-4DE9-A361-5BFE3B074BD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                                уточнённый план</c:v>
                </c:pt>
                <c:pt idx="1">
                  <c:v>2025 год                                                                   исполнено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52897.3</c:v>
                </c:pt>
                <c:pt idx="1">
                  <c:v>60857.2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973248"/>
        <c:axId val="167974784"/>
        <c:axId val="0"/>
      </c:bar3DChart>
      <c:catAx>
        <c:axId val="167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974784"/>
        <c:crosses val="autoZero"/>
        <c:auto val="1"/>
        <c:lblAlgn val="ctr"/>
        <c:lblOffset val="100"/>
        <c:noMultiLvlLbl val="0"/>
      </c:catAx>
      <c:valAx>
        <c:axId val="167974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9732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474675348448704"/>
          <c:y val="0.13807449763905488"/>
          <c:w val="0.33738794806937644"/>
          <c:h val="0.8187990924097369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</a:t>
            </a:r>
          </a:p>
          <a:p>
            <a: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i="0" cap="none" spc="0" baseline="0" dirty="0" smtClean="0">
                <a:ln w="1905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за 2025 год</a:t>
            </a:r>
            <a:endParaRPr lang="ru-RU" sz="2000" b="1" cap="none" spc="0" dirty="0">
              <a:ln w="1905"/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уточнённый план</c:v>
                </c:pt>
                <c:pt idx="1">
                  <c:v>2025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5316.5</c:v>
                </c:pt>
                <c:pt idx="1">
                  <c:v>5138.3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6-499A-8789-6BA4CA4262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уточнённый план</c:v>
                </c:pt>
                <c:pt idx="1">
                  <c:v>2025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1105.3</c:v>
                </c:pt>
                <c:pt idx="1">
                  <c:v>1135.0999999999999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6-499A-8789-6BA4CA4262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уточнённый план</c:v>
                </c:pt>
                <c:pt idx="1">
                  <c:v>2025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11021.4</c:v>
                </c:pt>
                <c:pt idx="1">
                  <c:v>10875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6-499A-8789-6BA4CA4262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уточнённый план</c:v>
                </c:pt>
                <c:pt idx="1">
                  <c:v>2025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10515.2</c:v>
                </c:pt>
                <c:pt idx="1">
                  <c:v>10633.4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A6-499A-8789-6BA4CA4262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уточнённый план</c:v>
                </c:pt>
                <c:pt idx="1">
                  <c:v>2025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387.4</c:v>
                </c:pt>
                <c:pt idx="1">
                  <c:v>427.5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A6-499A-8789-6BA4CA4262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            уточнённый план</c:v>
                </c:pt>
                <c:pt idx="1">
                  <c:v>2025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6606.4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6-499A-8789-6BA4CA426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68392192"/>
        <c:axId val="168393728"/>
        <c:axId val="0"/>
      </c:bar3DChart>
      <c:catAx>
        <c:axId val="168392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393728"/>
        <c:crosses val="autoZero"/>
        <c:auto val="1"/>
        <c:lblAlgn val="ctr"/>
        <c:lblOffset val="100"/>
        <c:noMultiLvlLbl val="0"/>
      </c:catAx>
      <c:valAx>
        <c:axId val="1683937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392192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в 2025 году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95406824147239E-2"/>
          <c:y val="0.11841187129971248"/>
          <c:w val="0.91000459317585303"/>
          <c:h val="0.387721453568474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90119.6</c:v>
                </c:pt>
                <c:pt idx="1">
                  <c:v>86872.3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E-4065-ACE1-91D1BEBE4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2307.6999999999998</c:v>
                </c:pt>
                <c:pt idx="1">
                  <c:v>2305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E-4065-ACE1-91D1BEBE4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113983.9</c:v>
                </c:pt>
                <c:pt idx="1">
                  <c:v>109378.9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E-4065-ACE1-91D1BEBE4B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111810.8</c:v>
                </c:pt>
                <c:pt idx="1">
                  <c:v>98989.9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BE-4065-ACE1-91D1BEBE4B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5431.8</c:v>
                </c:pt>
                <c:pt idx="1">
                  <c:v>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BE-4065-ACE1-91D1BEBE4B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372948.7</c:v>
                </c:pt>
                <c:pt idx="1">
                  <c:v>343544.6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BE-4065-ACE1-91D1BEBE4B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6457.5</c:v>
                </c:pt>
                <c:pt idx="1">
                  <c:v>6457.5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BE-4065-ACE1-91D1BEBE4B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10808.9</c:v>
                </c:pt>
                <c:pt idx="1">
                  <c:v>9903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BE-4065-ACE1-91D1BEBE4B5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2025 год                                                уточнённый план</c:v>
                </c:pt>
                <c:pt idx="1">
                  <c:v>2025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18785.7</c:v>
                </c:pt>
                <c:pt idx="1">
                  <c:v>13521.6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BE-4065-ACE1-91D1BEBE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12666624"/>
        <c:axId val="212692992"/>
        <c:axId val="0"/>
      </c:bar3DChart>
      <c:catAx>
        <c:axId val="21266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2692992"/>
        <c:crosses val="autoZero"/>
        <c:auto val="1"/>
        <c:lblAlgn val="ctr"/>
        <c:lblOffset val="100"/>
        <c:noMultiLvlLbl val="0"/>
      </c:catAx>
      <c:valAx>
        <c:axId val="212692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12666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015824584426995"/>
          <c:y val="0.60567944073072533"/>
          <c:w val="0.6396833989501316"/>
          <c:h val="0.3924366686405501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33333333333333E-2"/>
          <c:y val="0.20370370370370369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Развитие образования в Заволжском муниципальном районе</c:v>
                </c:pt>
                <c:pt idx="1">
                  <c:v>Развитие физической культуры и спорта в Заволжском муниципальном районе</c:v>
                </c:pt>
                <c:pt idx="2">
                  <c:v>Развитие культуры и повышение эффективности реализации молодёжной политики в Заволжском муниципальном районе</c:v>
                </c:pt>
                <c:pt idx="3">
                  <c:v>Социальная поддержка граждан Заволжского муниципального района</c:v>
                </c:pt>
                <c:pt idx="4">
                  <c:v>Экономическое развитие Заволжского муниципального района</c:v>
                </c:pt>
                <c:pt idx="5">
                  <c:v>Обеспечение доступным и комфортным жильем населения Заволжского муниципального района</c:v>
                </c:pt>
                <c:pt idx="6">
                  <c:v>Обеспечение услугами жилищно-коммунального хозяйства нселения Заволжского муниципального района</c:v>
                </c:pt>
                <c:pt idx="7">
                  <c:v>Энергосбережение и повышение энергетической эффективности Заволжского муниципального района</c:v>
                </c:pt>
                <c:pt idx="8">
                  <c:v>Развитие транспортной системы Заволжского муниципального района</c:v>
                </c:pt>
                <c:pt idx="9">
                  <c:v>Безопасность Заволжского муниципального района</c:v>
                </c:pt>
                <c:pt idx="10">
                  <c:v>Управление муниципальными финансами в Заволжском муниципальном районе</c:v>
                </c:pt>
                <c:pt idx="11">
                  <c:v>Совершенствование местного самоуправления Заволжского муниципального района</c:v>
                </c:pt>
                <c:pt idx="12">
                  <c:v>Управление муниципальным имуществом  Заволжского муниципального района</c:v>
                </c:pt>
                <c:pt idx="13">
                  <c:v>Улучшение условий и охраны труда в органах местного самоуправления Заволжского муниципального района</c:v>
                </c:pt>
                <c:pt idx="14">
                  <c:v>Поддержка и развитие информационно- коммуникационных технологий в органах местного самоуправления Заволжского муниципального района</c:v>
                </c:pt>
                <c:pt idx="15">
                  <c:v>Охрана окружающей среды на территории Заволжского муниципального района</c:v>
                </c:pt>
              </c:strCache>
            </c:strRef>
          </c:cat>
          <c:val>
            <c:numRef>
              <c:f>Лист1!$B$2:$B$17</c:f>
              <c:numCache>
                <c:formatCode>#,##0.00</c:formatCode>
                <c:ptCount val="16"/>
                <c:pt idx="0">
                  <c:v>324534.90000000002</c:v>
                </c:pt>
                <c:pt idx="1">
                  <c:v>13305.2</c:v>
                </c:pt>
                <c:pt idx="2">
                  <c:v>25680.1</c:v>
                </c:pt>
                <c:pt idx="3">
                  <c:v>3383.33</c:v>
                </c:pt>
                <c:pt idx="4">
                  <c:v>573.91999999999996</c:v>
                </c:pt>
                <c:pt idx="5">
                  <c:v>39640.800000000003</c:v>
                </c:pt>
                <c:pt idx="6">
                  <c:v>7513.5</c:v>
                </c:pt>
                <c:pt idx="7">
                  <c:v>0</c:v>
                </c:pt>
                <c:pt idx="8">
                  <c:v>108556.4</c:v>
                </c:pt>
                <c:pt idx="9">
                  <c:v>3451.9</c:v>
                </c:pt>
                <c:pt idx="10">
                  <c:v>8777.2999999999993</c:v>
                </c:pt>
                <c:pt idx="11">
                  <c:v>79610.3</c:v>
                </c:pt>
                <c:pt idx="12">
                  <c:v>2474.9</c:v>
                </c:pt>
                <c:pt idx="13">
                  <c:v>14.4</c:v>
                </c:pt>
                <c:pt idx="14">
                  <c:v>1551.9</c:v>
                </c:pt>
                <c:pt idx="1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CF-4E90-8A23-FB066EF8F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305555555555556"/>
          <c:y val="0"/>
          <c:w val="0.39722222222222514"/>
          <c:h val="0.9998581219014244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0600462834284E-3"/>
          <c:y val="0.15397006008994171"/>
          <c:w val="0.45653027456660189"/>
          <c:h val="0.622731834144038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Lbls>
            <c:dLbl>
              <c:idx val="2"/>
              <c:layout>
                <c:manualLayout>
                  <c:x val="-6.2693350831146105E-2"/>
                  <c:y val="2.260180878243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309164479440074E-2"/>
                  <c:y val="9.36560416973910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</c:v>
                </c:pt>
                <c:pt idx="2">
                  <c:v>Капитальный ремонт и ремонт автомобильных дорог местного значения вне границ населенных пунктов в границах Заволжского муниципального района</c:v>
                </c:pt>
                <c:pt idx="3">
                  <c:v>Проектирование строительства (реконструкции), капитального ремонта, строительство (реконструкцию), капитальный ремонт, ремонт на содержание автомобильных дорог общего пользования местного значения , в том числе на формирование муниципальных дорожныхфондов</c:v>
                </c:pt>
                <c:pt idx="4">
                  <c:v>Капитальный ремонт, ремонт и содержание автомобильных дорог общего пользования и искусственных сооружений на них </c:v>
                </c:pt>
                <c:pt idx="5">
                  <c:v>Содержание автомобильных дорог местного значения вне границ населенных пунктов в границах Заволжского муниципального района</c:v>
                </c:pt>
                <c:pt idx="6">
                  <c:v>Содержание автомобильных дорог местного значения в границах населенных пунктов в границах Заволжского муниципального района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234</c:v>
                </c:pt>
                <c:pt idx="1">
                  <c:v>7819.7</c:v>
                </c:pt>
                <c:pt idx="2">
                  <c:v>552.9</c:v>
                </c:pt>
                <c:pt idx="3">
                  <c:v>5645.3</c:v>
                </c:pt>
                <c:pt idx="4">
                  <c:v>1869</c:v>
                </c:pt>
                <c:pt idx="5">
                  <c:v>3396</c:v>
                </c:pt>
                <c:pt idx="6">
                  <c:v>3604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77-49CE-9E5A-CBB1D799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687858383118722"/>
          <c:y val="0"/>
          <c:w val="0.53121416168812774"/>
          <c:h val="0.87200005066018249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01.01.2025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01.01.2026 – 0,0 </a:t>
          </a:r>
          <a:r>
            <a:rPr lang="ru-RU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5F8095E9-F1EF-4115-9A05-8CB506BA00C8}" type="presOf" srcId="{49AE5049-772F-4F77-B16B-D4E589276B25}" destId="{0B3F5FB4-A360-4ECE-8AE1-A1266ED78702}" srcOrd="0" destOrd="0" presId="urn:microsoft.com/office/officeart/2005/8/layout/vList2"/>
    <dgm:cxn modelId="{71E87B84-143A-438F-851C-58B2C7808CD9}" type="presOf" srcId="{DEDBCEA9-0048-4CA1-B272-6F462E9917E8}" destId="{9EC7EEF1-5E65-4655-A733-0C3077C985F4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F6DCCED1-E5C0-49C0-B2C6-E5D13DBFFF19}" type="presOf" srcId="{EBE98936-4406-45FA-A449-ADD177F6C718}" destId="{E97C06F8-70F9-40D9-ACE8-324F0BDAA708}" srcOrd="0" destOrd="0" presId="urn:microsoft.com/office/officeart/2005/8/layout/vList2"/>
    <dgm:cxn modelId="{E17905C0-E8B8-49B5-8A94-26480FDC7CEA}" type="presParOf" srcId="{9EC7EEF1-5E65-4655-A733-0C3077C985F4}" destId="{0B3F5FB4-A360-4ECE-8AE1-A1266ED78702}" srcOrd="0" destOrd="0" presId="urn:microsoft.com/office/officeart/2005/8/layout/vList2"/>
    <dgm:cxn modelId="{0BED02A9-849C-4BA4-B097-01B47B08D0FA}" type="presParOf" srcId="{9EC7EEF1-5E65-4655-A733-0C3077C985F4}" destId="{21583A9D-AB85-4F13-AF0E-C7312E2B8AF4}" srcOrd="1" destOrd="0" presId="urn:microsoft.com/office/officeart/2005/8/layout/vList2"/>
    <dgm:cxn modelId="{ED964DDD-C799-4CE4-988F-29C00DFA7DA7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F5FB4-A360-4ECE-8AE1-A1266ED78702}">
      <dsp:nvSpPr>
        <dsp:cNvPr id="0" name=""/>
        <dsp:cNvSpPr/>
      </dsp:nvSpPr>
      <dsp:spPr>
        <a:xfrm>
          <a:off x="0" y="802393"/>
          <a:ext cx="8229599" cy="835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01.01.2025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04" y="843197"/>
        <a:ext cx="8147991" cy="754272"/>
      </dsp:txXfrm>
    </dsp:sp>
    <dsp:sp modelId="{E97C06F8-70F9-40D9-ACE8-324F0BDAA708}">
      <dsp:nvSpPr>
        <dsp:cNvPr id="0" name=""/>
        <dsp:cNvSpPr/>
      </dsp:nvSpPr>
      <dsp:spPr>
        <a:xfrm>
          <a:off x="0" y="2146563"/>
          <a:ext cx="8229599" cy="810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01.01.2026 – 0,0 </a:t>
          </a:r>
          <a:r>
            <a:rPr lang="ru-RU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72" y="2186135"/>
        <a:ext cx="8150455" cy="73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0.01814</cdr:x>
      <cdr:y>0.03392</cdr:y>
    </cdr:from>
    <cdr:to>
      <cdr:x>0.57726</cdr:x>
      <cdr:y>0.2269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5901" y="232646"/>
          <a:ext cx="5112568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расходной части бюджета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2025 год в разрезе муниципальных программ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3634"/>
          </a:xfrm>
          <a:prstGeom prst="rect">
            <a:avLst/>
          </a:prstGeom>
        </p:spPr>
        <p:txBody>
          <a:bodyPr vert="horz" lIns="95237" tIns="47618" rIns="95237" bIns="4761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3634"/>
          </a:xfrm>
          <a:prstGeom prst="rect">
            <a:avLst/>
          </a:prstGeom>
        </p:spPr>
        <p:txBody>
          <a:bodyPr vert="horz" lIns="95237" tIns="47618" rIns="95237" bIns="47618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7" tIns="47618" rIns="95237" bIns="476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8"/>
            <a:ext cx="5438140" cy="4442699"/>
          </a:xfrm>
          <a:prstGeom prst="rect">
            <a:avLst/>
          </a:prstGeom>
        </p:spPr>
        <p:txBody>
          <a:bodyPr vert="horz" lIns="95237" tIns="47618" rIns="95237" bIns="476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60" cy="493634"/>
          </a:xfrm>
          <a:prstGeom prst="rect">
            <a:avLst/>
          </a:prstGeom>
        </p:spPr>
        <p:txBody>
          <a:bodyPr vert="horz" lIns="95237" tIns="47618" rIns="95237" bIns="4761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60" cy="493634"/>
          </a:xfrm>
          <a:prstGeom prst="rect">
            <a:avLst/>
          </a:prstGeom>
        </p:spPr>
        <p:txBody>
          <a:bodyPr vert="horz" lIns="95237" tIns="47618" rIns="95237" bIns="47618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9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2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2365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2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4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5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7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9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8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0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3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7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2025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4187" y="204418"/>
            <a:ext cx="1575626" cy="1846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формирования налоговых и неналоговых доходов бюджета Заволжского муниципального района за 2025 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05861"/>
              </p:ext>
            </p:extLst>
          </p:nvPr>
        </p:nvGraphicFramePr>
        <p:xfrm>
          <a:off x="107504" y="685065"/>
          <a:ext cx="8928991" cy="614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4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27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5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3939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 план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объёму налоговых и неналоговых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доходов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объёму налоговых и неналоговых доходов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8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109 384,4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110 529,8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82 130,6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89 931,0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79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52 897,3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60 857,2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13 647,4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13 473,4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5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 системы налогообложения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6 930,9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6 280,8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06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1 676,0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1 329,6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общераспространённых полезных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ископаемых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1 569,0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05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6 069,0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6 415,4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922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27 253,8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20 598,8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921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812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5 316,5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5 138,3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170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1 105,3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1 135,1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016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11 021,4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10 875,0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115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материальных и нематериальных активов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2 816,8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3 022,9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67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427,5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56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6 606,4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430887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86080"/>
              </p:ext>
            </p:extLst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40916363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в 2025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1456"/>
              </p:ext>
            </p:extLst>
          </p:nvPr>
        </p:nvGraphicFramePr>
        <p:xfrm>
          <a:off x="239566" y="1484784"/>
          <a:ext cx="8748464" cy="508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8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14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объёму безвозмездных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79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182 687,7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109 928,5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  <a:p>
                      <a:pPr algn="ctr"/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147 053,6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118 412,4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  <a:r>
                        <a:rPr lang="ru-RU" sz="1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1 084,1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146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возврата прочих остатков прошлых лет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 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иных межбюджетных трансфертов, имеющих целевое назначение, прошлых лет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-14 002,2</a:t>
                      </a: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-2,6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545 235,6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47364" y="1191131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218" y="404664"/>
            <a:ext cx="6874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51921"/>
              </p:ext>
            </p:extLst>
          </p:nvPr>
        </p:nvGraphicFramePr>
        <p:xfrm>
          <a:off x="323528" y="1484784"/>
          <a:ext cx="8501120" cy="5167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6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0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                           уточнённый план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                      исполнено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уточнённому плану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732 654,6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670 988,7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90 119,6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86 872,3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2 307,7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2 305,0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113 983,9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109 378,9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111 810,8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98 989,9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5 431,8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372 948,7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343 544,6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6 457,5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10 808,9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9 903,0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18 785,7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13 521,6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00403277"/>
              </p:ext>
            </p:extLst>
          </p:nvPr>
        </p:nvGraphicFramePr>
        <p:xfrm>
          <a:off x="107504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Заволжского муниципального района 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в разрезе муниципальных программ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98443"/>
              </p:ext>
            </p:extLst>
          </p:nvPr>
        </p:nvGraphicFramePr>
        <p:xfrm>
          <a:off x="290468" y="1916832"/>
          <a:ext cx="8640960" cy="14138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914"/>
                <a:gridCol w="1181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Расходы бюджета за 2025 год, всего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732 654,6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670 988,7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4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из них: расходы на реализацию муниципальных программ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677 757,1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619 069,2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45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33104" y="148478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Муниципальная программа «Развитие образования в Заволжском муниципальном районе»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Constantia"/>
              </a:rPr>
            </a:br>
            <a:r>
              <a:rPr lang="ru-RU" sz="2200" b="1" dirty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08787"/>
              </p:ext>
            </p:extLst>
          </p:nvPr>
        </p:nvGraphicFramePr>
        <p:xfrm>
          <a:off x="323528" y="1280283"/>
          <a:ext cx="8568952" cy="28720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дошкольного образования и воспитания в Заволжском муниципальном районе</a:t>
                      </a:r>
                      <a:endParaRPr lang="ru-RU" sz="1100" b="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124 840,4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112 352,5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195 597,0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183 303,7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дополнительного образования детям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11 304,4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8 580,8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54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 отдыха, оздоровления и занятости детей и подростков в Заволжском муниципальном районе</a:t>
                      </a:r>
                      <a:endParaRPr lang="ru-RU" sz="1100" b="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725,1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деятельности органа управления образованием и образовательных учреждений Заволжского муниципального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21 309,1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19 622,5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3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353 776,0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324 534,9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02004"/>
              </p:ext>
            </p:extLst>
          </p:nvPr>
        </p:nvGraphicFramePr>
        <p:xfrm>
          <a:off x="323528" y="4446404"/>
          <a:ext cx="8568952" cy="21439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just"/>
                      <a:r>
                        <a:rPr lang="ru-RU" sz="1100" b="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Доля детей в возрасте 1-6 лет, получающих дошкольную образовательную услугу и (или) услугу по их содержанию в муниципальных образовательных учреждениях в общей численности детей в возрасте 1-6 лет,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учреждений,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педагогических работников муниципальных образовательных организаций, получивших ежемесячное денежное вознаграждение за классное руководство в общей численности педагогических работников такой категории, %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3" y="4085064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endParaRPr lang="ru-RU" sz="1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95277"/>
              </p:ext>
            </p:extLst>
          </p:nvPr>
        </p:nvGraphicFramePr>
        <p:xfrm>
          <a:off x="287523" y="1196752"/>
          <a:ext cx="8568952" cy="48268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обучающихся, получающих начальное общее образование в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муниципальных образовательных организациях,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Доля детей в возрасте от  5 до 18 лет, охваченных дополнительным образованием, %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79,5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79,5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Количество детей, которым предоставляется двухразовое питание в лагерях дневного пребывания в каникулярное время за счет средств субсидии из областного бюджета, чел.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160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Количество детей-сирот и детей, находящихся в трудной жизненной ситуации,</a:t>
                      </a:r>
                      <a:r>
                        <a:rPr lang="ru-RU" sz="1100" baseline="0" dirty="0" smtClean="0">
                          <a:latin typeface="Constantia" panose="02030602050306030303" pitchFamily="18" charset="0"/>
                        </a:rPr>
                        <a:t> которым предоставляется двухразовое питание в лагерях дневного пребывания в каникулярное время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Число учреждений системы образования Заволжского</a:t>
                      </a:r>
                      <a:r>
                        <a:rPr lang="ru-RU" sz="1100" baseline="0" dirty="0" smtClean="0">
                          <a:latin typeface="Constantia" panose="02030602050306030303" pitchFamily="18" charset="0"/>
                        </a:rPr>
                        <a:t> муниципального района, ед.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</a:t>
                      </a:r>
                      <a:r>
                        <a:rPr lang="ru-RU" sz="1100" baseline="0" dirty="0" smtClean="0">
                          <a:latin typeface="Constantia" panose="02030602050306030303" pitchFamily="18" charset="0"/>
                        </a:rPr>
                        <a:t> в общем количестве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муниципальных общеобразовательных учреждений, %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87,5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В государственных и муниципальных общеобразовательных организациях проведены мероприятия по обеспечению деятельности советников директора по воспитанию и взаимодействию с детскими общественными объединениями, ед.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Обеспечены выплаты ежемесячного денежного вознаграждения советникам директоров по воспитанию и взаимодействию с детскими общественными объединениями, ед.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Количество </a:t>
                      </a:r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реализованных мероприятий по капитальному ремонту объектов дошкольного образования,</a:t>
                      </a:r>
                      <a:r>
                        <a:rPr lang="ru-RU" sz="1100" baseline="0" dirty="0" smtClean="0">
                          <a:latin typeface="Constantia" panose="02030602050306030303" pitchFamily="18" charset="0"/>
                        </a:rPr>
                        <a:t> в том числе объектов, на базе которых реализуются образовательные программы дошкольного образования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33265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 (продолжение)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1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Муниципальная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программа «Развитие физической культуры и спорта  в Заволжском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муниципальном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районе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Constantia"/>
              </a:rPr>
            </a:br>
            <a:r>
              <a:rPr lang="ru-RU" sz="2200" b="1" dirty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027131"/>
              </p:ext>
            </p:extLst>
          </p:nvPr>
        </p:nvGraphicFramePr>
        <p:xfrm>
          <a:off x="323527" y="1628800"/>
          <a:ext cx="8568953" cy="1058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Массовый спорт и подготовка спортивного резерва в Заволжском муниципальном районе</a:t>
                      </a:r>
                      <a:endParaRPr lang="ru-RU" sz="1100" b="0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18 524,9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13 305,2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18 524,9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13 305,2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626682"/>
              </p:ext>
            </p:extLst>
          </p:nvPr>
        </p:nvGraphicFramePr>
        <p:xfrm>
          <a:off x="323527" y="3356992"/>
          <a:ext cx="8568953" cy="24943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населения, принявшего участие в выполнении нормативов испытаний (тестов) комплекса ГТО  от общей численности населения,  проживающего на территории ЗМР зарегистрированного в электронной базе данных,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76,9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76,9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населения ЗМР, систематически занимающихся физкультурой и спортом, в общей численности населения в возрасте 3-79 лет,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54,7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3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проведенных  спортивно-массовых мероприятий, оздоровительных акций, спортивных праздников,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5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onstantia" panose="02030602050306030303" pitchFamily="18" charset="0"/>
                          <a:ea typeface="Times New Roman"/>
                        </a:rPr>
                        <a:t>Доля детей в возрасте 5-18 лет, получающих услуги по дополнительным образовательным программам спортивной подготовки в организациях различной организационно-правовой формы и формы собственности, в общей численности детей данной возрастной </a:t>
                      </a:r>
                      <a:r>
                        <a:rPr lang="ru-RU" sz="1100" dirty="0" smtClean="0">
                          <a:effectLst/>
                          <a:latin typeface="Constantia" panose="02030602050306030303" pitchFamily="18" charset="0"/>
                          <a:ea typeface="Times New Roman"/>
                        </a:rPr>
                        <a:t>группы, %</a:t>
                      </a:r>
                      <a:endParaRPr lang="ru-RU" sz="1100" dirty="0">
                        <a:effectLst/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15,17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2780928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2800"/>
            <a:ext cx="7813532" cy="568780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62792" y="0"/>
            <a:ext cx="6879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Заволжский муниципальный район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12687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1148,34 кв.км.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11,893 тыс. чел., </a:t>
            </a:r>
          </a:p>
          <a:p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городское 8,231 тыс. чел., </a:t>
            </a:r>
          </a:p>
          <a:p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– 3,662 тыс. чел</a:t>
            </a:r>
            <a:r>
              <a:rPr lang="en-US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</a:t>
            </a:r>
            <a:r>
              <a:rPr lang="en-US" sz="24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spc="50" dirty="0" err="1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5г</a:t>
            </a:r>
            <a:r>
              <a:rPr lang="ru-RU" sz="2400" b="1" spc="50" dirty="0" smtClean="0">
                <a:ln w="38100"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spc="50" dirty="0">
              <a:ln w="3810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«Развитие культуры и повышение эффективности реализации молодежной политики  в Заволжском муниципальном районе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Constantia"/>
              </a:rPr>
            </a:br>
            <a:r>
              <a:rPr lang="ru-RU" sz="2200" b="1" dirty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76694"/>
              </p:ext>
            </p:extLst>
          </p:nvPr>
        </p:nvGraphicFramePr>
        <p:xfrm>
          <a:off x="323527" y="1628800"/>
          <a:ext cx="8568953" cy="1796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дополнительного образования детям в сфере культуры и искусства в Заволжском муниципальном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районе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19 903,0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19 903,0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26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Библиотечное дело</a:t>
                      </a:r>
                      <a:r>
                        <a:rPr lang="ru-RU" sz="1100" b="0" baseline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5 657,5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5 657,5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Реализация молодежной политики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itchFamily="18" charset="0"/>
                        </a:rPr>
                        <a:t>119,6</a:t>
                      </a: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25 710,5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25 680,1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33231"/>
              </p:ext>
            </p:extLst>
          </p:nvPr>
        </p:nvGraphicFramePr>
        <p:xfrm>
          <a:off x="323528" y="4437112"/>
          <a:ext cx="8568953" cy="188854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Среднегодовое количество учащихся в ДШИ,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216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216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0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Поступление в фонды библиотек муниципальных образований, не менее,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Проведены мероприятия по комплектованию книжных фондов библиотек муниципальных образований и государственных общедоступных библиотек субъектов Российской Федерации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36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Число проводимых мероприятий по работе с детьми и молодежью,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115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3717032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«Социальная поддержка граждан 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Constantia"/>
              </a:rPr>
            </a:br>
            <a:r>
              <a:rPr lang="ru-RU" sz="2200" b="1" dirty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32798"/>
              </p:ext>
            </p:extLst>
          </p:nvPr>
        </p:nvGraphicFramePr>
        <p:xfrm>
          <a:off x="323527" y="1628800"/>
          <a:ext cx="8568953" cy="1485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Повышение качества жизни граждан пожилого возраста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3 568,5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3 033,3</a:t>
                      </a: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3 918,5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3 383,3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347655"/>
              </p:ext>
            </p:extLst>
          </p:nvPr>
        </p:nvGraphicFramePr>
        <p:xfrm>
          <a:off x="323528" y="4005064"/>
          <a:ext cx="8568953" cy="15071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Содержание Совета ветеранов,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благоустроенными жилыми помещениями специализированного жилого фонда по договорам найма специализированных жилых помещений,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397642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48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«Экономическое развитие  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52997"/>
              </p:ext>
            </p:extLst>
          </p:nvPr>
        </p:nvGraphicFramePr>
        <p:xfrm>
          <a:off x="323527" y="1628800"/>
          <a:ext cx="8568953" cy="14857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Развитие субъектов малого и среднего предпринимательства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573,9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573,9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Развитие сельскохозяйственного производства в Заволжском муниципальном районе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573,9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573,9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37558"/>
              </p:ext>
            </p:extLst>
          </p:nvPr>
        </p:nvGraphicFramePr>
        <p:xfrm>
          <a:off x="323528" y="4005064"/>
          <a:ext cx="8568953" cy="20843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837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населения,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 шт.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257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257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Сохранение (или увеличение) посевных площадей сельскохозяйственных культур,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500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0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Сохранение (или увеличение) валового надоя молока, 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450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450</a:t>
                      </a:r>
                      <a:endParaRPr lang="ru-RU" sz="1200" b="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Сохранение действующих муниципальных маршрутов,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397642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9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«Обеспечение доступным и комфортным жильем населения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Заволжского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355844"/>
              </p:ext>
            </p:extLst>
          </p:nvPr>
        </p:nvGraphicFramePr>
        <p:xfrm>
          <a:off x="323527" y="1628800"/>
          <a:ext cx="8568953" cy="14112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газификации Заволжского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49 255,2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39 640,8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Стимулирование развития жилищного строительства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49 255,2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39 640,8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846862"/>
              </p:ext>
            </p:extLst>
          </p:nvPr>
        </p:nvGraphicFramePr>
        <p:xfrm>
          <a:off x="323528" y="3645024"/>
          <a:ext cx="8568953" cy="27377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построенных распределительных газопроводов, км.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59,5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59,5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 природным газом жилищного фонда (домовладения и квартиры),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договоров, заключенных в целях юридического и технического сопровождения инвестиционного проекта,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3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Газификация природным газом котельных,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(корректировка) проектной документации,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140968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9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«Обеспечение услугами жилищно-коммунального хозяйства населения   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654930"/>
              </p:ext>
            </p:extLst>
          </p:nvPr>
        </p:nvGraphicFramePr>
        <p:xfrm>
          <a:off x="323527" y="1628800"/>
          <a:ext cx="8568953" cy="13010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Предупреждение аварийных ситуаций на объектах ЖКХ, расположенных на территории сельских поселений Заволжского муниципального района и развитие коммунальной инфраструктуры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8 230,1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7 513,5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8 230,1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7 513,5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030871"/>
              </p:ext>
            </p:extLst>
          </p:nvPr>
        </p:nvGraphicFramePr>
        <p:xfrm>
          <a:off x="323528" y="3861048"/>
          <a:ext cx="8568953" cy="22057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Объекты нецентрализованного водоснабжения, текущий ремонт,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0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Организация бесперебойного снабжения коммунальными услугами,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5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аварий,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Не превышение нормативов устранения аварий и неисправностей в ЖКХ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227338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84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«Энергосбережение и повышение энергетической эффективности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 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89466"/>
              </p:ext>
            </p:extLst>
          </p:nvPr>
        </p:nvGraphicFramePr>
        <p:xfrm>
          <a:off x="323527" y="1628800"/>
          <a:ext cx="8568953" cy="14112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энергетической деятельности муниципальных учреждений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энергетической эффективности в жилищном фонде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96094"/>
              </p:ext>
            </p:extLst>
          </p:nvPr>
        </p:nvGraphicFramePr>
        <p:xfrm>
          <a:off x="323528" y="3717032"/>
          <a:ext cx="8568953" cy="2552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потребляемых муниципальными учреждениями природного газа, приобретаемого по приборам учета, в общем объеме потребления,%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потребляемых муниципальными учреждениями электрической энергии, приобретаемой по приборам учета, в общем объеме потребления,%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потребляемых муниципальными учреждениями тепловой энергии, приобретаемой по приборам учета, в общем объеме потребления,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Доля потребляемых муниципальными учреждениями холодной воды, приобретаемой по приборам учета, в общем объеме потребления,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23141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6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«Развитие транспортной системы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Заволжского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000389"/>
              </p:ext>
            </p:extLst>
          </p:nvPr>
        </p:nvGraphicFramePr>
        <p:xfrm>
          <a:off x="323527" y="1628800"/>
          <a:ext cx="8568953" cy="1058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Дорожное хозяйство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113 098,9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108 556,4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113 098,9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108 556,4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84306"/>
              </p:ext>
            </p:extLst>
          </p:nvPr>
        </p:nvGraphicFramePr>
        <p:xfrm>
          <a:off x="323528" y="3645024"/>
          <a:ext cx="8568953" cy="23250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Протяженность сети автомобильных дорог местного значения,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300,03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300,03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0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Выполнены работы по проектированию строительства (реконструкции), капитального ремонта, строительству (реконструкции), капитальному ремонту, ремонту и содержанию автомобильных дорог общего пользования местного значения,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2,02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0,63</a:t>
                      </a:r>
                      <a:endParaRPr lang="ru-RU" sz="1200" b="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объектов, на которых выполнены работы по оформлению прав собственности,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</a:tr>
              <a:tr h="4424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Отремонтированы автомобильные дороги на сельских территориях, ед.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028310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8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«Безопасность  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Заволжского муниципального района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Ивановской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области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21728"/>
              </p:ext>
            </p:extLst>
          </p:nvPr>
        </p:nvGraphicFramePr>
        <p:xfrm>
          <a:off x="323527" y="1628800"/>
          <a:ext cx="8568953" cy="1763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общественного порядка и профилактика правонарушения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1 597,8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1 548,9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Построение и развитие АПК «Безопасный город»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Пожарная безопасность</a:t>
                      </a:r>
                      <a:endParaRPr lang="ru-RU" sz="1100" b="0" dirty="0"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1 981,1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1 903,1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3 578,9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3 452,0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82374"/>
              </p:ext>
            </p:extLst>
          </p:nvPr>
        </p:nvGraphicFramePr>
        <p:xfrm>
          <a:off x="323528" y="4005064"/>
          <a:ext cx="8568953" cy="2552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рассмотренных дел комиссией по делам несовершеннолетних и защите их прав, всего,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видеокамер, введенных в эксплуатацию в систему АПК «Безопасный город,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проведенных мероприятий по правовому просвещению и правовому информированию граждан,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7" y="3501008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17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«Управление муниципальными финансами в Заволжском муниципальном районе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72906"/>
              </p:ext>
            </p:extLst>
          </p:nvPr>
        </p:nvGraphicFramePr>
        <p:xfrm>
          <a:off x="323527" y="1628800"/>
          <a:ext cx="8568953" cy="1058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бюджетного процесса в Заволжском муниципальном 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9 111,2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8 777,3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9 111,2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8 777,3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38817"/>
              </p:ext>
            </p:extLst>
          </p:nvPr>
        </p:nvGraphicFramePr>
        <p:xfrm>
          <a:off x="323528" y="3789040"/>
          <a:ext cx="8568953" cy="19001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Полнота исполнения расходных обязательств Заволжского муниципального района,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84,5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91,6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Отношение фактического поступления доходов главных администраторов к утвержденному плану,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расходов бюджета Заволжского муниципального района, осуществляемых в рамках муниципальных  программ,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92,3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45937" y="3068960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3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«Совершенствование местного самоуправления 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14602"/>
              </p:ext>
            </p:extLst>
          </p:nvPr>
        </p:nvGraphicFramePr>
        <p:xfrm>
          <a:off x="323527" y="1628800"/>
          <a:ext cx="8568953" cy="2215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деятельности администрации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56 101,9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54 632,3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предоставления государственных и муниципальных услуг на базе муниципального учреждения «Многофункциональный центр предоставление государственных и муниципальных услуг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6 754,8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6 754,8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деятельности Муниципального учреждения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«Управление по материально-техническому обеспечению деятельности органов местного самоуправления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19 189,5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18 223,2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82 046,2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79 610,3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44741"/>
              </p:ext>
            </p:extLst>
          </p:nvPr>
        </p:nvGraphicFramePr>
        <p:xfrm>
          <a:off x="266187" y="4509120"/>
          <a:ext cx="8568953" cy="19169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Constantia" panose="02030602050306030303" pitchFamily="18" charset="0"/>
                        </a:rPr>
                        <a:t>Отсутствие просроченной дебиторской  и кредиторской задолженностей, тыс. руб.</a:t>
                      </a:r>
                      <a:endParaRPr lang="ru-RU" sz="11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Уровень удовлетворенности созданных условий для деятельности администрации,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Организация предоставления государственных и муниципальных услуг в многофункциональных центрах предоставления государственных и муниципальных услуг, кол-во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="0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873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="0" baseline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 873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4321" y="393305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0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84312249"/>
              </p:ext>
            </p:extLst>
          </p:nvPr>
        </p:nvGraphicFramePr>
        <p:xfrm>
          <a:off x="251520" y="0"/>
          <a:ext cx="8892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779941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Заволжского муниципального района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Городское население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население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3 662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«Управление муниципальным имуществом  Заволжского муниципального 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района </a:t>
            </a:r>
            <a:r>
              <a:rPr lang="ru-RU" sz="2400" b="1" dirty="0">
                <a:solidFill>
                  <a:prstClr val="black"/>
                </a:solidFill>
                <a:latin typeface="Constantia"/>
              </a:rPr>
              <a:t>Ивановской области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64458"/>
              </p:ext>
            </p:extLst>
          </p:nvPr>
        </p:nvGraphicFramePr>
        <p:xfrm>
          <a:off x="323527" y="1628800"/>
          <a:ext cx="8568953" cy="1092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2 689,5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2 474,9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2 689,5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2 474,9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80723"/>
              </p:ext>
            </p:extLst>
          </p:nvPr>
        </p:nvGraphicFramePr>
        <p:xfrm>
          <a:off x="323528" y="3573016"/>
          <a:ext cx="8568953" cy="19914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приватизированных объектов муниципального имущества к общему количеству объектов, планируемых к приватизации,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Общий объем поступлений в бюджет Заволжского муниципального района доходов от использования муниципального имущества,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5 888,59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5 138,3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4321" y="2924944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8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«Улучшение условий и охраны труда в органах местного самоуправления 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12115"/>
              </p:ext>
            </p:extLst>
          </p:nvPr>
        </p:nvGraphicFramePr>
        <p:xfrm>
          <a:off x="323527" y="1628800"/>
          <a:ext cx="8568953" cy="14778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Специальная оценка условий труда в органах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52,8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7,8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Совершенствование системы непрерывной подготовки работников по охране труда на основе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Constantia" panose="02030602050306030303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52,3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6,6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37663"/>
              </p:ext>
            </p:extLst>
          </p:nvPr>
        </p:nvGraphicFramePr>
        <p:xfrm>
          <a:off x="323528" y="3789040"/>
          <a:ext cx="8568953" cy="24945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рабочих мест, на которых проведена специальная оценка условий труда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, %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материалов по вопросам охраны труда, размещенных в средствах массовой информации и на официальном сайте администрации Заволжского муниципального района в сети Интернет,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мероприятий, направленных на пропаганду безопасных условий труда,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обученных по охране труда специалистов  в обучающих организациях, аккредитованных в установленном порядке,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8709" y="329427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0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52" y="47667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30329"/>
              </p:ext>
            </p:extLst>
          </p:nvPr>
        </p:nvGraphicFramePr>
        <p:xfrm>
          <a:off x="290575" y="2060848"/>
          <a:ext cx="8568953" cy="1092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1 695,1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1 551,9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1 695,1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1 551,9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29688"/>
              </p:ext>
            </p:extLst>
          </p:nvPr>
        </p:nvGraphicFramePr>
        <p:xfrm>
          <a:off x="323528" y="3789040"/>
          <a:ext cx="8568953" cy="27366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Готовность единой телекоммуникационной инфраструктуры органов местного самоуправления Заволжского района,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обновленных автоматизированных персональных рабочих мест от общего количества автоматизированных персональных рабочих мест,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органов администрации Заволжского муниципального района, обеспечивающих размещение информации о своей деятельности на веб-сайтах в соответствии с требованиями Федерального закона от 09.02.2009 N 8-ФЗ "Об обеспечении доступа к информации о деятельности государственных органов и органов местного самоуправления"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Доля рабочих мест сотрудников администрации, обеспеченных доступом к сети Интернет и справочно-правовым системам,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8709" y="329427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13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52" y="47667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Муниципальная программа «Охрана окружающей среды на территории Заволжского муниципального района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»</a:t>
            </a:r>
            <a:br>
              <a:rPr lang="ru-RU" sz="24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000" b="1" dirty="0" smtClean="0">
                <a:solidFill>
                  <a:prstClr val="black"/>
                </a:solidFill>
                <a:latin typeface="Constantia"/>
              </a:rPr>
              <a:t>Ресурсное обеспечение программы</a:t>
            </a: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/>
            </a:r>
            <a:br>
              <a:rPr lang="ru-RU" sz="2200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sz="22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Constantia"/>
              </a:rPr>
              <a:t>                                                                                        </a:t>
            </a:r>
            <a:r>
              <a:rPr lang="ru-RU" sz="1600" dirty="0" err="1" smtClean="0">
                <a:solidFill>
                  <a:prstClr val="black"/>
                </a:solidFill>
                <a:latin typeface="Constantia"/>
              </a:rPr>
              <a:t>тыс.руб</a:t>
            </a:r>
            <a:r>
              <a:rPr lang="ru-RU" sz="1600" dirty="0" smtClean="0">
                <a:solidFill>
                  <a:prstClr val="black"/>
                </a:solidFill>
                <a:latin typeface="Constantia"/>
              </a:rPr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21507"/>
              </p:ext>
            </p:extLst>
          </p:nvPr>
        </p:nvGraphicFramePr>
        <p:xfrm>
          <a:off x="290575" y="1772816"/>
          <a:ext cx="8568953" cy="10922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структурного элемента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Ликвидация наиболее опасных объектов накопленного вреда окружающей среде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5 415,9</a:t>
                      </a:r>
                      <a:endParaRPr lang="ru-RU" sz="1200" b="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5 415,9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77464"/>
              </p:ext>
            </p:extLst>
          </p:nvPr>
        </p:nvGraphicFramePr>
        <p:xfrm>
          <a:off x="290575" y="3933056"/>
          <a:ext cx="8568953" cy="18736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/>
              </a:tblGrid>
              <a:tr h="39283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разработанной проектно-сметной документации по ликвидации накопленного вреда окружающей среде, шт.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 panose="0203060205030603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5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мероприятий по очистке территории района от мусора,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2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2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753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 panose="02030602050306030303" pitchFamily="18" charset="0"/>
                          <a:ea typeface="+mn-ea"/>
                          <a:cs typeface="+mn-cs"/>
                        </a:rPr>
                        <a:t>Количество ликвидированных несанкционированных свалок на землях поселения, шт.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1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</a:rPr>
                        <a:t>0</a:t>
                      </a:r>
                      <a:endParaRPr lang="ru-RU" sz="1400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8709" y="3212976"/>
            <a:ext cx="61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Результаты реализации программы</a:t>
            </a:r>
            <a:endParaRPr lang="ru-RU" b="1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88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79560129"/>
              </p:ext>
            </p:extLst>
          </p:nvPr>
        </p:nvGraphicFramePr>
        <p:xfrm>
          <a:off x="13612" y="2800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в 2025 году (тыс.руб.)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515245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040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Социально-значимые проекты, реализуемые в 2025 году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697162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771800" y="4437111"/>
            <a:ext cx="605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газовой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блочно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-модульной котельной в д.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Коротиха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Заволжского района Ивановской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34 471,0 тыс.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442439"/>
            <a:ext cx="2088232" cy="15068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0375" y="266365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1600" dirty="0" smtClean="0"/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системы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электроснабжения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№1, МКДОУ Заречный д/с)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10 657,8 тыс.руб.</a:t>
            </a:r>
          </a:p>
        </p:txBody>
      </p:sp>
      <p:pic>
        <p:nvPicPr>
          <p:cNvPr id="5" name="Picture 2" descr="https://r1.nubex.ru/s3030-6af/813452176c_fit-in~1280x800~filters:no_upscale()__f30468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9682" y="2747896"/>
            <a:ext cx="2022797" cy="140118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919489" y="1268760"/>
            <a:ext cx="576064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just"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общего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(капитальный ремонт здания - МКОУ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Воздвиженская ООШ,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кровли здания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Новлянская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ООШ) – 7 149,0 тыс. руб.</a:t>
            </a:r>
            <a:endParaRPr lang="ru-RU"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https://sun9-50.userapi.com/impg/Rj6meq4RDwOlj0PNfenN6I1K8R0P_wj5A0HPZw/SDREvVg8SzQ.jpg?size=604x363&amp;quality=96&amp;sign=79c93a9d5f35830dc250675624e75cf3&amp;c_uniq_tag=N6AnoF3Th8EVmQQdSzW6RkKYL8hsyzanC8HvHKR04FY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7793"/>
            <a:ext cx="2160240" cy="134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011732"/>
              </p:ext>
            </p:extLst>
          </p:nvPr>
        </p:nvGraphicFramePr>
        <p:xfrm>
          <a:off x="611560" y="2492896"/>
          <a:ext cx="8033546" cy="30157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65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0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78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</a:t>
                      </a:r>
                      <a:r>
                        <a:rPr lang="ru-RU" sz="1600" smtClean="0"/>
                        <a:t>за 2022 </a:t>
                      </a:r>
                      <a:r>
                        <a:rPr lang="ru-RU" sz="1600" dirty="0" smtClean="0"/>
                        <a:t>г. (руб.)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26 416,61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33 443,49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r>
                        <a:rPr lang="ru-RU" sz="1400" baseline="0" dirty="0" smtClean="0"/>
                        <a:t> 120,78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24 714,61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731543"/>
              </p:ext>
            </p:extLst>
          </p:nvPr>
        </p:nvGraphicFramePr>
        <p:xfrm>
          <a:off x="179512" y="1484784"/>
          <a:ext cx="8712968" cy="4444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99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отдельных категорий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Начисленная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заработная плата за 2025 год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учреждений дополнительного образования детей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45 539,30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образовательных учреждений общего образования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59 607,46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9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дошкольных образовательных учреждений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50 851,32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23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41 568,08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указов Президента Российской Федерации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социальную поддержку семьи и детей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512767"/>
              </p:ext>
            </p:extLst>
          </p:nvPr>
        </p:nvGraphicFramePr>
        <p:xfrm>
          <a:off x="179512" y="980728"/>
          <a:ext cx="8712968" cy="529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6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40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92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детей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20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детям, оставшимся без попечения родителей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3 033,3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компенсации части родительской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платы за присмотр и уход за детьми в дошкольных учреждениях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385,9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0811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бесплатного горячего питания обучающимся, получающим основное общее и среднее общее образование в муниципальных образовательных организациях, из числа детей, пасынков и падчериц граждан, принимающих участие (принимавших участие, в том числе погибших (умерших)) в специальной военной операции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0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Возмещение расходов, связанных с уменьшением размера родительской платы за присмотр и уход в муниципальных образовательных организациях, реализующих образовательную программу дошкольного образования, за детьми, пасынками и падчерицами граждан, принимающих участие (принимавших участие, в том числе погибших (умерших)) в специальной военной операции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300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бесплатного горячего питания детям из многодетных семей, обучающимся в 5-11 классах муниципальных общеобразовательных организаций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1 604,9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36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Муниципальный внутренний долг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107559"/>
              </p:ext>
            </p:extLst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положениями исполнения бюджета Заволжского муниципального района за 2025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Заволжского района!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340768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u="sng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1200" u="sng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200" u="sng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zavrayadm.ru</a:t>
            </a:r>
            <a:r>
              <a:rPr lang="en-US" sz="1200" u="sng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«Финансы/Бюджет/Бюджет 2025/Исполнение бюджета 2025-2027» размещен проект </a:t>
            </a:r>
            <a:r>
              <a:rPr lang="ru-RU" sz="1200" kern="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муниципального правового акта «Об исполнении бюджета Заволжского муниципального района за </a:t>
            </a:r>
            <a:r>
              <a:rPr lang="ru-RU" sz="1200" kern="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2025 год», а также аналитические материалы к нему.</a:t>
            </a:r>
          </a:p>
          <a:p>
            <a:pPr algn="just"/>
            <a:endParaRPr lang="ru-RU" sz="1200" kern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гражданами проекта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50" dirty="0">
                <a:solidFill>
                  <a:prstClr val="black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муниципального правового </a:t>
            </a:r>
            <a:r>
              <a:rPr lang="ru-RU" sz="1200" kern="50" dirty="0" smtClean="0">
                <a:solidFill>
                  <a:prstClr val="black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акта об исполнении бюджета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Заволжского муниципального района Ивановской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разделе «Анонсы».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u="sng" kern="5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 </a:t>
            </a:r>
          </a:p>
          <a:p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Ивановская область,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г.Заволжск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ул.Мира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д.7, тел. 6-00-44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zavfin@nxt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8.00 до 17.15,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8.00 до 16.00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25212" y="226528"/>
            <a:ext cx="5486400" cy="5222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Узнай больше!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3340"/>
            <a:ext cx="2592288" cy="2389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33459"/>
            <a:ext cx="2016224" cy="180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доступность иных сведений о бюджетах;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Российской Федерации, статья 36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бюджетов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7737" y="1600200"/>
            <a:ext cx="6808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49219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Заволжского муниципального района за 2025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7628" y="1356737"/>
            <a:ext cx="730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54678"/>
              </p:ext>
            </p:extLst>
          </p:nvPr>
        </p:nvGraphicFramePr>
        <p:xfrm>
          <a:off x="1043608" y="1628800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             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676 905,7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655 765,4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82 130,6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89 931,0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27 253,8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20 598,8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567 521,3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545 235,6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732 654,6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670 988,7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(-)/ПРОФИЦИТ (+)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-55 748,9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-15 223,3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 и дефицит бюджета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за 2025 год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192683"/>
              </p:ext>
            </p:extLst>
          </p:nvPr>
        </p:nvGraphicFramePr>
        <p:xfrm>
          <a:off x="467544" y="1484784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Заволжского муниципального района за 2025 год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5308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16087</TotalTime>
  <Words>3291</Words>
  <Application>Microsoft Office PowerPoint</Application>
  <PresentationFormat>Экран (4:3)</PresentationFormat>
  <Paragraphs>878</Paragraphs>
  <Slides>40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бюджетов  </vt:lpstr>
      <vt:lpstr>Основные характеристики исполнения бюджета Заволжского муниципального района за 2025 год</vt:lpstr>
      <vt:lpstr>Доходы, расходы и дефицит бюджета  Заволжского муниципального района за 2025 год</vt:lpstr>
      <vt:lpstr>Структура доходов бюджета  Заволжского муниципального района за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Муниципальная программа «Развитие образования в Заволжском муниципальном районе» Ресурсное обеспечение программы                                                                                                                                                  тыс.руб.</vt:lpstr>
      <vt:lpstr> </vt:lpstr>
      <vt:lpstr>  Муниципальная программа «Развитие физической культуры и спорта  в Заволжском муниципальном районе»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«Развитие культуры и повышение эффективности реализации молодежной политики  в Заволжском муниципальном районе»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«Социальная поддержка граждан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«Экономическое развитие 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«Обеспечение доступным и комфортным жильем населения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«Обеспечение услугами жилищно-коммунального хозяйства населения  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«Энергосбережение и повышение энергетической эффективности Заволжского муниципального района» 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«Развитие транспортной системы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«Безопасность   Заволжского муниципального района  Ивановской области»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«Управление муниципальными финансами в Заволжском муниципальном районе»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«Совершенствование местного самоуправления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«Управление муниципальным имуществом  Заволжского муниципального района Ивановской области»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«Улучшение условий и охраны труда в органах местного самоуправления  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«Поддержка и развитие информационно-коммуникационных технологий в органах местного самоуправления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  Муниципальная программа «Охрана окружающей среды на территории Заволжского муниципального района» Ресурсное обеспечение программы                                                                                                                                                  тыс.руб.</vt:lpstr>
      <vt:lpstr>Презентация PowerPoint</vt:lpstr>
      <vt:lpstr>Дорожный фонд  Заволжского муниципального района в 2025 году (тыс.руб.)</vt:lpstr>
      <vt:lpstr>Социально-значимые проекты, реализуемые в 2025 году</vt:lpstr>
      <vt:lpstr>Реализация указов Президента Российской Федерации</vt:lpstr>
      <vt:lpstr>Расходы бюджета Заволжского муниципального района  на социальную поддержку семьи и детей</vt:lpstr>
      <vt:lpstr>Муниципальный внутренний долг  Заволжского муниципального района  </vt:lpstr>
      <vt:lpstr>Узнай больше!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1421</cp:revision>
  <cp:lastPrinted>2026-02-26T08:42:03Z</cp:lastPrinted>
  <dcterms:modified xsi:type="dcterms:W3CDTF">2026-03-13T08:17:55Z</dcterms:modified>
</cp:coreProperties>
</file>