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</p:sldMasterIdLst>
  <p:notesMasterIdLst>
    <p:notesMasterId r:id="rId22"/>
  </p:notesMasterIdLst>
  <p:handoutMasterIdLst>
    <p:handoutMasterId r:id="rId23"/>
  </p:handoutMasterIdLst>
  <p:sldIdLst>
    <p:sldId id="259" r:id="rId2"/>
    <p:sldId id="343" r:id="rId3"/>
    <p:sldId id="314" r:id="rId4"/>
    <p:sldId id="377" r:id="rId5"/>
    <p:sldId id="378" r:id="rId6"/>
    <p:sldId id="355" r:id="rId7"/>
    <p:sldId id="386" r:id="rId8"/>
    <p:sldId id="383" r:id="rId9"/>
    <p:sldId id="322" r:id="rId10"/>
    <p:sldId id="387" r:id="rId11"/>
    <p:sldId id="389" r:id="rId12"/>
    <p:sldId id="385" r:id="rId13"/>
    <p:sldId id="348" r:id="rId14"/>
    <p:sldId id="388" r:id="rId15"/>
    <p:sldId id="381" r:id="rId16"/>
    <p:sldId id="382" r:id="rId17"/>
    <p:sldId id="358" r:id="rId18"/>
    <p:sldId id="376" r:id="rId19"/>
    <p:sldId id="350" r:id="rId20"/>
    <p:sldId id="334" r:id="rId21"/>
  </p:sldIdLst>
  <p:sldSz cx="9144000" cy="6858000" type="screen4x3"/>
  <p:notesSz cx="6888163" cy="100203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6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0099"/>
    <a:srgbClr val="CC0000"/>
    <a:srgbClr val="660033"/>
    <a:srgbClr val="990099"/>
    <a:srgbClr val="1F0B69"/>
    <a:srgbClr val="DBEEF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185" autoAdjust="0"/>
    <p:restoredTop sz="94671" autoAdjust="0"/>
  </p:normalViewPr>
  <p:slideViewPr>
    <p:cSldViewPr>
      <p:cViewPr varScale="1">
        <p:scale>
          <a:sx n="59" d="100"/>
          <a:sy n="59" d="100"/>
        </p:scale>
        <p:origin x="42" y="1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96" y="-90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72" cy="500776"/>
          </a:xfrm>
          <a:prstGeom prst="rect">
            <a:avLst/>
          </a:prstGeom>
        </p:spPr>
        <p:txBody>
          <a:bodyPr vert="horz" lIns="92554" tIns="46277" rIns="92554" bIns="46277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0974" y="0"/>
            <a:ext cx="2985572" cy="500776"/>
          </a:xfrm>
          <a:prstGeom prst="rect">
            <a:avLst/>
          </a:prstGeom>
        </p:spPr>
        <p:txBody>
          <a:bodyPr vert="horz" lIns="92554" tIns="46277" rIns="92554" bIns="46277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C892CD-8A6B-4451-83C9-8F016A7B8B18}" type="datetimeFigureOut">
              <a:rPr lang="ru-RU"/>
              <a:pPr>
                <a:defRPr/>
              </a:pPr>
              <a:t>13.07.2021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926"/>
            <a:ext cx="2985572" cy="500775"/>
          </a:xfrm>
          <a:prstGeom prst="rect">
            <a:avLst/>
          </a:prstGeom>
        </p:spPr>
        <p:txBody>
          <a:bodyPr vert="horz" lIns="92554" tIns="46277" rIns="92554" bIns="46277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0974" y="9517926"/>
            <a:ext cx="2985572" cy="500775"/>
          </a:xfrm>
          <a:prstGeom prst="rect">
            <a:avLst/>
          </a:prstGeom>
        </p:spPr>
        <p:txBody>
          <a:bodyPr vert="horz" wrap="square" lIns="92554" tIns="46277" rIns="92554" bIns="462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D0A8995-5BAE-4AA6-B01C-4BB10F4B52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7376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72" cy="500776"/>
          </a:xfrm>
          <a:prstGeom prst="rect">
            <a:avLst/>
          </a:prstGeom>
        </p:spPr>
        <p:txBody>
          <a:bodyPr vert="horz" lIns="92554" tIns="46277" rIns="92554" bIns="46277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74" y="0"/>
            <a:ext cx="2985572" cy="500776"/>
          </a:xfrm>
          <a:prstGeom prst="rect">
            <a:avLst/>
          </a:prstGeom>
        </p:spPr>
        <p:txBody>
          <a:bodyPr vert="horz" lIns="92554" tIns="46277" rIns="92554" bIns="46277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BB09CA-0D2C-4421-B7E7-A6BB6B16911E}" type="datetimeFigureOut">
              <a:rPr lang="ru-RU"/>
              <a:pPr>
                <a:defRPr/>
              </a:pPr>
              <a:t>13.07.2021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4" tIns="46277" rIns="92554" bIns="46277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9" y="4759764"/>
            <a:ext cx="5510207" cy="4508575"/>
          </a:xfrm>
          <a:prstGeom prst="rect">
            <a:avLst/>
          </a:prstGeom>
        </p:spPr>
        <p:txBody>
          <a:bodyPr vert="horz" lIns="92554" tIns="46277" rIns="92554" bIns="46277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926"/>
            <a:ext cx="2985572" cy="500775"/>
          </a:xfrm>
          <a:prstGeom prst="rect">
            <a:avLst/>
          </a:prstGeom>
        </p:spPr>
        <p:txBody>
          <a:bodyPr vert="horz" lIns="92554" tIns="46277" rIns="92554" bIns="46277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74" y="9517926"/>
            <a:ext cx="2985572" cy="500775"/>
          </a:xfrm>
          <a:prstGeom prst="rect">
            <a:avLst/>
          </a:prstGeom>
        </p:spPr>
        <p:txBody>
          <a:bodyPr vert="horz" wrap="square" lIns="92554" tIns="46277" rIns="92554" bIns="462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9C47CE-9026-4B75-8116-3D15EAD97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3520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2005" indent="-28923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56931" indent="-23138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19703" indent="-23138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82475" indent="-23138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45247" indent="-2313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8020" indent="-2313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70792" indent="-2313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33564" indent="-2313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363D9D8-9E04-4503-BF19-FE2E97EA77F5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7266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9F1F8-739C-4085-BB0D-93BAC9CB7E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378418"/>
      </p:ext>
    </p:extLst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6E42E-4850-4118-88F3-4E75BF2835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107564"/>
      </p:ext>
    </p:extLst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65EB-DA88-4805-ADC8-B37D979E1D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5466399"/>
      </p:ext>
    </p:extLst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EBE65-39CB-4C08-923B-90E373BDDB3D}" type="datetimeFigureOut">
              <a:rPr lang="ru-RU"/>
              <a:pPr>
                <a:defRPr/>
              </a:pPr>
              <a:t>13.07.2021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9EF76-47CE-4D27-BE57-AED505250C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7062565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EFD58-64D7-4CAA-A58C-4A0B488FC4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0164227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A0AD5-9372-41D1-887A-EF64C46751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985557"/>
      </p:ext>
    </p:extLst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B938-8363-44BD-93D6-0F67461A4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435427"/>
      </p:ext>
    </p:extLst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B79F0-98C4-4FC8-9637-A07B3F718D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086504"/>
      </p:ext>
    </p:extLst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61828-8470-492A-B755-902E8C60292D}" type="datetimeFigureOut">
              <a:rPr lang="ru-RU"/>
              <a:pPr>
                <a:defRPr/>
              </a:pPr>
              <a:t>13.07.2021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152D-7F8D-44E4-9638-0A239F358C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326655"/>
      </p:ext>
    </p:extLst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99250-ADF5-43F4-AC2D-B23055504D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1929177"/>
      </p:ext>
    </p:extLst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3DF8E-C861-4C54-A706-080FAF9A9A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4910703"/>
      </p:ext>
    </p:extLst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E524E13-2654-4675-A6FF-300CA1D441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47" r:id="rId4"/>
    <p:sldLayoutId id="2147484548" r:id="rId5"/>
    <p:sldLayoutId id="2147484549" r:id="rId6"/>
    <p:sldLayoutId id="2147484556" r:id="rId7"/>
    <p:sldLayoutId id="2147484550" r:id="rId8"/>
    <p:sldLayoutId id="2147484557" r:id="rId9"/>
    <p:sldLayoutId id="2147484551" r:id="rId10"/>
    <p:sldLayoutId id="2147484552" r:id="rId11"/>
  </p:sldLayoutIdLst>
  <p:transition spd="slow">
    <p:strips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8.jpeg"/><Relationship Id="rId7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.png"/><Relationship Id="rId10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6.png"/><Relationship Id="rId10" Type="http://schemas.openxmlformats.org/officeDocument/2006/relationships/image" Target="../media/image64.jpeg"/><Relationship Id="rId4" Type="http://schemas.openxmlformats.org/officeDocument/2006/relationships/image" Target="../media/image5.pn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24.jpeg"/><Relationship Id="rId5" Type="http://schemas.openxmlformats.org/officeDocument/2006/relationships/image" Target="../media/image6.png"/><Relationship Id="rId10" Type="http://schemas.openxmlformats.org/officeDocument/2006/relationships/image" Target="../media/image19.emf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5" y="2241550"/>
            <a:ext cx="2407930" cy="32105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45" y="3338809"/>
            <a:ext cx="3672536" cy="2754402"/>
          </a:xfrm>
          <a:prstGeom prst="rect">
            <a:avLst/>
          </a:prstGeom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05830" y="407771"/>
            <a:ext cx="5097735" cy="186204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>
                <a:solidFill>
                  <a:srgbClr val="1F0B69"/>
                </a:solidFill>
                <a:latin typeface="Arial Black" panose="020B0A04020102020204" pitchFamily="34" charset="0"/>
              </a:rPr>
              <a:t>Вас приветствует </a:t>
            </a:r>
          </a:p>
          <a:p>
            <a:pPr algn="ctr" eaLnBrk="1" hangingPunct="1"/>
            <a:r>
              <a:rPr lang="ru-RU" altLang="ru-RU" sz="2300" b="1" dirty="0">
                <a:solidFill>
                  <a:srgbClr val="1F0B69"/>
                </a:solidFill>
                <a:latin typeface="Arial Black" panose="020B0A04020102020204" pitchFamily="34" charset="0"/>
              </a:rPr>
              <a:t>Государственное бюджетное </a:t>
            </a:r>
          </a:p>
          <a:p>
            <a:pPr algn="ctr" eaLnBrk="1" hangingPunct="1"/>
            <a:r>
              <a:rPr lang="ru-RU" altLang="ru-RU" sz="2300" b="1" dirty="0">
                <a:solidFill>
                  <a:srgbClr val="1F0B69"/>
                </a:solidFill>
                <a:latin typeface="Arial Black" panose="020B0A04020102020204" pitchFamily="34" charset="0"/>
              </a:rPr>
              <a:t>    профессиональное образовательное учреждение </a:t>
            </a:r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14" y="3668260"/>
            <a:ext cx="42862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83113" y="2241550"/>
            <a:ext cx="4572000" cy="7699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rgbClr val="1F0B69"/>
                </a:solidFill>
                <a:latin typeface="Arial Black" panose="020B0A04020102020204" pitchFamily="34" charset="0"/>
              </a:rPr>
              <a:t>«Строгановский колледж»  филиал с. Частые</a:t>
            </a:r>
          </a:p>
        </p:txBody>
      </p:sp>
      <p:pic>
        <p:nvPicPr>
          <p:cNvPr id="6" name="Рисунок 5" descr="Эмблема 2 копия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11" y="66675"/>
            <a:ext cx="272275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 descr="п6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18088"/>
            <a:ext cx="19812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п6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фото колледж\DSCN85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7" y="581975"/>
            <a:ext cx="1135721" cy="151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9" y="547866"/>
            <a:ext cx="3608135" cy="27089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06" y="3344553"/>
            <a:ext cx="2466462" cy="32886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2"/>
          <a:stretch/>
        </p:blipFill>
        <p:spPr>
          <a:xfrm>
            <a:off x="3800553" y="663639"/>
            <a:ext cx="2343404" cy="2795146"/>
          </a:xfrm>
          <a:prstGeom prst="rect">
            <a:avLst/>
          </a:prstGeom>
        </p:spPr>
      </p:pic>
      <p:pic>
        <p:nvPicPr>
          <p:cNvPr id="29699" name="Picture 10" descr="п6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799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 descr="п6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47664" y="173968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Спортивные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-5" r="21465" b="5"/>
          <a:stretch/>
        </p:blipFill>
        <p:spPr>
          <a:xfrm>
            <a:off x="6450080" y="38118"/>
            <a:ext cx="2592288" cy="3257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5850"/>
          <a:stretch/>
        </p:blipFill>
        <p:spPr>
          <a:xfrm>
            <a:off x="0" y="3782208"/>
            <a:ext cx="2290834" cy="30255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480" r="13856" b="916"/>
          <a:stretch/>
        </p:blipFill>
        <p:spPr>
          <a:xfrm>
            <a:off x="2582110" y="3141013"/>
            <a:ext cx="3777822" cy="36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246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b="7577"/>
          <a:stretch/>
        </p:blipFill>
        <p:spPr>
          <a:xfrm>
            <a:off x="5365926" y="3820589"/>
            <a:ext cx="3472678" cy="2819777"/>
          </a:xfrm>
          <a:prstGeom prst="rect">
            <a:avLst/>
          </a:prstGeom>
        </p:spPr>
      </p:pic>
      <p:pic>
        <p:nvPicPr>
          <p:cNvPr id="29699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799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47664" y="173968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Спортивные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52" y="613405"/>
            <a:ext cx="3662408" cy="2746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b="13336"/>
          <a:stretch/>
        </p:blipFill>
        <p:spPr>
          <a:xfrm>
            <a:off x="3059833" y="2772896"/>
            <a:ext cx="2194910" cy="2902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11804" r="7815" b="-1533"/>
          <a:stretch/>
        </p:blipFill>
        <p:spPr>
          <a:xfrm>
            <a:off x="-66736" y="3020155"/>
            <a:ext cx="3014398" cy="3831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0"/>
          <a:stretch/>
        </p:blipFill>
        <p:spPr>
          <a:xfrm>
            <a:off x="366735" y="607218"/>
            <a:ext cx="3707904" cy="226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428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b="17451"/>
          <a:stretch/>
        </p:blipFill>
        <p:spPr>
          <a:xfrm>
            <a:off x="6038901" y="3236693"/>
            <a:ext cx="3015916" cy="34506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" y="483573"/>
            <a:ext cx="2994372" cy="2245779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23963" y="243997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Традиционные внеклассные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31749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п6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8976"/>
            <a:ext cx="25558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1"/>
          <a:stretch/>
        </p:blipFill>
        <p:spPr>
          <a:xfrm>
            <a:off x="6179036" y="705662"/>
            <a:ext cx="2735646" cy="2988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/>
          <a:stretch/>
        </p:blipFill>
        <p:spPr>
          <a:xfrm>
            <a:off x="3099678" y="705662"/>
            <a:ext cx="3003798" cy="34922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" y="2890051"/>
            <a:ext cx="2841780" cy="37890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/>
          <a:stretch/>
        </p:blipFill>
        <p:spPr>
          <a:xfrm>
            <a:off x="3382372" y="3668677"/>
            <a:ext cx="2168590" cy="31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426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35" y="402527"/>
            <a:ext cx="2363755" cy="1772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59" y="3670673"/>
            <a:ext cx="4291317" cy="3218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00" y="469334"/>
            <a:ext cx="2625756" cy="3501008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53048" y="-38843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Традиционные внеклассные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31749" name="Picture 10" descr="п6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39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Users\Irbis\Desktop\Строгановский колледж\Мероприятия фото\1 сентября 2017\DSC04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59" y="660064"/>
            <a:ext cx="4931817" cy="277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10" descr="п6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75" y="4558795"/>
            <a:ext cx="25558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00" y="4019464"/>
            <a:ext cx="3784715" cy="2838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 r="2093"/>
          <a:stretch/>
        </p:blipFill>
        <p:spPr>
          <a:xfrm>
            <a:off x="2234390" y="1813231"/>
            <a:ext cx="2623615" cy="3085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b="15812"/>
          <a:stretch/>
        </p:blipFill>
        <p:spPr>
          <a:xfrm>
            <a:off x="3500765" y="4536786"/>
            <a:ext cx="1857816" cy="2322353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3220"/>
            <a:ext cx="2808312" cy="3744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68" y="3888601"/>
            <a:ext cx="3802542" cy="2851906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23963" y="243997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Традиционные внеклассные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31749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п6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68813"/>
            <a:ext cx="25558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98" y="706157"/>
            <a:ext cx="3923928" cy="29429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8" b="9416"/>
          <a:stretch/>
        </p:blipFill>
        <p:spPr>
          <a:xfrm>
            <a:off x="138299" y="3885512"/>
            <a:ext cx="5118928" cy="28492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56" y="811907"/>
            <a:ext cx="262575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8920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34" y="2621865"/>
            <a:ext cx="3168466" cy="4224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" y="327618"/>
            <a:ext cx="2256192" cy="3008255"/>
          </a:xfrm>
          <a:prstGeom prst="rect">
            <a:avLst/>
          </a:prstGeom>
        </p:spPr>
      </p:pic>
      <p:pic>
        <p:nvPicPr>
          <p:cNvPr id="29699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08" y="44672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 descr="п6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96535" y="-80326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Военно-патриотические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r="15707" b="4429"/>
          <a:stretch/>
        </p:blipFill>
        <p:spPr>
          <a:xfrm>
            <a:off x="4067993" y="2909517"/>
            <a:ext cx="2355451" cy="3948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0"/>
          <a:stretch/>
        </p:blipFill>
        <p:spPr>
          <a:xfrm>
            <a:off x="3828383" y="394024"/>
            <a:ext cx="5315617" cy="2557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1" y="3288249"/>
            <a:ext cx="2658555" cy="3544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93" y="3789040"/>
            <a:ext cx="2279674" cy="30395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21" y="1299373"/>
            <a:ext cx="2145902" cy="2861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9" r="6378" b="13879"/>
          <a:stretch/>
        </p:blipFill>
        <p:spPr>
          <a:xfrm>
            <a:off x="2338742" y="389640"/>
            <a:ext cx="1844820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32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81" y="3940849"/>
            <a:ext cx="3725343" cy="2794007"/>
          </a:xfrm>
          <a:prstGeom prst="rect">
            <a:avLst/>
          </a:prstGeom>
        </p:spPr>
      </p:pic>
      <p:pic>
        <p:nvPicPr>
          <p:cNvPr id="29699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799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23963" y="243997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Посещение мероприятий в библиотеке, музее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" y="3128987"/>
            <a:ext cx="4950851" cy="37131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4" y="766826"/>
            <a:ext cx="3619330" cy="2714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34" y="777706"/>
            <a:ext cx="3671870" cy="2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9391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1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:\Музей Пермской артиллерии\100_1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96" y="136355"/>
            <a:ext cx="3413522" cy="256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77737" y="-20674"/>
            <a:ext cx="7543800" cy="1431925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Экскурсионные поездки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" y="494977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Чайковский\100_10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0"/>
          <a:stretch/>
        </p:blipFill>
        <p:spPr bwMode="auto">
          <a:xfrm>
            <a:off x="24183" y="3231109"/>
            <a:ext cx="3143250" cy="362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4" descr="102_662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20" y="1386300"/>
            <a:ext cx="2432622" cy="32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УПР\Рабочий стол\Экскурсия С.-Петербург\С.- Петерб\100_10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18" y="40005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 descr="п6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86" y="4447078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Разные фотографии\АААА\IMG_20130212_1325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06" y="4279370"/>
            <a:ext cx="3466079" cy="259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b="7848"/>
          <a:stretch/>
        </p:blipFill>
        <p:spPr>
          <a:xfrm>
            <a:off x="6105132" y="2226097"/>
            <a:ext cx="2972086" cy="2317982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9888" y="242095"/>
            <a:ext cx="8226425" cy="2808312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i="1" dirty="0" smtClean="0">
                <a:solidFill>
                  <a:srgbClr val="990099"/>
                </a:solidFill>
              </a:rPr>
              <a:t/>
            </a:r>
            <a:br>
              <a:rPr lang="ru-RU" sz="2400" i="1" dirty="0" smtClean="0">
                <a:solidFill>
                  <a:srgbClr val="990099"/>
                </a:solidFill>
              </a:rPr>
            </a:br>
            <a:r>
              <a:rPr lang="ru-RU" sz="2400" i="1" dirty="0" smtClean="0">
                <a:solidFill>
                  <a:srgbClr val="990099"/>
                </a:solidFill>
              </a:rPr>
              <a:t>       </a:t>
            </a:r>
            <a:r>
              <a:rPr lang="ru-RU" sz="2400" i="1" dirty="0">
                <a:solidFill>
                  <a:srgbClr val="990099"/>
                </a:solidFill>
              </a:rPr>
              <a:t>Студенты, успешно прошедшие</a:t>
            </a:r>
            <a:r>
              <a:rPr lang="ru-RU" sz="2400" dirty="0">
                <a:solidFill>
                  <a:srgbClr val="990099"/>
                </a:solidFill>
              </a:rPr>
              <a:t> </a:t>
            </a:r>
            <a:br>
              <a:rPr lang="ru-RU" sz="2400" dirty="0">
                <a:solidFill>
                  <a:srgbClr val="990099"/>
                </a:solidFill>
              </a:rPr>
            </a:br>
            <a:r>
              <a:rPr lang="ru-RU" sz="2400" i="1" dirty="0">
                <a:solidFill>
                  <a:srgbClr val="990099"/>
                </a:solidFill>
              </a:rPr>
              <a:t>курс обучения </a:t>
            </a:r>
            <a:br>
              <a:rPr lang="ru-RU" sz="2400" i="1" dirty="0">
                <a:solidFill>
                  <a:srgbClr val="990099"/>
                </a:solidFill>
              </a:rPr>
            </a:br>
            <a:r>
              <a:rPr lang="ru-RU" sz="2400" i="1" dirty="0">
                <a:solidFill>
                  <a:srgbClr val="990099"/>
                </a:solidFill>
              </a:rPr>
              <a:t>по  данным специальностям,              </a:t>
            </a:r>
            <a:br>
              <a:rPr lang="ru-RU" sz="2400" i="1" dirty="0">
                <a:solidFill>
                  <a:srgbClr val="990099"/>
                </a:solidFill>
              </a:rPr>
            </a:br>
            <a:r>
              <a:rPr lang="ru-RU" sz="2400" i="1" dirty="0">
                <a:solidFill>
                  <a:srgbClr val="990099"/>
                </a:solidFill>
              </a:rPr>
              <a:t>получают дипломы </a:t>
            </a:r>
            <a:br>
              <a:rPr lang="ru-RU" sz="2400" i="1" dirty="0">
                <a:solidFill>
                  <a:srgbClr val="990099"/>
                </a:solidFill>
              </a:rPr>
            </a:br>
            <a:r>
              <a:rPr lang="ru-RU" sz="2400" i="1" u="sng" dirty="0">
                <a:solidFill>
                  <a:srgbClr val="006699"/>
                </a:solidFill>
              </a:rPr>
              <a:t>о среднем  профессиональном </a:t>
            </a:r>
            <a:r>
              <a:rPr lang="ru-RU" sz="2400" i="1" u="sng" dirty="0" smtClean="0">
                <a:solidFill>
                  <a:srgbClr val="006699"/>
                </a:solidFill>
              </a:rPr>
              <a:t/>
            </a:r>
            <a:br>
              <a:rPr lang="ru-RU" sz="2400" i="1" u="sng" dirty="0" smtClean="0">
                <a:solidFill>
                  <a:srgbClr val="006699"/>
                </a:solidFill>
              </a:rPr>
            </a:br>
            <a:r>
              <a:rPr lang="ru-RU" sz="2400" i="1" u="sng" dirty="0" smtClean="0">
                <a:solidFill>
                  <a:srgbClr val="006699"/>
                </a:solidFill>
              </a:rPr>
              <a:t> </a:t>
            </a:r>
            <a:r>
              <a:rPr lang="ru-RU" sz="2400" i="1" u="sng" dirty="0">
                <a:solidFill>
                  <a:srgbClr val="006699"/>
                </a:solidFill>
              </a:rPr>
              <a:t>и общем  среднем образовании</a:t>
            </a:r>
            <a:r>
              <a:rPr lang="ru-RU" sz="2400" i="1" dirty="0" smtClean="0">
                <a:solidFill>
                  <a:srgbClr val="990099"/>
                </a:solidFill>
              </a:rPr>
              <a:t/>
            </a:r>
            <a:br>
              <a:rPr lang="ru-RU" sz="2400" i="1" dirty="0" smtClean="0">
                <a:solidFill>
                  <a:srgbClr val="990099"/>
                </a:solidFill>
              </a:rPr>
            </a:br>
            <a:endParaRPr lang="ru-RU" sz="2400" i="1" u="sng" dirty="0">
              <a:solidFill>
                <a:srgbClr val="006699"/>
              </a:solidFill>
            </a:endParaRPr>
          </a:p>
        </p:txBody>
      </p:sp>
      <p:pic>
        <p:nvPicPr>
          <p:cNvPr id="43012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799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-99392"/>
            <a:ext cx="305911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1.liveinternet.ru/images/attach/d/1/130/400/130400777_RRyoRRR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85308"/>
            <a:ext cx="4473798" cy="318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ostodiplom.ru/data/uploads/rf-sred-prof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00715"/>
            <a:ext cx="238125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93299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5"/>
          <a:stretch/>
        </p:blipFill>
        <p:spPr bwMode="auto">
          <a:xfrm>
            <a:off x="3895854" y="3367080"/>
            <a:ext cx="2614454" cy="1496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80" y="1057188"/>
            <a:ext cx="2392363" cy="16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310063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36808"/>
            <a:ext cx="8226425" cy="6460544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00FF"/>
                </a:solidFill>
              </a:rPr>
              <a:t>Кроме основных профессий предоставляются образовательные услуги на краткосрочных курсах:</a:t>
            </a:r>
            <a:r>
              <a:rPr lang="ru-RU" sz="2800" u="sng" dirty="0" smtClean="0">
                <a:solidFill>
                  <a:srgbClr val="CC0000"/>
                </a:solidFill>
              </a:rPr>
              <a:t/>
            </a:r>
            <a:br>
              <a:rPr lang="ru-RU" sz="2800" u="sng" dirty="0" smtClean="0">
                <a:solidFill>
                  <a:srgbClr val="CC000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>-</a:t>
            </a:r>
            <a:r>
              <a:rPr lang="ru-RU" sz="2800" dirty="0" smtClean="0">
                <a:solidFill>
                  <a:srgbClr val="CC0000"/>
                </a:solidFill>
              </a:rPr>
              <a:t> </a:t>
            </a:r>
            <a:r>
              <a:rPr lang="ru-RU" sz="2400" dirty="0" err="1" smtClean="0">
                <a:solidFill>
                  <a:srgbClr val="006699"/>
                </a:solidFill>
              </a:rPr>
              <a:t>Электрогазосварщик</a:t>
            </a:r>
            <a:r>
              <a:rPr lang="ru-RU" sz="2400" u="sng" dirty="0" smtClean="0">
                <a:solidFill>
                  <a:srgbClr val="CC0000"/>
                </a:solidFill>
              </a:rPr>
              <a:t/>
            </a:r>
            <a:br>
              <a:rPr lang="ru-RU" sz="2400" u="sng" dirty="0" smtClean="0">
                <a:solidFill>
                  <a:srgbClr val="CC000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- </a:t>
            </a:r>
            <a:r>
              <a:rPr lang="ru-RU" sz="2400" dirty="0" smtClean="0">
                <a:solidFill>
                  <a:srgbClr val="006699"/>
                </a:solidFill>
              </a:rPr>
              <a:t>Тракторист- машинист</a:t>
            </a:r>
            <a:br>
              <a:rPr lang="ru-RU" sz="2400" dirty="0" smtClean="0">
                <a:solidFill>
                  <a:srgbClr val="006699"/>
                </a:solidFill>
              </a:rPr>
            </a:br>
            <a:r>
              <a:rPr lang="ru-RU" sz="2400" dirty="0" smtClean="0">
                <a:solidFill>
                  <a:srgbClr val="006699"/>
                </a:solidFill>
              </a:rPr>
              <a:t>- Водитель автомобиля категории «В», «С»</a:t>
            </a:r>
          </a:p>
          <a:p>
            <a:pPr marL="0" indent="0" algn="l">
              <a:buNone/>
              <a:defRPr/>
            </a:pPr>
            <a:r>
              <a:rPr lang="ru-RU" sz="2400" dirty="0" smtClean="0">
                <a:solidFill>
                  <a:srgbClr val="006699"/>
                </a:solidFill>
              </a:rPr>
              <a:t>- Водитель категории А, А1, М</a:t>
            </a:r>
          </a:p>
          <a:p>
            <a:pPr marL="0" indent="0" algn="l">
              <a:buNone/>
              <a:defRPr/>
            </a:pPr>
            <a:r>
              <a:rPr lang="ru-RU" sz="2400" dirty="0" smtClean="0">
                <a:solidFill>
                  <a:srgbClr val="006699"/>
                </a:solidFill>
              </a:rPr>
              <a:t>- Повар-кондитер</a:t>
            </a:r>
          </a:p>
          <a:p>
            <a:pPr marL="0" indent="0" algn="l">
              <a:buNone/>
              <a:defRPr/>
            </a:pPr>
            <a:r>
              <a:rPr lang="ru-RU" sz="2400" dirty="0" smtClean="0">
                <a:solidFill>
                  <a:srgbClr val="006699"/>
                </a:solidFill>
              </a:rPr>
              <a:t>- 1 С. Торговля. Склад.</a:t>
            </a:r>
          </a:p>
          <a:p>
            <a:pPr marL="0" indent="0" algn="l">
              <a:buNone/>
              <a:defRPr/>
            </a:pPr>
            <a:r>
              <a:rPr lang="ru-RU" sz="2400" dirty="0" smtClean="0">
                <a:solidFill>
                  <a:srgbClr val="006699"/>
                </a:solidFill>
              </a:rPr>
              <a:t>- Продавец, контролер-кассир.</a:t>
            </a:r>
            <a:endParaRPr lang="ru-RU" sz="2400" dirty="0">
              <a:solidFill>
                <a:srgbClr val="006699"/>
              </a:solidFill>
            </a:endParaRPr>
          </a:p>
        </p:txBody>
      </p:sp>
      <p:sp>
        <p:nvSpPr>
          <p:cNvPr id="45062" name="Прямоугольник 4"/>
          <p:cNvSpPr>
            <a:spLocks noGrp="1" noChangeArrowheads="1"/>
          </p:cNvSpPr>
          <p:nvPr>
            <p:ph sz="quarter" idx="13"/>
          </p:nvPr>
        </p:nvSpPr>
        <p:spPr>
          <a:xfrm>
            <a:off x="3580061" y="4261562"/>
            <a:ext cx="5100638" cy="2123658"/>
          </a:xfrm>
        </p:spPr>
        <p:txBody>
          <a:bodyPr>
            <a:spAutoFit/>
          </a:bodyPr>
          <a:lstStyle/>
          <a:p>
            <a:pPr marL="44450" indent="0" algn="just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1F0B69"/>
                </a:solidFill>
              </a:rPr>
              <a:t/>
            </a:r>
            <a:br>
              <a:rPr lang="ru-RU" altLang="ru-RU" sz="3600" b="1" dirty="0" smtClean="0">
                <a:solidFill>
                  <a:srgbClr val="1F0B69"/>
                </a:solidFill>
              </a:rPr>
            </a:br>
            <a:r>
              <a:rPr lang="ru-RU" altLang="ru-RU" sz="2400" b="1" dirty="0" smtClean="0">
                <a:solidFill>
                  <a:srgbClr val="1F0B69"/>
                </a:solidFill>
              </a:rPr>
              <a:t>По окончании срока обучения обучающиеся получают свидетельство по полученным квалификациям</a:t>
            </a:r>
            <a:endParaRPr lang="ru-RU" altLang="ru-RU" sz="2400" dirty="0" smtClean="0"/>
          </a:p>
        </p:txBody>
      </p:sp>
      <p:pic>
        <p:nvPicPr>
          <p:cNvPr id="1028" name="Picture 4" descr="http://1s-torgovlya.ru/images/torgovlya-i-skla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8"/>
          <a:stretch/>
        </p:blipFill>
        <p:spPr bwMode="auto">
          <a:xfrm>
            <a:off x="6741676" y="2783630"/>
            <a:ext cx="2286278" cy="16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4.userapi.com/impg/-AF2iv1FaidHU6wipxHzN6kNwJjPsBTS8fJUbg/HfCw5JWPuko.jpg?size=810x1080&amp;quality=96&amp;sign=65d263c8dd065076055f0d29ba5c4ca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b="8703"/>
          <a:stretch/>
        </p:blipFill>
        <p:spPr bwMode="auto">
          <a:xfrm>
            <a:off x="336798" y="3696766"/>
            <a:ext cx="2578745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980187"/>
            <a:ext cx="8363520" cy="2680439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4000" dirty="0" smtClean="0">
                <a:solidFill>
                  <a:srgbClr val="1F0B69"/>
                </a:solidFill>
              </a:rPr>
              <a:t>МАСТЕР ПО РЕМОНТУ  И  ОБСЛУЖИВАНИЮ  АВТОМОБИЛЕЙ</a:t>
            </a:r>
            <a:endParaRPr lang="ru-RU" sz="4000" dirty="0">
              <a:solidFill>
                <a:srgbClr val="1F0B69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2924175"/>
            <a:ext cx="8688388" cy="16573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 smtClean="0"/>
              <a:t>Принимаются юноши и девушки на базе 9 классов.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 smtClean="0"/>
              <a:t>Срок обучения 2 года 10 месяцев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 smtClean="0"/>
              <a:t>с получением среднего (полного)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 smtClean="0"/>
              <a:t> общего  образования.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b="1" dirty="0" smtClean="0"/>
          </a:p>
        </p:txBody>
      </p:sp>
      <p:pic>
        <p:nvPicPr>
          <p:cNvPr id="35844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672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085"/>
            <a:ext cx="28384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275742" y="4467225"/>
            <a:ext cx="8136904" cy="1584176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Квалификация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dirty="0" smtClean="0">
                <a:solidFill>
                  <a:srgbClr val="1F0B69"/>
                </a:solidFill>
              </a:rPr>
              <a:t>Слесарь по ремонту автомобилей, 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dirty="0" smtClean="0">
                <a:solidFill>
                  <a:srgbClr val="1F0B69"/>
                </a:solidFill>
              </a:rPr>
              <a:t>водитель автомобиля</a:t>
            </a:r>
            <a:endParaRPr lang="ru-RU" sz="2400" dirty="0" smtClean="0"/>
          </a:p>
        </p:txBody>
      </p:sp>
      <p:pic>
        <p:nvPicPr>
          <p:cNvPr id="3074" name="Picture 2" descr="https://st03.kakprosto.ru/images/article/2019/3/16/130132_5c8cbbaf3b2335c8cbbaf3b26c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7" y="834147"/>
            <a:ext cx="2444254" cy="16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0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0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20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4932015" y="1086373"/>
            <a:ext cx="3731592" cy="267765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800" b="1" i="1" dirty="0" smtClean="0">
                <a:solidFill>
                  <a:srgbClr val="1F0B69"/>
                </a:solidFill>
                <a:latin typeface="Arial Rounded MT Bold" panose="020F0704030504030204" pitchFamily="34" charset="0"/>
              </a:rPr>
              <a:t>Мы </a:t>
            </a:r>
            <a:r>
              <a:rPr lang="ru-RU" altLang="ru-RU" sz="2800" b="1" i="1" dirty="0">
                <a:solidFill>
                  <a:srgbClr val="1F0B69"/>
                </a:solidFill>
                <a:latin typeface="Arial Rounded MT Bold" panose="020F0704030504030204" pitchFamily="34" charset="0"/>
              </a:rPr>
              <a:t>ждем Вас у нас -  в </a:t>
            </a:r>
            <a:r>
              <a:rPr lang="ru-RU" altLang="ru-RU" sz="2800" b="1" i="1" dirty="0" err="1">
                <a:solidFill>
                  <a:srgbClr val="1F0B69"/>
                </a:solidFill>
                <a:latin typeface="Arial Rounded MT Bold" panose="020F0704030504030204" pitchFamily="34" charset="0"/>
              </a:rPr>
              <a:t>Частинском</a:t>
            </a:r>
            <a:r>
              <a:rPr lang="ru-RU" altLang="ru-RU" sz="2800" b="1" i="1" dirty="0">
                <a:solidFill>
                  <a:srgbClr val="1F0B69"/>
                </a:solidFill>
                <a:latin typeface="Arial Rounded MT Bold" panose="020F0704030504030204" pitchFamily="34" charset="0"/>
              </a:rPr>
              <a:t> филиале </a:t>
            </a:r>
            <a:endParaRPr lang="ru-RU" altLang="ru-RU" sz="2800" b="1" i="1" dirty="0" smtClean="0">
              <a:solidFill>
                <a:srgbClr val="1F0B69"/>
              </a:solidFill>
              <a:latin typeface="Arial Rounded MT Bold" panose="020F0704030504030204" pitchFamily="34" charset="0"/>
            </a:endParaRPr>
          </a:p>
          <a:p>
            <a:pPr algn="ctr" eaLnBrk="1" hangingPunct="1"/>
            <a:r>
              <a:rPr lang="ru-RU" altLang="ru-RU" sz="2800" b="1" i="1" dirty="0" smtClean="0">
                <a:solidFill>
                  <a:srgbClr val="1F0B69"/>
                </a:solidFill>
                <a:latin typeface="Arial Rounded MT Bold" panose="020F0704030504030204" pitchFamily="34" charset="0"/>
              </a:rPr>
              <a:t>ГБПОУ </a:t>
            </a:r>
            <a:r>
              <a:rPr lang="ru-RU" altLang="ru-RU" sz="2800" b="1" i="1" dirty="0">
                <a:solidFill>
                  <a:srgbClr val="1F0B69"/>
                </a:solidFill>
                <a:latin typeface="Arial Rounded MT Bold" panose="020F0704030504030204" pitchFamily="34" charset="0"/>
              </a:rPr>
              <a:t>«Строгановский колледж»!!!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690336"/>
            <a:ext cx="5724646" cy="646331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spc="50" dirty="0">
                <a:ln w="11430">
                  <a:solidFill>
                    <a:srgbClr val="990501"/>
                  </a:solidFill>
                </a:ln>
                <a:solidFill>
                  <a:srgbClr val="F8F8F8"/>
                </a:solidFill>
                <a:latin typeface="Calibri" pitchFamily="34" charset="0"/>
              </a:rPr>
              <a:t/>
            </a:r>
            <a:br>
              <a:rPr lang="ru-RU" b="1" spc="50" dirty="0">
                <a:ln w="11430">
                  <a:solidFill>
                    <a:srgbClr val="990501"/>
                  </a:solidFill>
                </a:ln>
                <a:solidFill>
                  <a:srgbClr val="F8F8F8"/>
                </a:solidFill>
                <a:latin typeface="Calibri" pitchFamily="34" charset="0"/>
              </a:rPr>
            </a:br>
            <a:endParaRPr lang="ru-RU" dirty="0">
              <a:solidFill>
                <a:srgbClr val="F8F8F8"/>
              </a:solidFill>
              <a:latin typeface="Calibri" pitchFamily="34" charset="0"/>
            </a:endParaRPr>
          </a:p>
        </p:txBody>
      </p:sp>
      <p:pic>
        <p:nvPicPr>
          <p:cNvPr id="46086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799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Студент\Desktop\Мероприятия\Мероприятия 2019-2020 учебный год\Фото здания\IMG_20190913_110210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5" y="1246748"/>
            <a:ext cx="4320480" cy="55213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843570" y="4660106"/>
            <a:ext cx="392928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Все профессии нужны,</a:t>
            </a:r>
            <a:b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</a:br>
            <a: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Все профессии важны! </a:t>
            </a:r>
            <a:b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</a:br>
            <a: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Каждый выбирает сам</a:t>
            </a:r>
            <a:b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</a:br>
            <a: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Наш филиал  поможет вам!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1" y="566222"/>
            <a:ext cx="3943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i="1" u="sng" dirty="0">
                <a:solidFill>
                  <a:srgbClr val="1F0B69"/>
                </a:solidFill>
                <a:latin typeface="Arial Rounded MT Bold" panose="020F0704030504030204" pitchFamily="34" charset="0"/>
              </a:rPr>
              <a:t>Уважаемые учащиеся!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4739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" y="24674"/>
            <a:ext cx="2286001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2976" y="789777"/>
            <a:ext cx="83529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Segoe Script" panose="030B0504020000000003" pitchFamily="66" charset="0"/>
              </a:rPr>
              <a:t>ОБЛАСТЬ ПРОФЕССИОНАЛЬНОЙ ДЕЯТЕЛЬНОСТИ: </a:t>
            </a:r>
            <a:endParaRPr lang="ru-RU" sz="2000" b="1" dirty="0" smtClean="0">
              <a:solidFill>
                <a:srgbClr val="000099"/>
              </a:solidFill>
              <a:latin typeface="Segoe Script" panose="030B0504020000000003" pitchFamily="66" charset="0"/>
            </a:endParaRPr>
          </a:p>
          <a:p>
            <a:endParaRPr lang="ru-RU" sz="2000" b="1" dirty="0" smtClean="0">
              <a:solidFill>
                <a:srgbClr val="000099"/>
              </a:solidFill>
              <a:latin typeface="Segoe Script" panose="030B0504020000000003" pitchFamily="66" charset="0"/>
            </a:endParaRPr>
          </a:p>
          <a:p>
            <a:r>
              <a:rPr lang="ru-RU" dirty="0" smtClean="0"/>
              <a:t> </a:t>
            </a:r>
            <a:r>
              <a:rPr lang="ru-RU" sz="2000" dirty="0">
                <a:latin typeface="+mn-lt"/>
              </a:rPr>
              <a:t>ТРАНСПОРТ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ОКАЗАНИЕ УСЛУГ НАСЕЛЕНИЮ </a:t>
            </a:r>
            <a:endParaRPr lang="ru-RU" sz="2000" dirty="0" smtClean="0">
              <a:latin typeface="+mn-lt"/>
            </a:endParaRPr>
          </a:p>
          <a:p>
            <a:endParaRPr lang="ru-RU" dirty="0"/>
          </a:p>
          <a:p>
            <a:r>
              <a:rPr lang="ru-RU" b="1" dirty="0" smtClean="0">
                <a:solidFill>
                  <a:srgbClr val="000099"/>
                </a:solidFill>
                <a:latin typeface="Segoe Script" panose="030B0504020000000003" pitchFamily="66" charset="0"/>
              </a:rPr>
              <a:t>ОСВАИВАЕМЫЕ </a:t>
            </a:r>
            <a:r>
              <a:rPr lang="ru-RU" b="1" dirty="0">
                <a:solidFill>
                  <a:srgbClr val="000099"/>
                </a:solidFill>
                <a:latin typeface="Segoe Script" panose="030B0504020000000003" pitchFamily="66" charset="0"/>
              </a:rPr>
              <a:t>ПРОФЕССИОНАЛЬНЫЕ КОМПЕТЕНЦИИ: </a:t>
            </a:r>
            <a:endParaRPr lang="ru-RU" b="1" dirty="0" smtClean="0">
              <a:solidFill>
                <a:srgbClr val="000099"/>
              </a:solidFill>
              <a:latin typeface="Segoe Script" panose="030B0504020000000003" pitchFamily="66" charset="0"/>
            </a:endParaRPr>
          </a:p>
          <a:p>
            <a:endParaRPr lang="ru-RU" b="1" dirty="0">
              <a:solidFill>
                <a:srgbClr val="000099"/>
              </a:solidFill>
              <a:latin typeface="Segoe Script" panose="030B0504020000000003" pitchFamily="66" charset="0"/>
            </a:endParaRPr>
          </a:p>
          <a:p>
            <a:r>
              <a:rPr lang="ru-RU" dirty="0" smtClean="0"/>
              <a:t> </a:t>
            </a:r>
            <a:r>
              <a:rPr lang="ru-RU" sz="2000" dirty="0">
                <a:latin typeface="+mj-lt"/>
              </a:rPr>
              <a:t>ПРОВОДИТЬ ДИАГНОСТИКУ ТЕХНИЧЕСКОГО СОСТОЯНИЯ </a:t>
            </a:r>
            <a:r>
              <a:rPr lang="ru-RU" sz="2000" dirty="0" smtClean="0">
                <a:latin typeface="+mj-lt"/>
              </a:rPr>
              <a:t>СИСТЕМ, </a:t>
            </a:r>
          </a:p>
          <a:p>
            <a:r>
              <a:rPr lang="ru-RU" sz="2000" dirty="0" smtClean="0">
                <a:latin typeface="+mj-lt"/>
              </a:rPr>
              <a:t>АГРЕГАТОВ</a:t>
            </a:r>
            <a:r>
              <a:rPr lang="ru-RU" sz="2000" dirty="0">
                <a:latin typeface="+mj-lt"/>
              </a:rPr>
              <a:t>, ДЕТАЛЕЙ И МЕХАНИЗМОВ АВТОМОБИЛЕЙ </a:t>
            </a:r>
            <a:endParaRPr lang="ru-RU" sz="2000" dirty="0" smtClean="0">
              <a:latin typeface="+mj-lt"/>
            </a:endParaRPr>
          </a:p>
          <a:p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ОСУЩЕСТВЛЯТЬ </a:t>
            </a:r>
            <a:r>
              <a:rPr lang="ru-RU" sz="2000" dirty="0">
                <a:latin typeface="+mj-lt"/>
              </a:rPr>
              <a:t>ТЕХНИЧЕСКОЕ ОБСЛУЖИВАНИЕ </a:t>
            </a:r>
            <a:r>
              <a:rPr lang="ru-RU" sz="2000" dirty="0" smtClean="0">
                <a:latin typeface="+mj-lt"/>
              </a:rPr>
              <a:t>АВТОТРАНСПОРТА</a:t>
            </a:r>
          </a:p>
          <a:p>
            <a:endParaRPr lang="ru-RU" sz="2000" dirty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 ПРОИЗВОДИТЬ </a:t>
            </a:r>
            <a:r>
              <a:rPr lang="ru-RU" sz="2000" dirty="0">
                <a:latin typeface="+mj-lt"/>
              </a:rPr>
              <a:t>РЕМОНТ РАЗЛИЧНЫХ ТИПОВ АВТОМОБИЛЕЙ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84236" y="1824783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84236" y="1511962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40749" y="298088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64486" y="3901034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40880" y="458112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3928" y="358114"/>
            <a:ext cx="5847127" cy="2790825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2380750"/>
            <a:ext cx="7849567" cy="252253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b="1" dirty="0" smtClean="0">
              <a:solidFill>
                <a:srgbClr val="006699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6699"/>
                </a:solidFill>
              </a:rPr>
              <a:t>Принимаются девушки и юноши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6699"/>
                </a:solidFill>
              </a:rPr>
              <a:t>на базе 9 классов.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6699"/>
                </a:solidFill>
              </a:rPr>
              <a:t>Срок обучения 3 года 10 месяцев,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6699"/>
                </a:solidFill>
              </a:rPr>
              <a:t>с получением среднего (полного)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6699"/>
                </a:solidFill>
              </a:rPr>
              <a:t>общего  образования.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FF0000"/>
                </a:solidFill>
              </a:rPr>
              <a:t>Квалификация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: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4000" b="1" dirty="0">
                <a:solidFill>
                  <a:srgbClr val="006699"/>
                </a:solidFill>
              </a:rPr>
              <a:t>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 детей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дошкольного возраста</a:t>
            </a: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821129" y="662282"/>
            <a:ext cx="7056437" cy="1446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400" b="1" dirty="0" smtClean="0">
                <a:solidFill>
                  <a:srgbClr val="1F0B6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ДОШКОЛЬНОЕ ОБРАЗОВАНИЕ</a:t>
            </a:r>
            <a:endParaRPr lang="ru-RU" sz="4400" b="1" dirty="0">
              <a:solidFill>
                <a:srgbClr val="1F0B6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44037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21" y="4477230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" y="0"/>
            <a:ext cx="305911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estestvoznanye.ru/sites/default/files/children-razviti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64" y="798806"/>
            <a:ext cx="2659608" cy="19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843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25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425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325"/>
                            </p:stCondLst>
                            <p:childTnLst>
                              <p:par>
                                <p:cTn id="3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925"/>
                            </p:stCondLst>
                            <p:childTnLst>
                              <p:par>
                                <p:cTn id="4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475"/>
                            </p:stCondLst>
                            <p:childTnLst>
                              <p:par>
                                <p:cTn id="5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00"/>
                            </p:stCondLst>
                            <p:childTnLst>
                              <p:par>
                                <p:cTn id="5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  <p:bldP spid="983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9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727" y="44672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" y="8231"/>
            <a:ext cx="270033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5828" y="866160"/>
            <a:ext cx="827970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ОБЛАСТЬ ПРОФЕССИОНАЛЬНОЙ ДЕЯТЕЛЬНОСТИ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: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ВОСПИТАНИЕ </a:t>
            </a: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И ОБУЧЕНИЕ ДЕТЕЙ ДОШКОЛЬНОГО ВОЗРАСТА В ДОШКОЛЬНЫХ ОБРАЗОВАТЕЛЬНЫХ ОРГАНИЗАЦИЯХ И В ДОМАШНИХ УСЛОВИЯХ </a:t>
            </a:r>
            <a:endParaRPr lang="ru-RU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ru-RU" b="1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2000" dirty="0" smtClean="0"/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ОСВАИВАЕМЫЕ ПРОФЕССИОНАЛЬНЫЕ КОМПЕТЕНЦИИ: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  <a:p>
            <a:r>
              <a:rPr lang="ru-RU" dirty="0" smtClean="0"/>
              <a:t> ОРГАНИЗАЦИЯ </a:t>
            </a:r>
            <a:r>
              <a:rPr lang="ru-RU" dirty="0"/>
              <a:t>МЕРОПРИЯТИЙ, НАПРАВЛЕННЫХ НА УКРЕПЛЕНИЕ ЗДОРОВЬЯ РЕБЕНКА И ЕГО ФИЗИЧЕСКОЕ РАЗВИТИЕ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ОРГАНИЗАЦИЯ </a:t>
            </a:r>
            <a:r>
              <a:rPr lang="ru-RU" dirty="0"/>
              <a:t>РАЗЛИЧНЫХ ВИДОВ ДЕЯТЕЛЬНОСТИ И ОБЩЕНИЯ ДЕТЕЙ. </a:t>
            </a:r>
            <a:r>
              <a:rPr lang="ru-RU" dirty="0" smtClean="0"/>
              <a:t> </a:t>
            </a:r>
            <a:r>
              <a:rPr lang="ru-RU" dirty="0"/>
              <a:t>ОРГАНИЗАЦИЯ ЗАНЯТИЙ ПО ОСНОВНЫМ ОБЩЕОБРАЗОВАТЕЛЬНЫМ ПРОГРАММАМ ДОШКОЛЬНОГО ОБРАЗОВАНИЯ </a:t>
            </a:r>
            <a:endParaRPr lang="ru-RU" dirty="0" smtClean="0"/>
          </a:p>
          <a:p>
            <a:r>
              <a:rPr lang="ru-RU" dirty="0" smtClean="0"/>
              <a:t>ВЗАИМОДЕЙСТВИЕ </a:t>
            </a:r>
            <a:r>
              <a:rPr lang="ru-RU" dirty="0"/>
              <a:t>С РОДИТЕЛЯМИ И СОТРУДНИКАМИ ОБРАЗОВАТЕЛЬНОЙ ОРГАНИЗАЦИИ </a:t>
            </a:r>
            <a:endParaRPr lang="ru-RU" dirty="0" smtClean="0"/>
          </a:p>
          <a:p>
            <a:r>
              <a:rPr lang="ru-RU" dirty="0" smtClean="0"/>
              <a:t>МЕТОДИЧЕСКОЕ </a:t>
            </a:r>
            <a:r>
              <a:rPr lang="ru-RU" dirty="0"/>
              <a:t>ОБЕСПЕЧЕНИЕ ОБРАЗОВАТЕЛЬНОГО </a:t>
            </a:r>
            <a:r>
              <a:rPr lang="ru-RU" dirty="0" smtClean="0"/>
              <a:t>ПРОЦЕССА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395536" y="1262356"/>
            <a:ext cx="288032" cy="186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42161" y="3076750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42161" y="354391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46227" y="3836565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59979" y="438886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67523" y="494116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7383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6\Desktop\ГОУ СПО Строгановский колледж\приказы, распоряжения, положения,документы\документы на машины\фото автомобилей\SN851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67" y="4092668"/>
            <a:ext cx="3506413" cy="26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8929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" y="128278"/>
            <a:ext cx="24511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57723" y="138929"/>
            <a:ext cx="8229600" cy="1361498"/>
          </a:xfrm>
          <a:prstGeom prst="rect">
            <a:avLst/>
          </a:prstGeom>
          <a:effectLst/>
        </p:spPr>
        <p:txBody>
          <a:bodyPr vert="horz" lIns="0" tIns="45720" rIns="0" bIns="0" numCol="1" rtlCol="0" anchor="t" anchorCtr="0">
            <a:prstTxWarp prst="textSto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4400" spc="50" dirty="0" smtClean="0">
                <a:ln w="11430">
                  <a:solidFill>
                    <a:srgbClr val="002060"/>
                  </a:solidFill>
                </a:ln>
                <a:solidFill>
                  <a:srgbClr val="00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получения теоретических знаний и практических навыков </a:t>
            </a:r>
            <a:endParaRPr lang="ru-RU" sz="4400" spc="50" dirty="0">
              <a:ln w="11430">
                <a:solidFill>
                  <a:srgbClr val="002060"/>
                </a:solidFill>
              </a:ln>
              <a:solidFill>
                <a:srgbClr val="0066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2" descr="https://apf.mail.ru/cgi-bin/readmsg?id=16178587211345159702;0;4&amp;exif=1&amp;full=1&amp;x-email=kolledj.chastye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downloader.disk.yandex.ru/preview/bcbad1bb8e7e2ede19a83c0768892b5cf8ed3d0a5e4e5c3dce7eeecddbeb7737/60705fd9/w5EuvA8FPt-OClnvBnEAkBOz9j6RzjoooIQvGSCoRMmSVbf88E48U97SiEEzyT4F1XPgQC0DlKTRHYKjNMAe-A%3D%3D?uid=0&amp;filename=23%D0%B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" y="1451109"/>
            <a:ext cx="3270360" cy="24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ownloader.disk.yandex.ru/preview/4e5be58eb87d2c9537b30d4479209f7abe58e2a18abc1a215ece719966549ad4/60706019/P4rLpy2gEoKtmoXmBP_q8V09cOzECqdJHJc_yroouVLCMaNd6BEtyqSC72AzOj6r1E2JNXYvbMMlt18DdHxanw%3D%3D?uid=0&amp;filename=21%D0%B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60" y="1540985"/>
            <a:ext cx="3030689" cy="22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s://sun9-46.userapi.com/impg/Xpawf4mFpZ0_ZPRxVyF98LaRoLyu8JOtU9kTVA/vtG0bnrfZKM.jpg?size=810x1080&amp;quality=96&amp;sign=450db6117cff3b784db39efdaa3fb209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" y="4387195"/>
            <a:ext cx="3533040" cy="227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sun9-49.userapi.com/impg/rmZIJ9n3A9-5WEPKwyXHsOsYWaEmgiJdcQFZdw/K_t43CmcEfM.jpg?size=1280x960&amp;quality=96&amp;sign=d7434e5a7090471cbb68b0158d453ff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3549505" cy="26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750"/>
                            </p:stCondLst>
                            <p:childTnLst>
                              <p:par>
                                <p:cTn id="56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6\Desktop\ГОУ СПО Строгановский колледж\приказы, распоряжения, положения,документы\документы на машины\фото автомобилей\SN851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49" y="4079937"/>
            <a:ext cx="3337479" cy="25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29" y="4451013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п6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" y="128278"/>
            <a:ext cx="24511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57723" y="138929"/>
            <a:ext cx="8229600" cy="1361498"/>
          </a:xfrm>
          <a:prstGeom prst="rect">
            <a:avLst/>
          </a:prstGeom>
          <a:effectLst/>
        </p:spPr>
        <p:txBody>
          <a:bodyPr vert="horz" lIns="0" tIns="45720" rIns="0" bIns="0" numCol="1" rtlCol="0" anchor="t" anchorCtr="0">
            <a:prstTxWarp prst="textSto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4400" spc="50" dirty="0" smtClean="0">
                <a:ln w="11430">
                  <a:solidFill>
                    <a:srgbClr val="002060"/>
                  </a:solidFill>
                </a:ln>
                <a:solidFill>
                  <a:srgbClr val="00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получения теоретических знаний и практических навыков </a:t>
            </a:r>
            <a:endParaRPr lang="ru-RU" sz="4400" spc="50" dirty="0">
              <a:ln w="11430">
                <a:solidFill>
                  <a:srgbClr val="002060"/>
                </a:solidFill>
              </a:ln>
              <a:solidFill>
                <a:srgbClr val="0066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2" descr="https://apf.mail.ru/cgi-bin/readmsg?id=16178587211345159702;0;4&amp;exif=1&amp;full=1&amp;x-email=kolledj.chastye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https://downloader.disk.yandex.ru/preview/5c25b1dc7328fd077ab6cba35bedae6baf19ce480defe11b66a8515860d0e1df/60706150/HsmbOlgFIZzBRyS0Ouu_gMVeT6Yxz6YZJfp_cjznRBRzLzfaGLgB39xdUAsb7L9DxOw-2eCJNn214HdZFSjKEw%3D%3D?uid=0&amp;filename=11%D0%B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" r="6729"/>
          <a:stretch/>
        </p:blipFill>
        <p:spPr bwMode="auto">
          <a:xfrm>
            <a:off x="4839373" y="1500427"/>
            <a:ext cx="3577866" cy="28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4" y="1566519"/>
            <a:ext cx="4177018" cy="3132763"/>
          </a:xfrm>
          <a:prstGeom prst="rect">
            <a:avLst/>
          </a:prstGeom>
        </p:spPr>
      </p:pic>
      <p:pic>
        <p:nvPicPr>
          <p:cNvPr id="3082" name="Picture 10" descr="https://downloader.disk.yandex.ru/preview/a3aa8ac571b750fe351b393bb8394934fabdf328bd7c6fc16d672eeed4d905a6/607060a6/YQsioh4BK7iirjzgxmsKgcuPoYG6UM1Wyy8f_YBfv31nfT72xfdy2LGpnfRKRyq6jEGnuMey5kDU8nYDwHw0dg%3D%3D?uid=0&amp;filename=14%D0%B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06" y="4033475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92475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80" y="1494119"/>
            <a:ext cx="3261239" cy="2445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2"/>
          <a:stretch/>
        </p:blipFill>
        <p:spPr>
          <a:xfrm>
            <a:off x="2970082" y="3870779"/>
            <a:ext cx="4659652" cy="2808312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23963" y="243997"/>
            <a:ext cx="7920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Участие в районных</a:t>
            </a:r>
            <a:r>
              <a:rPr lang="ru-RU" altLang="ru-RU" sz="2400" b="1" dirty="0">
                <a:solidFill>
                  <a:srgbClr val="7030A0"/>
                </a:solidFill>
              </a:rPr>
              <a:t>,</a:t>
            </a:r>
            <a:r>
              <a:rPr lang="ru-RU" altLang="ru-RU" sz="2400" b="1" dirty="0" smtClean="0">
                <a:solidFill>
                  <a:srgbClr val="7030A0"/>
                </a:solidFill>
              </a:rPr>
              <a:t> краевых и зональных конкурсах, олимпиадах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31749" name="Picture 10" descr="п6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п6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33" y="4453361"/>
            <a:ext cx="25558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7" y="806509"/>
            <a:ext cx="2180192" cy="2917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r="6439" b="21780"/>
          <a:stretch/>
        </p:blipFill>
        <p:spPr>
          <a:xfrm>
            <a:off x="6673634" y="1152617"/>
            <a:ext cx="2628398" cy="2842257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345687"/>
              </p:ext>
            </p:extLst>
          </p:nvPr>
        </p:nvGraphicFramePr>
        <p:xfrm>
          <a:off x="-126082" y="3573016"/>
          <a:ext cx="2538164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9" imgW="5829075" imgH="7543506" progId="AcroExch.Document.DC">
                  <p:embed/>
                </p:oleObj>
              </mc:Choice>
              <mc:Fallback>
                <p:oleObj name="Acrobat Document" r:id="rId9" imgW="5829075" imgH="75435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126082" y="3573016"/>
                        <a:ext cx="2538164" cy="3284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94" y="988894"/>
            <a:ext cx="1698567" cy="22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265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0" descr="п6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79925"/>
            <a:ext cx="2555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 descr="п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47664" y="173968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7030A0"/>
                </a:solidFill>
              </a:rPr>
              <a:t>Спортивные мероприятия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480" r="13856" b="916"/>
          <a:stretch/>
        </p:blipFill>
        <p:spPr>
          <a:xfrm>
            <a:off x="447779" y="1700536"/>
            <a:ext cx="4896544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-5" r="21465" b="5"/>
          <a:stretch/>
        </p:blipFill>
        <p:spPr>
          <a:xfrm>
            <a:off x="4716016" y="836712"/>
            <a:ext cx="4104820" cy="5157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5850"/>
          <a:stretch/>
        </p:blipFill>
        <p:spPr>
          <a:xfrm>
            <a:off x="183752" y="3206578"/>
            <a:ext cx="2645005" cy="3493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75" y="2935004"/>
            <a:ext cx="2466462" cy="32886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2"/>
          <a:stretch/>
        </p:blipFill>
        <p:spPr>
          <a:xfrm>
            <a:off x="6137571" y="273827"/>
            <a:ext cx="2646736" cy="31569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10" y="824136"/>
            <a:ext cx="3137165" cy="41828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9" y="769614"/>
            <a:ext cx="3608135" cy="2708920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5629</TotalTime>
  <Words>275</Words>
  <Application>Microsoft Office PowerPoint</Application>
  <PresentationFormat>Экран (4:3)</PresentationFormat>
  <Paragraphs>72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Arial Black</vt:lpstr>
      <vt:lpstr>Arial Rounded MT Bold</vt:lpstr>
      <vt:lpstr>Calibri</vt:lpstr>
      <vt:lpstr>Candara Light</vt:lpstr>
      <vt:lpstr>Georgia</vt:lpstr>
      <vt:lpstr>Segoe Print</vt:lpstr>
      <vt:lpstr>Segoe Script</vt:lpstr>
      <vt:lpstr>Segoe UI Light</vt:lpstr>
      <vt:lpstr>Tahoma</vt:lpstr>
      <vt:lpstr>Trebuchet MS</vt:lpstr>
      <vt:lpstr>Wingdings</vt:lpstr>
      <vt:lpstr>Воздушный поток</vt:lpstr>
      <vt:lpstr>Acrobat Document</vt:lpstr>
      <vt:lpstr>Презентация PowerPoint</vt:lpstr>
      <vt:lpstr>МАСТЕР ПО РЕМОНТУ  И  ОБСЛУЖИВАНИЮ  АВТОМОБИЛЕЙ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Студенты, успешно прошедшие  курс обучения  по  данным специальностям,               получают дипломы  о среднем  профессиональном   и общем  среднем образовании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Студент</cp:lastModifiedBy>
  <cp:revision>306</cp:revision>
  <cp:lastPrinted>2021-07-13T08:52:43Z</cp:lastPrinted>
  <dcterms:created xsi:type="dcterms:W3CDTF">2009-03-31T17:43:08Z</dcterms:created>
  <dcterms:modified xsi:type="dcterms:W3CDTF">2021-07-13T10:59:36Z</dcterms:modified>
</cp:coreProperties>
</file>