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70" r:id="rId5"/>
    <p:sldId id="260" r:id="rId6"/>
    <p:sldId id="262" r:id="rId7"/>
    <p:sldId id="268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924" y="108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ochsk.permkrai.ru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-ca0451ed212bdd32f8d9e1cd64bf8c77.hb.bizmrg.com/iblock/83a/83a0225f8110225812a7bed78e4cbfaf/415ab872630a3443e156004688a77644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374" r="24611" b="13147"/>
          <a:stretch/>
        </p:blipFill>
        <p:spPr bwMode="auto">
          <a:xfrm>
            <a:off x="6006001" y="8999"/>
            <a:ext cx="6165000" cy="6885001"/>
          </a:xfrm>
          <a:prstGeom prst="rect">
            <a:avLst/>
          </a:prstGeom>
          <a:noFill/>
          <a:effectLst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-7400" y="0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011237" y="2439000"/>
            <a:ext cx="7019763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«Лучшие идеи и методики наставничества в области карьерного роста молодежи</a:t>
            </a:r>
            <a:r>
              <a:rPr lang="ru-RU" sz="2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2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2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Очерский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городской округ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28601"/>
            <a:ext cx="8751000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lvl="0" algn="ctr">
              <a:spcBef>
                <a:spcPts val="148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СОДЕЙСТВИЯ ТРУДОУСТРОЙСТВУ ВЫПУСКНИКОВ </a:t>
            </a:r>
          </a:p>
          <a:p>
            <a:pPr marL="1079500" lvl="0" algn="ctr">
              <a:spcBef>
                <a:spcPts val="148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ГБПОУ «Строгановский колледж»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4" descr="https://upload-ca0451ed212bdd32f8d9e1cd64bf8c77.hb.bizmrg.com/iblock/83a/83a0225f8110225812a7bed78e4cbfaf/415ab872630a3443e156004688a776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374" r="24611" b="13147"/>
          <a:stretch/>
        </p:blipFill>
        <p:spPr bwMode="auto">
          <a:xfrm>
            <a:off x="16401426" y="812424"/>
            <a:ext cx="6165000" cy="6885001"/>
          </a:xfrm>
          <a:prstGeom prst="rect">
            <a:avLst/>
          </a:prstGeom>
          <a:noFill/>
          <a:effectLst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strogankolledj.nubex.ru/resources/i5447-image-orig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000" y="324000"/>
            <a:ext cx="13525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75112"/>
            <a:ext cx="6885000" cy="6688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ЭКОСИСТЕМА КАДРОВОГО ПАРТНЕРСТВА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622" y="1605523"/>
            <a:ext cx="6247378" cy="928059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сентября 2023 года численность населения (постоянных жителей) города Очер составляет 14186 человек, в 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школьников – 1679 человек, обучающихся СПО-589 человек.</a:t>
            </a:r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650386" y="4320227"/>
            <a:ext cx="6750614" cy="59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>
              <a:lnSpc>
                <a:spcPct val="100000"/>
              </a:lnSpc>
              <a:tabLst>
                <a:tab pos="185420" algn="l"/>
              </a:tabLst>
            </a:pPr>
            <a:r>
              <a:rPr lang="ru-RU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зарплата </a:t>
            </a:r>
            <a:r>
              <a:rPr lang="ru-RU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территории – 41910 рублей</a:t>
            </a:r>
            <a:r>
              <a:rPr lang="ru-RU" sz="1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8485" y="1632244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748622" y="2511760"/>
            <a:ext cx="6652378" cy="1636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606425" algn="just">
              <a:lnSpc>
                <a:spcPct val="100000"/>
              </a:lnSpc>
              <a:tabLst>
                <a:tab pos="185420" algn="l"/>
              </a:tabLs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Очерском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городском округе имеется потребность в специальностях технического профиля (станочник, слесарь, сварщик) для АО «</a:t>
            </a: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Очерский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машиностроительный завод»; общественного питания (пекарь, повар, заведующий производством, технолог) для ООО «Хлеб», ООО «Мичурин».</a:t>
            </a:r>
          </a:p>
          <a:p>
            <a:pPr marL="12065" marR="606425" algn="just">
              <a:lnSpc>
                <a:spcPct val="100000"/>
              </a:lnSpc>
              <a:tabLst>
                <a:tab pos="185420" algn="l"/>
              </a:tabLs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ГБПОУ «Строгановский колледж» готовит квалифицированные кадры по нуждающимся вакансиям. Для этого с работодателями ведется тесная работа, организовано дуальное обучение.</a:t>
            </a:r>
          </a:p>
          <a:p>
            <a:pPr marL="12065" marR="606425">
              <a:lnSpc>
                <a:spcPct val="100000"/>
              </a:lnSpc>
              <a:tabLst>
                <a:tab pos="185420" algn="l"/>
              </a:tabLst>
            </a:pPr>
            <a:endParaRPr lang="ru-RU" sz="1800" dirty="0">
              <a:cs typeface="Tahoma"/>
            </a:endParaRPr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8486" y="2610284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748622" y="1241251"/>
            <a:ext cx="5624999" cy="292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территории: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000" y="234000"/>
            <a:ext cx="4882726" cy="37751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8484" y="4378642"/>
            <a:ext cx="224103" cy="266700"/>
          </a:xfrm>
          <a:prstGeom prst="rect">
            <a:avLst/>
          </a:prstGeom>
        </p:spPr>
      </p:pic>
      <p:sp>
        <p:nvSpPr>
          <p:cNvPr id="20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679121" y="3189877"/>
            <a:ext cx="5917911" cy="6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679961" y="4954865"/>
            <a:ext cx="6112726" cy="595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22860" algn="just">
              <a:lnSpc>
                <a:spcPct val="100000"/>
              </a:lnSpc>
              <a:tabLst>
                <a:tab pos="185420" algn="l"/>
              </a:tabLst>
            </a:pPr>
            <a:r>
              <a:rPr lang="ru-RU" sz="1800" dirty="0" err="1" smtClean="0">
                <a:solidFill>
                  <a:schemeClr val="bg1"/>
                </a:solidFill>
                <a:cs typeface="Tahoma"/>
              </a:rPr>
              <a:t>Бюджетообразующее</a:t>
            </a:r>
            <a:r>
              <a:rPr lang="ru-RU" sz="1800" dirty="0" smtClean="0">
                <a:solidFill>
                  <a:schemeClr val="bg1"/>
                </a:solidFill>
                <a:cs typeface="Tahoma"/>
              </a:rPr>
              <a:t> предприятие </a:t>
            </a:r>
            <a:r>
              <a:rPr lang="ru-RU" sz="1800" dirty="0" err="1" smtClean="0">
                <a:solidFill>
                  <a:schemeClr val="bg1"/>
                </a:solidFill>
                <a:cs typeface="Tahoma"/>
              </a:rPr>
              <a:t>Очерского</a:t>
            </a:r>
            <a:r>
              <a:rPr lang="ru-RU" sz="1800" dirty="0" smtClean="0">
                <a:solidFill>
                  <a:schemeClr val="bg1"/>
                </a:solidFill>
                <a:cs typeface="Tahoma"/>
              </a:rPr>
              <a:t> городского округа: </a:t>
            </a:r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</a:t>
            </a:r>
            <a:r>
              <a:rPr lang="ru-RU" sz="1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Очерский</a:t>
            </a:r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машиностроительный завод</a:t>
            </a:r>
            <a:r>
              <a:rPr lang="ru-RU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800" dirty="0">
              <a:solidFill>
                <a:schemeClr val="bg1"/>
              </a:solidFill>
              <a:cs typeface="Tahoma"/>
            </a:endParaRPr>
          </a:p>
          <a:p>
            <a:pPr algn="just"/>
            <a:endParaRPr lang="ru-RU" sz="1800" dirty="0"/>
          </a:p>
          <a:p>
            <a:pPr algn="just"/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8483" y="5010756"/>
            <a:ext cx="224103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75112"/>
            <a:ext cx="6885000" cy="6688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ЭКОСИСТЕМА КАДРОВОГО ПАРТНЕРСТВА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702" y="2096640"/>
            <a:ext cx="6733464" cy="67805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колледже обучается на 01 сентября 2023 года – </a:t>
            </a:r>
            <a:r>
              <a:rPr lang="ru-RU" sz="2000" b="1" dirty="0" smtClean="0"/>
              <a:t>892 студента</a:t>
            </a:r>
            <a:endParaRPr lang="ru-RU" sz="2000" b="1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748622" y="4320227"/>
            <a:ext cx="6877378" cy="194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algn="just">
              <a:lnSpc>
                <a:spcPct val="100000"/>
              </a:lnSpc>
              <a:tabLst>
                <a:tab pos="185420" algn="l"/>
              </a:tabLst>
            </a:pPr>
            <a:r>
              <a:rPr lang="ru-RU" sz="2000" dirty="0" smtClean="0">
                <a:solidFill>
                  <a:schemeClr val="bg1"/>
                </a:solidFill>
                <a:cs typeface="Tahoma"/>
              </a:rPr>
              <a:t>в колледже осуществляется подготовка студентов по следующим  направлениям: автотранспортная, педагогическая, газовая, общественного питания, сельского хозяйства</a:t>
            </a:r>
            <a:endParaRPr lang="ru-RU" sz="2000" dirty="0">
              <a:solidFill>
                <a:schemeClr val="bg1"/>
              </a:solidFill>
              <a:cs typeface="Tahoma"/>
            </a:endParaRPr>
          </a:p>
          <a:p>
            <a:endParaRPr lang="ru-RU" sz="1800" dirty="0"/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5018" y="2161694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748622" y="2776498"/>
            <a:ext cx="6877378" cy="154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algn="just">
              <a:lnSpc>
                <a:spcPct val="100000"/>
              </a:lnSpc>
              <a:tabLst>
                <a:tab pos="185420" algn="l"/>
              </a:tabLst>
            </a:pPr>
            <a:r>
              <a:rPr lang="ru-RU" sz="2000" dirty="0">
                <a:cs typeface="Tahoma"/>
              </a:rPr>
              <a:t>доля выпускников, трудоустроившихся в  </a:t>
            </a:r>
            <a:r>
              <a:rPr lang="ru-RU" sz="2000" dirty="0" smtClean="0">
                <a:cs typeface="Tahoma"/>
              </a:rPr>
              <a:t>год </a:t>
            </a:r>
            <a:r>
              <a:rPr lang="ru-RU" sz="2000" dirty="0">
                <a:cs typeface="Tahoma"/>
              </a:rPr>
              <a:t>выпуска, в общей численности  выпускников, обучавшихся по  образовательным программам </a:t>
            </a:r>
            <a:r>
              <a:rPr lang="ru-RU" sz="2000" dirty="0" smtClean="0">
                <a:cs typeface="Tahoma"/>
              </a:rPr>
              <a:t>СПО в 2023 году – </a:t>
            </a:r>
            <a:r>
              <a:rPr lang="ru-RU" sz="2000" b="1" dirty="0" smtClean="0">
                <a:cs typeface="Tahoma"/>
              </a:rPr>
              <a:t>59,1%</a:t>
            </a:r>
            <a:endParaRPr lang="ru-RU" sz="2000" b="1" dirty="0">
              <a:cs typeface="Tahoma"/>
            </a:endParaRPr>
          </a:p>
          <a:p>
            <a:pPr algn="just"/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8484" y="2843581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38484" y="1166391"/>
            <a:ext cx="5624999" cy="292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колледжа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8484" y="4361326"/>
            <a:ext cx="224103" cy="266700"/>
          </a:xfrm>
          <a:prstGeom prst="rect">
            <a:avLst/>
          </a:prstGeom>
        </p:spPr>
      </p:pic>
      <p:sp>
        <p:nvSpPr>
          <p:cNvPr id="20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679121" y="3189877"/>
            <a:ext cx="5917911" cy="6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pic>
        <p:nvPicPr>
          <p:cNvPr id="23" name="Picture 6" descr="https://strogankolledj.nubex.ru/resources/i5447-image-orig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000" y="329156"/>
            <a:ext cx="13525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upload-ca0451ed212bdd32f8d9e1cd64bf8c77.hb.bizmrg.com/iblock/83a/83a0225f8110225812a7bed78e4cbfaf/415ab872630a3443e156004688a77644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374" r="24611" b="13147"/>
          <a:stretch/>
        </p:blipFill>
        <p:spPr bwMode="auto">
          <a:xfrm>
            <a:off x="8000380" y="98193"/>
            <a:ext cx="3993170" cy="4459526"/>
          </a:xfrm>
          <a:prstGeom prst="rect">
            <a:avLst/>
          </a:prstGeom>
          <a:noFill/>
          <a:effectLst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1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75112"/>
            <a:ext cx="6885000" cy="6688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ЭКОСИСТЕМА КАДРОВОГО ПАРТНЕРСТВА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69414" y="929440"/>
            <a:ext cx="5624999" cy="292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Кольцо партнеров колледжа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679121" y="3189877"/>
            <a:ext cx="5917911" cy="6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pic>
        <p:nvPicPr>
          <p:cNvPr id="11" name="Picture 2" descr="https://lizsk.ru/wp-content/uploads/2018/12/logotip-om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3" y="1295424"/>
            <a:ext cx="1881052" cy="6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storage.kodeks.ru/ds.cloud/media/uploads/sites/50/img_clients/Gazprom__Chaikov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55" y="1316411"/>
            <a:ext cx="1714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echemistry.ru/assets/cache/images/proizvoditeli/498x334-vniibt-bi.74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2" b="28002"/>
          <a:stretch/>
        </p:blipFill>
        <p:spPr bwMode="auto">
          <a:xfrm>
            <a:off x="332359" y="2076417"/>
            <a:ext cx="2371725" cy="5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tmass.ru/logo/42504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4" t="1" b="-292"/>
          <a:stretch/>
        </p:blipFill>
        <p:spPr bwMode="auto">
          <a:xfrm>
            <a:off x="4098187" y="3100205"/>
            <a:ext cx="2079691" cy="8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avatars.mds.yandex.net/i?id=88c0dfb478e657eaa5e3482df4cc1414a6e6f637-10849338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4" t="23887" b="19094"/>
          <a:stretch/>
        </p:blipFill>
        <p:spPr bwMode="auto">
          <a:xfrm>
            <a:off x="4347391" y="2012690"/>
            <a:ext cx="1280178" cy="8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s://sun9-46.userapi.com/impg/c858328/v858328145/198d19/kFNP9DzErj4.jpg?size=1280x851&amp;quality=96&amp;sign=7dfeae62385a6bceed2973fdd5fc1e34&amp;type=album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37" y="2147757"/>
            <a:ext cx="1241785" cy="8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s://sun6-21.userapi.com/s/v1/if1/kY2A1r41rqiidlGPGHmgsQjtptDhZkikafH4Wkf-aKIM_3fF8ps8UhT0aVx6DsZWa9zUTzpr.jpg?size=1075x1075&amp;quality=96&amp;crop=2,0,1075,1075&amp;ava=1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65" y="3085393"/>
            <a:ext cx="981173" cy="9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img.uslugio.com/uf/files/06-22-18/medium/nDZX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5" y="2766614"/>
            <a:ext cx="1237572" cy="9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95" y="1170956"/>
            <a:ext cx="1375752" cy="864758"/>
          </a:xfrm>
          <a:prstGeom prst="rect">
            <a:avLst/>
          </a:prstGeom>
        </p:spPr>
      </p:pic>
      <p:sp>
        <p:nvSpPr>
          <p:cNvPr id="26" name="object 10"/>
          <p:cNvSpPr txBox="1"/>
          <p:nvPr/>
        </p:nvSpPr>
        <p:spPr>
          <a:xfrm>
            <a:off x="10242399" y="901633"/>
            <a:ext cx="132524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35" dirty="0">
                <a:latin typeface="Tahoma"/>
                <a:cs typeface="Tahoma"/>
              </a:rPr>
              <a:t>Типы</a:t>
            </a:r>
            <a:r>
              <a:rPr sz="1050" b="1" spc="-65" dirty="0">
                <a:latin typeface="Tahoma"/>
                <a:cs typeface="Tahoma"/>
              </a:rPr>
              <a:t> </a:t>
            </a:r>
            <a:r>
              <a:rPr sz="1050" b="1" spc="30" dirty="0">
                <a:latin typeface="Tahoma"/>
                <a:cs typeface="Tahoma"/>
              </a:rPr>
              <a:t>отношений:</a:t>
            </a:r>
            <a:endParaRPr sz="1050" dirty="0">
              <a:latin typeface="Tahoma"/>
              <a:cs typeface="Tahoma"/>
            </a:endParaRPr>
          </a:p>
        </p:txBody>
      </p:sp>
      <p:pic>
        <p:nvPicPr>
          <p:cNvPr id="27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242401" y="1235555"/>
            <a:ext cx="185927" cy="187451"/>
          </a:xfrm>
          <a:prstGeom prst="rect">
            <a:avLst/>
          </a:prstGeom>
        </p:spPr>
      </p:pic>
      <p:sp>
        <p:nvSpPr>
          <p:cNvPr id="28" name="object 14"/>
          <p:cNvSpPr txBox="1"/>
          <p:nvPr/>
        </p:nvSpPr>
        <p:spPr>
          <a:xfrm>
            <a:off x="10538806" y="1282626"/>
            <a:ext cx="581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95" dirty="0">
                <a:latin typeface="Tahoma"/>
                <a:cs typeface="Tahoma"/>
              </a:rPr>
              <a:t>п</a:t>
            </a:r>
            <a:r>
              <a:rPr sz="900" spc="105" dirty="0">
                <a:latin typeface="Tahoma"/>
                <a:cs typeface="Tahoma"/>
              </a:rPr>
              <a:t>р</a:t>
            </a:r>
            <a:r>
              <a:rPr sz="900" spc="50" dirty="0">
                <a:latin typeface="Tahoma"/>
                <a:cs typeface="Tahoma"/>
              </a:rPr>
              <a:t>а</a:t>
            </a:r>
            <a:r>
              <a:rPr sz="900" spc="70" dirty="0">
                <a:latin typeface="Tahoma"/>
                <a:cs typeface="Tahoma"/>
              </a:rPr>
              <a:t>к</a:t>
            </a:r>
            <a:r>
              <a:rPr sz="900" spc="-5" dirty="0">
                <a:latin typeface="Tahoma"/>
                <a:cs typeface="Tahoma"/>
              </a:rPr>
              <a:t>т</a:t>
            </a:r>
            <a:r>
              <a:rPr sz="900" spc="110" dirty="0">
                <a:latin typeface="Tahoma"/>
                <a:cs typeface="Tahoma"/>
              </a:rPr>
              <a:t>и</a:t>
            </a:r>
            <a:r>
              <a:rPr sz="900" spc="70" dirty="0">
                <a:latin typeface="Tahoma"/>
                <a:cs typeface="Tahoma"/>
              </a:rPr>
              <a:t>к</a:t>
            </a:r>
            <a:r>
              <a:rPr sz="900" spc="50" dirty="0">
                <a:latin typeface="Tahoma"/>
                <a:cs typeface="Tahoma"/>
              </a:rPr>
              <a:t>а</a:t>
            </a:r>
            <a:endParaRPr sz="900" dirty="0">
              <a:latin typeface="Tahoma"/>
              <a:cs typeface="Tahoma"/>
            </a:endParaRPr>
          </a:p>
        </p:txBody>
      </p:sp>
      <p:pic>
        <p:nvPicPr>
          <p:cNvPr id="29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42401" y="1545096"/>
            <a:ext cx="185927" cy="187451"/>
          </a:xfrm>
          <a:prstGeom prst="rect">
            <a:avLst/>
          </a:prstGeom>
        </p:spPr>
      </p:pic>
      <p:pic>
        <p:nvPicPr>
          <p:cNvPr id="30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42401" y="1849787"/>
            <a:ext cx="185927" cy="185927"/>
          </a:xfrm>
          <a:prstGeom prst="rect">
            <a:avLst/>
          </a:prstGeom>
        </p:spPr>
      </p:pic>
      <p:pic>
        <p:nvPicPr>
          <p:cNvPr id="31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242400" y="2181466"/>
            <a:ext cx="185927" cy="187451"/>
          </a:xfrm>
          <a:prstGeom prst="rect">
            <a:avLst/>
          </a:prstGeom>
        </p:spPr>
      </p:pic>
      <p:pic>
        <p:nvPicPr>
          <p:cNvPr id="32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42399" y="2694721"/>
            <a:ext cx="185927" cy="185927"/>
          </a:xfrm>
          <a:prstGeom prst="rect">
            <a:avLst/>
          </a:prstGeom>
        </p:spPr>
      </p:pic>
      <p:pic>
        <p:nvPicPr>
          <p:cNvPr id="33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242399" y="3033651"/>
            <a:ext cx="185927" cy="187451"/>
          </a:xfrm>
          <a:prstGeom prst="rect">
            <a:avLst/>
          </a:prstGeom>
        </p:spPr>
      </p:pic>
      <p:sp>
        <p:nvSpPr>
          <p:cNvPr id="34" name="object 15"/>
          <p:cNvSpPr txBox="1"/>
          <p:nvPr/>
        </p:nvSpPr>
        <p:spPr>
          <a:xfrm>
            <a:off x="10558290" y="1511125"/>
            <a:ext cx="841375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70" dirty="0">
                <a:latin typeface="Tahoma"/>
                <a:cs typeface="Tahoma"/>
              </a:rPr>
              <a:t>стажировка</a:t>
            </a:r>
            <a:endParaRPr sz="9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735"/>
              </a:spcBef>
            </a:pPr>
            <a:r>
              <a:rPr sz="900" spc="130" dirty="0">
                <a:latin typeface="Tahoma"/>
                <a:cs typeface="Tahoma"/>
              </a:rPr>
              <a:t>м</a:t>
            </a:r>
            <a:r>
              <a:rPr sz="900" spc="75" dirty="0">
                <a:latin typeface="Tahoma"/>
                <a:cs typeface="Tahoma"/>
              </a:rPr>
              <a:t>е</a:t>
            </a:r>
            <a:r>
              <a:rPr sz="900" spc="105" dirty="0">
                <a:latin typeface="Tahoma"/>
                <a:cs typeface="Tahoma"/>
              </a:rPr>
              <a:t>р</a:t>
            </a:r>
            <a:r>
              <a:rPr sz="900" spc="80" dirty="0">
                <a:latin typeface="Tahoma"/>
                <a:cs typeface="Tahoma"/>
              </a:rPr>
              <a:t>о</a:t>
            </a:r>
            <a:r>
              <a:rPr sz="900" spc="95" dirty="0">
                <a:latin typeface="Tahoma"/>
                <a:cs typeface="Tahoma"/>
              </a:rPr>
              <a:t>п</a:t>
            </a:r>
            <a:r>
              <a:rPr sz="900" spc="105" dirty="0">
                <a:latin typeface="Tahoma"/>
                <a:cs typeface="Tahoma"/>
              </a:rPr>
              <a:t>р</a:t>
            </a:r>
            <a:r>
              <a:rPr sz="900" spc="110" dirty="0">
                <a:latin typeface="Tahoma"/>
                <a:cs typeface="Tahoma"/>
              </a:rPr>
              <a:t>и</a:t>
            </a:r>
            <a:r>
              <a:rPr sz="900" spc="60" dirty="0">
                <a:latin typeface="Tahoma"/>
                <a:cs typeface="Tahoma"/>
              </a:rPr>
              <a:t>я</a:t>
            </a:r>
            <a:r>
              <a:rPr sz="900" spc="-5" dirty="0">
                <a:latin typeface="Tahoma"/>
                <a:cs typeface="Tahoma"/>
              </a:rPr>
              <a:t>т</a:t>
            </a:r>
            <a:r>
              <a:rPr sz="900" spc="110" dirty="0">
                <a:latin typeface="Tahoma"/>
                <a:cs typeface="Tahoma"/>
              </a:rPr>
              <a:t>и</a:t>
            </a:r>
            <a:r>
              <a:rPr sz="900" spc="50" dirty="0">
                <a:latin typeface="Tahoma"/>
                <a:cs typeface="Tahoma"/>
              </a:rPr>
              <a:t>я  </a:t>
            </a:r>
            <a:r>
              <a:rPr sz="900" spc="90" dirty="0">
                <a:latin typeface="Tahoma"/>
                <a:cs typeface="Tahoma"/>
              </a:rPr>
              <a:t>с</a:t>
            </a:r>
            <a:r>
              <a:rPr sz="900" spc="-6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участием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35" name="object 16"/>
          <p:cNvSpPr txBox="1"/>
          <p:nvPr/>
        </p:nvSpPr>
        <p:spPr>
          <a:xfrm>
            <a:off x="10558290" y="2147757"/>
            <a:ext cx="1098550" cy="68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>
              <a:lnSpc>
                <a:spcPct val="100000"/>
              </a:lnSpc>
              <a:spcBef>
                <a:spcPts val="100"/>
              </a:spcBef>
            </a:pPr>
            <a:r>
              <a:rPr sz="900" spc="70" dirty="0">
                <a:latin typeface="Tahoma"/>
                <a:cs typeface="Tahoma"/>
              </a:rPr>
              <a:t>включенность </a:t>
            </a:r>
            <a:r>
              <a:rPr sz="900" spc="75" dirty="0">
                <a:latin typeface="Tahoma"/>
                <a:cs typeface="Tahoma"/>
              </a:rPr>
              <a:t>в </a:t>
            </a:r>
            <a:r>
              <a:rPr sz="900" spc="80" dirty="0">
                <a:latin typeface="Tahoma"/>
                <a:cs typeface="Tahoma"/>
              </a:rPr>
              <a:t> </a:t>
            </a:r>
            <a:r>
              <a:rPr sz="900" spc="90" dirty="0">
                <a:latin typeface="Tahoma"/>
                <a:cs typeface="Tahoma"/>
              </a:rPr>
              <a:t>о</a:t>
            </a:r>
            <a:r>
              <a:rPr sz="900" spc="85" dirty="0">
                <a:latin typeface="Tahoma"/>
                <a:cs typeface="Tahoma"/>
              </a:rPr>
              <a:t>б</a:t>
            </a:r>
            <a:r>
              <a:rPr sz="900" spc="110" dirty="0">
                <a:latin typeface="Tahoma"/>
                <a:cs typeface="Tahoma"/>
              </a:rPr>
              <a:t>р</a:t>
            </a:r>
            <a:r>
              <a:rPr sz="900" spc="70" dirty="0">
                <a:latin typeface="Tahoma"/>
                <a:cs typeface="Tahoma"/>
              </a:rPr>
              <a:t>азов</a:t>
            </a:r>
            <a:r>
              <a:rPr sz="900" spc="30" dirty="0">
                <a:latin typeface="Tahoma"/>
                <a:cs typeface="Tahoma"/>
              </a:rPr>
              <a:t>а</a:t>
            </a:r>
            <a:r>
              <a:rPr sz="900" spc="20" dirty="0">
                <a:latin typeface="Tahoma"/>
                <a:cs typeface="Tahoma"/>
              </a:rPr>
              <a:t>т</a:t>
            </a:r>
            <a:r>
              <a:rPr sz="900" spc="70" dirty="0">
                <a:latin typeface="Tahoma"/>
                <a:cs typeface="Tahoma"/>
              </a:rPr>
              <a:t>е</a:t>
            </a:r>
            <a:r>
              <a:rPr sz="900" spc="60" dirty="0">
                <a:latin typeface="Tahoma"/>
                <a:cs typeface="Tahoma"/>
              </a:rPr>
              <a:t>л</a:t>
            </a:r>
            <a:r>
              <a:rPr sz="900" spc="50" dirty="0">
                <a:latin typeface="Tahoma"/>
                <a:cs typeface="Tahoma"/>
              </a:rPr>
              <a:t>ь</a:t>
            </a:r>
            <a:r>
              <a:rPr sz="900" spc="100" dirty="0">
                <a:latin typeface="Tahoma"/>
                <a:cs typeface="Tahoma"/>
              </a:rPr>
              <a:t>н</a:t>
            </a:r>
            <a:r>
              <a:rPr sz="900" spc="70" dirty="0">
                <a:latin typeface="Tahoma"/>
                <a:cs typeface="Tahoma"/>
              </a:rPr>
              <a:t>ый  </a:t>
            </a:r>
            <a:r>
              <a:rPr sz="900" spc="90" dirty="0">
                <a:latin typeface="Tahoma"/>
                <a:cs typeface="Tahoma"/>
              </a:rPr>
              <a:t>процесс</a:t>
            </a:r>
            <a:endParaRPr sz="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900" spc="65" dirty="0">
                <a:latin typeface="Tahoma"/>
                <a:cs typeface="Tahoma"/>
              </a:rPr>
              <a:t>наставничество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36" name="object 17"/>
          <p:cNvSpPr txBox="1"/>
          <p:nvPr/>
        </p:nvSpPr>
        <p:spPr>
          <a:xfrm>
            <a:off x="10558290" y="3023629"/>
            <a:ext cx="103949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Tahoma"/>
                <a:cs typeface="Tahoma"/>
              </a:rPr>
              <a:t>трудоустройство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38" name="object 45"/>
          <p:cNvSpPr txBox="1"/>
          <p:nvPr/>
        </p:nvSpPr>
        <p:spPr>
          <a:xfrm>
            <a:off x="378224" y="4144484"/>
            <a:ext cx="8552776" cy="25359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бизнеса:</a:t>
            </a:r>
            <a:endParaRPr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ключевых </a:t>
            </a:r>
            <a:r>
              <a:rPr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предприятий-партнеров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355600" marR="508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профильных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 с </a:t>
            </a:r>
            <a:r>
              <a:rPr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ведущими</a:t>
            </a:r>
            <a:r>
              <a:rPr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работодателями: 15.02.08 Технология машиностроения, 15.01.05 Сварщик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ручной и частично механизированной сварки (наплавки), 19.02.10 Технология продукции общественного питания, 43.02.15 Поварское и кондитерское дело, 43.01.09 Повар, кондитер, 43.01.07 Слесарь по эксплуатации и ремонту газового оборудования, 13.01.10 Электромонтер по ремонту и обслуживанию электрооборудования (по отраслям)</a:t>
            </a:r>
            <a:endParaRPr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80606" y="1361563"/>
            <a:ext cx="185927" cy="187451"/>
          </a:xfrm>
          <a:prstGeom prst="rect">
            <a:avLst/>
          </a:prstGeom>
        </p:spPr>
      </p:pic>
      <p:pic>
        <p:nvPicPr>
          <p:cNvPr id="39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98323" y="2181466"/>
            <a:ext cx="185927" cy="187451"/>
          </a:xfrm>
          <a:prstGeom prst="rect">
            <a:avLst/>
          </a:prstGeom>
        </p:spPr>
      </p:pic>
      <p:pic>
        <p:nvPicPr>
          <p:cNvPr id="40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23729" y="3073356"/>
            <a:ext cx="185927" cy="187451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79353" y="1513838"/>
            <a:ext cx="185927" cy="187451"/>
          </a:xfrm>
          <a:prstGeom prst="rect">
            <a:avLst/>
          </a:prstGeom>
        </p:spPr>
      </p:pic>
      <p:pic>
        <p:nvPicPr>
          <p:cNvPr id="42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81068" y="2054031"/>
            <a:ext cx="185927" cy="187451"/>
          </a:xfrm>
          <a:prstGeom prst="rect">
            <a:avLst/>
          </a:prstGeom>
        </p:spPr>
      </p:pic>
      <p:pic>
        <p:nvPicPr>
          <p:cNvPr id="43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80334" y="3221102"/>
            <a:ext cx="185927" cy="187451"/>
          </a:xfrm>
          <a:prstGeom prst="rect">
            <a:avLst/>
          </a:prstGeom>
        </p:spPr>
      </p:pic>
      <p:pic>
        <p:nvPicPr>
          <p:cNvPr id="44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93671" y="1516342"/>
            <a:ext cx="185927" cy="187451"/>
          </a:xfrm>
          <a:prstGeom prst="rect">
            <a:avLst/>
          </a:prstGeom>
        </p:spPr>
      </p:pic>
      <p:pic>
        <p:nvPicPr>
          <p:cNvPr id="45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26597" y="2461773"/>
            <a:ext cx="185927" cy="187451"/>
          </a:xfrm>
          <a:prstGeom prst="rect">
            <a:avLst/>
          </a:prstGeom>
        </p:spPr>
      </p:pic>
      <p:pic>
        <p:nvPicPr>
          <p:cNvPr id="46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93670" y="3482253"/>
            <a:ext cx="185927" cy="187451"/>
          </a:xfrm>
          <a:prstGeom prst="rect">
            <a:avLst/>
          </a:prstGeom>
        </p:spPr>
      </p:pic>
      <p:pic>
        <p:nvPicPr>
          <p:cNvPr id="47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12524" y="1519802"/>
            <a:ext cx="185927" cy="187451"/>
          </a:xfrm>
          <a:prstGeom prst="rect">
            <a:avLst/>
          </a:prstGeom>
        </p:spPr>
      </p:pic>
      <p:pic>
        <p:nvPicPr>
          <p:cNvPr id="48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36006" y="2461773"/>
            <a:ext cx="185927" cy="187451"/>
          </a:xfrm>
          <a:prstGeom prst="rect">
            <a:avLst/>
          </a:prstGeom>
        </p:spPr>
      </p:pic>
      <p:pic>
        <p:nvPicPr>
          <p:cNvPr id="49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36006" y="3478316"/>
            <a:ext cx="185927" cy="187451"/>
          </a:xfrm>
          <a:prstGeom prst="rect">
            <a:avLst/>
          </a:prstGeom>
        </p:spPr>
      </p:pic>
      <p:pic>
        <p:nvPicPr>
          <p:cNvPr id="5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76729" y="1516341"/>
            <a:ext cx="185927" cy="187451"/>
          </a:xfrm>
          <a:prstGeom prst="rect">
            <a:avLst/>
          </a:prstGeom>
        </p:spPr>
      </p:pic>
      <p:pic>
        <p:nvPicPr>
          <p:cNvPr id="51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99943" y="2051286"/>
            <a:ext cx="185927" cy="187451"/>
          </a:xfrm>
          <a:prstGeom prst="rect">
            <a:avLst/>
          </a:prstGeom>
        </p:spPr>
      </p:pic>
      <p:pic>
        <p:nvPicPr>
          <p:cNvPr id="52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07917" y="3221101"/>
            <a:ext cx="185927" cy="187451"/>
          </a:xfrm>
          <a:prstGeom prst="rect">
            <a:avLst/>
          </a:prstGeom>
        </p:spPr>
      </p:pic>
      <p:pic>
        <p:nvPicPr>
          <p:cNvPr id="53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46656" y="3070611"/>
            <a:ext cx="185927" cy="187451"/>
          </a:xfrm>
          <a:prstGeom prst="rect">
            <a:avLst/>
          </a:prstGeom>
        </p:spPr>
      </p:pic>
      <p:pic>
        <p:nvPicPr>
          <p:cNvPr id="54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21249" y="2181465"/>
            <a:ext cx="185927" cy="187451"/>
          </a:xfrm>
          <a:prstGeom prst="rect">
            <a:avLst/>
          </a:prstGeom>
        </p:spPr>
      </p:pic>
      <p:pic>
        <p:nvPicPr>
          <p:cNvPr id="55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11183" y="1368149"/>
            <a:ext cx="185927" cy="187451"/>
          </a:xfrm>
          <a:prstGeom prst="rect">
            <a:avLst/>
          </a:prstGeom>
        </p:spPr>
      </p:pic>
      <p:pic>
        <p:nvPicPr>
          <p:cNvPr id="56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29613" y="1368149"/>
            <a:ext cx="185927" cy="185927"/>
          </a:xfrm>
          <a:prstGeom prst="rect">
            <a:avLst/>
          </a:prstGeom>
        </p:spPr>
      </p:pic>
      <p:pic>
        <p:nvPicPr>
          <p:cNvPr id="57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74239" y="3087110"/>
            <a:ext cx="185927" cy="185927"/>
          </a:xfrm>
          <a:prstGeom prst="rect">
            <a:avLst/>
          </a:prstGeom>
        </p:spPr>
      </p:pic>
      <p:pic>
        <p:nvPicPr>
          <p:cNvPr id="58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28877" y="2461773"/>
            <a:ext cx="185927" cy="185927"/>
          </a:xfrm>
          <a:prstGeom prst="rect">
            <a:avLst/>
          </a:prstGeom>
        </p:spPr>
      </p:pic>
      <p:pic>
        <p:nvPicPr>
          <p:cNvPr id="59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97166" y="3079096"/>
            <a:ext cx="185927" cy="187451"/>
          </a:xfrm>
          <a:prstGeom prst="rect">
            <a:avLst/>
          </a:prstGeom>
        </p:spPr>
      </p:pic>
      <p:pic>
        <p:nvPicPr>
          <p:cNvPr id="60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59146" y="1369191"/>
            <a:ext cx="185927" cy="187451"/>
          </a:xfrm>
          <a:prstGeom prst="rect">
            <a:avLst/>
          </a:prstGeom>
        </p:spPr>
      </p:pic>
      <p:pic>
        <p:nvPicPr>
          <p:cNvPr id="61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97934" y="1359169"/>
            <a:ext cx="185927" cy="185927"/>
          </a:xfrm>
          <a:prstGeom prst="rect">
            <a:avLst/>
          </a:prstGeom>
        </p:spPr>
      </p:pic>
      <p:pic>
        <p:nvPicPr>
          <p:cNvPr id="62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04084" y="3095574"/>
            <a:ext cx="185927" cy="185927"/>
          </a:xfrm>
          <a:prstGeom prst="rect">
            <a:avLst/>
          </a:prstGeom>
        </p:spPr>
      </p:pic>
      <p:pic>
        <p:nvPicPr>
          <p:cNvPr id="63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35500" y="3230224"/>
            <a:ext cx="185927" cy="185927"/>
          </a:xfrm>
          <a:prstGeom prst="rect">
            <a:avLst/>
          </a:prstGeom>
        </p:spPr>
      </p:pic>
      <p:pic>
        <p:nvPicPr>
          <p:cNvPr id="64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070165" y="3475176"/>
            <a:ext cx="185927" cy="187451"/>
          </a:xfrm>
          <a:prstGeom prst="rect">
            <a:avLst/>
          </a:prstGeom>
        </p:spPr>
      </p:pic>
      <p:pic>
        <p:nvPicPr>
          <p:cNvPr id="65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954760" y="1359374"/>
            <a:ext cx="185927" cy="187451"/>
          </a:xfrm>
          <a:prstGeom prst="rect">
            <a:avLst/>
          </a:prstGeom>
        </p:spPr>
      </p:pic>
      <p:pic>
        <p:nvPicPr>
          <p:cNvPr id="66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54775" y="2181465"/>
            <a:ext cx="185927" cy="187451"/>
          </a:xfrm>
          <a:prstGeom prst="rect">
            <a:avLst/>
          </a:prstGeom>
        </p:spPr>
      </p:pic>
      <p:pic>
        <p:nvPicPr>
          <p:cNvPr id="67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962656" y="3085586"/>
            <a:ext cx="185927" cy="187451"/>
          </a:xfrm>
          <a:prstGeom prst="rect">
            <a:avLst/>
          </a:prstGeom>
        </p:spPr>
      </p:pic>
      <p:pic>
        <p:nvPicPr>
          <p:cNvPr id="68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11978" y="1533535"/>
            <a:ext cx="185927" cy="187451"/>
          </a:xfrm>
          <a:prstGeom prst="rect">
            <a:avLst/>
          </a:prstGeom>
        </p:spPr>
      </p:pic>
      <p:pic>
        <p:nvPicPr>
          <p:cNvPr id="6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50771" y="2051285"/>
            <a:ext cx="185927" cy="187451"/>
          </a:xfrm>
          <a:prstGeom prst="rect">
            <a:avLst/>
          </a:prstGeom>
        </p:spPr>
      </p:pic>
      <p:pic>
        <p:nvPicPr>
          <p:cNvPr id="70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755470" y="3221100"/>
            <a:ext cx="185927" cy="187451"/>
          </a:xfrm>
          <a:prstGeom prst="rect">
            <a:avLst/>
          </a:prstGeom>
        </p:spPr>
      </p:pic>
      <p:pic>
        <p:nvPicPr>
          <p:cNvPr id="71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039058" y="1527519"/>
            <a:ext cx="185927" cy="187451"/>
          </a:xfrm>
          <a:prstGeom prst="rect">
            <a:avLst/>
          </a:prstGeom>
        </p:spPr>
      </p:pic>
      <p:pic>
        <p:nvPicPr>
          <p:cNvPr id="72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256092" y="2460249"/>
            <a:ext cx="185927" cy="18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5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6" y="701940"/>
            <a:ext cx="6480000" cy="6688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Описание лучшей практики в номинации </a:t>
            </a:r>
            <a:r>
              <a:rPr lang="ru-RU" sz="2400" b="1" dirty="0"/>
              <a:t>«Лучшие идеи и методики наставничества в области карьерного роста молодежи»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139" y="1432779"/>
            <a:ext cx="6259054" cy="4258544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Результативность 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наставничества видим в положительной динамике участия обучающихся в конкурсах профессионального мастерства (2021 год региональный чемпионат: 3 место по компетенции «Выпечка осетинских пирогов» в 2022 – 2е место, а в 2023 первое почетное место, призовые места в региональных олимпиадах: по материаловедению, экономике, охране труда и другим профессиональным дисциплинам. </a:t>
            </a:r>
          </a:p>
          <a:p>
            <a:pPr algn="just"/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каждым годом увеличивается  доля обучающихся, трудоустроенных во время обучения (доля трудоустроенных обучающихся – 22,76 %, доля трудоустроенных в рамках дуального обучения – 8,56 %; доля трудоустроенных выпускников 2022 года – 85,39 %), благодаря создания возможности усилить </a:t>
            </a:r>
            <a:r>
              <a:rPr lang="ru-RU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практикоориентированность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обучения и сближения процесса обучения к реальным условиям производственной деятельности, а именно на дуальное обучение выносятся не только производственная практика, но и учебная практика, практические </a:t>
            </a: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занятия. </a:t>
            </a: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67694E-A818-440B-97BB-D2EFCDA1DDD0}"/>
              </a:ext>
            </a:extLst>
          </p:cNvPr>
          <p:cNvSpPr/>
          <p:nvPr/>
        </p:nvSpPr>
        <p:spPr>
          <a:xfrm>
            <a:off x="7401000" y="594000"/>
            <a:ext cx="4455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ГБПОУ «Строгановский колледж» совместно с работодателями реализуют программу Наставничества.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Цель взаимодействия  является максимально </a:t>
            </a:r>
            <a:r>
              <a:rPr lang="ru-RU" dirty="0">
                <a:solidFill>
                  <a:schemeClr val="bg1"/>
                </a:solidFill>
              </a:rPr>
              <a:t>полное раскрытие потенциала личности наставляемого, необходимое для успешной личной и профессиональной самореализации в современных </a:t>
            </a:r>
            <a:r>
              <a:rPr lang="ru-RU" dirty="0" smtClean="0">
                <a:solidFill>
                  <a:schemeClr val="bg1"/>
                </a:solidFill>
              </a:rPr>
              <a:t>условиях, </a:t>
            </a:r>
            <a:r>
              <a:rPr lang="ru-RU" dirty="0">
                <a:solidFill>
                  <a:schemeClr val="bg1"/>
                </a:solidFill>
              </a:rPr>
              <a:t>а также создание условий для формирования эффективной системы поддержки, самоопределения и профессиональной ориентации обучающихся колледжа в их профессиональном становлении, приобретении компетенций, необходимых для выполнения функциональных обязанностей.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076065" cy="668887"/>
          </a:xfrm>
        </p:spPr>
        <p:txBody>
          <a:bodyPr>
            <a:noAutofit/>
          </a:bodyPr>
          <a:lstStyle/>
          <a:p>
            <a:pPr algn="ctr"/>
            <a:r>
              <a:rPr lang="ru-RU" sz="2000" b="1" spc="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Методики</a:t>
            </a:r>
            <a:r>
              <a:rPr lang="ru-RU" sz="20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  <a:r>
              <a:rPr lang="ru-RU" sz="20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22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0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экосистемой </a:t>
            </a:r>
            <a:r>
              <a:rPr lang="ru-RU" sz="2000" b="1" spc="-10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кадрового</a:t>
            </a:r>
            <a:r>
              <a:rPr lang="ru-RU" sz="2000" b="1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spc="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партнерства</a:t>
            </a:r>
            <a:endParaRPr lang="ru-RU" sz="20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1000" y="459000"/>
            <a:ext cx="43650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наставничества в ГБПОУ «Строгановский колледж» осуществляется без отрыва от учебы для дальнейшей профессиональной и социальной адаптации, связанна с передачей знаний и опыта, стимуляцией познавательной и творческой активности. Результатом правильной организации работы наставников будет высокий уровень включенности наставляемого во все социальные, культурные, образовательные, производственные процессы. Основное приоритетное направление совместной работы – отраслевой подход, практико-ориентированные программы и новая инфраструктура. При этом реализуются конкретные механизмы взаимодействия, направленных на единый результат. </a:t>
            </a:r>
            <a:endParaRPr lang="ru-RU" sz="16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935" y="1064793"/>
            <a:ext cx="6166065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основным направлениям взаимодействия относятся: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Разработка, согласование и актуализация ОПОП;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Реализация ОПОП, организация практической подготовки обучающихся (дуального обучения);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Участие в ПА и ГИА в форме демонстрационного экзамена;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4.Участие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организации и проведении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профориентационной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работы проведение профессиональных проб;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Проведение совместных мероприятий, конкурсов профессионального мастерства, акций профессиональной направленности;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6.Наличие актуализированных с учётом запросов работодателей ОПОП по востребованным на региональном рынке труда профессиям и специальностям / наличие спроса на данные направления подготовки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исполнение КЦП:  19.02.10 Технология продукции общественного питания, 43.01.09 Повар, кондитер 43.02.15 Поварское и кондитерское дело- ключевой работодатель ООО Мичурин; 15.02.08 Технология машиностроения, 15.01.05 Сварщик (ручной и частично механизированной сварки (наплавки) – ключевой работодатель АО «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Очерский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машиностроительный завод»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Организация стажировок для обучающихся; 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Трудоустройство обучающихся и выпускников колледжа посредством функционирования Центра содействия трудоустройству. </a:t>
            </a:r>
            <a:endParaRPr lang="ru-RU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01" y="444925"/>
            <a:ext cx="6706065" cy="758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Центров содействия трудоустройства выпускников в экосистеме кадрового партнерства</a:t>
            </a:r>
            <a:endParaRPr lang="ru-RU" sz="18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10313695" y="651269"/>
            <a:ext cx="1578358" cy="1563406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10301159" y="1089000"/>
            <a:ext cx="160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2023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84017"/>
              </p:ext>
            </p:extLst>
          </p:nvPr>
        </p:nvGraphicFramePr>
        <p:xfrm>
          <a:off x="471000" y="1489452"/>
          <a:ext cx="9000000" cy="454622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257627">
                  <a:extLst>
                    <a:ext uri="{9D8B030D-6E8A-4147-A177-3AD203B41FA5}">
                      <a16:colId xmlns:a16="http://schemas.microsoft.com/office/drawing/2014/main" val="1317831813"/>
                    </a:ext>
                  </a:extLst>
                </a:gridCol>
                <a:gridCol w="2077373">
                  <a:extLst>
                    <a:ext uri="{9D8B030D-6E8A-4147-A177-3AD203B41FA5}">
                      <a16:colId xmlns:a16="http://schemas.microsoft.com/office/drawing/2014/main" val="1042111347"/>
                    </a:ext>
                  </a:extLst>
                </a:gridCol>
                <a:gridCol w="1665000">
                  <a:extLst>
                    <a:ext uri="{9D8B030D-6E8A-4147-A177-3AD203B41FA5}">
                      <a16:colId xmlns:a16="http://schemas.microsoft.com/office/drawing/2014/main" val="3188090644"/>
                    </a:ext>
                  </a:extLst>
                </a:gridCol>
              </a:tblGrid>
              <a:tr h="839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Участие в реализации мероприятий по организации профессионального </a:t>
                      </a:r>
                      <a:r>
                        <a:rPr lang="ru-RU" sz="1200" b="0" dirty="0" smtClean="0">
                          <a:effectLst/>
                        </a:rPr>
                        <a:t>обучения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и </a:t>
                      </a:r>
                      <a:r>
                        <a:rPr lang="ru-RU" sz="1200" b="0" dirty="0">
                          <a:effectLst/>
                        </a:rPr>
                        <a:t>дополнительного профессионального образования отдельных категорий </a:t>
                      </a:r>
                      <a:r>
                        <a:rPr lang="ru-RU" sz="1200" b="0" dirty="0" smtClean="0">
                          <a:effectLst/>
                        </a:rPr>
                        <a:t>граждан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в </a:t>
                      </a:r>
                      <a:r>
                        <a:rPr lang="ru-RU" sz="1200" b="0" dirty="0">
                          <a:effectLst/>
                        </a:rPr>
                        <a:t>рамках федерального проекта «Содействие </a:t>
                      </a:r>
                      <a:r>
                        <a:rPr lang="ru-RU" sz="1200" b="0" dirty="0" smtClean="0">
                          <a:effectLst/>
                        </a:rPr>
                        <a:t>занятости»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национального </a:t>
                      </a:r>
                      <a:r>
                        <a:rPr lang="ru-RU" sz="1200" b="0" dirty="0">
                          <a:effectLst/>
                        </a:rPr>
                        <a:t>проекта «Демография»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 течение года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руководитель службы содействия трудоустройству выпускников</a:t>
                      </a:r>
                      <a:endParaRPr lang="ru-RU" sz="12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/>
                </a:tc>
                <a:extLst>
                  <a:ext uri="{0D108BD9-81ED-4DB2-BD59-A6C34878D82A}">
                    <a16:rowId xmlns:a16="http://schemas.microsoft.com/office/drawing/2014/main" val="414791688"/>
                  </a:ext>
                </a:extLst>
              </a:tr>
              <a:tr h="1068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Организация и проведение мероприятий по трудоустройству для обучающихся и </a:t>
                      </a:r>
                      <a:r>
                        <a:rPr lang="ru-RU" sz="1200" b="0" dirty="0" smtClean="0">
                          <a:effectLst/>
                        </a:rPr>
                        <a:t>выпускников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(ярмарки </a:t>
                      </a:r>
                      <a:r>
                        <a:rPr lang="ru-RU" sz="1200" b="0" dirty="0">
                          <a:effectLst/>
                        </a:rPr>
                        <a:t>вакансий, тренинги, дни карьеры, профессиональные экскурсии, </a:t>
                      </a:r>
                      <a:r>
                        <a:rPr lang="ru-RU" sz="1200" b="0" dirty="0" smtClean="0">
                          <a:effectLst/>
                        </a:rPr>
                        <a:t>презентации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специальностей</a:t>
                      </a:r>
                      <a:r>
                        <a:rPr lang="ru-RU" sz="1200" b="0" dirty="0">
                          <a:effectLst/>
                        </a:rPr>
                        <a:t>), в том </a:t>
                      </a:r>
                      <a:r>
                        <a:rPr lang="ru-RU" sz="1200" b="0" dirty="0" smtClean="0">
                          <a:effectLst/>
                        </a:rPr>
                        <a:t>числе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с </a:t>
                      </a:r>
                      <a:r>
                        <a:rPr lang="ru-RU" sz="1200" b="0" dirty="0">
                          <a:effectLst/>
                        </a:rPr>
                        <a:t>участием работодателей, представителей </a:t>
                      </a:r>
                      <a:r>
                        <a:rPr lang="ru-RU" sz="1200" b="0" dirty="0" smtClean="0">
                          <a:effectLst/>
                        </a:rPr>
                        <a:t>органов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исполнительной </a:t>
                      </a:r>
                      <a:r>
                        <a:rPr lang="ru-RU" sz="1200" b="0" dirty="0">
                          <a:effectLst/>
                        </a:rPr>
                        <a:t>власти, общественных </a:t>
                      </a:r>
                      <a:r>
                        <a:rPr lang="ru-RU" sz="1200" b="0" dirty="0" smtClean="0">
                          <a:effectLst/>
                        </a:rPr>
                        <a:t>организаций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и </a:t>
                      </a:r>
                      <a:r>
                        <a:rPr lang="ru-RU" sz="1200" b="0" dirty="0">
                          <a:effectLst/>
                        </a:rPr>
                        <a:t>объединений работодателей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 течение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(ежемесячно)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руководитель службы содействия трудоустройству выпускников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/>
                </a:tc>
                <a:extLst>
                  <a:ext uri="{0D108BD9-81ED-4DB2-BD59-A6C34878D82A}">
                    <a16:rowId xmlns:a16="http://schemas.microsoft.com/office/drawing/2014/main" val="639910794"/>
                  </a:ext>
                </a:extLst>
              </a:tr>
              <a:tr h="1679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Проведение тематических классных часов, круглых столов, </a:t>
                      </a:r>
                      <a:r>
                        <a:rPr lang="ru-RU" sz="1200" b="0" dirty="0" smtClean="0">
                          <a:effectLst/>
                        </a:rPr>
                        <a:t>семинаров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для обучающихся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и </a:t>
                      </a:r>
                      <a:r>
                        <a:rPr lang="ru-RU" sz="1200" b="0" dirty="0">
                          <a:effectLst/>
                        </a:rPr>
                        <a:t>выпускников (в том </a:t>
                      </a:r>
                      <a:r>
                        <a:rPr lang="ru-RU" sz="1200" b="0" dirty="0" smtClean="0">
                          <a:effectLst/>
                        </a:rPr>
                        <a:t>числе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с </a:t>
                      </a:r>
                      <a:r>
                        <a:rPr lang="ru-RU" sz="1200" b="0" dirty="0">
                          <a:effectLst/>
                        </a:rPr>
                        <a:t>представителями служб занятости, пенсионного </a:t>
                      </a:r>
                      <a:r>
                        <a:rPr lang="ru-RU" sz="1200" b="0" dirty="0" smtClean="0">
                          <a:effectLst/>
                        </a:rPr>
                        <a:t>фонда,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работодателями):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err="1" smtClean="0">
                          <a:effectLst/>
                        </a:rPr>
                        <a:t>самопродвижение</a:t>
                      </a:r>
                      <a:r>
                        <a:rPr lang="ru-RU" sz="1200" b="0" dirty="0" smtClean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на рынке труда: оформление резюме, составление портфолио, изучение правил поведения при собеседовании с </a:t>
                      </a:r>
                      <a:r>
                        <a:rPr lang="ru-RU" sz="1200" b="0" dirty="0" smtClean="0">
                          <a:effectLst/>
                        </a:rPr>
                        <a:t>работодателем,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правил </a:t>
                      </a:r>
                      <a:r>
                        <a:rPr lang="ru-RU" sz="1200" b="0" dirty="0">
                          <a:effectLst/>
                        </a:rPr>
                        <a:t>поведения в производственном </a:t>
                      </a:r>
                      <a:r>
                        <a:rPr lang="ru-RU" sz="1200" b="0" dirty="0" smtClean="0">
                          <a:effectLst/>
                        </a:rPr>
                        <a:t>коллективе;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трудоустройство </a:t>
                      </a:r>
                      <a:r>
                        <a:rPr lang="ru-RU" sz="1200" b="0" dirty="0">
                          <a:effectLst/>
                        </a:rPr>
                        <a:t>и </a:t>
                      </a:r>
                      <a:r>
                        <a:rPr lang="ru-RU" sz="1200" b="0" dirty="0" smtClean="0">
                          <a:effectLst/>
                        </a:rPr>
                        <a:t>адаптация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на </a:t>
                      </a:r>
                      <a:r>
                        <a:rPr lang="ru-RU" sz="1200" b="0" dirty="0">
                          <a:effectLst/>
                        </a:rPr>
                        <a:t>рынке </a:t>
                      </a:r>
                      <a:r>
                        <a:rPr lang="ru-RU" sz="1200" b="0" dirty="0" smtClean="0">
                          <a:effectLst/>
                        </a:rPr>
                        <a:t>труда;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построение </a:t>
                      </a:r>
                      <a:r>
                        <a:rPr lang="ru-RU" sz="1200" b="0" dirty="0">
                          <a:effectLst/>
                        </a:rPr>
                        <a:t>траектории профессионального </a:t>
                      </a:r>
                      <a:r>
                        <a:rPr lang="ru-RU" sz="1200" b="0" dirty="0" smtClean="0">
                          <a:effectLst/>
                        </a:rPr>
                        <a:t>развития;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развитие </a:t>
                      </a:r>
                      <a:r>
                        <a:rPr lang="ru-RU" sz="1200" b="0" dirty="0">
                          <a:effectLst/>
                        </a:rPr>
                        <a:t>предпринимательских навыков и компетенций, </a:t>
                      </a:r>
                      <a:r>
                        <a:rPr lang="ru-RU" sz="1200" b="0" dirty="0" err="1">
                          <a:effectLst/>
                        </a:rPr>
                        <a:t>самозанятость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 течение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(ежемесячно)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руководитель службы содействия трудоустройству выпускников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/>
                </a:tc>
                <a:extLst>
                  <a:ext uri="{0D108BD9-81ED-4DB2-BD59-A6C34878D82A}">
                    <a16:rowId xmlns:a16="http://schemas.microsoft.com/office/drawing/2014/main" val="2880540474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Обучение </a:t>
                      </a:r>
                      <a:r>
                        <a:rPr lang="ru-RU" sz="1200" b="0" dirty="0" smtClean="0">
                          <a:effectLst/>
                        </a:rPr>
                        <a:t>обучающихся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и </a:t>
                      </a:r>
                      <a:r>
                        <a:rPr lang="ru-RU" sz="1200" b="0" dirty="0">
                          <a:effectLst/>
                        </a:rPr>
                        <a:t>выпускников навыкам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делового общения, </a:t>
                      </a:r>
                      <a:r>
                        <a:rPr lang="ru-RU" sz="1200" b="0" dirty="0" err="1">
                          <a:effectLst/>
                        </a:rPr>
                        <a:t>самопрезентации</a:t>
                      </a:r>
                      <a:r>
                        <a:rPr lang="ru-RU" sz="1200" b="0" dirty="0">
                          <a:effectLst/>
                        </a:rPr>
                        <a:t> для </a:t>
                      </a:r>
                      <a:r>
                        <a:rPr lang="ru-RU" sz="1200" b="0" dirty="0" smtClean="0">
                          <a:effectLst/>
                        </a:rPr>
                        <a:t>участия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в </a:t>
                      </a:r>
                      <a:r>
                        <a:rPr lang="ru-RU" sz="1200" b="0" dirty="0">
                          <a:effectLst/>
                        </a:rPr>
                        <a:t>собеседованиях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декабрь, февраль,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май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педагог-психолог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extLst>
                  <a:ext uri="{0D108BD9-81ED-4DB2-BD59-A6C34878D82A}">
                    <a16:rowId xmlns:a16="http://schemas.microsoft.com/office/drawing/2014/main" val="1306705012"/>
                  </a:ext>
                </a:extLst>
              </a:tr>
              <a:tr h="381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Содействие формированию </a:t>
                      </a:r>
                      <a:r>
                        <a:rPr lang="ru-RU" sz="1200" b="0" dirty="0" smtClean="0">
                          <a:effectLst/>
                        </a:rPr>
                        <a:t>корпоративной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культуры </a:t>
                      </a:r>
                      <a:r>
                        <a:rPr lang="ru-RU" sz="1200" b="0" dirty="0">
                          <a:effectLst/>
                        </a:rPr>
                        <a:t>у </a:t>
                      </a:r>
                      <a:r>
                        <a:rPr lang="ru-RU" sz="1200" b="0" dirty="0" smtClean="0">
                          <a:effectLst/>
                        </a:rPr>
                        <a:t>обучающихся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и </a:t>
                      </a:r>
                      <a:r>
                        <a:rPr lang="ru-RU" sz="1200" b="0" dirty="0">
                          <a:effectLst/>
                        </a:rPr>
                        <a:t>выпускников с </a:t>
                      </a:r>
                      <a:r>
                        <a:rPr lang="ru-RU" sz="1200" b="0" dirty="0" smtClean="0">
                          <a:effectLst/>
                        </a:rPr>
                        <a:t>участием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представителей </a:t>
                      </a:r>
                      <a:r>
                        <a:rPr lang="ru-RU" sz="1200" b="0" dirty="0">
                          <a:effectLst/>
                        </a:rPr>
                        <a:t>работодателей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 период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производственной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практики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руководители практики</a:t>
                      </a:r>
                      <a:endParaRPr lang="ru-RU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51" marR="26751" marT="0" marB="0" anchor="ctr"/>
                </a:tc>
                <a:extLst>
                  <a:ext uri="{0D108BD9-81ED-4DB2-BD59-A6C34878D82A}">
                    <a16:rowId xmlns:a16="http://schemas.microsoft.com/office/drawing/2014/main" val="3245640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6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373968" y="230779"/>
            <a:ext cx="82365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835155" y="2573338"/>
            <a:ext cx="6605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Список команды: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1. Кузьмина Татьяна Леонидовна, заместитель директора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2. </a:t>
            </a:r>
            <a:r>
              <a:rPr lang="ru-RU" sz="2000" dirty="0" err="1" smtClean="0">
                <a:solidFill>
                  <a:schemeClr val="bg1"/>
                </a:solidFill>
              </a:rPr>
              <a:t>Гулина</a:t>
            </a:r>
            <a:r>
              <a:rPr lang="ru-RU" sz="2000" dirty="0" smtClean="0">
                <a:solidFill>
                  <a:schemeClr val="bg1"/>
                </a:solidFill>
              </a:rPr>
              <a:t> Ольга Александровна, заведующая структурным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подразделением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387235" y="4686300"/>
            <a:ext cx="73073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Контакты: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ГБПОУ «Строгановский колледж»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Контактное лицо: Кузьмина Татьяна Леонидовна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Электронная почта: 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info@ochsk.permkrai.ru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Телефон: +7 902 800 92 83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Адрес: 617140, Пермский край, г. Очер, ул. Революционная, д. 95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1052</Words>
  <Application>Microsoft Office PowerPoint</Application>
  <PresentationFormat>Широкоэкранный</PresentationFormat>
  <Paragraphs>93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Tahoma</vt:lpstr>
      <vt:lpstr>Тема Office</vt:lpstr>
      <vt:lpstr>Презентация PowerPoint</vt:lpstr>
      <vt:lpstr>ЭКОСИСТЕМА КАДРОВОГО ПАРТНЕРСТВА</vt:lpstr>
      <vt:lpstr>ЭКОСИСТЕМА КАДРОВОГО ПАРТНЕРСТВА</vt:lpstr>
      <vt:lpstr>ЭКОСИСТЕМА КАДРОВОГО ПАРТНЕРСТВА</vt:lpstr>
      <vt:lpstr>Описание лучшей практики в номинации «Лучшие идеи и методики наставничества в области карьерного роста молодежи» </vt:lpstr>
      <vt:lpstr>Методики работы с экосистемой  кадрового партнерства</vt:lpstr>
      <vt:lpstr>Календарный план Центров содействия трудоустройства выпускников в экосистеме кадрового партнерства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52</cp:revision>
  <dcterms:created xsi:type="dcterms:W3CDTF">2020-06-15T10:11:26Z</dcterms:created>
  <dcterms:modified xsi:type="dcterms:W3CDTF">2023-09-26T09:33:10Z</dcterms:modified>
</cp:coreProperties>
</file>