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fZEezSoY40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6359" cy="700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35696" y="5653334"/>
            <a:ext cx="5616624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МОУ « СОНКОВСКАЯ СОШ»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70" y="7302"/>
            <a:ext cx="9144000" cy="68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1341" y="980728"/>
            <a:ext cx="8424936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7188" algn="just"/>
            <a:r>
              <a:rPr lang="ru-RU" sz="2000" dirty="0" smtClean="0">
                <a:latin typeface="Constantia" panose="02030602050306030303" pitchFamily="18" charset="0"/>
              </a:rPr>
              <a:t>Среди </a:t>
            </a:r>
            <a:r>
              <a:rPr lang="ru-RU" sz="2000" dirty="0">
                <a:latin typeface="Constantia" panose="02030602050306030303" pitchFamily="18" charset="0"/>
              </a:rPr>
              <a:t>множества принимаемых человеком решений ни одно не может сравниться по своему значению, по роли и влиянию на судьбу с решением о выборе профессии.  Молодого человека невозможно обучить рабочей профессии, отправить на производство, его нужно </a:t>
            </a:r>
            <a:r>
              <a:rPr lang="ru-RU" sz="2000" dirty="0" err="1">
                <a:latin typeface="Constantia" panose="02030602050306030303" pitchFamily="18" charset="0"/>
              </a:rPr>
              <a:t>профориентировать</a:t>
            </a:r>
            <a:r>
              <a:rPr lang="ru-RU" sz="2000" dirty="0">
                <a:latin typeface="Constantia" panose="02030602050306030303" pitchFamily="18" charset="0"/>
              </a:rPr>
              <a:t>, агитировать, демонстрируя привлекательность выбранной будущей профессии, развивая устойчивый интерес и любовь к ней, что, в свою очередь, способствует творческому, добросовестному отношению к труду и дальнейшему профессиональному росту, производственной квалификации.</a:t>
            </a:r>
          </a:p>
          <a:p>
            <a:pPr indent="357188" algn="just"/>
            <a:r>
              <a:rPr lang="ru-RU" sz="2000" dirty="0">
                <a:latin typeface="Constantia" panose="02030602050306030303" pitchFamily="18" charset="0"/>
              </a:rPr>
              <a:t>        Развитие идеи школьного театра способствует формированию личности ребенка и подростка. Оказывает влияние на формирование этического вкуса и нравственных ценностей, на развитие мышления, а также творческих и коммуникативных навыков. А всё это, в свою очередь, способствует успешной адаптации в обществе, учит креативности.</a:t>
            </a:r>
          </a:p>
          <a:p>
            <a:pPr indent="357188" algn="just"/>
            <a:r>
              <a:rPr lang="ru-RU" sz="2000" dirty="0">
                <a:latin typeface="Constantia" panose="02030602050306030303" pitchFamily="18" charset="0"/>
              </a:rPr>
              <a:t>        Данный проект формирует благоприятные условия для сплочения школьного коллектива и улучшения психологического климата в нём</a:t>
            </a:r>
            <a:r>
              <a:rPr lang="ru-RU" sz="2000" dirty="0" smtClean="0">
                <a:latin typeface="Constantia" panose="02030602050306030303" pitchFamily="18" charset="0"/>
              </a:rPr>
              <a:t>.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233429" y="48116"/>
            <a:ext cx="7632848" cy="777675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Constantia" panose="02030602050306030303" pitchFamily="18" charset="0"/>
              </a:rPr>
              <a:t>Ожидаемые результаты.</a:t>
            </a:r>
            <a:endParaRPr lang="ru-RU" sz="40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70" y="7302"/>
            <a:ext cx="9144000" cy="68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720840"/>
            <a:ext cx="7992888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Constantia" panose="02030602050306030303" pitchFamily="18" charset="0"/>
              </a:rPr>
              <a:t>Данный </a:t>
            </a:r>
            <a:r>
              <a:rPr lang="ru-RU" sz="2400" dirty="0">
                <a:latin typeface="Constantia" panose="02030602050306030303" pitchFamily="18" charset="0"/>
              </a:rPr>
              <a:t>проект имеет долгосрочный характер, так как две его составляющие (профориентация (популяризация профессий «швея», «дизайнер одежды», «художник по костюмам») и система дополнительного образования (развитие школьного театра)) – это приоритетные направления в системе воспитания и образования, востребованные среди учащихся, родителей и учителей школы.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403648" y="0"/>
            <a:ext cx="7416824" cy="1161328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nstantia" panose="02030602050306030303" pitchFamily="18" charset="0"/>
              </a:rPr>
              <a:t>Продолжение проекта после реализации денежной премии</a:t>
            </a:r>
            <a:endParaRPr lang="ru-RU" sz="2800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" y="7302"/>
            <a:ext cx="9144000" cy="68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986" y="116632"/>
            <a:ext cx="8507288" cy="15030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Участие </a:t>
            </a:r>
            <a:r>
              <a:rPr lang="ru-RU" b="1" dirty="0">
                <a:solidFill>
                  <a:srgbClr val="C00000"/>
                </a:solidFill>
                <a:latin typeface="Constantia" panose="02030602050306030303" pitchFamily="18" charset="0"/>
              </a:rPr>
              <a:t>в социально значимых мероприятиях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76872"/>
            <a:ext cx="8424936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onstantia" panose="02030602050306030303" pitchFamily="18" charset="0"/>
              </a:rPr>
              <a:t>Родительский </a:t>
            </a:r>
            <a:r>
              <a:rPr lang="ru-RU" sz="2400" dirty="0">
                <a:latin typeface="Constantia" panose="02030602050306030303" pitchFamily="18" charset="0"/>
              </a:rPr>
              <a:t>комитет нашей школы ежегодно принимает активное участие в традиционных мероприятиях: «Первый звонок», «Последний звонок», «День рождения школы», Новый год, День Победы, спортивные праздники. ОРК (общешкольный родительский комитет) оказывает школьному театру «Арлекин» огромную помощь в подготовке к муниципальному фестивалю детского творчества «Радуга талантов», зональным фестивалям и конкурсам танцев.</a:t>
            </a:r>
          </a:p>
        </p:txBody>
      </p:sp>
    </p:spTree>
    <p:extLst>
      <p:ext uri="{BB962C8B-B14F-4D97-AF65-F5344CB8AC3E}">
        <p14:creationId xmlns:p14="http://schemas.microsoft.com/office/powerpoint/2010/main" val="21381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1" y="7302"/>
            <a:ext cx="9144000" cy="68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5211" y="1340768"/>
            <a:ext cx="8784976" cy="44935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latin typeface="Constantia" panose="02030602050306030303" pitchFamily="18" charset="0"/>
              </a:rPr>
              <a:t>В </a:t>
            </a:r>
            <a:r>
              <a:rPr lang="ru-RU" sz="2200" dirty="0">
                <a:latin typeface="Constantia" panose="02030602050306030303" pitchFamily="18" charset="0"/>
              </a:rPr>
              <a:t>рамках патриотического воспитания коллектив школы принял решение разработать проект «Бессмертный полк школы», итогом которого станет большой стенд в школьном коридоре, электронная версия книги, а также защита проекта на муниципальной научно – практической конференции «Шаг в науку». Единая цель и общее дело (создание «Бессмертного полка») объединили подростков и взрослых. Над проектом плодотворно трудились родители, учащиеся школы, педагоги. Проводилась большая совместная работа по сбору и оформлению материалов о героях ВОВ. «Изюминкой» проекта стал фильм «Нет в России семьи такой, где б не памятен был свой герой» (созданный родительским сообществом), который демонстрируется ежегодно в преддверии 9 мая</a:t>
            </a:r>
            <a:r>
              <a:rPr lang="ru-RU" sz="2200" dirty="0" smtClean="0">
                <a:latin typeface="Constantia" panose="02030602050306030303" pitchFamily="18" charset="0"/>
              </a:rPr>
              <a:t>.</a:t>
            </a:r>
            <a:endParaRPr lang="ru-RU" sz="2200" dirty="0">
              <a:latin typeface="Constantia" panose="0203060205030603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5212" y="188640"/>
            <a:ext cx="878497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Constantia" panose="02030602050306030303" pitchFamily="18" charset="0"/>
              </a:rPr>
              <a:t>Описание   лучших практик </a:t>
            </a:r>
            <a:endParaRPr lang="ru-RU" sz="4000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6" y="0"/>
            <a:ext cx="9144000" cy="68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793859"/>
            <a:ext cx="8064896" cy="44935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C00000"/>
                </a:solidFill>
                <a:latin typeface="Constantia" panose="02030602050306030303" pitchFamily="18" charset="0"/>
              </a:rPr>
              <a:t>В 2023 году </a:t>
            </a:r>
            <a:r>
              <a:rPr lang="ru-RU" sz="2200" dirty="0">
                <a:latin typeface="Constantia" panose="02030602050306030303" pitchFamily="18" charset="0"/>
              </a:rPr>
              <a:t>ОРК была учреждена новая школьная традиция - проведение детско-родительского творческого конкурса «Семейная минута славы». Целью конкурса является выявление и поддержка самодеятельных талантов, возможность реализации творческого потенциала учащихся и их родителей. Участникам предлагается выступить в номинациях «Художественное творчество», «Яркость и фантазия», «Оригинальный жанр», «Хореография», «Музыкальный жанр», «Артистизм». </a:t>
            </a:r>
          </a:p>
          <a:p>
            <a:pPr algn="just"/>
            <a:r>
              <a:rPr lang="ru-RU" sz="2200" dirty="0">
                <a:latin typeface="Constantia" panose="02030602050306030303" pitchFamily="18" charset="0"/>
              </a:rPr>
              <a:t>Творческие семьи поют песни, играют на музыкальных инструментах, представляют театральные инсценировки, показывают акробатические этюды, фокусы, различные опыты и превращения</a:t>
            </a:r>
            <a:r>
              <a:rPr lang="ru-RU" sz="2200" dirty="0" smtClean="0">
                <a:latin typeface="Constantia" panose="02030602050306030303" pitchFamily="18" charset="0"/>
              </a:rPr>
              <a:t>.</a:t>
            </a:r>
            <a:endParaRPr lang="ru-RU" sz="2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6" y="0"/>
            <a:ext cx="9144000" cy="68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3789" y="548680"/>
            <a:ext cx="8322193" cy="550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C00000"/>
                </a:solidFill>
                <a:latin typeface="Constantia" panose="02030602050306030303" pitchFamily="18" charset="0"/>
              </a:rPr>
              <a:t>В 2024 году </a:t>
            </a:r>
            <a:r>
              <a:rPr lang="ru-RU" sz="2200" dirty="0">
                <a:latin typeface="Constantia" panose="02030602050306030303" pitchFamily="18" charset="0"/>
              </a:rPr>
              <a:t>учащиеся, родители и учителя приняли активное участие в ежегодном фестивале творчества школьных коллективов «Радуга талантов». На суд зрителей и жюри был представлен спектакль "Счастье там, где верность и любовь", посвящённый русским святым Петру и </a:t>
            </a:r>
            <a:r>
              <a:rPr lang="ru-RU" sz="2200" dirty="0" err="1">
                <a:latin typeface="Constantia" panose="02030602050306030303" pitchFamily="18" charset="0"/>
              </a:rPr>
              <a:t>Февронии</a:t>
            </a:r>
            <a:r>
              <a:rPr lang="ru-RU" sz="2200" dirty="0">
                <a:latin typeface="Constantia" panose="02030602050306030303" pitchFamily="18" charset="0"/>
              </a:rPr>
              <a:t>. Премьере спектакля предшествовала большая творческая работа. Школьный коллектив (ОРК, учителя и </a:t>
            </a:r>
            <a:r>
              <a:rPr lang="ru-RU" sz="2200" dirty="0" smtClean="0">
                <a:latin typeface="Constantia" panose="02030602050306030303" pitchFamily="18" charset="0"/>
              </a:rPr>
              <a:t>учащиеся</a:t>
            </a:r>
            <a:r>
              <a:rPr lang="ru-RU" sz="2200" dirty="0">
                <a:latin typeface="Constantia" panose="02030602050306030303" pitchFamily="18" charset="0"/>
              </a:rPr>
              <a:t>) совместно проделали большую работу: разрабатывали сценарий, придумывали фасоны костюмов. Именно с этой целью была организована «творческая мастерская», где шло бурное обсуждение эскизов костюмов, их кройка и пошив.  Также изучались исторические и </a:t>
            </a:r>
            <a:r>
              <a:rPr lang="ru-RU" sz="2200" dirty="0" err="1">
                <a:latin typeface="Constantia" panose="02030602050306030303" pitchFamily="18" charset="0"/>
              </a:rPr>
              <a:t>культорологические</a:t>
            </a:r>
            <a:r>
              <a:rPr lang="ru-RU" sz="2200" dirty="0">
                <a:latin typeface="Constantia" panose="02030602050306030303" pitchFamily="18" charset="0"/>
              </a:rPr>
              <a:t> аспекты «Повести о Петре и </a:t>
            </a:r>
            <a:r>
              <a:rPr lang="ru-RU" sz="2200" dirty="0" err="1">
                <a:latin typeface="Constantia" panose="02030602050306030303" pitchFamily="18" charset="0"/>
              </a:rPr>
              <a:t>Февронии</a:t>
            </a:r>
            <a:r>
              <a:rPr lang="ru-RU" sz="2200" dirty="0">
                <a:latin typeface="Constantia" panose="02030602050306030303" pitchFamily="18" charset="0"/>
              </a:rPr>
              <a:t>». Совместная работа дала положительный результат – 1 место. Школьная постановка получила множество положительных отзывов общественности. Такая совместная работа стала доброй традицией в школе.</a:t>
            </a:r>
            <a:endParaRPr lang="ru-RU" sz="2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6" y="0"/>
            <a:ext cx="9144000" cy="68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Таким образом:</a:t>
            </a:r>
            <a:endParaRPr lang="ru-RU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426" y="1772816"/>
            <a:ext cx="8280920" cy="28007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>
                <a:latin typeface="Constantia" panose="02030602050306030303" pitchFamily="18" charset="0"/>
              </a:rPr>
              <a:t>Эта работа </a:t>
            </a:r>
            <a:r>
              <a:rPr lang="ru-RU" sz="2200" dirty="0" smtClean="0">
                <a:latin typeface="Constantia" panose="02030602050306030303" pitchFamily="18" charset="0"/>
              </a:rPr>
              <a:t>позволяет укрепить </a:t>
            </a:r>
            <a:r>
              <a:rPr lang="ru-RU" sz="2200" dirty="0">
                <a:latin typeface="Constantia" panose="02030602050306030303" pitchFamily="18" charset="0"/>
              </a:rPr>
              <a:t>взаимосвязи между семьями, повысить их вовлеченность в образовательный процесс и создать дружественную атмосферу в школе. Участники мероприятий </a:t>
            </a:r>
            <a:r>
              <a:rPr lang="ru-RU" sz="2200" dirty="0" smtClean="0">
                <a:latin typeface="Constantia" panose="02030602050306030303" pitchFamily="18" charset="0"/>
              </a:rPr>
              <a:t> воодушевлены </a:t>
            </a:r>
            <a:r>
              <a:rPr lang="ru-RU" sz="2200" dirty="0">
                <a:latin typeface="Constantia" panose="02030602050306030303" pitchFamily="18" charset="0"/>
              </a:rPr>
              <a:t>совместно проведенным временем и </a:t>
            </a:r>
            <a:r>
              <a:rPr lang="ru-RU" sz="2200" dirty="0" smtClean="0">
                <a:latin typeface="Constantia" panose="02030602050306030303" pitchFamily="18" charset="0"/>
              </a:rPr>
              <a:t>выражают  </a:t>
            </a:r>
            <a:r>
              <a:rPr lang="ru-RU" sz="2200" dirty="0">
                <a:latin typeface="Constantia" panose="02030602050306030303" pitchFamily="18" charset="0"/>
              </a:rPr>
              <a:t>желание участвовать в подобных мероприятиях в будущем. Подобный опыт работы </a:t>
            </a:r>
            <a:r>
              <a:rPr lang="ru-RU" sz="2200" dirty="0" smtClean="0">
                <a:latin typeface="Constantia" panose="02030602050306030303" pitchFamily="18" charset="0"/>
              </a:rPr>
              <a:t>позволил </a:t>
            </a:r>
            <a:r>
              <a:rPr lang="ru-RU" sz="2200" dirty="0">
                <a:latin typeface="Constantia" panose="02030602050306030303" pitchFamily="18" charset="0"/>
              </a:rPr>
              <a:t>укрепить связи в родительском сообществе и создать позитивный настрой на сотрудничество и взаимодействие.</a:t>
            </a:r>
            <a:endParaRPr lang="ru-RU" sz="2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57890"/>
            <a:ext cx="7470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Constantia" panose="02030602050306030303" pitchFamily="18" charset="0"/>
              </a:rPr>
              <a:t>ПРОЕКТ</a:t>
            </a:r>
            <a:endParaRPr lang="ru-RU" sz="4400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3200" i="1" dirty="0">
                <a:solidFill>
                  <a:srgbClr val="C00000"/>
                </a:solidFill>
                <a:latin typeface="Constantia" panose="02030602050306030303" pitchFamily="18" charset="0"/>
              </a:rPr>
              <a:t>     </a:t>
            </a:r>
            <a:r>
              <a:rPr lang="ru-RU" sz="3200" i="1" dirty="0">
                <a:latin typeface="Constantia" panose="02030602050306030303" pitchFamily="18" charset="0"/>
              </a:rPr>
              <a:t>(в рамках конкурса инициатив родительских сообществ </a:t>
            </a:r>
            <a:endParaRPr lang="ru-RU" sz="3200" dirty="0">
              <a:latin typeface="Constantia" panose="02030602050306030303" pitchFamily="18" charset="0"/>
            </a:endParaRPr>
          </a:p>
          <a:p>
            <a:pPr algn="ctr"/>
            <a:r>
              <a:rPr lang="ru-RU" sz="3200" i="1" dirty="0">
                <a:latin typeface="Constantia" panose="02030602050306030303" pitchFamily="18" charset="0"/>
              </a:rPr>
              <a:t>в 2025 году)</a:t>
            </a:r>
            <a:endParaRPr lang="ru-RU" sz="3200" dirty="0">
              <a:latin typeface="Constantia" panose="02030602050306030303" pitchFamily="18" charset="0"/>
            </a:endParaRPr>
          </a:p>
          <a:p>
            <a:pPr algn="ctr"/>
            <a:r>
              <a:rPr lang="ru-RU" sz="4400" b="1" dirty="0">
                <a:solidFill>
                  <a:srgbClr val="C00000"/>
                </a:solidFill>
                <a:latin typeface="Constantia" panose="02030602050306030303" pitchFamily="18" charset="0"/>
              </a:rPr>
              <a:t>«</a:t>
            </a:r>
            <a:r>
              <a:rPr lang="ru-RU" sz="4400" b="1" dirty="0" err="1">
                <a:solidFill>
                  <a:srgbClr val="C00000"/>
                </a:solidFill>
                <a:latin typeface="Constantia" panose="02030602050306030303" pitchFamily="18" charset="0"/>
              </a:rPr>
              <a:t>ШиК</a:t>
            </a:r>
            <a:r>
              <a:rPr lang="ru-RU" sz="4400" b="1" dirty="0">
                <a:solidFill>
                  <a:srgbClr val="C00000"/>
                </a:solidFill>
                <a:latin typeface="Constantia" panose="02030602050306030303" pitchFamily="18" charset="0"/>
              </a:rPr>
              <a:t>»</a:t>
            </a:r>
            <a:endParaRPr lang="ru-RU" sz="4400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Constantia" panose="02030602050306030303" pitchFamily="18" charset="0"/>
              </a:rPr>
              <a:t>(</a:t>
            </a:r>
            <a:r>
              <a:rPr lang="ru-RU" sz="3200" i="1" dirty="0">
                <a:solidFill>
                  <a:srgbClr val="C00000"/>
                </a:solidFill>
                <a:latin typeface="Constantia" panose="02030602050306030303" pitchFamily="18" charset="0"/>
              </a:rPr>
              <a:t>шитьё и кройка)</a:t>
            </a:r>
            <a:endParaRPr lang="ru-RU" sz="3200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414908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Constantia" panose="02030602050306030303" pitchFamily="18" charset="0"/>
              </a:rPr>
              <a:t>Проект выполнил:</a:t>
            </a:r>
            <a:endParaRPr lang="ru-RU" sz="2400" dirty="0">
              <a:latin typeface="Constantia" panose="02030602050306030303" pitchFamily="18" charset="0"/>
            </a:endParaRPr>
          </a:p>
          <a:p>
            <a:r>
              <a:rPr lang="ru-RU" sz="2400" dirty="0">
                <a:latin typeface="Constantia" panose="02030602050306030303" pitchFamily="18" charset="0"/>
              </a:rPr>
              <a:t> ОРК МОУ «</a:t>
            </a:r>
            <a:r>
              <a:rPr lang="ru-RU" sz="2400" dirty="0" err="1">
                <a:latin typeface="Constantia" panose="02030602050306030303" pitchFamily="18" charset="0"/>
              </a:rPr>
              <a:t>Сонковская</a:t>
            </a:r>
            <a:r>
              <a:rPr lang="ru-RU" sz="2400" dirty="0">
                <a:latin typeface="Constantia" panose="02030602050306030303" pitchFamily="18" charset="0"/>
              </a:rPr>
              <a:t> СОШ»</a:t>
            </a:r>
          </a:p>
          <a:p>
            <a:r>
              <a:rPr lang="ru-RU" sz="2400" b="1" dirty="0">
                <a:latin typeface="Constantia" panose="02030602050306030303" pitchFamily="18" charset="0"/>
              </a:rPr>
              <a:t>Руководитель проекта:</a:t>
            </a:r>
            <a:endParaRPr lang="ru-RU" sz="2400" dirty="0">
              <a:latin typeface="Constantia" panose="02030602050306030303" pitchFamily="18" charset="0"/>
            </a:endParaRPr>
          </a:p>
          <a:p>
            <a:r>
              <a:rPr lang="ru-RU" sz="2400" dirty="0">
                <a:latin typeface="Constantia" panose="02030602050306030303" pitchFamily="18" charset="0"/>
              </a:rPr>
              <a:t>Айрапетян Наталья Петровна</a:t>
            </a:r>
          </a:p>
          <a:p>
            <a:r>
              <a:rPr lang="ru-RU" sz="2400" b="1" dirty="0">
                <a:latin typeface="Constantia" panose="02030602050306030303" pitchFamily="18" charset="0"/>
              </a:rPr>
              <a:t>адрес электронной почты:</a:t>
            </a:r>
            <a:endParaRPr lang="ru-RU" sz="2400" dirty="0">
              <a:latin typeface="Constantia" panose="02030602050306030303" pitchFamily="18" charset="0"/>
            </a:endParaRPr>
          </a:p>
          <a:p>
            <a:r>
              <a:rPr lang="en-US" sz="2400" dirty="0">
                <a:latin typeface="Constantia" panose="02030602050306030303" pitchFamily="18" charset="0"/>
              </a:rPr>
              <a:t>Natali</a:t>
            </a:r>
            <a:r>
              <a:rPr lang="ru-RU" sz="2400" dirty="0">
                <a:latin typeface="Constantia" panose="02030602050306030303" pitchFamily="18" charset="0"/>
              </a:rPr>
              <a:t>51973@</a:t>
            </a:r>
            <a:r>
              <a:rPr lang="en-US" sz="2400" dirty="0">
                <a:latin typeface="Constantia" panose="02030602050306030303" pitchFamily="18" charset="0"/>
              </a:rPr>
              <a:t>mail</a:t>
            </a:r>
            <a:r>
              <a:rPr lang="ru-RU" sz="2400" dirty="0">
                <a:latin typeface="Constantia" panose="02030602050306030303" pitchFamily="18" charset="0"/>
              </a:rPr>
              <a:t>.</a:t>
            </a:r>
            <a:r>
              <a:rPr lang="en-US" sz="2400" dirty="0" err="1">
                <a:latin typeface="Constantia" panose="02030602050306030303" pitchFamily="18" charset="0"/>
              </a:rPr>
              <a:t>ru</a:t>
            </a:r>
            <a:endParaRPr lang="ru-RU" sz="2400" dirty="0">
              <a:latin typeface="Constantia" panose="02030602050306030303" pitchFamily="18" charset="0"/>
            </a:endParaRPr>
          </a:p>
          <a:p>
            <a:r>
              <a:rPr lang="ru-RU" sz="2400" b="1" dirty="0">
                <a:latin typeface="Constantia" panose="02030602050306030303" pitchFamily="18" charset="0"/>
              </a:rPr>
              <a:t> </a:t>
            </a:r>
            <a:endParaRPr lang="ru-RU" sz="2400" dirty="0">
              <a:latin typeface="Constantia" panose="02030602050306030303" pitchFamily="18" charset="0"/>
            </a:endParaRPr>
          </a:p>
          <a:p>
            <a:r>
              <a:rPr lang="ru-RU" sz="2400" b="1" dirty="0">
                <a:latin typeface="Constantia" panose="02030602050306030303" pitchFamily="18" charset="0"/>
              </a:rPr>
              <a:t> </a:t>
            </a:r>
            <a:endParaRPr lang="ru-RU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286000" y="260648"/>
            <a:ext cx="6102424" cy="936104"/>
          </a:xfrm>
          <a:prstGeom prst="wedgeRoundRectCallout">
            <a:avLst>
              <a:gd name="adj1" fmla="val -20833"/>
              <a:gd name="adj2" fmla="val 7574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Направление </a:t>
            </a:r>
            <a:r>
              <a:rPr lang="ru-RU" sz="2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проекта</a:t>
            </a:r>
            <a:endParaRPr lang="ru-RU" sz="2400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2400" b="1" dirty="0" smtClean="0">
                <a:latin typeface="Constantia" panose="02030602050306030303" pitchFamily="18" charset="0"/>
              </a:rPr>
              <a:t>Трудовое </a:t>
            </a:r>
            <a:r>
              <a:rPr lang="ru-RU" sz="2400" b="1" dirty="0">
                <a:latin typeface="Constantia" panose="02030602050306030303" pitchFamily="18" charset="0"/>
              </a:rPr>
              <a:t>воспитание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483768" y="1484784"/>
            <a:ext cx="5904656" cy="845804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Название проекта</a:t>
            </a:r>
            <a:endParaRPr lang="ru-RU" sz="2400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>        Проект «</a:t>
            </a:r>
            <a:r>
              <a:rPr lang="ru-RU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ШиК</a:t>
            </a:r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>» (шитье и кройка)</a:t>
            </a:r>
            <a:endParaRPr lang="ru-RU" sz="24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572000" y="2708920"/>
            <a:ext cx="4572000" cy="3024336"/>
          </a:xfrm>
          <a:prstGeom prst="wedgeRoundRectCallout">
            <a:avLst>
              <a:gd name="adj1" fmla="val -27901"/>
              <a:gd name="adj2" fmla="val -6359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rgbClr val="C00000"/>
                </a:solidFill>
                <a:latin typeface="Constantia" panose="02030602050306030303" pitchFamily="18" charset="0"/>
              </a:rPr>
              <a:t>Этапы реализации проекта  </a:t>
            </a:r>
            <a:endParaRPr lang="ru-RU" sz="2200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lvl="0"/>
            <a:r>
              <a:rPr lang="ru-RU" sz="2200" u="sng" dirty="0">
                <a:latin typeface="Constantia" panose="02030602050306030303" pitchFamily="18" charset="0"/>
              </a:rPr>
              <a:t>Подготовительный этап: </a:t>
            </a:r>
            <a:endParaRPr lang="ru-RU" sz="2200" u="sng" dirty="0" smtClean="0">
              <a:latin typeface="Constantia" panose="02030602050306030303" pitchFamily="18" charset="0"/>
            </a:endParaRPr>
          </a:p>
          <a:p>
            <a:pPr lvl="0"/>
            <a:r>
              <a:rPr lang="ru-RU" sz="2200" dirty="0" smtClean="0">
                <a:latin typeface="Constantia" panose="02030602050306030303" pitchFamily="18" charset="0"/>
              </a:rPr>
              <a:t>июнь 2025</a:t>
            </a:r>
            <a:endParaRPr lang="ru-RU" sz="2200" dirty="0">
              <a:latin typeface="Constantia" panose="02030602050306030303" pitchFamily="18" charset="0"/>
            </a:endParaRPr>
          </a:p>
          <a:p>
            <a:pPr lvl="0"/>
            <a:r>
              <a:rPr lang="ru-RU" sz="2200" u="sng" dirty="0">
                <a:latin typeface="Constantia" panose="02030602050306030303" pitchFamily="18" charset="0"/>
              </a:rPr>
              <a:t>Этап планирования: </a:t>
            </a:r>
            <a:endParaRPr lang="ru-RU" sz="2200" u="sng" dirty="0" smtClean="0">
              <a:latin typeface="Constantia" panose="02030602050306030303" pitchFamily="18" charset="0"/>
            </a:endParaRPr>
          </a:p>
          <a:p>
            <a:pPr lvl="0"/>
            <a:r>
              <a:rPr lang="ru-RU" sz="2200" dirty="0">
                <a:latin typeface="Constantia" panose="02030602050306030303" pitchFamily="18" charset="0"/>
              </a:rPr>
              <a:t>и</a:t>
            </a:r>
            <a:r>
              <a:rPr lang="ru-RU" sz="2200" dirty="0" smtClean="0">
                <a:latin typeface="Constantia" panose="02030602050306030303" pitchFamily="18" charset="0"/>
              </a:rPr>
              <a:t>юль  2025- август  2025</a:t>
            </a:r>
            <a:endParaRPr lang="ru-RU" sz="2200" dirty="0">
              <a:latin typeface="Constantia" panose="02030602050306030303" pitchFamily="18" charset="0"/>
            </a:endParaRPr>
          </a:p>
          <a:p>
            <a:pPr lvl="0"/>
            <a:r>
              <a:rPr lang="ru-RU" sz="2200" u="sng" dirty="0">
                <a:latin typeface="Constantia" panose="02030602050306030303" pitchFamily="18" charset="0"/>
              </a:rPr>
              <a:t>Технологический этап: </a:t>
            </a:r>
            <a:endParaRPr lang="ru-RU" sz="2200" u="sng" dirty="0" smtClean="0">
              <a:latin typeface="Constantia" panose="02030602050306030303" pitchFamily="18" charset="0"/>
            </a:endParaRPr>
          </a:p>
          <a:p>
            <a:pPr lvl="0"/>
            <a:r>
              <a:rPr lang="ru-RU" sz="2200" dirty="0" smtClean="0">
                <a:latin typeface="Constantia" panose="02030602050306030303" pitchFamily="18" charset="0"/>
              </a:rPr>
              <a:t>август - сентябрь 2025</a:t>
            </a:r>
            <a:endParaRPr lang="ru-RU" sz="2200" dirty="0">
              <a:latin typeface="Constantia" panose="02030602050306030303" pitchFamily="18" charset="0"/>
            </a:endParaRPr>
          </a:p>
          <a:p>
            <a:pPr lvl="0"/>
            <a:r>
              <a:rPr lang="ru-RU" sz="2200" u="sng" dirty="0">
                <a:latin typeface="Constantia" panose="02030602050306030303" pitchFamily="18" charset="0"/>
              </a:rPr>
              <a:t>Заключительный этап: </a:t>
            </a:r>
            <a:endParaRPr lang="ru-RU" sz="2200" u="sng" dirty="0" smtClean="0">
              <a:latin typeface="Constantia" panose="02030602050306030303" pitchFamily="18" charset="0"/>
            </a:endParaRPr>
          </a:p>
          <a:p>
            <a:pPr lvl="0"/>
            <a:r>
              <a:rPr lang="ru-RU" sz="2200" dirty="0" smtClean="0">
                <a:latin typeface="Constantia" panose="02030602050306030303" pitchFamily="18" charset="0"/>
              </a:rPr>
              <a:t>01.10 – 15.10. 2025</a:t>
            </a:r>
            <a:endParaRPr lang="ru-RU" sz="2200" dirty="0">
              <a:latin typeface="Constantia" panose="02030602050306030303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97768" y="2608116"/>
            <a:ext cx="4230216" cy="3125140"/>
          </a:xfrm>
          <a:prstGeom prst="wedgeRoundRectCallout">
            <a:avLst>
              <a:gd name="adj1" fmla="val 28683"/>
              <a:gd name="adj2" fmla="val -6026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Constantia" panose="02030602050306030303" pitchFamily="18" charset="0"/>
              </a:rPr>
              <a:t>Целевая аудитория проекта</a:t>
            </a:r>
            <a:endParaRPr lang="ru-RU" sz="2200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marL="0" lvl="1">
              <a:buFont typeface="Wingdings" panose="05000000000000000000" pitchFamily="2" charset="2"/>
              <a:buChar char="Ø"/>
            </a:pPr>
            <a:r>
              <a:rPr lang="ru-RU" sz="2200" dirty="0">
                <a:latin typeface="Constantia" panose="02030602050306030303" pitchFamily="18" charset="0"/>
              </a:rPr>
              <a:t>Учащиеся школы 10-17 лет</a:t>
            </a:r>
          </a:p>
          <a:p>
            <a:pPr marL="0" lvl="1">
              <a:buFont typeface="Wingdings" panose="05000000000000000000" pitchFamily="2" charset="2"/>
              <a:buChar char="Ø"/>
            </a:pPr>
            <a:r>
              <a:rPr lang="ru-RU" sz="2200" dirty="0">
                <a:latin typeface="Constantia" panose="02030602050306030303" pitchFamily="18" charset="0"/>
              </a:rPr>
              <a:t>Родители</a:t>
            </a:r>
          </a:p>
          <a:p>
            <a:pPr marL="0" lvl="1">
              <a:buFont typeface="Wingdings" panose="05000000000000000000" pitchFamily="2" charset="2"/>
              <a:buChar char="Ø"/>
            </a:pPr>
            <a:r>
              <a:rPr lang="ru-RU" sz="2200" dirty="0">
                <a:latin typeface="Constantia" panose="02030602050306030303" pitchFamily="18" charset="0"/>
              </a:rPr>
              <a:t>ОРК (общешкольный родительский комитет</a:t>
            </a:r>
            <a:r>
              <a:rPr lang="ru-RU" sz="2200" dirty="0" smtClean="0">
                <a:latin typeface="Constantia" panose="02030602050306030303" pitchFamily="18" charset="0"/>
              </a:rPr>
              <a:t>)</a:t>
            </a:r>
          </a:p>
          <a:p>
            <a:pPr marL="0" lvl="1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Constantia" panose="02030602050306030303" pitchFamily="18" charset="0"/>
              </a:rPr>
              <a:t>Учителя</a:t>
            </a:r>
            <a:endParaRPr lang="ru-RU" sz="2200" dirty="0">
              <a:latin typeface="Constantia" panose="02030602050306030303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468270" y="5953480"/>
            <a:ext cx="5256584" cy="787888"/>
          </a:xfrm>
          <a:prstGeom prst="wedgeRoundRectCallout">
            <a:avLst>
              <a:gd name="adj1" fmla="val -12578"/>
              <a:gd name="adj2" fmla="val -47451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     Сроки </a:t>
            </a:r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реализации проекта </a:t>
            </a:r>
            <a:endParaRPr lang="ru-RU" sz="2400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Constantia" panose="02030602050306030303" pitchFamily="18" charset="0"/>
              </a:rPr>
              <a:t>               </a:t>
            </a:r>
            <a:r>
              <a:rPr lang="ru-RU" sz="2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01.06.2025 </a:t>
            </a:r>
            <a:r>
              <a:rPr lang="ru-RU" sz="2400" b="1" dirty="0">
                <a:solidFill>
                  <a:schemeClr val="tx1"/>
                </a:solidFill>
                <a:latin typeface="Constantia" panose="02030602050306030303" pitchFamily="18" charset="0"/>
              </a:rPr>
              <a:t>– </a:t>
            </a:r>
            <a:r>
              <a:rPr lang="ru-RU" sz="2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15.10.2025</a:t>
            </a:r>
            <a:endParaRPr lang="ru-RU" sz="24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6818" y="424527"/>
            <a:ext cx="8533654" cy="60016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Краткое описание проекта</a:t>
            </a:r>
            <a:r>
              <a:rPr lang="ru-RU" sz="2400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</a:p>
          <a:p>
            <a:pPr algn="just"/>
            <a:r>
              <a:rPr lang="ru-RU" dirty="0"/>
              <a:t>        </a:t>
            </a:r>
            <a:r>
              <a:rPr lang="ru-RU" dirty="0">
                <a:latin typeface="Constantia" panose="02030602050306030303" pitchFamily="18" charset="0"/>
              </a:rPr>
              <a:t>Мир профессий в обществе – сложная, динамичная, постоянно развивающаяся система. Отношение к профессии вырабатывается в процессе социализации личности, который охватывает школьный период. Знакомство детей с трудом взрослых — это не только средство формирования системных знаний, но и значимое социально-эмоциональное средство приобщения к миру взрослых, приобретение детьми опыта общения с людьми. Этот проект поможет на примере ближайшего социального окружения познакомить школьников с профессиями дизайнера одежды, художника по костюмам, швеи. Правильный выбор профессии определяет жизненный успех ребенка в будущем.</a:t>
            </a:r>
          </a:p>
          <a:p>
            <a:pPr algn="just"/>
            <a:r>
              <a:rPr lang="ru-RU" dirty="0">
                <a:latin typeface="Constantia" panose="02030602050306030303" pitchFamily="18" charset="0"/>
              </a:rPr>
              <a:t>В рамках системы дополнительного образования в   школы работает школьный театр «Арлекин».  Его актёры систематически принимают участие в различных мероприятиях школьного, муниципального и зонального уровней.  Дети ставят спектакли, пьесы, читают стихи, поют и танцуют. Чтобы выступления были яркими, необходимы соответствующие красивые и современные костюмы. </a:t>
            </a:r>
            <a:r>
              <a:rPr lang="ru-RU" dirty="0" smtClean="0">
                <a:latin typeface="Constantia" panose="02030602050306030303" pitchFamily="18" charset="0"/>
              </a:rPr>
              <a:t>К </a:t>
            </a:r>
            <a:r>
              <a:rPr lang="ru-RU" dirty="0">
                <a:latin typeface="Constantia" panose="02030602050306030303" pitchFamily="18" charset="0"/>
              </a:rPr>
              <a:t>сожалению, сценические костюмы сложно найти в магазинах. Поэтому появилась идея создать на базе школы творческую мастерскую по моделированию, кройке и пошиву костюмов для школьного театра. К воплощению этой идеи в жизнь с энтузиазмом и желанием приступили ученики, родители и учителя. </a:t>
            </a:r>
          </a:p>
        </p:txBody>
      </p:sp>
    </p:spTree>
    <p:extLst>
      <p:ext uri="{BB962C8B-B14F-4D97-AF65-F5344CB8AC3E}">
        <p14:creationId xmlns:p14="http://schemas.microsoft.com/office/powerpoint/2010/main" val="15555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430" y="3995678"/>
            <a:ext cx="5688632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Таким </a:t>
            </a:r>
            <a:r>
              <a:rPr lang="ru-RU" b="1" dirty="0">
                <a:solidFill>
                  <a:srgbClr val="C00000"/>
                </a:solidFill>
                <a:latin typeface="Constantia" panose="02030602050306030303" pitchFamily="18" charset="0"/>
              </a:rPr>
              <a:t>образом</a:t>
            </a:r>
            <a:r>
              <a:rPr lang="ru-RU" dirty="0">
                <a:latin typeface="Constantia" panose="02030602050306030303" pitchFamily="18" charset="0"/>
              </a:rPr>
              <a:t>, реализация данного родительского проекта может помочь в раскрытии юных талантов, создании условий для творческой самореализации, формированию социально активной, критически мыслящей, креативной личности, обладающей ключевыми компетенциями, мотивированной на творчество, инновационную деятельность, подготовленную к осознанному выбору профессии и успешной социализации в социуме</a:t>
            </a:r>
            <a:r>
              <a:rPr lang="ru-RU" dirty="0" smtClean="0">
                <a:latin typeface="Constantia" panose="02030602050306030303" pitchFamily="18" charset="0"/>
              </a:rPr>
              <a:t>.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987824" y="242356"/>
            <a:ext cx="4176464" cy="810380"/>
          </a:xfrm>
          <a:prstGeom prst="wedgeRoundRectCallout">
            <a:avLst>
              <a:gd name="adj1" fmla="val -21204"/>
              <a:gd name="adj2" fmla="val 5293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ПРОБЛЕМА:</a:t>
            </a:r>
            <a:endParaRPr lang="ru-RU" sz="44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34430" y="1423309"/>
            <a:ext cx="2448272" cy="1503440"/>
          </a:xfrm>
          <a:prstGeom prst="wedgeRoundRectCallout">
            <a:avLst>
              <a:gd name="adj1" fmla="val 59400"/>
              <a:gd name="adj2" fmla="val -7932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latin typeface="Constantia" panose="02030602050306030303" pitchFamily="18" charset="0"/>
              </a:rPr>
              <a:t>Во-первых</a:t>
            </a:r>
            <a:r>
              <a:rPr lang="ru-RU" sz="2200" dirty="0">
                <a:latin typeface="Constantia" panose="02030602050306030303" pitchFamily="18" charset="0"/>
              </a:rPr>
              <a:t>, </a:t>
            </a:r>
            <a:endParaRPr lang="ru-RU" sz="2200" dirty="0" smtClean="0">
              <a:latin typeface="Constantia" panose="02030602050306030303" pitchFamily="18" charset="0"/>
            </a:endParaRPr>
          </a:p>
          <a:p>
            <a:pPr algn="ctr"/>
            <a:r>
              <a:rPr lang="ru-RU" sz="2200" dirty="0" smtClean="0">
                <a:latin typeface="Constantia" panose="02030602050306030303" pitchFamily="18" charset="0"/>
              </a:rPr>
              <a:t>это </a:t>
            </a:r>
            <a:r>
              <a:rPr lang="ru-RU" sz="2200" dirty="0">
                <a:latin typeface="Constantia" panose="02030602050306030303" pitchFamily="18" charset="0"/>
              </a:rPr>
              <a:t>отсутствие костюмов и декораций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940152" y="1406202"/>
            <a:ext cx="3024336" cy="3361628"/>
          </a:xfrm>
          <a:prstGeom prst="wedgeRoundRectCallout">
            <a:avLst>
              <a:gd name="adj1" fmla="val -28250"/>
              <a:gd name="adj2" fmla="val -5914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anose="02030602050306030303" pitchFamily="18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Constantia" panose="02030602050306030303" pitchFamily="18" charset="0"/>
              </a:rPr>
              <a:t>В-третьих, </a:t>
            </a:r>
            <a:r>
              <a:rPr lang="ru-RU" sz="2200" dirty="0">
                <a:solidFill>
                  <a:schemeClr val="tx1"/>
                </a:solidFill>
                <a:latin typeface="Constantia" panose="02030602050306030303" pitchFamily="18" charset="0"/>
              </a:rPr>
              <a:t>полностью или частично отсутствуют инструменты, материалы, фурнитура, необходимые для изготовления костюмов</a:t>
            </a:r>
            <a:r>
              <a:rPr lang="ru-RU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  <a:endParaRPr lang="ru-RU" sz="22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794095" y="1413525"/>
            <a:ext cx="2930624" cy="2353766"/>
          </a:xfrm>
          <a:prstGeom prst="wedgeRoundRectCallout">
            <a:avLst>
              <a:gd name="adj1" fmla="val -20683"/>
              <a:gd name="adj2" fmla="val -6256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Во-вторых</a:t>
            </a:r>
            <a:r>
              <a:rPr lang="ru-RU" sz="2200" b="1" dirty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endParaRPr lang="ru-RU" sz="2200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модели </a:t>
            </a:r>
            <a:r>
              <a:rPr lang="ru-RU" sz="2200" dirty="0">
                <a:solidFill>
                  <a:schemeClr val="tx1"/>
                </a:solidFill>
                <a:latin typeface="Constantia" panose="02030602050306030303" pitchFamily="18" charset="0"/>
              </a:rPr>
              <a:t>швейных машин достаточно устарели, действующих машинок </a:t>
            </a:r>
            <a:r>
              <a:rPr lang="ru-RU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всего 2</a:t>
            </a:r>
            <a:endParaRPr lang="ru-RU" sz="22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6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563888" y="115546"/>
            <a:ext cx="4824536" cy="721166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Цели:</a:t>
            </a:r>
            <a:endParaRPr lang="ru-RU" sz="44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503107" y="1166842"/>
            <a:ext cx="5904656" cy="4998461"/>
          </a:xfrm>
          <a:prstGeom prst="wedgeRoundRectCallout">
            <a:avLst>
              <a:gd name="adj1" fmla="val -14609"/>
              <a:gd name="adj2" fmla="val -5444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Constantia" panose="02030602050306030303" pitchFamily="18" charset="0"/>
              </a:rPr>
              <a:t>Формирование условий для развития творческих способностей детей на основе освоения ими различных техник декоративно-прикладного творчества, связанных с изготовлением изделий из ткани.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Constantia" panose="02030602050306030303" pitchFamily="18" charset="0"/>
              </a:rPr>
              <a:t>Создание творческой мастерской по шитью костюмов для школьного театра, где учащиеся смогут развивать свои навыки и участвовать в театральных постановках.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Constantia" panose="02030602050306030303" pitchFamily="18" charset="0"/>
              </a:rPr>
              <a:t>Формирование у школьников профессионального самоопределения в соответствии с желаниями, способностями, индивидуальными особенностями каждой личности. </a:t>
            </a:r>
            <a:endParaRPr lang="ru-RU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203848" y="145528"/>
            <a:ext cx="5544616" cy="763192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Задачи:</a:t>
            </a:r>
            <a:endParaRPr lang="ru-RU" sz="44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23528" y="1124744"/>
            <a:ext cx="8424936" cy="5472608"/>
          </a:xfrm>
          <a:prstGeom prst="wedgeRoundRectCallout">
            <a:avLst>
              <a:gd name="adj1" fmla="val 14449"/>
              <a:gd name="adj2" fmla="val -5424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onstantia" panose="02030602050306030303" pitchFamily="18" charset="0"/>
              </a:rPr>
              <a:t>- </a:t>
            </a:r>
            <a:r>
              <a:rPr lang="ru-RU" sz="2000" dirty="0">
                <a:latin typeface="Constantia" panose="02030602050306030303" pitchFamily="18" charset="0"/>
              </a:rPr>
              <a:t>осуществление </a:t>
            </a:r>
            <a:r>
              <a:rPr lang="ru-RU" sz="2000" dirty="0" err="1">
                <a:latin typeface="Constantia" panose="02030602050306030303" pitchFamily="18" charset="0"/>
              </a:rPr>
              <a:t>профориентационной</a:t>
            </a:r>
            <a:r>
              <a:rPr lang="ru-RU" sz="2000" dirty="0">
                <a:latin typeface="Constantia" panose="02030602050306030303" pitchFamily="18" charset="0"/>
              </a:rPr>
              <a:t> работы;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Constantia" panose="02030602050306030303" pitchFamily="18" charset="0"/>
              </a:rPr>
              <a:t>- систематизация знаний обучающихся о профессиях «художник по костюмам», «дизайнер одежды», «швея»;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Constantia" panose="02030602050306030303" pitchFamily="18" charset="0"/>
              </a:rPr>
              <a:t>- совершенствование </a:t>
            </a:r>
            <a:r>
              <a:rPr lang="ru-RU" sz="2000" dirty="0" err="1">
                <a:latin typeface="Constantia" panose="02030602050306030303" pitchFamily="18" charset="0"/>
              </a:rPr>
              <a:t>общетрудовых</a:t>
            </a:r>
            <a:r>
              <a:rPr lang="ru-RU" sz="2000" dirty="0">
                <a:latin typeface="Constantia" panose="02030602050306030303" pitchFamily="18" charset="0"/>
              </a:rPr>
              <a:t> компетенций при подготовке мероприятиям;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Constantia" panose="02030602050306030303" pitchFamily="18" charset="0"/>
              </a:rPr>
              <a:t> - воспитание уважения к труду, интереса к изучаемым профессиям;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Constantia" panose="02030602050306030303" pitchFamily="18" charset="0"/>
              </a:rPr>
              <a:t>- формирование знания основ моделирования, конструирования, технологии пошива одежды, овладение необходимыми навыками;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Constantia" panose="02030602050306030303" pitchFamily="18" charset="0"/>
              </a:rPr>
              <a:t>- формирование художественного вкуса, чувства меры в оформлении одежды и сценического образа в целом;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Constantia" panose="02030602050306030303" pitchFamily="18" charset="0"/>
              </a:rPr>
              <a:t>- формирование пространственного мышления, воображения, восприятия цвета, форм, пропорций;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Constantia" panose="02030602050306030303" pitchFamily="18" charset="0"/>
              </a:rPr>
              <a:t>- воспитание трудолюбия, предприимчивости, рационализма, культуры поведения и бесконфликтного общения;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Constantia" panose="02030602050306030303" pitchFamily="18" charset="0"/>
              </a:rPr>
              <a:t>- формирование адекватной самооценки;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Constantia" panose="02030602050306030303" pitchFamily="18" charset="0"/>
              </a:rPr>
              <a:t>- формирование умения работать в команде.</a:t>
            </a:r>
          </a:p>
        </p:txBody>
      </p:sp>
    </p:spTree>
    <p:extLst>
      <p:ext uri="{BB962C8B-B14F-4D97-AF65-F5344CB8AC3E}">
        <p14:creationId xmlns:p14="http://schemas.microsoft.com/office/powerpoint/2010/main" val="5748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644" y="1512079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  Кабинет технологии</a:t>
            </a:r>
            <a:r>
              <a:rPr lang="ru-RU" sz="4000" b="1" dirty="0">
                <a:solidFill>
                  <a:srgbClr val="C00000"/>
                </a:solidFill>
                <a:latin typeface="Constantia" panose="02030602050306030303" pitchFamily="18" charset="0"/>
              </a:rPr>
              <a:t>(девочки)</a:t>
            </a:r>
          </a:p>
          <a:p>
            <a:endParaRPr lang="ru-RU" sz="40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Рисунок 5" descr="C:\Users\Пользователь\Downloads\20250228_1013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171"/>
            <a:ext cx="4320480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Пользователь\Downloads\20250228_1013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97" y="342172"/>
            <a:ext cx="4248472" cy="316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Пользователь\Downloads\20250228_10125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4320480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Пользователь\Downloads\20250228_10132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24" y="3717031"/>
            <a:ext cx="4230347" cy="28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339752" y="5805264"/>
            <a:ext cx="3312368" cy="7978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Кабинет  технологии</a:t>
            </a:r>
            <a:endParaRPr lang="ru-RU" sz="24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E:\20180323_12210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3" b="15000"/>
          <a:stretch/>
        </p:blipFill>
        <p:spPr bwMode="auto">
          <a:xfrm>
            <a:off x="2606043" y="3425349"/>
            <a:ext cx="6524625" cy="3448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Пользователь\AppData\Local\Microsoft\Windows\INetCache\Content.Word\20250228_10491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/>
          <a:stretch/>
        </p:blipFill>
        <p:spPr bwMode="auto">
          <a:xfrm>
            <a:off x="179512" y="3710846"/>
            <a:ext cx="2322195" cy="2724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Пользователь\Desktop\Ассорти\девы\hhXgQin-vlU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19214" r="10681"/>
          <a:stretch/>
        </p:blipFill>
        <p:spPr bwMode="auto">
          <a:xfrm>
            <a:off x="5898661" y="404664"/>
            <a:ext cx="3112135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E:\20190322_09405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3" b="12157"/>
          <a:stretch/>
        </p:blipFill>
        <p:spPr bwMode="auto">
          <a:xfrm>
            <a:off x="0" y="1018"/>
            <a:ext cx="6477000" cy="3495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3059832" y="3357432"/>
            <a:ext cx="4861892" cy="612648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Наши достижения</a:t>
            </a:r>
            <a:endParaRPr lang="ru-RU" sz="24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1022</Words>
  <Application>Microsoft Office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Участие в социально значимых мероприятиях </vt:lpstr>
      <vt:lpstr>Презентация PowerPoint</vt:lpstr>
      <vt:lpstr>Презентация PowerPoint</vt:lpstr>
      <vt:lpstr>Презентация PowerPoint</vt:lpstr>
      <vt:lpstr>Таким образом: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2025-03-05T12:14:22Z</dcterms:created>
  <dcterms:modified xsi:type="dcterms:W3CDTF">2025-03-05T13:21:10Z</dcterms:modified>
</cp:coreProperties>
</file>