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  <a:srgbClr val="FF00FF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6E1B04-D2BF-4537-9ACE-0589DC756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067F-0BD4-494B-8211-409799916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50DB8-575B-4A97-8E71-572E024A7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6BA531-8585-40E7-8B89-895945FC54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EAB7-7FD9-46E0-AA24-FEEAE8F34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C0CC-4176-47B7-AFB7-7EBF7890D0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19DBA-B7CB-4A6A-9205-93A05FC7A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DE6E-49A0-4C29-88C7-8AB913F96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5A56-BFD5-450E-AFB7-3D1990A7F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5C99495-DF59-4159-B3CA-1D655F209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004330-EF6A-4702-90F0-237793938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B5EB25-FFF1-4085-A844-57E515DBE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nkosti.ru/%D0%96%D1%83%D1%80%D0%BD%D0%B0%D0%BB/%D0%9A%D1%83%D0%B4%D0%B0_%D0%B8%D1%81%D1%87%D0%B5%D0%B7%D0%BB%D0%B0_%D0%91%D0%B8%D0%B1%D0%BB%D0%B8%D0%BE%D1%82%D0%B5%D0%BA%D0%B0_%D0%90%D0%BB%D0%B5%D0%BA%D1%81%D0%B0%D0%BD%D0%B4%D1%80%D0%B8%D0%B9%D1%81%D0%BA%D0%B0%D1%8F:_%D0%B2%D0%B5%D1%87%D0%BD%D0%B0%D1%8F_%D0%B7%D0%B0%D0%B3%D0%B0%D0%B4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83568" y="476672"/>
            <a:ext cx="806489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КНИГА И БИБЛИОТЕКА                                              В ЖИЗНИ ЧЕЛОВЕКА</a:t>
            </a:r>
          </a:p>
        </p:txBody>
      </p:sp>
      <p:pic>
        <p:nvPicPr>
          <p:cNvPr id="3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888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5589240"/>
            <a:ext cx="55446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Авторская работа </a:t>
            </a:r>
            <a:r>
              <a:rPr lang="ru-RU" sz="1400" dirty="0" err="1" smtClean="0">
                <a:solidFill>
                  <a:srgbClr val="002060"/>
                </a:solidFill>
              </a:rPr>
              <a:t>педагог-библиотекаря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первой категории Галины Владимировны </a:t>
            </a:r>
            <a:r>
              <a:rPr lang="ru-RU" sz="1400" dirty="0" err="1" smtClean="0">
                <a:solidFill>
                  <a:srgbClr val="002060"/>
                </a:solidFill>
              </a:rPr>
              <a:t>Сосновской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04664"/>
            <a:ext cx="5328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Современные   библиотеки:</a:t>
            </a:r>
            <a:endParaRPr lang="ru-RU" sz="2400" b="1" dirty="0" smtClean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22530" name="Picture 2" descr="https://avatars.mds.yandex.net/i?id=e506f00dea7e4fe62c7ce6284c515d72c717bba1-849226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488786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14908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Главная </a:t>
            </a:r>
            <a:r>
              <a:rPr lang="ru-RU" b="1" dirty="0" smtClean="0">
                <a:solidFill>
                  <a:schemeClr val="bg1"/>
                </a:solidFill>
              </a:rPr>
              <a:t>библиотека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Москвы</a:t>
            </a:r>
            <a:r>
              <a:rPr lang="ru-RU" dirty="0" smtClean="0">
                <a:solidFill>
                  <a:schemeClr val="bg1"/>
                </a:solidFill>
              </a:rPr>
              <a:t>, известная как </a:t>
            </a:r>
            <a:r>
              <a:rPr lang="ru-RU" b="1" dirty="0" err="1" smtClean="0">
                <a:solidFill>
                  <a:schemeClr val="bg1"/>
                </a:solidFill>
              </a:rPr>
              <a:t>Ленинка</a:t>
            </a:r>
            <a:r>
              <a:rPr lang="ru-RU" dirty="0" smtClean="0">
                <a:solidFill>
                  <a:schemeClr val="bg1"/>
                </a:solidFill>
              </a:rPr>
              <a:t>, открылась 1 июля 1862 года.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2" name="Picture 4" descr="7 легальных онлайн-библиотек, на которых можно читать и скачивать книги бесплатн"/>
          <p:cNvPicPr>
            <a:picLocks noChangeAspect="1" noChangeArrowheads="1"/>
          </p:cNvPicPr>
          <p:nvPr/>
        </p:nvPicPr>
        <p:blipFill>
          <a:blip r:embed="rId3" cstate="print"/>
          <a:srcRect t="10080" r="2351" b="6761"/>
          <a:stretch>
            <a:fillRect/>
          </a:stretch>
        </p:blipFill>
        <p:spPr bwMode="auto">
          <a:xfrm>
            <a:off x="4211960" y="1268760"/>
            <a:ext cx="4599784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39330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«Проект „</a:t>
            </a:r>
            <a:r>
              <a:rPr lang="ru-RU" sz="1400" b="1" dirty="0" err="1" smtClean="0">
                <a:solidFill>
                  <a:schemeClr val="bg1"/>
                </a:solidFill>
              </a:rPr>
              <a:t>Гутенберг</a:t>
            </a:r>
            <a:r>
              <a:rPr lang="ru-RU" sz="1400" b="1" dirty="0" smtClean="0">
                <a:solidFill>
                  <a:schemeClr val="bg1"/>
                </a:solidFill>
              </a:rPr>
              <a:t>“»</a:t>
            </a:r>
            <a:r>
              <a:rPr lang="ru-RU" sz="1400" dirty="0" smtClean="0">
                <a:solidFill>
                  <a:schemeClr val="bg1"/>
                </a:solidFill>
              </a:rPr>
              <a:t> (англ. </a:t>
            </a:r>
            <a:r>
              <a:rPr lang="ru-RU" sz="1400" dirty="0" err="1" smtClean="0">
                <a:solidFill>
                  <a:schemeClr val="bg1"/>
                </a:solidFill>
              </a:rPr>
              <a:t>Project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Gutenberg</a:t>
            </a:r>
            <a:r>
              <a:rPr lang="ru-RU" sz="1400" dirty="0" smtClean="0">
                <a:solidFill>
                  <a:schemeClr val="bg1"/>
                </a:solidFill>
              </a:rPr>
              <a:t>, или PG) — </a:t>
            </a:r>
            <a:r>
              <a:rPr lang="ru-RU" sz="1400" b="1" dirty="0" smtClean="0">
                <a:solidFill>
                  <a:schemeClr val="bg1"/>
                </a:solidFill>
              </a:rPr>
              <a:t>общественная некоммерческая инициатива, направленная на создание и распространение цифровой коллекции произведений, находящихся в общественном достоянии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583b955be24bd840ae92955341cddce03c7734d1-523161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860538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4888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Чтение и обсуждение книг в библиотеке  </a:t>
            </a:r>
            <a:endParaRPr lang="ru-RU" sz="2400" b="1" dirty="0" smtClean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23556" name="Picture 4" descr="https://avatars.mds.yandex.net/i?id=2ff734a47fa1868fc9885a92260cba33efd74cc7-523567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2952328" cy="1968219"/>
          </a:xfrm>
          <a:prstGeom prst="rect">
            <a:avLst/>
          </a:prstGeom>
          <a:noFill/>
        </p:spPr>
      </p:pic>
      <p:pic>
        <p:nvPicPr>
          <p:cNvPr id="23558" name="Picture 6" descr="https://avatars.mds.yandex.net/i?id=3472bb36264983504a55b7656746ad8d767bad6f-745327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2951821" cy="1967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725144"/>
            <a:ext cx="4536504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Книга и библиотека – мосты к </a:t>
            </a: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знаниям и новым мирам!</a:t>
            </a: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3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832648" cy="71318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pc="0" dirty="0" smtClean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Древние времена:</a:t>
            </a:r>
            <a:endParaRPr lang="ru-RU" b="1" spc="0" dirty="0">
              <a:ln w="12700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026" name="Picture 2" descr="https://avatars.mds.yandex.net/i?id=0ef848344b5009c49c70db6a8ba0271c9bc6277e-1281369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312368" cy="2050554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757feae62fbb6703d67faae78e38893608728615-531611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1728192" cy="2275809"/>
          </a:xfrm>
          <a:prstGeom prst="rect">
            <a:avLst/>
          </a:prstGeom>
          <a:noFill/>
        </p:spPr>
      </p:pic>
      <p:pic>
        <p:nvPicPr>
          <p:cNvPr id="1030" name="Picture 6" descr="https://avatars.mds.yandex.net/i?id=7221e536832569f25deb115f741b4320997bcea9-7552730-images-thumbs&amp;n=13"/>
          <p:cNvPicPr>
            <a:picLocks noChangeAspect="1" noChangeArrowheads="1"/>
          </p:cNvPicPr>
          <p:nvPr/>
        </p:nvPicPr>
        <p:blipFill>
          <a:blip r:embed="rId4" cstate="print"/>
          <a:srcRect l="56699" t="17581" b="15024"/>
          <a:stretch>
            <a:fillRect/>
          </a:stretch>
        </p:blipFill>
        <p:spPr bwMode="auto">
          <a:xfrm>
            <a:off x="3851920" y="1412776"/>
            <a:ext cx="2376264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книги на глиняных табличках  ( 3000 г до н.э. Шумер)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01008"/>
            <a:ext cx="8892480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папирусе  (Египет)</a:t>
            </a:r>
            <a:r>
              <a:rPr lang="ru-RU" b="1" dirty="0" smtClean="0"/>
              <a:t>                                                                                                                   </a:t>
            </a:r>
            <a:r>
              <a:rPr lang="ru-RU" sz="1100" b="1" dirty="0" smtClean="0"/>
              <a:t>Папирус</a:t>
            </a:r>
            <a:r>
              <a:rPr lang="ru-RU" sz="1100" dirty="0" smtClean="0"/>
              <a:t> — писчий материал, который в древности использовался в Древнем Египте. Для изготовления применяли одноимённое водно-болотное растение (</a:t>
            </a:r>
            <a:r>
              <a:rPr lang="ru-RU" sz="1100" dirty="0" err="1" smtClean="0"/>
              <a:t>Cyperus</a:t>
            </a:r>
            <a:r>
              <a:rPr lang="ru-RU" sz="1100" dirty="0" smtClean="0"/>
              <a:t> </a:t>
            </a:r>
            <a:r>
              <a:rPr lang="ru-RU" sz="1100" dirty="0" err="1" smtClean="0"/>
              <a:t>papyrus</a:t>
            </a:r>
            <a:r>
              <a:rPr lang="ru-RU" sz="1100" dirty="0" smtClean="0"/>
              <a:t>).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2" name="Picture 8" descr="https://avatars.mds.yandex.net/i?id=e903398f577fec2123c47b7798367c1bed3710bb-4856833-images-thumbs&amp;n=13"/>
          <p:cNvPicPr>
            <a:picLocks noChangeAspect="1" noChangeArrowheads="1"/>
          </p:cNvPicPr>
          <p:nvPr/>
        </p:nvPicPr>
        <p:blipFill>
          <a:blip r:embed="rId5" cstate="print"/>
          <a:srcRect l="16537" t="4725" r="17314" b="5501"/>
          <a:stretch>
            <a:fillRect/>
          </a:stretch>
        </p:blipFill>
        <p:spPr bwMode="auto">
          <a:xfrm rot="5400000">
            <a:off x="5636960" y="3660184"/>
            <a:ext cx="2334575" cy="3168352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b7529156607dd699777c21b6ef994987450b9564-1088969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221088"/>
            <a:ext cx="3168352" cy="23968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83671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сегодняшний день считается самой первой книгой в истории человечества. Она была написана клинописью на 11 глиняных табличках на шумерском языке. Эта книга повествует о подвигах царя </a:t>
            </a:r>
            <a:r>
              <a:rPr lang="ru-RU" sz="1400" dirty="0" err="1" smtClean="0"/>
              <a:t>Урука</a:t>
            </a:r>
            <a:r>
              <a:rPr lang="ru-RU" sz="1400" dirty="0" smtClean="0"/>
              <a:t> Гильгамеша - реальной историческая фигуры, правившим городом около 2600 г.до н. э. </a:t>
            </a:r>
            <a:r>
              <a:rPr lang="ru-RU" sz="1400" dirty="0" err="1" smtClean="0"/>
              <a:t>Урук</a:t>
            </a:r>
            <a:r>
              <a:rPr lang="ru-RU" sz="1400" dirty="0" smtClean="0"/>
              <a:t> - город на юге Месопотамии, на берегу Евфрата (ныне Варка).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852936"/>
            <a:ext cx="45365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Эпос начинается так: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"О все видавшем до края мира,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 познавшем моря, перешедшем все горы,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 врагов покорившем вместе с другом,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 постигшем премудрость, о все проницавшем: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Сокровенное видел он, тайное ведал,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Принес нам весть о днях до потопа,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 дальний путь ходил, но устал и смирился,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Рассказ о трудах на камне высек,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Стеною обнес </a:t>
            </a:r>
            <a:r>
              <a:rPr lang="ru-RU" sz="1400" dirty="0" err="1" smtClean="0">
                <a:solidFill>
                  <a:srgbClr val="002060"/>
                </a:solidFill>
              </a:rPr>
              <a:t>Урук</a:t>
            </a:r>
            <a:r>
              <a:rPr lang="ru-RU" sz="1400" dirty="0" smtClean="0">
                <a:solidFill>
                  <a:srgbClr val="002060"/>
                </a:solidFill>
              </a:rPr>
              <a:t> огражденный,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Светлый амбар </a:t>
            </a:r>
            <a:r>
              <a:rPr lang="ru-RU" sz="1400" dirty="0" err="1" smtClean="0">
                <a:solidFill>
                  <a:srgbClr val="002060"/>
                </a:solidFill>
              </a:rPr>
              <a:t>Эаны</a:t>
            </a:r>
            <a:r>
              <a:rPr lang="ru-RU" sz="1400" dirty="0" smtClean="0">
                <a:solidFill>
                  <a:srgbClr val="002060"/>
                </a:solidFill>
              </a:rPr>
              <a:t> священной."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17232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эпосе идёт речь о Великом потопе. Фигура Ноя (</a:t>
            </a:r>
            <a:r>
              <a:rPr lang="ru-RU" sz="1400" dirty="0" err="1" smtClean="0"/>
              <a:t>Ноаха</a:t>
            </a:r>
            <a:r>
              <a:rPr lang="ru-RU" sz="1400" dirty="0" smtClean="0"/>
              <a:t>) представлена в эпосе под именем </a:t>
            </a:r>
            <a:r>
              <a:rPr lang="ru-RU" sz="1400" dirty="0" err="1" smtClean="0"/>
              <a:t>Утнапишти</a:t>
            </a:r>
            <a:r>
              <a:rPr lang="ru-RU" sz="1400" dirty="0" smtClean="0"/>
              <a:t> - буквальный перевод с шумерского: "Нашедший далекую жизнь", если верить эпосу, он был древний царь города </a:t>
            </a:r>
            <a:r>
              <a:rPr lang="ru-RU" sz="1400" dirty="0" err="1" smtClean="0"/>
              <a:t>Шуриппака</a:t>
            </a:r>
            <a:r>
              <a:rPr lang="ru-RU" sz="1400" dirty="0" smtClean="0"/>
              <a:t>, к северу от </a:t>
            </a:r>
            <a:r>
              <a:rPr lang="ru-RU" sz="1400" dirty="0" err="1" smtClean="0"/>
              <a:t>Урука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92162" name="Picture 2" descr="https://avatars.mds.yandex.net/i?id=c3d7d73c39b2c89bcf4614e32774f8e67bd90f25-817626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816424" cy="38164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71600" y="260648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Эпос о Гильгамеше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4176464" cy="71318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pc="0" dirty="0" smtClean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Средневековье:</a:t>
            </a:r>
            <a:endParaRPr lang="ru-RU" b="1" spc="0" dirty="0">
              <a:ln w="12700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421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пергамент и рукописи в монастырях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Пергамент</a:t>
            </a:r>
            <a:r>
              <a:rPr lang="ru-RU" sz="1100" dirty="0" smtClean="0"/>
              <a:t> — особым образом выделанная шкура животных (овцы, козы, телёнка). В монастырях его изготавливали, используя шкуры овец, баранов, телят, свиней и других животных.</a:t>
            </a:r>
            <a:endParaRPr lang="ru-RU" sz="1100" dirty="0"/>
          </a:p>
        </p:txBody>
      </p:sp>
      <p:pic>
        <p:nvPicPr>
          <p:cNvPr id="91138" name="Picture 2" descr="https://avatars.mds.yandex.net/i?id=e5eac459c3c32729a4bbfe63cc505b2fa43b4ae7-10599899-images-thumbs&amp;n=13"/>
          <p:cNvPicPr>
            <a:picLocks noChangeAspect="1" noChangeArrowheads="1"/>
          </p:cNvPicPr>
          <p:nvPr/>
        </p:nvPicPr>
        <p:blipFill>
          <a:blip r:embed="rId2" cstate="print"/>
          <a:srcRect l="46206" t="34253" r="7589" b="7517"/>
          <a:stretch>
            <a:fillRect/>
          </a:stretch>
        </p:blipFill>
        <p:spPr bwMode="auto">
          <a:xfrm>
            <a:off x="4932040" y="2564904"/>
            <a:ext cx="3456384" cy="2952328"/>
          </a:xfrm>
          <a:prstGeom prst="rect">
            <a:avLst/>
          </a:prstGeom>
          <a:noFill/>
        </p:spPr>
      </p:pic>
      <p:pic>
        <p:nvPicPr>
          <p:cNvPr id="91140" name="Picture 4" descr="https://avatars.mds.yandex.net/i?id=4f5acc958904575813c91458a14ae8f9b0adb1df-5228589-images-thumbs&amp;n=13"/>
          <p:cNvPicPr>
            <a:picLocks noChangeAspect="1" noChangeArrowheads="1"/>
          </p:cNvPicPr>
          <p:nvPr/>
        </p:nvPicPr>
        <p:blipFill>
          <a:blip r:embed="rId3" cstate="print"/>
          <a:srcRect l="9450" r="13376"/>
          <a:stretch>
            <a:fillRect/>
          </a:stretch>
        </p:blipFill>
        <p:spPr bwMode="auto">
          <a:xfrm>
            <a:off x="611560" y="2492896"/>
            <a:ext cx="345638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476672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Иоганн </a:t>
            </a:r>
            <a:r>
              <a:rPr lang="ru-RU" b="1" dirty="0" err="1" smtClean="0"/>
              <a:t>Гутенберг</a:t>
            </a:r>
            <a:r>
              <a:rPr lang="ru-RU" dirty="0" smtClean="0"/>
              <a:t>  — </a:t>
            </a:r>
            <a:r>
              <a:rPr lang="ru-RU" b="1" dirty="0" smtClean="0"/>
              <a:t>немецкий первопечатник, первый типограф Европы</a:t>
            </a:r>
            <a:r>
              <a:rPr lang="ru-RU" dirty="0" smtClean="0"/>
              <a:t>. В 1440  году создал способ книгопечатания с помощью подвижных металлических литер, который положил начало массовому производству книг в Европе. </a:t>
            </a:r>
            <a:endParaRPr lang="ru-RU" dirty="0"/>
          </a:p>
        </p:txBody>
      </p:sp>
      <p:pic>
        <p:nvPicPr>
          <p:cNvPr id="90120" name="Picture 8" descr="https://avatars.mds.yandex.net/i?id=9d513c18f18c840d362f2abe5de95330074a40c7-1141307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85388" cy="3384376"/>
          </a:xfrm>
          <a:prstGeom prst="rect">
            <a:avLst/>
          </a:prstGeom>
          <a:noFill/>
        </p:spPr>
      </p:pic>
      <p:pic>
        <p:nvPicPr>
          <p:cNvPr id="90122" name="Picture 10" descr="https://avatars.mds.yandex.net/i?id=94ce590886ad95d1846cd455988eb019559285b0-9989050-images-thumbs&amp;n=13"/>
          <p:cNvPicPr>
            <a:picLocks noChangeAspect="1" noChangeArrowheads="1"/>
          </p:cNvPicPr>
          <p:nvPr/>
        </p:nvPicPr>
        <p:blipFill>
          <a:blip r:embed="rId3" cstate="print"/>
          <a:srcRect l="57143" t="17776" b="7171"/>
          <a:stretch>
            <a:fillRect/>
          </a:stretch>
        </p:blipFill>
        <p:spPr bwMode="auto">
          <a:xfrm>
            <a:off x="6660232" y="3717032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4" name="Picture 12" descr="https://avatars.mds.yandex.net/i?id=16d70153150e57c808549b96fa96ddb931b3610f-522156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97152"/>
            <a:ext cx="3168352" cy="17821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393305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Руси первопечатником стал Иван Фёдоров.</a:t>
            </a:r>
          </a:p>
          <a:p>
            <a:r>
              <a:rPr lang="ru-RU" b="1" dirty="0" smtClean="0"/>
              <a:t>Первая русская печатная книга «Апостол» – была выпущена 1 марта 1564 года.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476672"/>
            <a:ext cx="4176464" cy="713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12700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Современность:</a:t>
            </a:r>
            <a:endParaRPr kumimoji="0" lang="ru-RU" sz="4200" b="1" i="0" u="none" strike="noStrike" kern="1200" cap="none" spc="0" normalizeH="0" baseline="0" noProof="0" dirty="0">
              <a:ln w="12700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Электронные  книги и аудиокниги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Знаменитый сайт это </a:t>
            </a:r>
            <a:r>
              <a:rPr lang="ru-RU" b="1" dirty="0" err="1" smtClean="0"/>
              <a:t>ЛитРес</a:t>
            </a:r>
            <a:endParaRPr lang="ru-RU" b="1" dirty="0"/>
          </a:p>
        </p:txBody>
      </p:sp>
      <p:pic>
        <p:nvPicPr>
          <p:cNvPr id="89090" name="Picture 2" descr="https://avatars.mds.yandex.net/i?id=a9788c040a7cae8df80af92e46abdfac0b40bbeb-90659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3816424" cy="2544284"/>
          </a:xfrm>
          <a:prstGeom prst="rect">
            <a:avLst/>
          </a:prstGeom>
          <a:noFill/>
        </p:spPr>
      </p:pic>
      <p:pic>
        <p:nvPicPr>
          <p:cNvPr id="89092" name="Picture 4" descr="https://avatars.mds.yandex.net/i?id=e7879670f393e0f8ad3e06193b1152dfa0439d48-8312178-images-thumbs&amp;n=13"/>
          <p:cNvPicPr>
            <a:picLocks noChangeAspect="1" noChangeArrowheads="1"/>
          </p:cNvPicPr>
          <p:nvPr/>
        </p:nvPicPr>
        <p:blipFill>
          <a:blip r:embed="rId3" cstate="print"/>
          <a:srcRect l="12600" r="35426"/>
          <a:stretch>
            <a:fillRect/>
          </a:stretch>
        </p:blipFill>
        <p:spPr bwMode="auto">
          <a:xfrm>
            <a:off x="683568" y="2420888"/>
            <a:ext cx="2376264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332656"/>
            <a:ext cx="62646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/>
              </a:rPr>
              <a:t>Как изменилась книга за века ?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/>
              </a:rPr>
              <a:t>Что удобнее – бумажная или электронная? </a:t>
            </a:r>
            <a:endParaRPr lang="ru-RU" sz="2400" b="1" dirty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95238" name="Picture 6" descr="https://avatars.mds.yandex.net/i?id=57429d76a176da2acb7e0815dd1ccf14-534298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832648" cy="4056416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i?id=781f4472fc2748368727ea7bb9cd7871d62895a3-5234690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232248" cy="17681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20688"/>
            <a:ext cx="62646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/>
              </a:rPr>
              <a:t>Роль книги в жизни человека</a:t>
            </a:r>
            <a:endParaRPr lang="ru-RU" sz="2400" b="1" dirty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94210" name="Picture 2" descr="https://avatars.mds.yandex.net/i?id=561f6b0c5736b53146cd3027d969f25d0cdb01ee-5474553-images-thumbs&amp;n=1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381" t="980" r="3571"/>
          <a:stretch>
            <a:fillRect/>
          </a:stretch>
        </p:blipFill>
        <p:spPr bwMode="auto">
          <a:xfrm>
            <a:off x="2123728" y="1484784"/>
            <a:ext cx="5112568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63688" y="4293096"/>
            <a:ext cx="62646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Какая первая книга человечества?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Кто изобрел </a:t>
            </a:r>
            <a:r>
              <a:rPr lang="ru-RU" sz="2400" b="1" dirty="0" err="1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книгопечать</a:t>
            </a:r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?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Зачем люди читают?</a:t>
            </a:r>
            <a:endParaRPr lang="ru-RU" sz="2400" b="1" dirty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2646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/>
              </a:rPr>
              <a:t>Библиотека как центр знаний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История библиотек</a:t>
            </a:r>
            <a:endParaRPr lang="ru-RU" sz="2400" b="1" dirty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026" name="Picture 2" descr="File:Salamoni templom Chipiez rekonstrukciója.jpg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105150" cy="2190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861048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Библиотека </a:t>
            </a:r>
            <a:r>
              <a:rPr lang="ru-RU" sz="1400" b="1" dirty="0" err="1" smtClean="0">
                <a:solidFill>
                  <a:schemeClr val="bg1"/>
                </a:solidFill>
              </a:rPr>
              <a:t>Ашшурбанипала</a:t>
            </a:r>
            <a:r>
              <a:rPr lang="ru-RU" sz="1400" dirty="0" smtClean="0">
                <a:solidFill>
                  <a:schemeClr val="bg1"/>
                </a:solidFill>
              </a:rPr>
              <a:t> — первая в Ассирии (VII век до н. э.) систематизированная библиотека. Располагалась в столице Ассирии — Ниневии, в царском дворце. Библиотека составлялась в течение 25 лет по приказу царя </a:t>
            </a:r>
            <a:r>
              <a:rPr lang="ru-RU" sz="1400" dirty="0" err="1" smtClean="0">
                <a:solidFill>
                  <a:schemeClr val="bg1"/>
                </a:solidFill>
              </a:rPr>
              <a:t>Ашшурбанипала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Ашшурбанапала</a:t>
            </a:r>
            <a:r>
              <a:rPr lang="ru-RU" sz="1400" dirty="0" smtClean="0">
                <a:solidFill>
                  <a:schemeClr val="bg1"/>
                </a:solidFill>
              </a:rPr>
              <a:t>). Он отличался большим интересом к текстам и знаниям, и хотел, чтобы в библиотеке содержались все накопленные человечеством знания. </a:t>
            </a:r>
          </a:p>
        </p:txBody>
      </p:sp>
      <p:pic>
        <p:nvPicPr>
          <p:cNvPr id="1028" name="Picture 4" descr="Alexandria, Egypt perhaps? Library of alexandria, Egypt, Alexandria egy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3528392" cy="25544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46531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Александрийская библиотека</a:t>
            </a:r>
            <a:r>
              <a:rPr lang="ru-RU" sz="1400" dirty="0" smtClean="0">
                <a:solidFill>
                  <a:schemeClr val="bg1"/>
                </a:solidFill>
              </a:rPr>
              <a:t> — одна из крупнейших библиотек античности, находилась в городе Александрия (Египет) в период правления династии Птолемеев. Хранила более 700 000 свитков- как центр науки.</a:t>
            </a:r>
            <a:r>
              <a:rPr lang="ru-RU" sz="1400" dirty="0" smtClean="0">
                <a:solidFill>
                  <a:schemeClr val="bg1"/>
                </a:solidFill>
                <a:hlinkClick r:id="rId4"/>
              </a:rPr>
              <a:t/>
            </a:r>
            <a:br>
              <a:rPr lang="ru-RU" sz="1400" dirty="0" smtClean="0">
                <a:solidFill>
                  <a:schemeClr val="bg1"/>
                </a:solidFill>
                <a:hlinkClick r:id="rId4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1632</TotalTime>
  <Words>260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Древние времена:</vt:lpstr>
      <vt:lpstr>Слайд 3</vt:lpstr>
      <vt:lpstr>Средневековье: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63</cp:revision>
  <dcterms:created xsi:type="dcterms:W3CDTF">2010-05-23T14:03:42Z</dcterms:created>
  <dcterms:modified xsi:type="dcterms:W3CDTF">2025-12-15T07:55:29Z</dcterms:modified>
</cp:coreProperties>
</file>