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9" r:id="rId4"/>
    <p:sldId id="295" r:id="rId5"/>
    <p:sldId id="291" r:id="rId6"/>
    <p:sldId id="293" r:id="rId7"/>
    <p:sldId id="294" r:id="rId8"/>
    <p:sldId id="292" r:id="rId9"/>
    <p:sldId id="296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E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1340768"/>
            <a:ext cx="6768752" cy="273630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avatars.mds.yandex.net/i?id=227e9395e2bba0953b64387c98f514cc381227a1-922287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1983060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i?id=9a77d2cdcb31df9360eeb2247d31f20539a3d060-488397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344" y="2708920"/>
            <a:ext cx="5904656" cy="2592288"/>
          </a:xfrm>
          <a:prstGeom prst="rect">
            <a:avLst/>
          </a:prstGeom>
          <a:noFill/>
        </p:spPr>
      </p:pic>
      <p:pic>
        <p:nvPicPr>
          <p:cNvPr id="30726" name="Picture 6" descr="https://avatars.mds.yandex.net/i?id=1ffa1e1488df7c90e0ea71f44213ffa18018533e-490131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65766"/>
            <a:ext cx="2448272" cy="2692234"/>
          </a:xfrm>
          <a:prstGeom prst="rect">
            <a:avLst/>
          </a:prstGeom>
          <a:noFill/>
        </p:spPr>
      </p:pic>
      <p:sp>
        <p:nvSpPr>
          <p:cNvPr id="30728" name="AutoShape 8" descr="https://yandex-images.clstorage.net/4RS8Fc269/165d9f7M06/LORz2XPbRo3MxI0SFbL7TGsg-eC_Cfpxn9CJdLtKmEZml9A5LBpt8SmGasFSrKhnwDY-J1PkS4coMtqMDPDRPzu0ZpU2n17QmYWSRh2x_k52fbrxo1P-LIWS1S2uEpNONJLqA1g6HspRtRHleoHhY883P20foAfuFivd6nqQqykT9EPURuo-lfHOyD4tkO5eVHjz7KxuxySY39A3q06yJG_z3wZxEj7_aZ4L7Va68UP1NipAXKM58x9R2vpvrLUfP_Nq6WPtJYPR-NEuDa_pelh-1tGHctYDseD9B5hbiCRB1sIwXjM501mgG9RpnPlX2TsbT3ufAssGf_3UWIypGgPhUetI4j2429T1EyOb619XSObKgWnyJrHZ9hCoc44KUcXWBVAMM-B4jSzrQI3qa_M_I35Ymj3gL3zd8U-XjxIV4kzoeckFguzWxAwlrfRYQkL8wZ5r5gqd598sjkKcNUvZ7TBrFA_DfJUdxUa46HLPIzt-XYcH0xFuyshzl7gzM_Zq11T6LJngxtouG5P3YFBs1eeFdtgftPDBLopxrRpD0tcXahgx0E6PHfF9nsBI0wEXV3W7Kt8vTPr_d7qmCADEUeBv2Qu60s_XCAyx2l1pVuXqvEjiObLX0wuHQo4XXez8L2MqL_JuphXaSa39TcgqL2drmgPXOW769WW7pgES8WzrTuEkk8zc5z0ApMtTYkjm_Idx6huw3e0ak06bEXTZ0RBsFhj5XKAI5UCr9FXuIzNicoQr_x5GzM9ZtootLMlzy3LlIa_D4sk6IondZENE7s-OSvoXoO3nGIZQjiBq1NMxWiMQ33-VLcxgiNtK9QExWEOaO98xSdbcdayWGj7AaeBk-waCx83oHTmrymN_aNvmuWLDApDD4yu0Z7E4d-3tE0wrDPxUqQ7Xf4LrbeMUIkVSoCDfDHPI9VimmCwC4FD-c-8LsuHFwhkMtcZaR3bQ6ZhI1AK-2dAxp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yandex-images.clstorage.net/4RS8Fc269/165d9f7M06/LORz2XPbRo3MxI0SFbL7TGsg-eC_Cfpxn9CJdLtKmEZml9A5LBpt8SmGasFSrKhnwDY-J1PkS4coMtqMDPDRPzu0ZpU2n17QmYWSRh2x_k52fbrxo1P-LIWS1S2uEpNONJLqA1g6HspRtRHleoHhY883P20foAfuFivd6nqQqykT9EPURuo-lfHOyD4tkO5eVHjz7KxuxySY39A3q06yJG_z3wZxEj7_aZ4L7Va68UP1NipAXKM58x9R2vpvrLUfP_Nq6WPtJYPR-NEuDa_pelh-1tGHctYDseD9B5hbiCRB1sIwXjM501mgG9RpnPlX2TsbT3ufAssGf_3UWIypGgPhUetI4j2429T1EyOb619XSObKgWnyJrHZ9hCoc44KUcXWBVAMM-B4jSzrQI3qa_M_I35Ymj3gL3zd8U-XjxIV4kzoeckFguzWxAwlrfRYQkL8wZ5r5gqd598sjkKcNUvZ7TBrFA_DfJUdxUa46HLPIzt-XYcH0xFuyshzl7gzM_Zq11T6LJngxtouG5P3YFBs1eeFdtgftPDBLopxrRpD0tcXahgx0E6PHfF9nsBI0wEXV3W7Kt8vTPr_d7qmCADEUeBv2Qu60s_XCAyx2l1pVuXqvEjiObLX0wuHQo4XXez8L2MqL_JuphXaSa39TcgqL2drmgPXOW769WW7pgES8WzrTuEkk8zc5z0ApMtTYkjm_Idx6huw3e0ak06bEXTZ0RBsFhj5XKAI5UCr9FXuIzNicoQr_x5GzM9ZtootLMlzy3LlIa_D4sk6IondZENE7s-OSvoXoO3nGIZQjiBq1NMxWiMQ33-VLcxgiNtK9QExWEOaO98xSdbcdayWGj7AaeBk-waCx83oHTmrymN_aNvmuWLDApDD4yu0Z7E4d-3tE0wrDPxUqQ7Xf4LrbeMUIkVSoCDfDHPI9VimmCwC4FD-c-8LsuHFwhkMtcZaR3bQ6ZhI1AK-2dAxpG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96952"/>
            <a:ext cx="1053827" cy="922040"/>
          </a:xfrm>
          <a:prstGeom prst="rect">
            <a:avLst/>
          </a:prstGeom>
          <a:noFill/>
        </p:spPr>
      </p:pic>
      <p:sp>
        <p:nvSpPr>
          <p:cNvPr id="30734" name="AutoShape 14" descr="https://yandex-images.clstorage.net/4RS8Fc269/165d9f7M06/LORz2XPbRo3MxI0SFbL7TGsg-eC_Cfpxn9CJcbgYmUE0kYZpLxo6p3jRbMNX-ahnmWtpIlTmRIV9aI7bDqfXbW28Y5U2n13TmI-VRh2x_k52fbrxo1P-LIWS2n3vGqIsROD3A1YpFdJXqSHDXav9eo8hL0pu8hHjD1j3ynWypjcdx1HNWNEDtfH70hwzqvtAdEbD76VN9zmD0_sXtHuXKW3I1zZuAg_ae5Ix42eq6FfMIhFXZ4gW8xpk6fxZtY8KOMBK23jnGqXRxNU4P6zefV9a0siMctoJsMbBF5peih9C6dAaXjwf40S0OfdLp9lY6x4qb36mMd0tRPX5Zae0CBPPUuByyz6Y__DXHTCa7mZZQfbtjEvRHoDuxzmKTZ4qTNbaKX8RKNxtpSrLYaPhacgbFURXpRH4Ol_T8XOkqQsi5GraRckPh_nGyBolkPRtRkPiwaB1-CKm39UGkFGlH3fO5gp7CRnya5Ao0l2_-WnNBi93abcGwQZf5NBVsI80D9dDwUnZEaXH-MsiN77dS11e3NSJYuYgouzkKZhanzh2wtgZSRMZxlC2AOhBndVA5ToCe1eVNvYCcvrrZoK0AzT0ZOJ70ByD0NrmHw6E7UZkYObyj0X0Ba_fxySGZLQAf_DGO2k6Ee1khT3tWrbtcPsbK3NBtzb8EHP64nS3iQgVzEvLZcMsttzP9xEFmu5QX1nu0I1PyhS709Iir1GZP3DM8TBbPAzSbYM09Xy_8XXiBQNbZp8Axix-1s5Kj5YoKchO92r9ArH-4uEmJJbmY1Zi_tydf8AWrs3HE7Fcmx5G-fkWeAkp-02gG-pnnfNP0xsTe0mQGtUAZMr5WIaMAz_Wadpu0iOW5cD2IRi600phSsfJrVHEJZz6-AusZaU8UPHlNVM1CuBSqivNcYjgUsIhCHt0qgT8LW7Ez2SmtR0owmTqSNoJktDe-hggpNhFQGDQyYNL9z-M-fIIu2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https://yandex-images.clstorage.net/4RS8Fc269/165d9f7M06/LORz2XPbRo3MxI0SFbL7TGsg-eC_Cfpxn9CJcbgYmUE0kYZpLxo6p3jRbMNX-ahnmWtpIlTmRIV9aI7bDqfXbW28Y5U2n13TmI-VRh2x_k52fbrxo1P-LIWS2n3vGqIsROD3A1YpFdJXqSHDXav9eo8hL0pu8hHjD1j3ynWypjcdx1HNWNEDtfH70hwzqvtAdEbD76VN9zmD0_sXtHuXKW3I1zZuAg_ae5Ix42eq6FfMIhFXZ4gW8xpk6fxZtY8KOMBK23jnGqXRxNU4P6zefV9a0siMctoJsMbBF5peih9C6dAaXjwf40S0OfdLp9lY6x4qb36mMd0tRPX5Zae0CBPPUuByyz6Y__DXHTCa7mZZQfbtjEvRHoDuxzmKTZ4qTNbaKX8RKNxtpSrLYaPhacgbFURXpRH4Ol_T8XOkqQsi5GraRckPh_nGyBolkPRtRkPiwaB1-CKm39UGkFGlH3fO5gp7CRnya5Ao0l2_-WnNBi93abcGwQZf5NBVsI80D9dDwUnZEaXH-MsiN77dS11e3NSJYuYgouzkKZhanzh2wtgZSRMZxlC2AOhBndVA5ToCe1eVNvYCcvrrZoK0AzT0ZOJ70ByD0NrmHw6E7UZkYObyj0X0Ba_fxySGZLQAf_DGO2k6Ee1khT3tWrbtcPsbK3NBtzb8EHP64nS3iQgVzEvLZcMsttzP9xEFmu5QX1nu0I1PyhS709Iir1GZP3DM8TBbPAzSbYM09Xy_8XXiBQNbZp8Axix-1s5Kj5YoKchO92r9ArH-4uEmJJbmY1Zi_tydf8AWrs3HE7Fcmx5G-fkWeAkp-02gG-pnnfNP0xsTe0mQGtUAZMr5WIaMAz_Wadpu0iOW5cD2IRi600phSsfJrVHEJZz6-AusZaU8UPHlNVM1CuBSqivNcYjgUsIhCHt0qgT8LW7Ez2SmtR0owmTqSNoJktDe-hggpNhFQGDQyYNL9z-M-fIIu2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AutoShape 18" descr="https://yandex-images.clstorage.net/4RS8Fc269/165d9f7M06/LORz2XPbRo3MxI0SFbL7TGsg-eC_Cfpxn9CJcbgYmUE0kYZpLxo6p3jRbMNX-ahnmWtpIlTmRIV9aI7bDqfXbW28Y5U2n13TmI-VRh2x_k52fbrxo1P-LIWS2n3vGqIsROD3A1YpFdJXqSHDXav9eo8hL0pu8hHjD1j3ynWypjcdx1HNWNEDtfH70hwzqvtAdEbD76VN9zmD0_sXtHuXKW3I1zZuAg_ae5Ix42eq6FfMIhFXZ4gW8xpk6fxZtY8KOMBK23jnGqXRxNU4P6zefV9a0siMctoJsMbBF5peih9C6dAaXjwf40S0OfdLp9lY6x4qb36mMd0tRPX5Zae0CBPPUuByyz6Y__DXHTCa7mZZQfbtjEvRHoDuxzmKTZ4qTNbaKX8RKNxtpSrLYaPhacgbFURXpRH4Ol_T8XOkqQsi5GraRckPh_nGyBolkPRtRkPiwaB1-CKm39UGkFGlH3fO5gp7CRnya5Ao0l2_-WnNBi93abcGwQZf5NBVsI80D9dDwUnZEaXH-MsiN77dS11e3NSJYuYgouzkKZhanzh2wtgZSRMZxlC2AOhBndVA5ToCe1eVNvYCcvrrZoK0AzT0ZOJ70ByD0NrmHw6E7UZkYObyj0X0Ba_fxySGZLQAf_DGO2k6Ee1khT3tWrbtcPsbK3NBtzb8EHP64nS3iQgVzEvLZcMsttzP9xEFmu5QX1nu0I1PyhS709Iir1GZP3DM8TBbPAzSbYM09Xy_8XXiBQNbZp8Axix-1s5Kj5YoKchO92r9ArH-4uEmJJbmY1Zi_tydf8AWrs3HE7Fcmx5G-fkWeAkp-02gG-pnnfNP0xsTe0mQGtUAZMr5WIaMAz_Wadpu0iOW5cD2IRi600phSsfJrVHEJZz6-AusZaU8UPHlNVM1CuBSqivNcYjgUsIhCHt0qgT8LW7Ez2SmtR0owmTqSNoJktDe-hggpNhFQGDQyYNL9z-M-fIIu2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2" name="Picture 2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85184"/>
            <a:ext cx="1531899" cy="1556792"/>
          </a:xfrm>
          <a:prstGeom prst="rect">
            <a:avLst/>
          </a:prstGeom>
          <a:noFill/>
        </p:spPr>
      </p:pic>
      <p:pic>
        <p:nvPicPr>
          <p:cNvPr id="30746" name="Picture 26" descr="Picture background"/>
          <p:cNvPicPr>
            <a:picLocks noChangeAspect="1" noChangeArrowheads="1"/>
          </p:cNvPicPr>
          <p:nvPr/>
        </p:nvPicPr>
        <p:blipFill>
          <a:blip r:embed="rId7" cstate="print"/>
          <a:srcRect r="-849" b="8173"/>
          <a:stretch>
            <a:fillRect/>
          </a:stretch>
        </p:blipFill>
        <p:spPr bwMode="auto">
          <a:xfrm>
            <a:off x="7092280" y="5229200"/>
            <a:ext cx="1296144" cy="1284888"/>
          </a:xfrm>
          <a:prstGeom prst="rect">
            <a:avLst/>
          </a:prstGeom>
          <a:noFill/>
        </p:spPr>
      </p:pic>
      <p:pic>
        <p:nvPicPr>
          <p:cNvPr id="30748" name="Picture 28" descr="Picture background"/>
          <p:cNvPicPr>
            <a:picLocks noChangeAspect="1" noChangeArrowheads="1"/>
          </p:cNvPicPr>
          <p:nvPr/>
        </p:nvPicPr>
        <p:blipFill>
          <a:blip r:embed="rId8" cstate="print"/>
          <a:srcRect r="8727"/>
          <a:stretch>
            <a:fillRect/>
          </a:stretch>
        </p:blipFill>
        <p:spPr bwMode="auto">
          <a:xfrm>
            <a:off x="0" y="2276872"/>
            <a:ext cx="1640189" cy="1728192"/>
          </a:xfrm>
          <a:prstGeom prst="rect">
            <a:avLst/>
          </a:prstGeom>
          <a:noFill/>
        </p:spPr>
      </p:pic>
      <p:pic>
        <p:nvPicPr>
          <p:cNvPr id="30752" name="Picture 32" descr="Picture background"/>
          <p:cNvPicPr>
            <a:picLocks noChangeAspect="1" noChangeArrowheads="1"/>
          </p:cNvPicPr>
          <p:nvPr/>
        </p:nvPicPr>
        <p:blipFill>
          <a:blip r:embed="rId9" cstate="print"/>
          <a:srcRect b="8156"/>
          <a:stretch>
            <a:fillRect/>
          </a:stretch>
        </p:blipFill>
        <p:spPr bwMode="auto">
          <a:xfrm>
            <a:off x="2483768" y="2204864"/>
            <a:ext cx="833246" cy="80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13576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 теперь мы узнаем внимательные ли вы читатели. 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1124744"/>
            <a:ext cx="56886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какой сказке жительница морских глубин проучила жадину?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(А.С. Пушкин «Сказка о рыбаке и рыбке»)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Кто умудрился в одно и то же время находиться далеко и близко, высоко и низко, всё видеть, всё слышать и есть не велел?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(Машенька. Сказка «Машенька и медведь»)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какой безделушке смог поместиться целый город?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табакерке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В. Одоевский «Городок в табакерке»)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Сколько лет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Шахерезада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рассказывала свои сказки?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(Почти три года)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Кто рассказал нам «Сказки по телефону»?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 Дж.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Родари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звали главного героя повести И. Тургенева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(Герасим)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звали друга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Винни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Пуха?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(Пятачок)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Сколько лет прожил на острове Робинзон Крузо?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(28 лет)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правит король, который не может умножить сто на сто?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(В Королевстве кривых зеркал)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Какая буква была заколдована в одном из «Денискиных рассказов»?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(Буква «Ш»)</a:t>
            </a:r>
            <a:r>
              <a:rPr lang="ru-RU" sz="800" dirty="0" smtClean="0">
                <a:latin typeface="+mj-lt"/>
                <a:ea typeface="Times New Roman" pitchFamily="18" charset="0"/>
                <a:cs typeface="Arial" pitchFamily="34" charset="0"/>
              </a:rPr>
              <a:t> У какого героя была такая клятва: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«Чтоб я сломался, если выдам тайну!»? </a:t>
            </a:r>
            <a:endParaRPr lang="ru-RU" sz="1400" dirty="0" smtClean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8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(У Электроника. Е. Велтистов «Приключения Электроника»)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В какой сказке  А. С. Пушкина есть чудесный остров и как он называется?</a:t>
            </a:r>
            <a:endParaRPr lang="ru-RU" sz="1400" dirty="0" smtClean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8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(«Сказка о царе </a:t>
            </a:r>
            <a:r>
              <a:rPr lang="ru-RU" sz="800" i="1" dirty="0" err="1" smtClean="0">
                <a:latin typeface="+mj-lt"/>
                <a:ea typeface="Times New Roman" pitchFamily="18" charset="0"/>
                <a:cs typeface="Arial" pitchFamily="34" charset="0"/>
              </a:rPr>
              <a:t>Салтане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», остров Буян)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В какой басне И.А. Крылова герои не смогли сдвинуть воз с места? </a:t>
            </a:r>
            <a:endParaRPr lang="ru-RU" sz="1400" dirty="0" smtClean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8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(«Лебедь, Щука и Рак»)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8" name="Picture 4" descr="&quot;Животный и растительный мир Кубани&quot;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7718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1760" y="764704"/>
            <a:ext cx="65527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Какое стихотворение М.Ю. Лермонтова начинается так: «Скажи-ка дядя,                                                         ведь недаром…»?</a:t>
            </a:r>
            <a:r>
              <a:rPr lang="ru-RU" sz="14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(«Бородино»)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Из какого стихотворения А.С. Пушкина строки: «Унылая пора – очей   </a:t>
            </a:r>
            <a:endParaRPr lang="ru-RU" sz="1400" dirty="0" smtClean="0">
              <a:solidFill>
                <a:srgbClr val="00B0F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95300" algn="l"/>
              </a:tabLst>
            </a:pPr>
            <a:r>
              <a:rPr lang="ru-RU" sz="1400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очарованье»?  </a:t>
            </a:r>
            <a:r>
              <a:rPr lang="ru-RU" sz="800" i="1" dirty="0" smtClean="0">
                <a:solidFill>
                  <a:srgbClr val="00B0F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800" i="1" dirty="0" smtClean="0">
                <a:latin typeface="+mj-lt"/>
                <a:ea typeface="Times New Roman" pitchFamily="18" charset="0"/>
                <a:cs typeface="Arial" pitchFamily="34" charset="0"/>
              </a:rPr>
              <a:t>(«Осень»)</a:t>
            </a:r>
            <a:r>
              <a:rPr lang="ru-RU" sz="8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звали героев романа А. Дюма «Три мушкетёра»?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Атос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Партос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Арамис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Артаньян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какой повести Н.В. Гоголя герой отправляется к царице за черевичками?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(«Ночь перед Рождеством»)</a:t>
            </a:r>
            <a:endParaRPr lang="ru-RU" sz="800" dirty="0" smtClean="0"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 какому произведению А.С. Пушкин дал эпиграф: «Береги честь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смолоду…»?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(«Капитанская дочка»)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звали девушку, которая боялась жаркой погоды?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(Снегурочка)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 называется летательный аппарат Бабы-яги?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(Ступа)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842" name="AutoShape 2" descr="Литературная викторина &quot;Учителя и ученики из мультфильмов, кино и книг&quot; 2023, Б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s://avatars.mds.yandex.net/i?id=4d57c885ac41a7b3ab31cc8c8f3d45e3ee33fe1f-1068631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72208" cy="1296144"/>
          </a:xfrm>
          <a:prstGeom prst="rect">
            <a:avLst/>
          </a:prstGeom>
          <a:noFill/>
        </p:spPr>
      </p:pic>
      <p:pic>
        <p:nvPicPr>
          <p:cNvPr id="35846" name="Picture 6" descr="Конкурс: &quot; Книга в моем доме!&quot;. - АСТАНА ҚАЛАСЫ ӘКІМДІГІНІ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987824" cy="2111536"/>
          </a:xfrm>
          <a:prstGeom prst="rect">
            <a:avLst/>
          </a:prstGeom>
          <a:noFill/>
        </p:spPr>
      </p:pic>
      <p:pic>
        <p:nvPicPr>
          <p:cNvPr id="35848" name="Picture 8" descr="https://avatars.mds.yandex.net/i?id=0911fa1d36cc4d7d171ecde2c7d9c6a11804d979-904404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avatars.mds.yandex.net/i?id=f6b9c2e29eb62be21eabd049f844c7481eb765354f36647c-4338066-images-thumbs&amp;n=13"/>
          <p:cNvPicPr>
            <a:picLocks noChangeAspect="1" noChangeArrowheads="1"/>
          </p:cNvPicPr>
          <p:nvPr/>
        </p:nvPicPr>
        <p:blipFill>
          <a:blip r:embed="rId2" cstate="print"/>
          <a:srcRect b="29220"/>
          <a:stretch>
            <a:fillRect/>
          </a:stretch>
        </p:blipFill>
        <p:spPr bwMode="auto">
          <a:xfrm>
            <a:off x="683568" y="5229200"/>
            <a:ext cx="8280920" cy="1484784"/>
          </a:xfrm>
          <a:prstGeom prst="rect">
            <a:avLst/>
          </a:prstGeom>
          <a:noFill/>
        </p:spPr>
      </p:pic>
      <p:pic>
        <p:nvPicPr>
          <p:cNvPr id="573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5651" t="13860" r="4556" b="4241"/>
          <a:stretch>
            <a:fillRect/>
          </a:stretch>
        </p:blipFill>
        <p:spPr bwMode="auto">
          <a:xfrm>
            <a:off x="3563888" y="908720"/>
            <a:ext cx="5184576" cy="423384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476672"/>
            <a:ext cx="2304256" cy="3460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ВРЕД КОМПЬЮТЕРА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3312368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Книга</a:t>
            </a:r>
            <a:r>
              <a:rPr lang="ru-RU" sz="1600" dirty="0" smtClean="0">
                <a:solidFill>
                  <a:srgbClr val="00B0F0"/>
                </a:solidFill>
              </a:rPr>
              <a:t> – это самое лучшее, что когда-либо создал человек, потому что она нас и учит, и воспитывает, и ведёт по жизни. А самое главное – она делает шире наш кругозор, развивает память. Читая книги, каждый из нас становится умнее, сильнее, благороднее.</a:t>
            </a:r>
            <a:endParaRPr lang="ru-RU" sz="1600" dirty="0">
              <a:solidFill>
                <a:srgbClr val="00B0F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55776" y="1045186"/>
            <a:ext cx="58326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Английский историк Макалей, живший в прошлом веке, написал замечательное послание: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…Если бы мне предложили стать королём – хозяином дворцов, садов, и слуг, кормили бы вкусными- вкусными обедами, поили вином, укладывали спать в мягкую-мягкую постель, наряжали бы в роскошные одежды – с единственным условием, чтобы я не читал книг, - я бы ни за что не согласился. Лучше я буду бедняком и стану жить на чердаке, но со множеством книг, чем король без библиотеки.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11760" y="3429000"/>
            <a:ext cx="65527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что рассказывает Корней Иванович Чуковский: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Я отправился на толкучку купить себе астрономию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Фламмариона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 астрономии не было, и пришлось из вежливости купить за те же деньги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Олендорфа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«Самоучитель английского языка». …Самоучитель был растрёпанный, с чернильными и сальными пятнами, в нём не хватало страниц.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Словно о высшем блаженстве, мечтал я о том сладостном времени, когда и Шекспир, и Вальтер Скотт, и мой обожаемый Диккенс будут мне так же доступны, как, скажем, Толстой или  Гоголь.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Теперь, когда я благодаря этому нескладному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Олендорфу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прочитал в течение своей жизни тысячи английских книг, я …вправе сказать: да здравствует самообразование во всех областях, в том числе и в усвоении чужих языков!..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7824" y="404664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помогает развить нам книга?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7" name="Picture 3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28226" r="8602"/>
          <a:stretch>
            <a:fillRect/>
          </a:stretch>
        </p:blipFill>
        <p:spPr bwMode="auto">
          <a:xfrm>
            <a:off x="467544" y="980728"/>
            <a:ext cx="1800200" cy="2010196"/>
          </a:xfrm>
          <a:prstGeom prst="rect">
            <a:avLst/>
          </a:prstGeom>
          <a:noFill/>
        </p:spPr>
      </p:pic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016224" cy="249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04664"/>
            <a:ext cx="5796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50EBB"/>
                </a:solidFill>
                <a:latin typeface="Arial" pitchFamily="34" charset="0"/>
                <a:cs typeface="Arial" pitchFamily="34" charset="0"/>
              </a:rPr>
              <a:t>Один из крупных учёных </a:t>
            </a:r>
            <a:r>
              <a:rPr lang="en-US" sz="1400" b="1" dirty="0" smtClean="0">
                <a:solidFill>
                  <a:srgbClr val="050EBB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ru-RU" sz="1400" b="1" dirty="0" smtClean="0">
                <a:solidFill>
                  <a:srgbClr val="050EBB"/>
                </a:solidFill>
                <a:latin typeface="Arial" pitchFamily="34" charset="0"/>
                <a:cs typeface="Arial" pitchFamily="34" charset="0"/>
              </a:rPr>
              <a:t>века В.А. Обручев считал, что профессию он выбрал благодаря книгам, прочитанным в детстве.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Когда мне было восемь лет, моя мать по вечерам читала мне и моим братьям сочинения Купера. Нам очень нравились «Кожаный мешок», «Последний из могикан», «Следопыт», их приключения в диких лесах Америки, их борьба с белокожими пришельцами, которые захватывали их охотничьи угодья. Потом родители стали покупать нам сочинения Майн-Рида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Жюля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Верна, и вместе с героями этих авторов мы мысленно …поднимались на высокие горы, спускались в глубины океанов, изнывали от жажды в пустынях, …переживали приключения на таинственном острове…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И тогда я уже решил, что, когда вырасту, - сделаюсь путешественником.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005064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50EBB"/>
                </a:solidFill>
                <a:latin typeface="Arial" pitchFamily="34" charset="0"/>
                <a:cs typeface="Arial" pitchFamily="34" charset="0"/>
              </a:rPr>
              <a:t>А.В Сухомлинский считал, что самое страшное горе, самая опасная болезнь, если человеку не хочется читать.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 книги наступает мрак, убогость умственной жизни, а это ведёт к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бездуховности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Для воспитания в детях доброты и широты души, нравственной культуры нужно давать читать такие книги, которые оставят след в их сердцах, сознании, дадут удовлетворение.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avatars.mds.yandex.net/i?id=60fad7ea8e8d6f75fecb6c500b571d759ffd9fb1-457566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024336" cy="2090254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062a1ec80ac64497e68fe507b40e6516d0368f42-564697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1812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68752" cy="63408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Вывод:  То, что мы читаем в детстве, остаётся с нами на всю жизнь, помогает стать людьми.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этом сочинил стихотворение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Владимир Высоцкий « Баллада о борьбе».</a:t>
            </a: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Если, путь прорубая отцовским мечом,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Ты солёные слёзы на ус намотал,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Если в жарком бою испытал, что почём,-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Значит, нужные книги ты в детстве читал!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AutoShape 4" descr="https://yandex-images.clstorage.net/s4rfF9202/2a5b449yC/Q_TP0SQg7cv5BVfLUaYC8AwGBqWZtf9g7lGdLYglYUDsCBjcjoXvqv0jQcenmu-D_tSASEu0arxxbzdpod7k9k-hntQVLeGyqFh_sniWHtQceyrQubTjEaZ9wUDdVEQllXA5hH8kCncxypxKYw8uWv-AtRhLwDLlfNKWYHSSqfJP9E81OHQY0y2hKm_p9v5owPMi2Ym882lW6Yjw7eSlDSTROHQ3PM7HleJklnvP3m5PLJ3gH5E2zbym18zUIq3eX0TPHSx8NBORQfLHFcoyrBTvqk2xYNOBJuEEOFUwxQGICZyAO3wGq4F-pEL_MxZugyTtxGd54iEUGvMEsLq1nnNsd0EojDS_2TVCo5XiHnC8L-JFadyPZTrxKMRpwMmRgElQ7JcYUt-xEnS6D6MyxqO8ocg_gUo5CJbLvPRuudYD_PfVGHi8m30h_lMNwm4kHHfylYXAA3GiFRhMPeSRaQSx-Ogf_IrL3WoEKh8fGi4TkOUUd0miFQCqS6j4Ft0e37B_MYSsJG9lpXL7rXaeRMDDbpm1SPd9ppU0wH0kbfno4agEs3Ru44GqwNaHP25-vwgBpPclaj3wnnfstKItdmv8n7WMvGSXnaWqSxEetijMxx6lmVSDed6hOEwdyEmtGG30WOuwkmtdVoy-Yws-AntQvZiH-QLF9M6zfFRC8TL_tM_BuGyQO_EB0r-J8mow0Keq-Z1g61E64aicHXiRlTgheCBbwKIbFQbw3p9D1l5fTBmQR7FKaYDG11jQOtV6E6TrnQxg_OvVBQp3JcIW0MCvZtkRLPONTiFogD3EKQFsEdxkD1RCF6XWjJbjV15mHyztPBNBAiV4dsOo5O45es94L6nk-LRv5aFKqyECdjAge7rRRTgPkZ6dMOx9oNFNxIFsZCu8Qju1ugja39-yagccwQS3rUKlTAYD2GBOpVqH_NMxkDjk28mxTk8dOr6ACNcypYGEo-kmQaQEjb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yandex-images.clstorage.net/s4rfF9202/2a5b449yC/Q_TP0SQg7cv5BVfLUaYC8AwGBqWZtf9g7lGdLYglYUDsCBjcjoXvqv0jQcenmu-D_tSASEu0arxxbzdpod7k9k-hntQVLeGyqFh_sniWHtQceyrQubTjEaZ9wUDdVEQllXA5hH8kCncxypxKYw8uWv-AtRhLwDLlfNKWYHSSqfJP9E81OHQY0y2hKm_p9v5owPMi2Ym882lW6Yjw7eSlDSTROHQ3PM7HleJklnvP3m5PLJ3gH5E2zbym18zUIq3eX0TPHSx8NBORQfLHFcoyrBTvqk2xYNOBJuEEOFUwxQGICZyAO3wGq4F-pEL_MxZugyTtxGd54iEUGvMEsLq1nnNsd0EojDS_2TVCo5XiHnC8L-JFadyPZTrxKMRpwMmRgElQ7JcYUt-xEnS6D6MyxqO8ocg_gUo5CJbLvPRuudYD_PfVGHi8m30h_lMNwm4kHHfylYXAA3GiFRhMPeSRaQSx-Ogf_IrL3WoEKh8fGi4TkOUUd0miFQCqS6j4Ft0e37B_MYSsJG9lpXL7rXaeRMDDbpm1SPd9ppU0wH0kbfno4agEs3Ru44GqwNaHP25-vwgBpPclaj3wnnfstKItdmv8n7WMvGSXnaWqSxEetijMxx6lmVSDed6hOEwdyEmtGG30WOuwkmtdVoy-Yws-AntQvZiH-QLF9M6zfFRC8TL_tM_BuGyQO_EB0r-J8mow0Keq-Z1g61E64aicHXiRlTgheCBbwKIbFQbw3p9D1l5fTBmQR7FKaYDG11jQOtV6E6TrnQxg_OvVBQp3JcIW0MCvZtkRLPONTiFogD3EKQFsEdxkD1RCF6XWjJbjV15mHyztPBNBAiV4dsOo5O45es94L6nk-LRv5aFKqyECdjAge7rRRTgPkZ6dMOx9oNFNxIFsZCu8Qju1ugja39-yagccwQS3rUKlTAYD2GBOpVqH_NMxkDjk28mxTk8dOr6ACNcypYGEo-kmQaQEjb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1512168" cy="1835068"/>
          </a:xfrm>
          <a:prstGeom prst="rect">
            <a:avLst/>
          </a:prstGeom>
          <a:noFill/>
        </p:spPr>
      </p:pic>
      <p:pic>
        <p:nvPicPr>
          <p:cNvPr id="5130" name="Picture 10" descr="https://avatars.mds.yandex.net/i?id=39c3b8e3510f7d67b6d85b6b86084c1d7fab7dda-10696481-images-thumbs&amp;n=13"/>
          <p:cNvPicPr>
            <a:picLocks noChangeAspect="1" noChangeArrowheads="1"/>
          </p:cNvPicPr>
          <p:nvPr/>
        </p:nvPicPr>
        <p:blipFill>
          <a:blip r:embed="rId3" cstate="print"/>
          <a:srcRect l="4545" t="4546" r="4545" b="4545"/>
          <a:stretch>
            <a:fillRect/>
          </a:stretch>
        </p:blipFill>
        <p:spPr bwMode="auto">
          <a:xfrm>
            <a:off x="323528" y="3501008"/>
            <a:ext cx="2880320" cy="2880320"/>
          </a:xfrm>
          <a:prstGeom prst="rect">
            <a:avLst/>
          </a:prstGeom>
          <a:noFill/>
        </p:spPr>
      </p:pic>
      <p:sp>
        <p:nvSpPr>
          <p:cNvPr id="5132" name="AutoShape 12" descr="https://yandex-images.clstorage.net/s4rfF9202/2a5b449yC/Q_TP0SQg7cv5BVfLUaYC8AwGBqWZtf9g7lGdLZ1pWAD1TWmR5oybr6h-JJOi3sLn2uSYUEb4S-RsKnIo6dbw9yO0x4wVLeGqkEBDsmiWHtQceyrQubTjEaZ9wUDgFUAFUPn4TAskMjsdqoQ6o5ey8o_ltUALXfetsDYjLOTSZQpfsHOhwNyQbxFB3nvtNiakHD8OsUl4x-2m8SwcUbRB9RjhPPyvDMrnBWp0DhM7mgrbtLFoyym2ARCGJwD0YuUiS7hfYXw8SMftfRK_OSquMCTjLlk5cEslHiVMEP1s5QEUofSQu5AKM4GWvA7fM-ouo1xlhGOVksl0Hj9A2Epdfk9IX800SPijbVU-Y5Hq5jj8X3K9JWBn2SLVQID1LCltuMWg5Iv82stxBpim_6umIvukzZx_GapxMMozCKja3ep_vNfpkFxEU_V1TjcxsvboEEP-qb2EV1F28Rh4cdSBaTAhePDnhKpbYbqwTk-H4v6zbCWwdyUqZTyyV8B0llUO42hPHYjYyPtVwb5X7QZq5CDLCqW5BHvdNjHk6J2E0YWcqZzYu0Rup_maxB7jHwZOMwDtmIcRFiFwBqeowNq1iut4D-Vw2BBL6amWO-ECGtgM136hwTB3UVbdwLxtCI3ZxG1gUGe4Is8drpRiJ0e6ckPchWCDQdKxkOZ77FSS5f7fqPtJHHxov3FFSiP9Yq6ECOMWiSVw54FWbRiETUQBoXQdUCAv6F6v4eZ8PgNbHnqDlM3M90m2lRSeX6S4gsGia6SXmTh4sHfddTbD7WpipISvDlVRsCeddtGgEBl0peUgibAsnzgi553y9AZDO-rW12SFgA_5omUgSrOkZF4FloM83x0I3PCr2bVWIw2-vqzQu_JJgQx_8Ta1WFyx5BXlBGGwAI9UpquhehgKWwvG7nOIxQA7iWIVpOovhCza-Q73_I-pJMz0T-WNnpMlEjbYFAdeMTnQ6xnGpYA4UY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4634"/>
          <a:stretch>
            <a:fillRect/>
          </a:stretch>
        </p:blipFill>
        <p:spPr bwMode="auto">
          <a:xfrm>
            <a:off x="3419872" y="3501008"/>
            <a:ext cx="295232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Как же стать настоящим читателем?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980728"/>
            <a:ext cx="60486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Мариэтта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Шагинян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известная писательница, считает, что научить человека читать очень трудно. Трудно потому, что сделать это никто не может, кроме самого человека…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Можно прочитать книгу и ничего не понять, не запомнить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Вот какие советы дала писательница: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Начав читать – надо непременно закончить Неоконченные книги, как недоеденные куски на тарелке, портят людям характер…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Читать прилежно, внимательно, вникая в содержание, тогда поймёшь смысл прочитанного.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Читать не фантастику, не романы о любви. Чтение таких книг скорее разучит читать, чем приучит. Чтение таких книг приучает к бездельному чтению, так как они не заставляют вас задумываться над смыслом прочитанного.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Ищем наслаждения.  Ищем мудрости. Ищем знания. Любование искусством писателя и поэта, восторг по поводу удачного выражения, волнение, вызванное глубиной мысли, - вот чтение.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 Нет наслаждения книгой – нет чтения, нет читателя.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s://avatars.mds.yandex.net/i?id=a0d197874e1023bba153b6969e0b94d99a30a0df26304c90-1025493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30040" cy="18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Как научиться отличать хорошую книгу от плохой? 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412776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познакомиться с основными произведениями русской классики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века, надо прочитать четыре тома Пушкина, три тома Гоголя, три-четыре тома Тургенева, четыре-пять томов Достоевского, один том Некрасова, четыре-пять томов Чехова – всего около тридцати книг. При желании список можно и расширить. А потом перечитывать.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Классические книги тем и отличаются, что их можно перечитывать всю жизнь, получать новое удовольствие, новую радость.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Читатель тот, кто перечитывает.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359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Как научиться читать правильно?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645024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Как быть тем, кто читать не любит?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4139208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опять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Мариэтта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Шагинян  даёт такой совет: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Найти первую интересную книгу, чтобы она стала ключом, чтобы заинтересовала вас.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Читать книги на одну тему.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Читать ежедневно по полчаса в течение двух-трёх недель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 И вы обязательно полюбите чтение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104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Подведём итог нашим размышлениям.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448490"/>
            <a:ext cx="62646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Великая радость – жить на земле ещё и читателем!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 дня без прочитанной странички…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Ценить книги превыше золота и драгоценных камней, извлекать из них цвет науки.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Жизнь станет куда интереснее!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ты станешь образованным человеком! </a:t>
            </a:r>
            <a:r>
              <a:rPr lang="ru-RU" sz="1400" dirty="0" smtClean="0">
                <a:latin typeface="+mj-lt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Конечно, без компьютерных технологий сейчас невозможно и мы часть информационного будущего планеты. Но, тем не менее, чтение книг и созидание – важнейшие компоненты нашей жизни.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4104456" cy="2975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i?id=2fd823d123645fd23225cb887d1be3e54c25227c-822328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600400" cy="1728192"/>
          </a:xfrm>
          <a:prstGeom prst="rect">
            <a:avLst/>
          </a:prstGeom>
          <a:noFill/>
        </p:spPr>
      </p:pic>
      <p:sp>
        <p:nvSpPr>
          <p:cNvPr id="34824" name="AutoShape 8" descr="https://yandex-images.clstorage.net/s4rfF9202/2a5b449yC/Q_TP0SQg7cv5BVfLUaYC8AwGBqWZtf9g7lGdLNAgFV29RXTEkoHDt6EuJIeCzsOCn5XNGR-kb8khdyYxidOtuk7k04gVNfGqhEBLpgGGDuQEc3Op3cSXcZo4lGGsJUm1UIH4QH9kRlclkpjmw6ua9vq8xVyjXAo1MGYnaLQOVaZbFOthlFg8L5nRkiuhvn7kQFcSWRHga3EW1cjQDSS5_UhFSORXnJpP5WKsVm-DYqKruO2c1x2mlYBiC3gEjn2yUzgr3XSAlNOlHVb_vTbq3Jx3-ikZbKPJwrXEfNWATfEIjSTwy1xOyxmqrJpn80baQ2wBNGs5bvEYektULDYhtqM4h5UAMPBTjTGKV31-4gQgKx41CUBf9TK5VHSVTCFdbNlQwKeMtjuJjgS6_79KgrvEGSjnAda1zHYDJLy2tYZXsKMxFIwAy61B3vclbjLoPKcKre1w16EW4azwbeQl1YgBRKzf_CYrNabsCtP7lspzLDUg24HCubQSy_jwPlEagyhXKZAAqGsZsb4rkfI-2LRTBqltXFvh1h08HD20yXkA5WzwHzjasxXSvKZLHyZKH-Qd0O-9hvUA4qNMvN7VEpNor9GQ2BjXcZnSJ5WCAvSoJwLRWVDXgTo5aOyx6JUhxBnkLON0slchgsBiE6MaOsOM5dS_eRYV4D7n2PSOoSZDnAO9NKDsT51Fyjv1Nl7wnE8qNRnAB4GK4VDM_WTtkbQplGSzCNKraWqcRg8HEvqLxEmgtx0ykZgarzTkqv2ST_DTmTB4JOOtOSor_fp-fNBX9kHZABuhNlnEmM3AqcUgyZjUY3Sa133ipAZv876ue4wFWAcJwqVM9q_oOG7Jete4V6mUOPjnbVnKyykmdijEq-qRZVh34VKhiDBdcKnhyMm0xA_w1uv1DqgeX9-GCpfMhWx3ybIh7GqPoLySUQ4X6OOFhDwc21WReuOFrgLseAeSKbnMnxFCeezQOVy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3744416" cy="1894711"/>
          </a:xfrm>
          <a:prstGeom prst="rect">
            <a:avLst/>
          </a:prstGeom>
          <a:noFill/>
        </p:spPr>
      </p:pic>
      <p:pic>
        <p:nvPicPr>
          <p:cNvPr id="34828" name="Picture 12" descr="https://avatars.mds.yandex.net/i?id=5dac853bebf7834d4ce713a18316a17fafaaa46a-456883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1"/>
            <a:ext cx="3491880" cy="1800200"/>
          </a:xfrm>
          <a:prstGeom prst="rect">
            <a:avLst/>
          </a:prstGeom>
          <a:noFill/>
        </p:spPr>
      </p:pic>
      <p:sp>
        <p:nvSpPr>
          <p:cNvPr id="34830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6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8" name="Picture 2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3848427" cy="1800200"/>
          </a:xfrm>
          <a:prstGeom prst="rect">
            <a:avLst/>
          </a:prstGeom>
          <a:noFill/>
        </p:spPr>
      </p:pic>
      <p:pic>
        <p:nvPicPr>
          <p:cNvPr id="34840" name="Picture 24" descr="https://avatars.mds.yandex.net/i?id=6bb832201039bd49fb788be26cffff084fd989732e6f3561-4229758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157192"/>
            <a:ext cx="2981131" cy="139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1296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Слайд 1</vt:lpstr>
      <vt:lpstr>ВРЕД КОМПЬЮТЕРА</vt:lpstr>
      <vt:lpstr>Слайд 3</vt:lpstr>
      <vt:lpstr>Слайд 4</vt:lpstr>
      <vt:lpstr>Вывод:  То, что мы читаем в детстве, остаётся с нами на всю жизнь, помогает стать людьми. </vt:lpstr>
      <vt:lpstr>Как же стать настоящим читателем? </vt:lpstr>
      <vt:lpstr>Как научиться отличать хорошую книгу от плохой? </vt:lpstr>
      <vt:lpstr>Подведём итог нашим размышлениям.</vt:lpstr>
      <vt:lpstr>Слайд 9</vt:lpstr>
      <vt:lpstr>А теперь мы узнаем внимательные ли вы читатели.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Пользователь Windows</cp:lastModifiedBy>
  <cp:revision>32</cp:revision>
  <dcterms:created xsi:type="dcterms:W3CDTF">2011-12-13T19:04:59Z</dcterms:created>
  <dcterms:modified xsi:type="dcterms:W3CDTF">2025-03-14T08:00:00Z</dcterms:modified>
</cp:coreProperties>
</file>