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6" r:id="rId1"/>
  </p:sldMasterIdLst>
  <p:notesMasterIdLst>
    <p:notesMasterId r:id="rId48"/>
  </p:notesMasterIdLst>
  <p:sldIdLst>
    <p:sldId id="256" r:id="rId2"/>
    <p:sldId id="365" r:id="rId3"/>
    <p:sldId id="368" r:id="rId4"/>
    <p:sldId id="355" r:id="rId5"/>
    <p:sldId id="356" r:id="rId6"/>
    <p:sldId id="357" r:id="rId7"/>
    <p:sldId id="358" r:id="rId8"/>
    <p:sldId id="359" r:id="rId9"/>
    <p:sldId id="360" r:id="rId10"/>
    <p:sldId id="361" r:id="rId11"/>
    <p:sldId id="362" r:id="rId12"/>
    <p:sldId id="345" r:id="rId13"/>
    <p:sldId id="276" r:id="rId14"/>
    <p:sldId id="346" r:id="rId15"/>
    <p:sldId id="347" r:id="rId16"/>
    <p:sldId id="348" r:id="rId17"/>
    <p:sldId id="349" r:id="rId18"/>
    <p:sldId id="350" r:id="rId19"/>
    <p:sldId id="351" r:id="rId20"/>
    <p:sldId id="352" r:id="rId21"/>
    <p:sldId id="353" r:id="rId22"/>
    <p:sldId id="344" r:id="rId23"/>
    <p:sldId id="354" r:id="rId24"/>
    <p:sldId id="275" r:id="rId25"/>
    <p:sldId id="328" r:id="rId26"/>
    <p:sldId id="330" r:id="rId27"/>
    <p:sldId id="331" r:id="rId28"/>
    <p:sldId id="339" r:id="rId29"/>
    <p:sldId id="341" r:id="rId30"/>
    <p:sldId id="364" r:id="rId31"/>
    <p:sldId id="334" r:id="rId32"/>
    <p:sldId id="335" r:id="rId33"/>
    <p:sldId id="336" r:id="rId34"/>
    <p:sldId id="340" r:id="rId35"/>
    <p:sldId id="343" r:id="rId36"/>
    <p:sldId id="369" r:id="rId37"/>
    <p:sldId id="370" r:id="rId38"/>
    <p:sldId id="371" r:id="rId39"/>
    <p:sldId id="372" r:id="rId40"/>
    <p:sldId id="373" r:id="rId41"/>
    <p:sldId id="375" r:id="rId42"/>
    <p:sldId id="374" r:id="rId43"/>
    <p:sldId id="378" r:id="rId44"/>
    <p:sldId id="377" r:id="rId45"/>
    <p:sldId id="379" r:id="rId46"/>
    <p:sldId id="380"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presentationPr>
</file>

<file path=ppt/tableStyles.xml><?xml version="1.0" encoding="utf-8"?>
<a:tblStyleLst xmlns:a="http://schemas.openxmlformats.org/drawingml/2006/main" def="{B1F52F48-C888-4B22-BCAF-594F0E873F83}">
  <a:tblStyle styleId="{B1F52F48-C888-4B22-BCAF-594F0E873F8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94660"/>
  </p:normalViewPr>
  <p:slideViewPr>
    <p:cSldViewPr>
      <p:cViewPr varScale="1">
        <p:scale>
          <a:sx n="91" d="100"/>
          <a:sy n="91" d="100"/>
        </p:scale>
        <p:origin x="-678" y="-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749"/>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2"/>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3"/>
            <a:ext cx="2057400" cy="32908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4783"/>
            <a:ext cx="6019800" cy="32908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457200" y="3363425"/>
            <a:ext cx="3850500" cy="1159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3"/>
        <p:cNvGrpSpPr/>
        <p:nvPr/>
      </p:nvGrpSpPr>
      <p:grpSpPr>
        <a:xfrm>
          <a:off x="0" y="0"/>
          <a:ext cx="0" cy="0"/>
          <a:chOff x="0" y="0"/>
          <a:chExt cx="0" cy="0"/>
        </a:xfrm>
      </p:grpSpPr>
      <p:sp>
        <p:nvSpPr>
          <p:cNvPr id="25" name="Google Shape;25;p5"/>
          <p:cNvSpPr txBox="1">
            <a:spLocks noGrp="1"/>
          </p:cNvSpPr>
          <p:nvPr>
            <p:ph type="title"/>
          </p:nvPr>
        </p:nvSpPr>
        <p:spPr>
          <a:xfrm>
            <a:off x="457200" y="984875"/>
            <a:ext cx="2383800" cy="6297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6" name="Google Shape;26;p5"/>
          <p:cNvSpPr txBox="1">
            <a:spLocks noGrp="1"/>
          </p:cNvSpPr>
          <p:nvPr>
            <p:ph type="body" idx="1"/>
          </p:nvPr>
        </p:nvSpPr>
        <p:spPr>
          <a:xfrm>
            <a:off x="457200" y="1715123"/>
            <a:ext cx="4762200" cy="2736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sp>
        <p:nvSpPr>
          <p:cNvPr id="27" name="Google Shape;27;p5"/>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8"/>
        <p:cNvGrpSpPr/>
        <p:nvPr/>
      </p:nvGrpSpPr>
      <p:grpSpPr>
        <a:xfrm>
          <a:off x="0" y="0"/>
          <a:ext cx="0" cy="0"/>
          <a:chOff x="0" y="0"/>
          <a:chExt cx="0" cy="0"/>
        </a:xfrm>
      </p:grpSpPr>
      <p:sp>
        <p:nvSpPr>
          <p:cNvPr id="30" name="Google Shape;30;p6"/>
          <p:cNvSpPr txBox="1">
            <a:spLocks noGrp="1"/>
          </p:cNvSpPr>
          <p:nvPr>
            <p:ph type="title"/>
          </p:nvPr>
        </p:nvSpPr>
        <p:spPr>
          <a:xfrm>
            <a:off x="457200" y="984875"/>
            <a:ext cx="2383800" cy="6297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457200" y="1711200"/>
            <a:ext cx="2276400" cy="274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32" name="Google Shape;32;p6"/>
          <p:cNvSpPr txBox="1">
            <a:spLocks noGrp="1"/>
          </p:cNvSpPr>
          <p:nvPr>
            <p:ph type="body" idx="2"/>
          </p:nvPr>
        </p:nvSpPr>
        <p:spPr>
          <a:xfrm>
            <a:off x="2870548" y="1711200"/>
            <a:ext cx="2276400" cy="274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33" name="Google Shape;33;p6"/>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4"/>
        <p:cNvGrpSpPr/>
        <p:nvPr/>
      </p:nvGrpSpPr>
      <p:grpSpPr>
        <a:xfrm>
          <a:off x="0" y="0"/>
          <a:ext cx="0" cy="0"/>
          <a:chOff x="0" y="0"/>
          <a:chExt cx="0" cy="0"/>
        </a:xfrm>
      </p:grpSpPr>
      <p:sp>
        <p:nvSpPr>
          <p:cNvPr id="36" name="Google Shape;36;p7"/>
          <p:cNvSpPr txBox="1">
            <a:spLocks noGrp="1"/>
          </p:cNvSpPr>
          <p:nvPr>
            <p:ph type="title"/>
          </p:nvPr>
        </p:nvSpPr>
        <p:spPr>
          <a:xfrm>
            <a:off x="457200" y="984875"/>
            <a:ext cx="2383800" cy="6297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7" name="Google Shape;37;p7"/>
          <p:cNvSpPr txBox="1">
            <a:spLocks noGrp="1"/>
          </p:cNvSpPr>
          <p:nvPr>
            <p:ph type="body" idx="1"/>
          </p:nvPr>
        </p:nvSpPr>
        <p:spPr>
          <a:xfrm>
            <a:off x="457200" y="1711200"/>
            <a:ext cx="1507200" cy="27486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38" name="Google Shape;38;p7"/>
          <p:cNvSpPr txBox="1">
            <a:spLocks noGrp="1"/>
          </p:cNvSpPr>
          <p:nvPr>
            <p:ph type="body" idx="2"/>
          </p:nvPr>
        </p:nvSpPr>
        <p:spPr>
          <a:xfrm>
            <a:off x="2041749" y="1711200"/>
            <a:ext cx="1507200" cy="27486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39" name="Google Shape;39;p7"/>
          <p:cNvSpPr txBox="1">
            <a:spLocks noGrp="1"/>
          </p:cNvSpPr>
          <p:nvPr>
            <p:ph type="body" idx="3"/>
          </p:nvPr>
        </p:nvSpPr>
        <p:spPr>
          <a:xfrm>
            <a:off x="3626297" y="1711200"/>
            <a:ext cx="1507200" cy="27486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40" name="Google Shape;40;p7"/>
          <p:cNvSpPr txBox="1">
            <a:spLocks noGrp="1"/>
          </p:cNvSpPr>
          <p:nvPr>
            <p:ph type="sldNum" idx="12"/>
          </p:nvPr>
        </p:nvSpPr>
        <p:spPr>
          <a:xfrm>
            <a:off x="457200" y="4673650"/>
            <a:ext cx="548700" cy="245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7"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99A1296-4B71-4A22-A2DD-EEEAB01D3339}" type="datetimeFigureOut">
              <a:rPr lang="ru-RU" smtClean="0"/>
              <a:pPr/>
              <a:t>12.05.2025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9A1296-4B71-4A22-A2DD-EEEAB01D3339}" type="datetimeFigureOut">
              <a:rPr lang="ru-RU" smtClean="0"/>
              <a:pPr/>
              <a:t>12.05.2025</a:t>
            </a:fld>
            <a:endParaRPr lang="ru-RU"/>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a:t>
            </a:fld>
            <a:endParaRPr lang="en"/>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p:fade thruBlk="1"/>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slide" Target="slide17.xml"/><Relationship Id="rId18" Type="http://schemas.openxmlformats.org/officeDocument/2006/relationships/image" Target="../media/image20.jpeg"/><Relationship Id="rId3" Type="http://schemas.openxmlformats.org/officeDocument/2006/relationships/slide" Target="slide16.xml"/><Relationship Id="rId7" Type="http://schemas.openxmlformats.org/officeDocument/2006/relationships/slide" Target="slide19.xml"/><Relationship Id="rId12" Type="http://schemas.openxmlformats.org/officeDocument/2006/relationships/image" Target="../media/image17.jpeg"/><Relationship Id="rId17" Type="http://schemas.openxmlformats.org/officeDocument/2006/relationships/slide" Target="slide15.xml"/><Relationship Id="rId2" Type="http://schemas.openxmlformats.org/officeDocument/2006/relationships/notesSlide" Target="../notesSlides/notesSlide11.xml"/><Relationship Id="rId16" Type="http://schemas.openxmlformats.org/officeDocument/2006/relationships/image" Target="../media/image19.jpeg"/><Relationship Id="rId20"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slide" Target="slide13.xml"/><Relationship Id="rId5" Type="http://schemas.openxmlformats.org/officeDocument/2006/relationships/slide" Target="slide14.xml"/><Relationship Id="rId15" Type="http://schemas.openxmlformats.org/officeDocument/2006/relationships/slide" Target="slide20.xml"/><Relationship Id="rId10" Type="http://schemas.openxmlformats.org/officeDocument/2006/relationships/image" Target="../media/image16.jpeg"/><Relationship Id="rId19" Type="http://schemas.openxmlformats.org/officeDocument/2006/relationships/slide" Target="slide18.xml"/><Relationship Id="rId4" Type="http://schemas.openxmlformats.org/officeDocument/2006/relationships/image" Target="../media/image13.jpeg"/><Relationship Id="rId9" Type="http://schemas.openxmlformats.org/officeDocument/2006/relationships/slide" Target="slide21.xml"/><Relationship Id="rId1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slide" Target="slide28.xml"/><Relationship Id="rId3" Type="http://schemas.openxmlformats.org/officeDocument/2006/relationships/slide" Target="slide26.xml"/><Relationship Id="rId7" Type="http://schemas.openxmlformats.org/officeDocument/2006/relationships/slide" Target="slide25.xml"/><Relationship Id="rId12" Type="http://schemas.openxmlformats.org/officeDocument/2006/relationships/image" Target="../media/image26.jpeg"/><Relationship Id="rId2" Type="http://schemas.openxmlformats.org/officeDocument/2006/relationships/notesSlide" Target="../notesSlides/notesSlide21.xml"/><Relationship Id="rId16"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23.jpeg"/><Relationship Id="rId11" Type="http://schemas.openxmlformats.org/officeDocument/2006/relationships/slide" Target="slide23.xml"/><Relationship Id="rId5" Type="http://schemas.openxmlformats.org/officeDocument/2006/relationships/slide" Target="slide29.xml"/><Relationship Id="rId15" Type="http://schemas.openxmlformats.org/officeDocument/2006/relationships/slide" Target="slide24.xml"/><Relationship Id="rId10" Type="http://schemas.openxmlformats.org/officeDocument/2006/relationships/image" Target="../media/image25.jpeg"/><Relationship Id="rId4" Type="http://schemas.openxmlformats.org/officeDocument/2006/relationships/image" Target="../media/image22.jpeg"/><Relationship Id="rId9" Type="http://schemas.openxmlformats.org/officeDocument/2006/relationships/slide" Target="slide27.xml"/><Relationship Id="rId1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slide" Target="slide31.xml"/><Relationship Id="rId1" Type="http://schemas.openxmlformats.org/officeDocument/2006/relationships/slideLayout" Target="../slideLayouts/slideLayout15.xml"/><Relationship Id="rId6" Type="http://schemas.openxmlformats.org/officeDocument/2006/relationships/slide" Target="slide32.xml"/><Relationship Id="rId11" Type="http://schemas.openxmlformats.org/officeDocument/2006/relationships/image" Target="../media/image33.jpeg"/><Relationship Id="rId5" Type="http://schemas.openxmlformats.org/officeDocument/2006/relationships/image" Target="../media/image30.jpeg"/><Relationship Id="rId10" Type="http://schemas.openxmlformats.org/officeDocument/2006/relationships/slide" Target="slide35.xml"/><Relationship Id="rId4" Type="http://schemas.openxmlformats.org/officeDocument/2006/relationships/slide" Target="slide33.xml"/><Relationship Id="rId9"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5148064" y="699542"/>
            <a:ext cx="3816424" cy="180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Современная </a:t>
            </a:r>
            <a:b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подростковая литература</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sz="1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4690" name="Picture 2" descr="https://avatars.mds.yandex.net/i?id=f9c54b84eb1ebc2fc77cdb14c891a688fc7b809c-5677822-images-thumbs&amp;n=13"/>
          <p:cNvPicPr>
            <a:picLocks noChangeAspect="1" noChangeArrowheads="1"/>
          </p:cNvPicPr>
          <p:nvPr/>
        </p:nvPicPr>
        <p:blipFill>
          <a:blip r:embed="rId3"/>
          <a:srcRect/>
          <a:stretch>
            <a:fillRect/>
          </a:stretch>
        </p:blipFill>
        <p:spPr bwMode="auto">
          <a:xfrm>
            <a:off x="179512" y="195486"/>
            <a:ext cx="4658018" cy="3240360"/>
          </a:xfrm>
          <a:prstGeom prst="rect">
            <a:avLst/>
          </a:prstGeom>
          <a:ln>
            <a:noFill/>
          </a:ln>
          <a:effectLst/>
        </p:spPr>
      </p:pic>
      <p:pic>
        <p:nvPicPr>
          <p:cNvPr id="114694" name="Picture 6" descr="https://avatars.mds.yandex.net/i?id=4d30422f123f6f3cbe6b102aab0554334e97107e-10639915-images-thumbs&amp;n=13"/>
          <p:cNvPicPr>
            <a:picLocks noChangeAspect="1" noChangeArrowheads="1"/>
          </p:cNvPicPr>
          <p:nvPr/>
        </p:nvPicPr>
        <p:blipFill>
          <a:blip r:embed="rId4"/>
          <a:srcRect/>
          <a:stretch>
            <a:fillRect/>
          </a:stretch>
        </p:blipFill>
        <p:spPr bwMode="auto">
          <a:xfrm>
            <a:off x="4932040" y="3481922"/>
            <a:ext cx="4030092" cy="1451384"/>
          </a:xfrm>
          <a:prstGeom prst="rect">
            <a:avLst/>
          </a:prstGeom>
          <a:noFill/>
        </p:spPr>
      </p:pic>
      <p:pic>
        <p:nvPicPr>
          <p:cNvPr id="114696" name="Picture 8" descr="https://avatars.mds.yandex.net/i?id=f0c25117013655184b524e9aad190e5d9e182815-8177077-images-thumbs&amp;n=13"/>
          <p:cNvPicPr>
            <a:picLocks noChangeAspect="1" noChangeArrowheads="1"/>
          </p:cNvPicPr>
          <p:nvPr/>
        </p:nvPicPr>
        <p:blipFill>
          <a:blip r:embed="rId5"/>
          <a:srcRect/>
          <a:stretch>
            <a:fillRect/>
          </a:stretch>
        </p:blipFill>
        <p:spPr bwMode="auto">
          <a:xfrm>
            <a:off x="1547664" y="3651870"/>
            <a:ext cx="2160240" cy="1226517"/>
          </a:xfrm>
          <a:prstGeom prst="rect">
            <a:avLst/>
          </a:prstGeom>
          <a:ln>
            <a:noFill/>
          </a:ln>
          <a:effectLst/>
        </p:spPr>
      </p:pic>
      <p:sp>
        <p:nvSpPr>
          <p:cNvPr id="11" name="Google Shape;63;p13"/>
          <p:cNvSpPr txBox="1">
            <a:spLocks/>
          </p:cNvSpPr>
          <p:nvPr/>
        </p:nvSpPr>
        <p:spPr>
          <a:xfrm>
            <a:off x="5580112" y="2715766"/>
            <a:ext cx="3168352" cy="576064"/>
          </a:xfrm>
          <a:prstGeom prst="rect">
            <a:avLst/>
          </a:prstGeom>
        </p:spPr>
        <p:txBody>
          <a:bodyPr spcFirstLastPara="1" vert="horz" wrap="square" lIns="91425" tIns="91425" rIns="91425" bIns="91425" rtlCol="0" anchor="b" anchorCtr="0">
            <a:noAutofit/>
          </a:bodyPr>
          <a:lstStyle/>
          <a:p>
            <a:pPr marL="0" marR="0" lvl="0" indent="0" algn="ctr" defTabSz="914400" rtl="0" eaLnBrk="1" fontAlgn="auto" latinLnBrk="0" hangingPunct="1">
              <a:lnSpc>
                <a:spcPct val="100000"/>
              </a:lnSpc>
              <a:spcBef>
                <a:spcPts val="0"/>
              </a:spcBef>
              <a:spcAft>
                <a:spcPts val="0"/>
              </a:spcAft>
              <a:buClrTx/>
              <a:buSzPts val="3600"/>
              <a:buFontTx/>
              <a:buNone/>
              <a:tabLst/>
              <a:defRPr/>
            </a:pPr>
            <a:r>
              <a:rPr lang="ru-RU" sz="2400" b="1" kern="120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Виртуальная книжная выставка</a:t>
            </a:r>
            <a:r>
              <a:rPr kumimoji="0" lang="ru-RU" sz="2400" b="1" i="0" u="none" strike="noStrike" kern="120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
            </a:r>
            <a:br>
              <a:rPr kumimoji="0" lang="ru-RU" sz="2400" b="1" i="0" u="none" strike="noStrike" kern="120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br>
            <a:r>
              <a:rPr kumimoji="0" lang="ru-RU" sz="2400" b="1" i="0" u="none" strike="noStrike" kern="120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t/>
            </a:r>
            <a:br>
              <a:rPr kumimoji="0" lang="ru-RU" sz="2400" b="1" i="0" u="none" strike="noStrike" kern="1200" normalizeH="0" baseline="0" noProof="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rPr>
            </a:br>
            <a:endParaRPr kumimoji="0" lang="ru-RU" sz="1800" b="1" i="0" u="none" strike="noStrike" kern="120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10</a:t>
            </a:fld>
            <a:endParaRPr/>
          </a:p>
        </p:txBody>
      </p:sp>
      <p:sp>
        <p:nvSpPr>
          <p:cNvPr id="4" name="Прямоугольник 3"/>
          <p:cNvSpPr/>
          <p:nvPr/>
        </p:nvSpPr>
        <p:spPr>
          <a:xfrm>
            <a:off x="3491880" y="1923678"/>
            <a:ext cx="4572000" cy="2246769"/>
          </a:xfrm>
          <a:prstGeom prst="rect">
            <a:avLst/>
          </a:prstGeom>
        </p:spPr>
        <p:txBody>
          <a:bodyPr>
            <a:spAutoFit/>
          </a:bodyPr>
          <a:lstStyle/>
          <a:p>
            <a:pPr indent="457200"/>
            <a:r>
              <a:rPr lang="ru-RU" dirty="0" smtClean="0">
                <a:solidFill>
                  <a:schemeClr val="accent6">
                    <a:lumMod val="75000"/>
                  </a:schemeClr>
                </a:solidFill>
              </a:rPr>
              <a:t>Сборник рассказов Нины </a:t>
            </a:r>
            <a:r>
              <a:rPr lang="ru-RU" dirty="0" err="1" smtClean="0">
                <a:solidFill>
                  <a:schemeClr val="accent6">
                    <a:lumMod val="75000"/>
                  </a:schemeClr>
                </a:solidFill>
              </a:rPr>
              <a:t>Дашевской</a:t>
            </a:r>
            <a:r>
              <a:rPr lang="ru-RU" dirty="0" smtClean="0">
                <a:solidFill>
                  <a:schemeClr val="accent6">
                    <a:lumMod val="75000"/>
                  </a:schemeClr>
                </a:solidFill>
              </a:rPr>
              <a:t> «Второй», с помощью которого читатели от 12 до 15 лет смогут ответить для себя на очень важный вопрос: всегда ли нужно стремиться во всём быть первым? Эти рассказы – настоящее лекарство для сомневающихся, ищущих, неуверенных в себе подростков: это исключительно светлая книга, которая наверняка не раз вызовет у читателя как минимум улыбку узнавания.</a:t>
            </a:r>
            <a:br>
              <a:rPr lang="ru-RU" dirty="0" smtClean="0">
                <a:solidFill>
                  <a:schemeClr val="accent6">
                    <a:lumMod val="75000"/>
                  </a:schemeClr>
                </a:solidFill>
              </a:rPr>
            </a:br>
            <a:endParaRPr lang="ru-RU" dirty="0">
              <a:solidFill>
                <a:schemeClr val="accent6">
                  <a:lumMod val="75000"/>
                </a:schemeClr>
              </a:solidFill>
            </a:endParaRPr>
          </a:p>
        </p:txBody>
      </p:sp>
      <p:pic>
        <p:nvPicPr>
          <p:cNvPr id="5" name="Рисунок 4" descr="Дашевская второй.jpeg"/>
          <p:cNvPicPr>
            <a:picLocks noChangeAspect="1"/>
          </p:cNvPicPr>
          <p:nvPr/>
        </p:nvPicPr>
        <p:blipFill>
          <a:blip r:embed="rId3"/>
          <a:stretch>
            <a:fillRect/>
          </a:stretch>
        </p:blipFill>
        <p:spPr>
          <a:xfrm>
            <a:off x="755576" y="699542"/>
            <a:ext cx="2237868" cy="3286148"/>
          </a:xfrm>
          <a:prstGeom prst="rect">
            <a:avLst/>
          </a:prstGeom>
        </p:spPr>
      </p:pic>
      <p:sp>
        <p:nvSpPr>
          <p:cNvPr id="6" name="Прямоугольник 5"/>
          <p:cNvSpPr/>
          <p:nvPr/>
        </p:nvSpPr>
        <p:spPr>
          <a:xfrm>
            <a:off x="3635896" y="843558"/>
            <a:ext cx="4572000" cy="738664"/>
          </a:xfrm>
          <a:prstGeom prst="rect">
            <a:avLst/>
          </a:prstGeom>
        </p:spPr>
        <p:txBody>
          <a:bodyPr>
            <a:spAutoFit/>
          </a:bodyPr>
          <a:lstStyle/>
          <a:p>
            <a:pPr indent="361950" algn="just"/>
            <a:r>
              <a:rPr lang="ru-RU" dirty="0" err="1" smtClean="0">
                <a:solidFill>
                  <a:schemeClr val="accent6">
                    <a:lumMod val="75000"/>
                  </a:schemeClr>
                </a:solidFill>
              </a:rPr>
              <a:t>Дашевская</a:t>
            </a:r>
            <a:r>
              <a:rPr lang="ru-RU" dirty="0" smtClean="0">
                <a:solidFill>
                  <a:schemeClr val="accent6">
                    <a:lumMod val="75000"/>
                  </a:schemeClr>
                </a:solidFill>
              </a:rPr>
              <a:t>, Н. С. Второй [Текст] : рассказы / Нина </a:t>
            </a:r>
            <a:r>
              <a:rPr lang="ru-RU" dirty="0" err="1" smtClean="0">
                <a:solidFill>
                  <a:schemeClr val="accent6">
                    <a:lumMod val="75000"/>
                  </a:schemeClr>
                </a:solidFill>
              </a:rPr>
              <a:t>Дашевская</a:t>
            </a:r>
            <a:r>
              <a:rPr lang="ru-RU" dirty="0" smtClean="0">
                <a:solidFill>
                  <a:schemeClr val="accent6">
                    <a:lumMod val="75000"/>
                  </a:schemeClr>
                </a:solidFill>
              </a:rPr>
              <a:t>. – Москва : </a:t>
            </a:r>
            <a:r>
              <a:rPr lang="ru-RU" dirty="0" err="1" smtClean="0">
                <a:solidFill>
                  <a:schemeClr val="accent6">
                    <a:lumMod val="75000"/>
                  </a:schemeClr>
                </a:solidFill>
              </a:rPr>
              <a:t>КомпасГид</a:t>
            </a:r>
            <a:r>
              <a:rPr lang="ru-RU" dirty="0" smtClean="0">
                <a:solidFill>
                  <a:schemeClr val="accent6">
                    <a:lumMod val="75000"/>
                  </a:schemeClr>
                </a:solidFill>
              </a:rPr>
              <a:t>, 2018. – 125, [2] с. </a:t>
            </a:r>
            <a:endParaRPr lang="ru-RU"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11</a:t>
            </a:fld>
            <a:endParaRPr/>
          </a:p>
        </p:txBody>
      </p:sp>
      <p:sp>
        <p:nvSpPr>
          <p:cNvPr id="4" name="Прямоугольник 3"/>
          <p:cNvSpPr/>
          <p:nvPr/>
        </p:nvSpPr>
        <p:spPr>
          <a:xfrm>
            <a:off x="2987824" y="1923679"/>
            <a:ext cx="5832648" cy="2954655"/>
          </a:xfrm>
          <a:prstGeom prst="rect">
            <a:avLst/>
          </a:prstGeom>
        </p:spPr>
        <p:txBody>
          <a:bodyPr wrap="square">
            <a:spAutoFit/>
          </a:bodyPr>
          <a:lstStyle/>
          <a:p>
            <a:pPr indent="457200" algn="just"/>
            <a:r>
              <a:rPr lang="ru-RU" dirty="0" smtClean="0">
                <a:solidFill>
                  <a:srgbClr val="0070C0"/>
                </a:solidFill>
              </a:rPr>
              <a:t>Это очень личный и берущий за душу рассказ о том, как пятилетняя Эля, счастливо растущая в обеспеченной любящей семье, вдруг оказывается дочерью врага народа и попадает в страшный, непонятный ей мир: после ареста отца их вместе с матерью отправляют в лагерь в Киргизии. Несмотря на все испытания, голод и болезни, которые им приходится пережить, Эля и её мама не падают духом. Пронзительная книга о двух сильных духом женщинах – большой и маленькой, об отношениях матери и дочери. И о том, что чтобы ни происходило вокруг, хороших людей рядом всегда оказывается больше.</a:t>
            </a:r>
            <a:br>
              <a:rPr lang="ru-RU" dirty="0" smtClean="0">
                <a:solidFill>
                  <a:srgbClr val="0070C0"/>
                </a:solidFill>
              </a:rPr>
            </a:br>
            <a:r>
              <a:rPr lang="ru-RU" dirty="0" smtClean="0">
                <a:solidFill>
                  <a:srgbClr val="0070C0"/>
                </a:solidFill>
              </a:rPr>
              <a:t/>
            </a:r>
            <a:br>
              <a:rPr lang="ru-RU" dirty="0" smtClean="0">
                <a:solidFill>
                  <a:srgbClr val="0070C0"/>
                </a:solidFill>
              </a:rPr>
            </a:br>
            <a:r>
              <a:rPr lang="ru-RU" sz="1800" dirty="0" smtClean="0">
                <a:solidFill>
                  <a:srgbClr val="0070C0"/>
                </a:solidFill>
              </a:rPr>
              <a:t/>
            </a:r>
            <a:br>
              <a:rPr lang="ru-RU" sz="1800" dirty="0" smtClean="0">
                <a:solidFill>
                  <a:srgbClr val="0070C0"/>
                </a:solidFill>
              </a:rPr>
            </a:br>
            <a:endParaRPr lang="ru-RU" dirty="0">
              <a:solidFill>
                <a:srgbClr val="0070C0"/>
              </a:solidFill>
            </a:endParaRPr>
          </a:p>
        </p:txBody>
      </p:sp>
      <p:pic>
        <p:nvPicPr>
          <p:cNvPr id="5" name="Рисунок 4" descr="Сахарный ребенок.jpeg"/>
          <p:cNvPicPr>
            <a:picLocks noChangeAspect="1"/>
          </p:cNvPicPr>
          <p:nvPr/>
        </p:nvPicPr>
        <p:blipFill>
          <a:blip r:embed="rId3"/>
          <a:stretch>
            <a:fillRect/>
          </a:stretch>
        </p:blipFill>
        <p:spPr>
          <a:xfrm>
            <a:off x="395536" y="771550"/>
            <a:ext cx="2217054" cy="3286148"/>
          </a:xfrm>
          <a:prstGeom prst="rect">
            <a:avLst/>
          </a:prstGeom>
        </p:spPr>
      </p:pic>
      <p:sp>
        <p:nvSpPr>
          <p:cNvPr id="6" name="Прямоугольник 5"/>
          <p:cNvSpPr/>
          <p:nvPr/>
        </p:nvSpPr>
        <p:spPr>
          <a:xfrm>
            <a:off x="3635896" y="267494"/>
            <a:ext cx="4500562" cy="1384995"/>
          </a:xfrm>
          <a:prstGeom prst="rect">
            <a:avLst/>
          </a:prstGeom>
        </p:spPr>
        <p:txBody>
          <a:bodyPr wrap="square">
            <a:spAutoFit/>
          </a:bodyPr>
          <a:lstStyle/>
          <a:p>
            <a:r>
              <a:rPr lang="ru-RU" dirty="0" smtClean="0">
                <a:solidFill>
                  <a:srgbClr val="0070C0"/>
                </a:solidFill>
              </a:rPr>
              <a:t>  </a:t>
            </a:r>
          </a:p>
          <a:p>
            <a:pPr indent="361950" algn="just"/>
            <a:r>
              <a:rPr lang="ru-RU" dirty="0" smtClean="0">
                <a:solidFill>
                  <a:srgbClr val="0070C0"/>
                </a:solidFill>
              </a:rPr>
              <a:t>Громова, О. К. Сахарный ребёнок. История девочки из прошлого века, рассказанная </a:t>
            </a:r>
            <a:r>
              <a:rPr lang="ru-RU" dirty="0" err="1" smtClean="0">
                <a:solidFill>
                  <a:srgbClr val="0070C0"/>
                </a:solidFill>
              </a:rPr>
              <a:t>Стеллой</a:t>
            </a:r>
            <a:r>
              <a:rPr lang="ru-RU" dirty="0" smtClean="0">
                <a:solidFill>
                  <a:srgbClr val="0070C0"/>
                </a:solidFill>
              </a:rPr>
              <a:t> </a:t>
            </a:r>
            <a:r>
              <a:rPr lang="ru-RU" dirty="0" err="1" smtClean="0">
                <a:solidFill>
                  <a:srgbClr val="0070C0"/>
                </a:solidFill>
              </a:rPr>
              <a:t>Нудольской</a:t>
            </a:r>
            <a:r>
              <a:rPr lang="ru-RU" dirty="0" smtClean="0">
                <a:solidFill>
                  <a:srgbClr val="0070C0"/>
                </a:solidFill>
              </a:rPr>
              <a:t> [Текст] / Ольга Громова ; ил. М. Пастернак. – 4-е изд., стер. – Москва : </a:t>
            </a:r>
            <a:r>
              <a:rPr lang="ru-RU" dirty="0" err="1" smtClean="0">
                <a:solidFill>
                  <a:srgbClr val="0070C0"/>
                </a:solidFill>
              </a:rPr>
              <a:t>КомпасГид</a:t>
            </a:r>
            <a:r>
              <a:rPr lang="ru-RU" dirty="0" smtClean="0">
                <a:solidFill>
                  <a:srgbClr val="0070C0"/>
                </a:solidFill>
              </a:rPr>
              <a:t>, </a:t>
            </a:r>
            <a:r>
              <a:rPr lang="ru-RU" dirty="0" err="1" smtClean="0">
                <a:solidFill>
                  <a:srgbClr val="0070C0"/>
                </a:solidFill>
              </a:rPr>
              <a:t>печ</a:t>
            </a:r>
            <a:r>
              <a:rPr lang="ru-RU" dirty="0" smtClean="0">
                <a:solidFill>
                  <a:srgbClr val="0070C0"/>
                </a:solidFill>
              </a:rPr>
              <a:t>. 2015. – 159, [1] с. </a:t>
            </a:r>
            <a:endParaRPr lang="ru-RU" dirty="0">
              <a:solidFill>
                <a:srgbClr val="0070C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path path="circle">
            <a:fillToRect l="100000" t="100000"/>
          </a:path>
          <a:tileRect r="-100000" b="-100000"/>
        </a:gradFill>
        <a:effectLst/>
      </p:bgPr>
    </p:bg>
    <p:spTree>
      <p:nvGrpSpPr>
        <p:cNvPr id="1" name="Shape 96"/>
        <p:cNvGrpSpPr/>
        <p:nvPr/>
      </p:nvGrpSpPr>
      <p:grpSpPr>
        <a:xfrm>
          <a:off x="0" y="0"/>
          <a:ext cx="0" cy="0"/>
          <a:chOff x="0" y="0"/>
          <a:chExt cx="0" cy="0"/>
        </a:xfrm>
      </p:grpSpPr>
      <p:pic>
        <p:nvPicPr>
          <p:cNvPr id="24" name="Рисунок 23" descr="img922.jpg">
            <a:hlinkClick r:id="rId3" action="ppaction://hlinksldjump"/>
          </p:cNvPr>
          <p:cNvPicPr>
            <a:picLocks noChangeAspect="1"/>
          </p:cNvPicPr>
          <p:nvPr/>
        </p:nvPicPr>
        <p:blipFill>
          <a:blip r:embed="rId4"/>
          <a:srcRect t="3218"/>
          <a:stretch>
            <a:fillRect/>
          </a:stretch>
        </p:blipFill>
        <p:spPr>
          <a:xfrm>
            <a:off x="5292080" y="843558"/>
            <a:ext cx="1454321" cy="2051116"/>
          </a:xfrm>
          <a:prstGeom prst="rect">
            <a:avLst/>
          </a:prstGeom>
          <a:ln w="12700">
            <a:solidFill>
              <a:schemeClr val="bg1"/>
            </a:solidFill>
          </a:ln>
        </p:spPr>
      </p:pic>
      <p:sp>
        <p:nvSpPr>
          <p:cNvPr id="97" name="Google Shape;97;p18"/>
          <p:cNvSpPr txBox="1">
            <a:spLocks noGrp="1"/>
          </p:cNvSpPr>
          <p:nvPr>
            <p:ph type="title"/>
          </p:nvPr>
        </p:nvSpPr>
        <p:spPr>
          <a:xfrm>
            <a:off x="4286248" y="71420"/>
            <a:ext cx="3643338" cy="642942"/>
          </a:xfrm>
          <a:prstGeom prst="rect">
            <a:avLst/>
          </a:prstGeom>
        </p:spPr>
        <p:txBody>
          <a:bodyPr spcFirstLastPara="1" wrap="square" lIns="91425" tIns="91425" rIns="91425" bIns="91425" anchor="b" anchorCtr="0">
            <a:noAutofit/>
          </a:bodyPr>
          <a:lstStyle/>
          <a:p>
            <a:pPr lvl="0"/>
            <a:r>
              <a:rPr lang="ru-RU" sz="1600" dirty="0" smtClean="0">
                <a:solidFill>
                  <a:schemeClr val="accent1">
                    <a:lumMod val="75000"/>
                  </a:schemeClr>
                </a:solidFill>
              </a:rPr>
              <a:t>Книги о первых чувствах</a:t>
            </a:r>
            <a:r>
              <a:rPr lang="ru-RU" dirty="0" smtClean="0">
                <a:solidFill>
                  <a:schemeClr val="accent1">
                    <a:lumMod val="50000"/>
                  </a:schemeClr>
                </a:solidFill>
              </a:rPr>
              <a:t/>
            </a:r>
            <a:br>
              <a:rPr lang="ru-RU" dirty="0" smtClean="0">
                <a:solidFill>
                  <a:schemeClr val="accent1">
                    <a:lumMod val="50000"/>
                  </a:schemeClr>
                </a:solidFill>
              </a:rPr>
            </a:br>
            <a:endParaRPr>
              <a:solidFill>
                <a:schemeClr val="accent1">
                  <a:lumMod val="50000"/>
                </a:schemeClr>
              </a:solidFill>
            </a:endParaRPr>
          </a:p>
        </p:txBody>
      </p:sp>
      <p:pic>
        <p:nvPicPr>
          <p:cNvPr id="8" name="Рисунок 7" descr="всего.jpg">
            <a:hlinkClick r:id="rId5" action="ppaction://hlinksldjump"/>
          </p:cNvPr>
          <p:cNvPicPr>
            <a:picLocks noChangeAspect="1"/>
          </p:cNvPicPr>
          <p:nvPr/>
        </p:nvPicPr>
        <p:blipFill>
          <a:blip r:embed="rId6"/>
          <a:stretch>
            <a:fillRect/>
          </a:stretch>
        </p:blipFill>
        <p:spPr>
          <a:xfrm>
            <a:off x="1763688" y="987574"/>
            <a:ext cx="1391753" cy="1941936"/>
          </a:xfrm>
          <a:prstGeom prst="rect">
            <a:avLst/>
          </a:prstGeom>
          <a:ln w="12700">
            <a:solidFill>
              <a:schemeClr val="bg1"/>
            </a:solidFill>
          </a:ln>
        </p:spPr>
      </p:pic>
      <p:pic>
        <p:nvPicPr>
          <p:cNvPr id="11" name="Рисунок 10" descr="Город с видом на море.jpg">
            <a:hlinkClick r:id="rId7" action="ppaction://hlinksldjump"/>
          </p:cNvPr>
          <p:cNvPicPr>
            <a:picLocks noChangeAspect="1"/>
          </p:cNvPicPr>
          <p:nvPr/>
        </p:nvPicPr>
        <p:blipFill>
          <a:blip r:embed="rId8"/>
          <a:stretch>
            <a:fillRect/>
          </a:stretch>
        </p:blipFill>
        <p:spPr>
          <a:xfrm>
            <a:off x="2987824" y="3291830"/>
            <a:ext cx="1224136" cy="1851670"/>
          </a:xfrm>
          <a:prstGeom prst="rect">
            <a:avLst/>
          </a:prstGeom>
          <a:ln w="12700">
            <a:solidFill>
              <a:schemeClr val="bg1"/>
            </a:solidFill>
          </a:ln>
        </p:spPr>
      </p:pic>
      <p:pic>
        <p:nvPicPr>
          <p:cNvPr id="12" name="Рисунок 11" descr="Лето пахнет солью.jpeg">
            <a:hlinkClick r:id="rId9" action="ppaction://hlinksldjump"/>
          </p:cNvPr>
          <p:cNvPicPr>
            <a:picLocks noChangeAspect="1"/>
          </p:cNvPicPr>
          <p:nvPr/>
        </p:nvPicPr>
        <p:blipFill>
          <a:blip r:embed="rId10"/>
          <a:stretch>
            <a:fillRect/>
          </a:stretch>
        </p:blipFill>
        <p:spPr>
          <a:xfrm>
            <a:off x="6156176" y="3219822"/>
            <a:ext cx="1224136" cy="1923678"/>
          </a:xfrm>
          <a:prstGeom prst="rect">
            <a:avLst/>
          </a:prstGeom>
          <a:ln w="12700">
            <a:solidFill>
              <a:schemeClr val="bg1"/>
            </a:solidFill>
          </a:ln>
        </p:spPr>
      </p:pic>
      <p:pic>
        <p:nvPicPr>
          <p:cNvPr id="13" name="Рисунок 12" descr="подростки7.jpg">
            <a:hlinkClick r:id="rId11" action="ppaction://hlinksldjump"/>
          </p:cNvPr>
          <p:cNvPicPr>
            <a:picLocks noChangeAspect="1"/>
          </p:cNvPicPr>
          <p:nvPr/>
        </p:nvPicPr>
        <p:blipFill>
          <a:blip r:embed="rId12"/>
          <a:stretch>
            <a:fillRect/>
          </a:stretch>
        </p:blipFill>
        <p:spPr>
          <a:xfrm>
            <a:off x="179512" y="987574"/>
            <a:ext cx="1390382" cy="1901570"/>
          </a:xfrm>
          <a:prstGeom prst="rect">
            <a:avLst/>
          </a:prstGeom>
          <a:ln w="12700">
            <a:solidFill>
              <a:schemeClr val="bg1"/>
            </a:solidFill>
          </a:ln>
        </p:spPr>
      </p:pic>
      <p:pic>
        <p:nvPicPr>
          <p:cNvPr id="9" name="Рисунок 8" descr="Веркин герда.jpg">
            <a:hlinkClick r:id="rId13" action="ppaction://hlinksldjump"/>
          </p:cNvPr>
          <p:cNvPicPr>
            <a:picLocks noChangeAspect="1"/>
          </p:cNvPicPr>
          <p:nvPr/>
        </p:nvPicPr>
        <p:blipFill>
          <a:blip r:embed="rId14"/>
          <a:stretch>
            <a:fillRect/>
          </a:stretch>
        </p:blipFill>
        <p:spPr>
          <a:xfrm>
            <a:off x="7308304" y="915566"/>
            <a:ext cx="1278438" cy="2017776"/>
          </a:xfrm>
          <a:prstGeom prst="rect">
            <a:avLst/>
          </a:prstGeom>
          <a:ln w="12700">
            <a:solidFill>
              <a:schemeClr val="bg1"/>
            </a:solidFill>
          </a:ln>
        </p:spPr>
      </p:pic>
      <p:pic>
        <p:nvPicPr>
          <p:cNvPr id="14" name="Рисунок 13" descr="Предатели.jpg">
            <a:hlinkClick r:id="rId15" action="ppaction://hlinksldjump"/>
          </p:cNvPr>
          <p:cNvPicPr>
            <a:picLocks noChangeAspect="1"/>
          </p:cNvPicPr>
          <p:nvPr/>
        </p:nvPicPr>
        <p:blipFill>
          <a:blip r:embed="rId16"/>
          <a:stretch>
            <a:fillRect/>
          </a:stretch>
        </p:blipFill>
        <p:spPr>
          <a:xfrm>
            <a:off x="4572000" y="3291830"/>
            <a:ext cx="1080120" cy="1851670"/>
          </a:xfrm>
          <a:prstGeom prst="rect">
            <a:avLst/>
          </a:prstGeom>
          <a:ln w="12700">
            <a:solidFill>
              <a:schemeClr val="bg1"/>
            </a:solidFill>
          </a:ln>
        </p:spPr>
      </p:pic>
      <p:pic>
        <p:nvPicPr>
          <p:cNvPr id="10" name="Рисунок 9" descr="габова Между небом и морем.jpg">
            <a:hlinkClick r:id="rId17" action="ppaction://hlinksldjump"/>
          </p:cNvPr>
          <p:cNvPicPr>
            <a:picLocks noChangeAspect="1"/>
          </p:cNvPicPr>
          <p:nvPr/>
        </p:nvPicPr>
        <p:blipFill>
          <a:blip r:embed="rId18"/>
          <a:stretch>
            <a:fillRect/>
          </a:stretch>
        </p:blipFill>
        <p:spPr>
          <a:xfrm>
            <a:off x="3491880" y="915566"/>
            <a:ext cx="1323701" cy="1944216"/>
          </a:xfrm>
          <a:prstGeom prst="rect">
            <a:avLst/>
          </a:prstGeom>
          <a:ln w="12700">
            <a:solidFill>
              <a:schemeClr val="bg1"/>
            </a:solidFill>
          </a:ln>
        </p:spPr>
      </p:pic>
      <p:pic>
        <p:nvPicPr>
          <p:cNvPr id="15" name="Рисунок 14" descr="Фролов.jpeg">
            <a:hlinkClick r:id="rId19" action="ppaction://hlinksldjump"/>
          </p:cNvPr>
          <p:cNvPicPr>
            <a:picLocks noChangeAspect="1"/>
          </p:cNvPicPr>
          <p:nvPr/>
        </p:nvPicPr>
        <p:blipFill>
          <a:blip r:embed="rId20"/>
          <a:srcRect l="10574"/>
          <a:stretch>
            <a:fillRect/>
          </a:stretch>
        </p:blipFill>
        <p:spPr>
          <a:xfrm>
            <a:off x="1259632" y="3291830"/>
            <a:ext cx="1224136" cy="1851670"/>
          </a:xfrm>
          <a:prstGeom prst="rect">
            <a:avLst/>
          </a:prstGeom>
          <a:ln w="12700">
            <a:solidFill>
              <a:schemeClr val="bg1"/>
            </a:solidFill>
          </a:ln>
        </p:spPr>
      </p:pic>
      <p:sp>
        <p:nvSpPr>
          <p:cNvPr id="16" name="Прямоугольник 15"/>
          <p:cNvSpPr/>
          <p:nvPr/>
        </p:nvSpPr>
        <p:spPr>
          <a:xfrm>
            <a:off x="395536" y="267494"/>
            <a:ext cx="2643206" cy="33855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Время любви пришло!</a:t>
            </a:r>
            <a:endParaRPr lang="ru-RU"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5" name="Прямоугольник 24"/>
          <p:cNvSpPr/>
          <p:nvPr/>
        </p:nvSpPr>
        <p:spPr>
          <a:xfrm>
            <a:off x="3428960" y="195486"/>
            <a:ext cx="5715040" cy="738664"/>
          </a:xfrm>
          <a:prstGeom prst="rect">
            <a:avLst/>
          </a:prstGeom>
        </p:spPr>
        <p:txBody>
          <a:bodyPr wrap="square">
            <a:spAutoFit/>
          </a:bodyPr>
          <a:lstStyle/>
          <a:p>
            <a:pPr indent="361950" algn="r"/>
            <a:r>
              <a:rPr lang="ru-RU" dirty="0" smtClean="0">
                <a:solidFill>
                  <a:schemeClr val="bg1"/>
                </a:solidFill>
              </a:rPr>
              <a:t>Любовь – это бесценный дар. Это единственная вещь, которую мы можем подарить и всё же она у тебя остается.</a:t>
            </a:r>
          </a:p>
          <a:p>
            <a:pPr algn="ctr"/>
            <a:r>
              <a:rPr lang="ru-RU" dirty="0" smtClean="0">
                <a:solidFill>
                  <a:schemeClr val="bg1"/>
                </a:solidFill>
              </a:rPr>
              <a:t>                                                                                          Л.Н. Толстой</a:t>
            </a:r>
            <a:endParaRPr lang="ru-RU"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Shape 241"/>
        <p:cNvGrpSpPr/>
        <p:nvPr/>
      </p:nvGrpSpPr>
      <p:grpSpPr>
        <a:xfrm>
          <a:off x="0" y="0"/>
          <a:ext cx="0" cy="0"/>
          <a:chOff x="0" y="0"/>
          <a:chExt cx="0" cy="0"/>
        </a:xfrm>
      </p:grpSpPr>
      <p:sp>
        <p:nvSpPr>
          <p:cNvPr id="10" name="Прямоугольник 9"/>
          <p:cNvSpPr/>
          <p:nvPr/>
        </p:nvSpPr>
        <p:spPr>
          <a:xfrm>
            <a:off x="3131840" y="2283718"/>
            <a:ext cx="5112568" cy="1815882"/>
          </a:xfrm>
          <a:prstGeom prst="rect">
            <a:avLst/>
          </a:prstGeom>
        </p:spPr>
        <p:txBody>
          <a:bodyPr wrap="square">
            <a:spAutoFit/>
          </a:bodyPr>
          <a:lstStyle/>
          <a:p>
            <a:pPr lvl="0" indent="457200" algn="just" fontAlgn="base">
              <a:spcBef>
                <a:spcPct val="0"/>
              </a:spcBef>
              <a:spcAft>
                <a:spcPct val="0"/>
              </a:spcAft>
              <a:buClrTx/>
            </a:pPr>
            <a:r>
              <a:rPr lang="ru-RU" dirty="0" smtClean="0">
                <a:solidFill>
                  <a:schemeClr val="bg1"/>
                </a:solidFill>
                <a:latin typeface="Arial" pitchFamily="34" charset="0"/>
                <a:ea typeface="Times New Roman" pitchFamily="18" charset="0"/>
                <a:cs typeface="Arial" pitchFamily="34" charset="0"/>
              </a:rPr>
              <a:t>Остросюжетная роман-сказка для младшего подросткового возраста. О дружбе, о детском максимализме, желании быть первым в команде. Очень уж необычно переплетены древнеславянская мифология и взгляды на мир современных подростков, первая робкая влюбленность и вечный выбор: с кем ты, кто ты, какой ты. Книга учит вечным ценностям и при этом полна светлого, легкого юмора.</a:t>
            </a:r>
            <a:endParaRPr lang="ru-RU" dirty="0" smtClean="0">
              <a:solidFill>
                <a:schemeClr val="bg1"/>
              </a:solidFill>
              <a:latin typeface="Arial" pitchFamily="34" charset="0"/>
              <a:cs typeface="Arial" pitchFamily="34" charset="0"/>
            </a:endParaRPr>
          </a:p>
        </p:txBody>
      </p:sp>
      <p:pic>
        <p:nvPicPr>
          <p:cNvPr id="11" name="Рисунок 10" descr="подростки7.jpg"/>
          <p:cNvPicPr>
            <a:picLocks noChangeAspect="1"/>
          </p:cNvPicPr>
          <p:nvPr/>
        </p:nvPicPr>
        <p:blipFill>
          <a:blip r:embed="rId3"/>
          <a:stretch>
            <a:fillRect/>
          </a:stretch>
        </p:blipFill>
        <p:spPr>
          <a:xfrm>
            <a:off x="611560" y="771550"/>
            <a:ext cx="2426735" cy="3071816"/>
          </a:xfrm>
          <a:prstGeom prst="rect">
            <a:avLst/>
          </a:prstGeom>
        </p:spPr>
      </p:pic>
      <p:sp>
        <p:nvSpPr>
          <p:cNvPr id="6" name="Прямоугольник 5"/>
          <p:cNvSpPr/>
          <p:nvPr/>
        </p:nvSpPr>
        <p:spPr>
          <a:xfrm>
            <a:off x="3203848" y="627534"/>
            <a:ext cx="4572000" cy="1169551"/>
          </a:xfrm>
          <a:prstGeom prst="rect">
            <a:avLst/>
          </a:prstGeom>
        </p:spPr>
        <p:txBody>
          <a:bodyPr>
            <a:spAutoFit/>
          </a:bodyPr>
          <a:lstStyle/>
          <a:p>
            <a:pPr indent="361950" algn="just"/>
            <a:r>
              <a:rPr lang="ru-RU" dirty="0" err="1" smtClean="0">
                <a:solidFill>
                  <a:schemeClr val="bg1"/>
                </a:solidFill>
              </a:rPr>
              <a:t>Жвалевский</a:t>
            </a:r>
            <a:r>
              <a:rPr lang="ru-RU" dirty="0" smtClean="0">
                <a:solidFill>
                  <a:schemeClr val="bg1"/>
                </a:solidFill>
              </a:rPr>
              <a:t>, А. В. Гимназия № 13 [Текст] : [роман-сказка] / Андрей </a:t>
            </a:r>
            <a:r>
              <a:rPr lang="ru-RU" dirty="0" err="1" smtClean="0">
                <a:solidFill>
                  <a:schemeClr val="bg1"/>
                </a:solidFill>
              </a:rPr>
              <a:t>Жвалевский</a:t>
            </a:r>
            <a:r>
              <a:rPr lang="ru-RU" dirty="0" smtClean="0">
                <a:solidFill>
                  <a:schemeClr val="bg1"/>
                </a:solidFill>
              </a:rPr>
              <a:t>, Евгения Пастернак ; [</a:t>
            </a:r>
            <a:r>
              <a:rPr lang="ru-RU" dirty="0" err="1" smtClean="0">
                <a:solidFill>
                  <a:schemeClr val="bg1"/>
                </a:solidFill>
              </a:rPr>
              <a:t>худож</a:t>
            </a:r>
            <a:r>
              <a:rPr lang="ru-RU" dirty="0" smtClean="0">
                <a:solidFill>
                  <a:schemeClr val="bg1"/>
                </a:solidFill>
              </a:rPr>
              <a:t>. В. </a:t>
            </a:r>
            <a:r>
              <a:rPr lang="ru-RU" dirty="0" err="1" smtClean="0">
                <a:solidFill>
                  <a:schemeClr val="bg1"/>
                </a:solidFill>
              </a:rPr>
              <a:t>Коротаева</a:t>
            </a:r>
            <a:r>
              <a:rPr lang="ru-RU" dirty="0" smtClean="0">
                <a:solidFill>
                  <a:schemeClr val="bg1"/>
                </a:solidFill>
              </a:rPr>
              <a:t>]. – 6-е изд., </a:t>
            </a:r>
            <a:r>
              <a:rPr lang="ru-RU" dirty="0" err="1" smtClean="0">
                <a:solidFill>
                  <a:schemeClr val="bg1"/>
                </a:solidFill>
              </a:rPr>
              <a:t>испр</a:t>
            </a:r>
            <a:r>
              <a:rPr lang="ru-RU" dirty="0" smtClean="0">
                <a:solidFill>
                  <a:schemeClr val="bg1"/>
                </a:solidFill>
              </a:rPr>
              <a:t>. – Москва : Время, 2018. – 365, [2] с. : ил. – (Время – юность!).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275856" y="2211710"/>
            <a:ext cx="4572000" cy="2031325"/>
          </a:xfrm>
          <a:prstGeom prst="rect">
            <a:avLst/>
          </a:prstGeom>
        </p:spPr>
        <p:txBody>
          <a:bodyPr>
            <a:spAutoFit/>
          </a:bodyPr>
          <a:lstStyle/>
          <a:p>
            <a:pPr indent="457200" algn="just"/>
            <a:r>
              <a:rPr lang="ru-RU" dirty="0" smtClean="0">
                <a:solidFill>
                  <a:schemeClr val="bg1"/>
                </a:solidFill>
              </a:rPr>
              <a:t>В книге «Всего одиннадцать! Или Шуры-муры в пятом «Д» много любви, и все очень сложно! Потому что есть два друга, а есть новенькая в их классе, которая решила, что будет здорово влюбить в себя обоих мальчиков. Ещё в книге много важного о семье, но дети, скорее всего, на это не обратят внимание, а вот родители, которым тоже советуем эту книгу, поймут, о чём пишет  </a:t>
            </a:r>
            <a:r>
              <a:rPr lang="ru-RU" dirty="0" err="1" smtClean="0">
                <a:solidFill>
                  <a:schemeClr val="bg1"/>
                </a:solidFill>
              </a:rPr>
              <a:t>Ледерман</a:t>
            </a:r>
            <a:r>
              <a:rPr lang="ru-RU" dirty="0" smtClean="0">
                <a:solidFill>
                  <a:schemeClr val="bg1"/>
                </a:solidFill>
              </a:rPr>
              <a:t>  в срезе семейных отношений.</a:t>
            </a:r>
            <a:endParaRPr lang="ru-RU" dirty="0">
              <a:solidFill>
                <a:schemeClr val="bg1"/>
              </a:solidFill>
            </a:endParaRPr>
          </a:p>
        </p:txBody>
      </p:sp>
      <p:pic>
        <p:nvPicPr>
          <p:cNvPr id="6" name="Рисунок 5" descr="всего.jpg"/>
          <p:cNvPicPr>
            <a:picLocks noChangeAspect="1"/>
          </p:cNvPicPr>
          <p:nvPr/>
        </p:nvPicPr>
        <p:blipFill>
          <a:blip r:embed="rId3"/>
          <a:stretch>
            <a:fillRect/>
          </a:stretch>
        </p:blipFill>
        <p:spPr>
          <a:xfrm>
            <a:off x="899592" y="843558"/>
            <a:ext cx="2144862" cy="3214710"/>
          </a:xfrm>
          <a:prstGeom prst="rect">
            <a:avLst/>
          </a:prstGeom>
        </p:spPr>
      </p:pic>
      <p:sp>
        <p:nvSpPr>
          <p:cNvPr id="7" name="Прямоугольник 6"/>
          <p:cNvSpPr/>
          <p:nvPr/>
        </p:nvSpPr>
        <p:spPr>
          <a:xfrm>
            <a:off x="3491880" y="555526"/>
            <a:ext cx="4572000" cy="954107"/>
          </a:xfrm>
          <a:prstGeom prst="rect">
            <a:avLst/>
          </a:prstGeom>
        </p:spPr>
        <p:txBody>
          <a:bodyPr>
            <a:spAutoFit/>
          </a:bodyPr>
          <a:lstStyle/>
          <a:p>
            <a:pPr indent="361950" algn="just"/>
            <a:r>
              <a:rPr lang="ru-RU" dirty="0" err="1" smtClean="0">
                <a:solidFill>
                  <a:schemeClr val="bg1"/>
                </a:solidFill>
              </a:rPr>
              <a:t>Ледерман</a:t>
            </a:r>
            <a:r>
              <a:rPr lang="ru-RU" dirty="0" smtClean="0">
                <a:solidFill>
                  <a:schemeClr val="bg1"/>
                </a:solidFill>
              </a:rPr>
              <a:t>, В. В. Всего одиннадцать! или Шуры-муры в пятом «Д» [Текст] : [повесть] / Виктория </a:t>
            </a:r>
            <a:r>
              <a:rPr lang="ru-RU" dirty="0" err="1" smtClean="0">
                <a:solidFill>
                  <a:schemeClr val="bg1"/>
                </a:solidFill>
              </a:rPr>
              <a:t>Ледерман</a:t>
            </a:r>
            <a:r>
              <a:rPr lang="ru-RU" dirty="0" smtClean="0">
                <a:solidFill>
                  <a:schemeClr val="bg1"/>
                </a:solidFill>
              </a:rPr>
              <a:t>. – 2-е изд., </a:t>
            </a:r>
            <a:r>
              <a:rPr lang="ru-RU" dirty="0" err="1" smtClean="0">
                <a:solidFill>
                  <a:schemeClr val="bg1"/>
                </a:solidFill>
              </a:rPr>
              <a:t>испр</a:t>
            </a:r>
            <a:r>
              <a:rPr lang="ru-RU" dirty="0" smtClean="0">
                <a:solidFill>
                  <a:schemeClr val="bg1"/>
                </a:solidFill>
              </a:rPr>
              <a:t>. – Москва : </a:t>
            </a:r>
            <a:r>
              <a:rPr lang="ru-RU" dirty="0" err="1" smtClean="0">
                <a:solidFill>
                  <a:schemeClr val="bg1"/>
                </a:solidFill>
              </a:rPr>
              <a:t>КомпасГид</a:t>
            </a:r>
            <a:r>
              <a:rPr lang="ru-RU" dirty="0" smtClean="0">
                <a:solidFill>
                  <a:schemeClr val="bg1"/>
                </a:solidFill>
              </a:rPr>
              <a:t>, </a:t>
            </a:r>
            <a:r>
              <a:rPr lang="ru-RU" dirty="0" err="1" smtClean="0">
                <a:solidFill>
                  <a:schemeClr val="bg1"/>
                </a:solidFill>
              </a:rPr>
              <a:t>печ</a:t>
            </a:r>
            <a:r>
              <a:rPr lang="ru-RU" dirty="0" smtClean="0">
                <a:solidFill>
                  <a:schemeClr val="bg1"/>
                </a:solidFill>
              </a:rPr>
              <a:t>. 2017. – 121, [2] с.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491880" y="2067694"/>
            <a:ext cx="5112568" cy="2246769"/>
          </a:xfrm>
          <a:prstGeom prst="rect">
            <a:avLst/>
          </a:prstGeom>
        </p:spPr>
        <p:txBody>
          <a:bodyPr wrap="square">
            <a:spAutoFit/>
          </a:bodyPr>
          <a:lstStyle/>
          <a:p>
            <a:pPr indent="457200" algn="just"/>
            <a:r>
              <a:rPr lang="ru-RU" dirty="0" smtClean="0">
                <a:solidFill>
                  <a:schemeClr val="bg1"/>
                </a:solidFill>
              </a:rPr>
              <a:t>В пансионате на берегу Чёрного моря собрались юные физики и математики – победители школьных олимпиад. Лекции и диспуты настраивают главного героя повести Славку на размышления о пространстве, о вечности. Но как бы ни глубоки были мысли о высоком, в юности невозможно не влюбляться. А это и счастье, и страдания, и сложные вопросы, которые решаются совсем не с помощью формул. В книгу также включена повесть «Тайкина тайна», которая продолжает тему верности, совести и любви.</a:t>
            </a:r>
            <a:endParaRPr lang="ru-RU" dirty="0">
              <a:solidFill>
                <a:schemeClr val="bg1"/>
              </a:solidFill>
            </a:endParaRPr>
          </a:p>
        </p:txBody>
      </p:sp>
      <p:pic>
        <p:nvPicPr>
          <p:cNvPr id="5" name="Рисунок 4" descr="габова Между небом и морем.jpg"/>
          <p:cNvPicPr>
            <a:picLocks noChangeAspect="1"/>
          </p:cNvPicPr>
          <p:nvPr/>
        </p:nvPicPr>
        <p:blipFill>
          <a:blip r:embed="rId3"/>
          <a:stretch>
            <a:fillRect/>
          </a:stretch>
        </p:blipFill>
        <p:spPr>
          <a:xfrm>
            <a:off x="755576" y="843558"/>
            <a:ext cx="2148855" cy="3357586"/>
          </a:xfrm>
          <a:prstGeom prst="rect">
            <a:avLst/>
          </a:prstGeom>
        </p:spPr>
      </p:pic>
      <p:sp>
        <p:nvSpPr>
          <p:cNvPr id="6" name="Прямоугольник 5"/>
          <p:cNvSpPr/>
          <p:nvPr/>
        </p:nvSpPr>
        <p:spPr>
          <a:xfrm>
            <a:off x="3635896" y="771550"/>
            <a:ext cx="4572000" cy="954107"/>
          </a:xfrm>
          <a:prstGeom prst="rect">
            <a:avLst/>
          </a:prstGeom>
        </p:spPr>
        <p:txBody>
          <a:bodyPr>
            <a:spAutoFit/>
          </a:bodyPr>
          <a:lstStyle/>
          <a:p>
            <a:pPr indent="361950" algn="just"/>
            <a:r>
              <a:rPr lang="ru-RU" dirty="0" err="1" smtClean="0">
                <a:solidFill>
                  <a:schemeClr val="bg1"/>
                </a:solidFill>
              </a:rPr>
              <a:t>Габова</a:t>
            </a:r>
            <a:r>
              <a:rPr lang="ru-RU" dirty="0" smtClean="0">
                <a:solidFill>
                  <a:schemeClr val="bg1"/>
                </a:solidFill>
              </a:rPr>
              <a:t>, Е. В. Между небом и морем [Текст] : [повесть] / Елена </a:t>
            </a:r>
            <a:r>
              <a:rPr lang="ru-RU" dirty="0" err="1" smtClean="0">
                <a:solidFill>
                  <a:schemeClr val="bg1"/>
                </a:solidFill>
              </a:rPr>
              <a:t>Габова</a:t>
            </a:r>
            <a:r>
              <a:rPr lang="ru-RU" dirty="0" smtClean="0">
                <a:solidFill>
                  <a:schemeClr val="bg1"/>
                </a:solidFill>
              </a:rPr>
              <a:t>. – Москва : </a:t>
            </a:r>
            <a:r>
              <a:rPr lang="ru-RU" dirty="0" err="1" smtClean="0">
                <a:solidFill>
                  <a:schemeClr val="bg1"/>
                </a:solidFill>
              </a:rPr>
              <a:t>Аквилегия-М</a:t>
            </a:r>
            <a:r>
              <a:rPr lang="ru-RU" dirty="0" smtClean="0">
                <a:solidFill>
                  <a:schemeClr val="bg1"/>
                </a:solidFill>
              </a:rPr>
              <a:t>, </a:t>
            </a:r>
            <a:r>
              <a:rPr lang="ru-RU" dirty="0" err="1" smtClean="0">
                <a:solidFill>
                  <a:schemeClr val="bg1"/>
                </a:solidFill>
              </a:rPr>
              <a:t>печ</a:t>
            </a:r>
            <a:r>
              <a:rPr lang="ru-RU" dirty="0" smtClean="0">
                <a:solidFill>
                  <a:schemeClr val="bg1"/>
                </a:solidFill>
              </a:rPr>
              <a:t>. 2017. – 189, [2] с. – (Современная проза). – Из </a:t>
            </a:r>
            <a:r>
              <a:rPr lang="ru-RU" dirty="0" err="1" smtClean="0">
                <a:solidFill>
                  <a:schemeClr val="bg1"/>
                </a:solidFill>
              </a:rPr>
              <a:t>содерж</a:t>
            </a:r>
            <a:r>
              <a:rPr lang="ru-RU" dirty="0" smtClean="0">
                <a:solidFill>
                  <a:schemeClr val="bg1"/>
                </a:solidFill>
              </a:rPr>
              <a:t>.: Тайкина тайна.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419872" y="1779662"/>
            <a:ext cx="4572000" cy="1815882"/>
          </a:xfrm>
          <a:prstGeom prst="rect">
            <a:avLst/>
          </a:prstGeom>
        </p:spPr>
        <p:txBody>
          <a:bodyPr>
            <a:spAutoFit/>
          </a:bodyPr>
          <a:lstStyle/>
          <a:p>
            <a:pPr indent="457200" algn="just"/>
            <a:r>
              <a:rPr lang="ru-RU" dirty="0" smtClean="0">
                <a:solidFill>
                  <a:schemeClr val="tx1"/>
                </a:solidFill>
              </a:rPr>
              <a:t>Многие люди не верят в свои силы, не предполагая даже, на что они способны. Вот и Кирилл прожил на свете долгих 15 лет и не догадывался, как много ему дано. Кирилл не знал о своих возможностях, а его девушка Таня знала.</a:t>
            </a:r>
          </a:p>
          <a:p>
            <a:pPr indent="457200" algn="just"/>
            <a:r>
              <a:rPr lang="ru-RU" dirty="0" smtClean="0">
                <a:solidFill>
                  <a:schemeClr val="tx1"/>
                </a:solidFill>
              </a:rPr>
              <a:t>Повесть «Таня и </a:t>
            </a:r>
            <a:r>
              <a:rPr lang="ru-RU" dirty="0" err="1" smtClean="0">
                <a:solidFill>
                  <a:schemeClr val="tx1"/>
                </a:solidFill>
              </a:rPr>
              <a:t>Ботаня</a:t>
            </a:r>
            <a:r>
              <a:rPr lang="ru-RU" dirty="0" smtClean="0">
                <a:solidFill>
                  <a:schemeClr val="tx1"/>
                </a:solidFill>
              </a:rPr>
              <a:t>» о том, как важно поверить в себя. И ещё довериться людям, которые понимают и поддерживают тебя. </a:t>
            </a:r>
            <a:endParaRPr lang="ru-RU" dirty="0">
              <a:solidFill>
                <a:schemeClr val="tx1"/>
              </a:solidFill>
            </a:endParaRPr>
          </a:p>
        </p:txBody>
      </p:sp>
      <p:sp>
        <p:nvSpPr>
          <p:cNvPr id="44033" name="Rectangle 1"/>
          <p:cNvSpPr>
            <a:spLocks noChangeArrowheads="1"/>
          </p:cNvSpPr>
          <p:nvPr/>
        </p:nvSpPr>
        <p:spPr bwMode="auto">
          <a:xfrm>
            <a:off x="3563888" y="627534"/>
            <a:ext cx="47149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Паткин</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Д. А.  Таня и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Ботаня</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[Текст] : [повесть] / Дмитрий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Паткин</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 Омск : С. Б. </a:t>
            </a:r>
            <a:r>
              <a:rPr kumimoji="0" lang="ru-RU"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Загурский</a:t>
            </a:r>
            <a:r>
              <a:rPr kumimoji="0" lang="ru-RU" b="0" i="0" u="none" strike="noStrike" cap="none" normalizeH="0" baseline="0" dirty="0" smtClean="0">
                <a:ln>
                  <a:noFill/>
                </a:ln>
                <a:solidFill>
                  <a:schemeClr val="tx1"/>
                </a:solidFill>
                <a:effectLst/>
                <a:latin typeface="Arial" pitchFamily="34" charset="0"/>
                <a:ea typeface="Calibri" pitchFamily="34" charset="0"/>
                <a:cs typeface="Arial" pitchFamily="34" charset="0"/>
              </a:rPr>
              <a:t>, 2018. - 67 с.</a:t>
            </a:r>
            <a:r>
              <a:rPr kumimoji="0" lang="ru-RU"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Рисунок 7" descr="img922.jpg"/>
          <p:cNvPicPr>
            <a:picLocks noChangeAspect="1"/>
          </p:cNvPicPr>
          <p:nvPr/>
        </p:nvPicPr>
        <p:blipFill>
          <a:blip r:embed="rId3"/>
          <a:srcRect t="2174"/>
          <a:stretch>
            <a:fillRect/>
          </a:stretch>
        </p:blipFill>
        <p:spPr>
          <a:xfrm>
            <a:off x="683568" y="555526"/>
            <a:ext cx="2296548" cy="328614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563888" y="1491630"/>
            <a:ext cx="4572000" cy="2893100"/>
          </a:xfrm>
          <a:prstGeom prst="rect">
            <a:avLst/>
          </a:prstGeom>
        </p:spPr>
        <p:txBody>
          <a:bodyPr>
            <a:spAutoFit/>
          </a:bodyPr>
          <a:lstStyle/>
          <a:p>
            <a:pPr indent="457200" algn="just"/>
            <a:r>
              <a:rPr lang="ru-RU" dirty="0" smtClean="0">
                <a:solidFill>
                  <a:srgbClr val="002060"/>
                </a:solidFill>
              </a:rPr>
              <a:t>Роман «Герда» – это история взросления, которое часто происходит вдруг, не потому что возраст подошёл, а потому что здесь и сейчас приходится принимать непростое решение, а подсказки спросить не у кого. Это история любви, хотя вы не встретите ни самого слова «любовь», ни прямых описаний этого чувства. И история чуда, у которого иногда бывает тёмная изнанка. А ещё это история выбора. Выбора дороги, друзей, судьбы. Один поворот, и вернуться в прежнюю жизнь уже невозможно. А плохо это или хорошо, понятно бывает далеко не сразу. Но прежде всего – это высококлассная проза.</a:t>
            </a:r>
            <a:endParaRPr lang="ru-RU" dirty="0">
              <a:solidFill>
                <a:srgbClr val="002060"/>
              </a:solidFill>
            </a:endParaRPr>
          </a:p>
        </p:txBody>
      </p:sp>
      <p:pic>
        <p:nvPicPr>
          <p:cNvPr id="5" name="Рисунок 4" descr="Веркин герда.jpg"/>
          <p:cNvPicPr>
            <a:picLocks noChangeAspect="1"/>
          </p:cNvPicPr>
          <p:nvPr/>
        </p:nvPicPr>
        <p:blipFill>
          <a:blip r:embed="rId3"/>
          <a:stretch>
            <a:fillRect/>
          </a:stretch>
        </p:blipFill>
        <p:spPr>
          <a:xfrm>
            <a:off x="899592" y="843558"/>
            <a:ext cx="2127326" cy="3357586"/>
          </a:xfrm>
          <a:prstGeom prst="rect">
            <a:avLst/>
          </a:prstGeom>
        </p:spPr>
      </p:pic>
      <p:sp>
        <p:nvSpPr>
          <p:cNvPr id="6" name="Прямоугольник 5"/>
          <p:cNvSpPr/>
          <p:nvPr/>
        </p:nvSpPr>
        <p:spPr>
          <a:xfrm>
            <a:off x="3563888" y="411510"/>
            <a:ext cx="4572000" cy="954107"/>
          </a:xfrm>
          <a:prstGeom prst="rect">
            <a:avLst/>
          </a:prstGeom>
        </p:spPr>
        <p:txBody>
          <a:bodyPr>
            <a:spAutoFit/>
          </a:bodyPr>
          <a:lstStyle/>
          <a:p>
            <a:pPr indent="361950" algn="just"/>
            <a:r>
              <a:rPr lang="ru-RU" dirty="0" err="1" smtClean="0">
                <a:solidFill>
                  <a:srgbClr val="002060"/>
                </a:solidFill>
              </a:rPr>
              <a:t>Веркин</a:t>
            </a:r>
            <a:r>
              <a:rPr lang="ru-RU" dirty="0" smtClean="0">
                <a:solidFill>
                  <a:srgbClr val="002060"/>
                </a:solidFill>
              </a:rPr>
              <a:t>, Э. Н. Герда [Текст] : [роман] / Эдуард </a:t>
            </a:r>
            <a:r>
              <a:rPr lang="ru-RU" dirty="0" err="1" smtClean="0">
                <a:solidFill>
                  <a:srgbClr val="002060"/>
                </a:solidFill>
              </a:rPr>
              <a:t>Веркин</a:t>
            </a:r>
            <a:r>
              <a:rPr lang="ru-RU" dirty="0" smtClean="0">
                <a:solidFill>
                  <a:srgbClr val="002060"/>
                </a:solidFill>
              </a:rPr>
              <a:t>. – Москва : </a:t>
            </a:r>
            <a:r>
              <a:rPr lang="ru-RU" dirty="0" err="1" smtClean="0">
                <a:solidFill>
                  <a:srgbClr val="002060"/>
                </a:solidFill>
              </a:rPr>
              <a:t>Эксмо</a:t>
            </a:r>
            <a:r>
              <a:rPr lang="ru-RU" dirty="0" smtClean="0">
                <a:solidFill>
                  <a:srgbClr val="002060"/>
                </a:solidFill>
              </a:rPr>
              <a:t>, 2014. – 381, [1] с. : ил. – (Эдуард </a:t>
            </a:r>
            <a:r>
              <a:rPr lang="ru-RU" dirty="0" err="1" smtClean="0">
                <a:solidFill>
                  <a:srgbClr val="002060"/>
                </a:solidFill>
              </a:rPr>
              <a:t>Веркин</a:t>
            </a:r>
            <a:r>
              <a:rPr lang="ru-RU" dirty="0" smtClean="0">
                <a:solidFill>
                  <a:srgbClr val="002060"/>
                </a:solidFill>
              </a:rPr>
              <a:t>. Современная проза для подростков).</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r="-100000" b="-10000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707904" y="1995686"/>
            <a:ext cx="4572000" cy="1600438"/>
          </a:xfrm>
          <a:prstGeom prst="rect">
            <a:avLst/>
          </a:prstGeom>
        </p:spPr>
        <p:txBody>
          <a:bodyPr>
            <a:spAutoFit/>
          </a:bodyPr>
          <a:lstStyle/>
          <a:p>
            <a:pPr indent="457200" algn="just"/>
            <a:r>
              <a:rPr lang="ru-RU" dirty="0" smtClean="0">
                <a:solidFill>
                  <a:schemeClr val="tx1"/>
                </a:solidFill>
              </a:rPr>
              <a:t>У повести Вадима Фролова есть ценнейшее для подростковой книги качество – она очень увлекательная. Сюжет про семью, школьную жизнь и подростковую влюблённость писатель закручивает в таком ритме и с таким наслаиванием событий, что по накалу получается почти приключенческий роман. </a:t>
            </a:r>
            <a:endParaRPr lang="ru-RU" dirty="0">
              <a:solidFill>
                <a:schemeClr val="tx1"/>
              </a:solidFill>
            </a:endParaRPr>
          </a:p>
        </p:txBody>
      </p:sp>
      <p:sp>
        <p:nvSpPr>
          <p:cNvPr id="5" name="Прямоугольник 4"/>
          <p:cNvSpPr/>
          <p:nvPr/>
        </p:nvSpPr>
        <p:spPr>
          <a:xfrm>
            <a:off x="3635896" y="843558"/>
            <a:ext cx="4572000" cy="954107"/>
          </a:xfrm>
          <a:prstGeom prst="rect">
            <a:avLst/>
          </a:prstGeom>
        </p:spPr>
        <p:txBody>
          <a:bodyPr wrap="square">
            <a:spAutoFit/>
          </a:bodyPr>
          <a:lstStyle/>
          <a:p>
            <a:pPr indent="361950" algn="just"/>
            <a:r>
              <a:rPr lang="ru-RU" dirty="0" smtClean="0">
                <a:solidFill>
                  <a:schemeClr val="tx1"/>
                </a:solidFill>
              </a:rPr>
              <a:t>Фролов В. Г. Что к чему [Текст] : </a:t>
            </a:r>
            <a:r>
              <a:rPr lang="en-US" dirty="0" smtClean="0">
                <a:solidFill>
                  <a:schemeClr val="tx1"/>
                </a:solidFill>
              </a:rPr>
              <a:t>[</a:t>
            </a:r>
            <a:r>
              <a:rPr lang="ru-RU" dirty="0" smtClean="0">
                <a:solidFill>
                  <a:schemeClr val="tx1"/>
                </a:solidFill>
              </a:rPr>
              <a:t>повесть</a:t>
            </a:r>
            <a:r>
              <a:rPr lang="en-US" dirty="0" smtClean="0">
                <a:solidFill>
                  <a:schemeClr val="tx1"/>
                </a:solidFill>
              </a:rPr>
              <a:t>]</a:t>
            </a:r>
            <a:r>
              <a:rPr lang="ru-RU" dirty="0" smtClean="0">
                <a:solidFill>
                  <a:schemeClr val="tx1"/>
                </a:solidFill>
              </a:rPr>
              <a:t> / Вадим Фролов ; [сост. и </a:t>
            </a:r>
            <a:r>
              <a:rPr lang="ru-RU" dirty="0" err="1" smtClean="0">
                <a:solidFill>
                  <a:schemeClr val="tx1"/>
                </a:solidFill>
              </a:rPr>
              <a:t>оформл</a:t>
            </a:r>
            <a:r>
              <a:rPr lang="ru-RU" dirty="0" smtClean="0">
                <a:solidFill>
                  <a:schemeClr val="tx1"/>
                </a:solidFill>
              </a:rPr>
              <a:t>. серии И. Бернштейна ; ил. А. Десницкой]. – Москва : Самокат, 2012. – 219 с. : ил. – (Родная речь).</a:t>
            </a:r>
            <a:endParaRPr lang="ru-RU" dirty="0">
              <a:solidFill>
                <a:schemeClr val="tx1"/>
              </a:solidFill>
            </a:endParaRPr>
          </a:p>
        </p:txBody>
      </p:sp>
      <p:pic>
        <p:nvPicPr>
          <p:cNvPr id="6" name="Рисунок 5" descr="Фролов.jpeg"/>
          <p:cNvPicPr>
            <a:picLocks noChangeAspect="1"/>
          </p:cNvPicPr>
          <p:nvPr/>
        </p:nvPicPr>
        <p:blipFill>
          <a:blip r:embed="rId3"/>
          <a:srcRect l="9399"/>
          <a:stretch>
            <a:fillRect/>
          </a:stretch>
        </p:blipFill>
        <p:spPr>
          <a:xfrm>
            <a:off x="1043608" y="627534"/>
            <a:ext cx="2082226" cy="326323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491880" y="1851670"/>
            <a:ext cx="4716016" cy="2246769"/>
          </a:xfrm>
          <a:prstGeom prst="rect">
            <a:avLst/>
          </a:prstGeom>
        </p:spPr>
        <p:txBody>
          <a:bodyPr wrap="square">
            <a:spAutoFit/>
          </a:bodyPr>
          <a:lstStyle/>
          <a:p>
            <a:pPr indent="457200" algn="just"/>
            <a:r>
              <a:rPr lang="ru-RU" dirty="0" smtClean="0">
                <a:solidFill>
                  <a:srgbClr val="002060"/>
                </a:solidFill>
              </a:rPr>
              <a:t>У четырнадцатилетней Тин есть любимый город, лучшая подруга Сашка. Вдалеке, за десятью домами, плещется море. Не хватает разве что личного счастья. Но попробуй его найди! Порой кажется, что оно рядом, как оказался рядом, прямо в продуктовом магазине, красавец Игнат. Но волны уходят обратно в море, и только что обретённый Игнат теряется в городском потоке. И его уже не отыскать. Только с Сашкой унывать не придётся! Они вместе обязательно что-то придумают! </a:t>
            </a:r>
            <a:endParaRPr lang="ru-RU" dirty="0">
              <a:solidFill>
                <a:srgbClr val="002060"/>
              </a:solidFill>
            </a:endParaRPr>
          </a:p>
        </p:txBody>
      </p:sp>
      <p:pic>
        <p:nvPicPr>
          <p:cNvPr id="6" name="Рисунок 5" descr="Город с видом на море.jpg"/>
          <p:cNvPicPr>
            <a:picLocks noChangeAspect="1"/>
          </p:cNvPicPr>
          <p:nvPr/>
        </p:nvPicPr>
        <p:blipFill>
          <a:blip r:embed="rId3"/>
          <a:stretch>
            <a:fillRect/>
          </a:stretch>
        </p:blipFill>
        <p:spPr>
          <a:xfrm>
            <a:off x="683568" y="843558"/>
            <a:ext cx="2163151" cy="3357586"/>
          </a:xfrm>
          <a:prstGeom prst="rect">
            <a:avLst/>
          </a:prstGeom>
        </p:spPr>
      </p:pic>
      <p:sp>
        <p:nvSpPr>
          <p:cNvPr id="7" name="Прямоугольник 6"/>
          <p:cNvSpPr/>
          <p:nvPr/>
        </p:nvSpPr>
        <p:spPr>
          <a:xfrm>
            <a:off x="3419872" y="843558"/>
            <a:ext cx="4788024" cy="738664"/>
          </a:xfrm>
          <a:prstGeom prst="rect">
            <a:avLst/>
          </a:prstGeom>
        </p:spPr>
        <p:txBody>
          <a:bodyPr wrap="square">
            <a:spAutoFit/>
          </a:bodyPr>
          <a:lstStyle/>
          <a:p>
            <a:pPr indent="361950"/>
            <a:r>
              <a:rPr lang="ru-RU" dirty="0" smtClean="0">
                <a:solidFill>
                  <a:srgbClr val="002060"/>
                </a:solidFill>
              </a:rPr>
              <a:t> Евдокимова, Н. Н. Город с видом на море [Текст] : [повесть] / Наталья Евдокимова. – Москва : </a:t>
            </a:r>
            <a:r>
              <a:rPr lang="ru-RU" dirty="0" err="1" smtClean="0">
                <a:solidFill>
                  <a:srgbClr val="002060"/>
                </a:solidFill>
              </a:rPr>
              <a:t>Аквилегия-М</a:t>
            </a:r>
            <a:r>
              <a:rPr lang="ru-RU" dirty="0" smtClean="0">
                <a:solidFill>
                  <a:srgbClr val="002060"/>
                </a:solidFill>
              </a:rPr>
              <a:t>, </a:t>
            </a:r>
            <a:r>
              <a:rPr lang="ru-RU" dirty="0" err="1" smtClean="0">
                <a:solidFill>
                  <a:srgbClr val="002060"/>
                </a:solidFill>
              </a:rPr>
              <a:t>печ</a:t>
            </a:r>
            <a:r>
              <a:rPr lang="ru-RU" dirty="0" smtClean="0">
                <a:solidFill>
                  <a:srgbClr val="002060"/>
                </a:solidFill>
              </a:rPr>
              <a:t>. 2015. – 189, [2] с. – (Современная проза). </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6" name="TextBox 5"/>
          <p:cNvSpPr txBox="1"/>
          <p:nvPr/>
        </p:nvSpPr>
        <p:spPr>
          <a:xfrm>
            <a:off x="179512" y="195486"/>
            <a:ext cx="2880320"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Хороших людей всегда</a:t>
            </a:r>
          </a:p>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больше</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3347864" y="267494"/>
            <a:ext cx="5616624" cy="400110"/>
          </a:xfrm>
          <a:prstGeom prst="rect">
            <a:avLst/>
          </a:prstGeom>
          <a:noFill/>
        </p:spPr>
        <p:txBody>
          <a:bodyPr wrap="square" rtlCol="0">
            <a:spAutoFit/>
          </a:bodyPr>
          <a:lstStyle/>
          <a:p>
            <a:r>
              <a:rPr lang="ru-R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Книги, которые заставят вас задуматься</a:t>
            </a:r>
            <a:endParaRPr lang="ru-RU"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Рисунок 7" descr="Ангел по имени.jpeg"/>
          <p:cNvPicPr>
            <a:picLocks noChangeAspect="1"/>
          </p:cNvPicPr>
          <p:nvPr/>
        </p:nvPicPr>
        <p:blipFill>
          <a:blip r:embed="rId2"/>
          <a:stretch>
            <a:fillRect/>
          </a:stretch>
        </p:blipFill>
        <p:spPr>
          <a:xfrm>
            <a:off x="179512" y="1635646"/>
            <a:ext cx="1265825" cy="2004223"/>
          </a:xfrm>
          <a:prstGeom prst="rect">
            <a:avLst/>
          </a:prstGeom>
        </p:spPr>
      </p:pic>
      <p:pic>
        <p:nvPicPr>
          <p:cNvPr id="9" name="Рисунок 8" descr="Я-хочу-жить.jpg"/>
          <p:cNvPicPr>
            <a:picLocks noChangeAspect="1"/>
          </p:cNvPicPr>
          <p:nvPr/>
        </p:nvPicPr>
        <p:blipFill>
          <a:blip r:embed="rId3"/>
          <a:stretch>
            <a:fillRect/>
          </a:stretch>
        </p:blipFill>
        <p:spPr>
          <a:xfrm>
            <a:off x="1691680" y="915566"/>
            <a:ext cx="1257645" cy="1984720"/>
          </a:xfrm>
          <a:prstGeom prst="rect">
            <a:avLst/>
          </a:prstGeom>
        </p:spPr>
      </p:pic>
      <p:pic>
        <p:nvPicPr>
          <p:cNvPr id="10" name="Рисунок 9" descr="Adeliya_Amraeva__Futbolnoe_pole.jpeg"/>
          <p:cNvPicPr>
            <a:picLocks noChangeAspect="1"/>
          </p:cNvPicPr>
          <p:nvPr/>
        </p:nvPicPr>
        <p:blipFill>
          <a:blip r:embed="rId4"/>
          <a:stretch>
            <a:fillRect/>
          </a:stretch>
        </p:blipFill>
        <p:spPr>
          <a:xfrm>
            <a:off x="3131840" y="915566"/>
            <a:ext cx="1224136" cy="1943073"/>
          </a:xfrm>
          <a:prstGeom prst="rect">
            <a:avLst/>
          </a:prstGeom>
        </p:spPr>
      </p:pic>
      <p:pic>
        <p:nvPicPr>
          <p:cNvPr id="11" name="Рисунок 10" descr="подростки3.jpg"/>
          <p:cNvPicPr>
            <a:picLocks noChangeAspect="1"/>
          </p:cNvPicPr>
          <p:nvPr/>
        </p:nvPicPr>
        <p:blipFill>
          <a:blip r:embed="rId5"/>
          <a:stretch>
            <a:fillRect/>
          </a:stretch>
        </p:blipFill>
        <p:spPr>
          <a:xfrm>
            <a:off x="4499992" y="987574"/>
            <a:ext cx="1272218" cy="1909861"/>
          </a:xfrm>
          <a:prstGeom prst="rect">
            <a:avLst/>
          </a:prstGeom>
        </p:spPr>
      </p:pic>
      <p:pic>
        <p:nvPicPr>
          <p:cNvPr id="12" name="Рисунок 11" descr="подростки.jpe"/>
          <p:cNvPicPr>
            <a:picLocks noChangeAspect="1"/>
          </p:cNvPicPr>
          <p:nvPr/>
        </p:nvPicPr>
        <p:blipFill>
          <a:blip r:embed="rId6"/>
          <a:stretch>
            <a:fillRect/>
          </a:stretch>
        </p:blipFill>
        <p:spPr>
          <a:xfrm>
            <a:off x="5940152" y="987574"/>
            <a:ext cx="1368152" cy="2052228"/>
          </a:xfrm>
          <a:prstGeom prst="rect">
            <a:avLst/>
          </a:prstGeom>
        </p:spPr>
      </p:pic>
      <p:pic>
        <p:nvPicPr>
          <p:cNvPr id="13" name="Рисунок 12" descr="Evgeniya_Perlova__Daj_mne_ruku.jpeg"/>
          <p:cNvPicPr>
            <a:picLocks noChangeAspect="1"/>
          </p:cNvPicPr>
          <p:nvPr/>
        </p:nvPicPr>
        <p:blipFill>
          <a:blip r:embed="rId7"/>
          <a:stretch>
            <a:fillRect/>
          </a:stretch>
        </p:blipFill>
        <p:spPr>
          <a:xfrm>
            <a:off x="7452320" y="1707654"/>
            <a:ext cx="1368152" cy="2160240"/>
          </a:xfrm>
          <a:prstGeom prst="rect">
            <a:avLst/>
          </a:prstGeom>
        </p:spPr>
      </p:pic>
      <p:pic>
        <p:nvPicPr>
          <p:cNvPr id="14" name="Рисунок 13" descr="костевич.jpg"/>
          <p:cNvPicPr>
            <a:picLocks noChangeAspect="1"/>
          </p:cNvPicPr>
          <p:nvPr/>
        </p:nvPicPr>
        <p:blipFill>
          <a:blip r:embed="rId8"/>
          <a:stretch>
            <a:fillRect/>
          </a:stretch>
        </p:blipFill>
        <p:spPr>
          <a:xfrm>
            <a:off x="2195736" y="3075806"/>
            <a:ext cx="1224136" cy="1829829"/>
          </a:xfrm>
          <a:prstGeom prst="rect">
            <a:avLst/>
          </a:prstGeom>
        </p:spPr>
      </p:pic>
      <p:pic>
        <p:nvPicPr>
          <p:cNvPr id="15" name="Рисунок 14" descr="Дашевская второй.jpeg"/>
          <p:cNvPicPr>
            <a:picLocks noChangeAspect="1"/>
          </p:cNvPicPr>
          <p:nvPr/>
        </p:nvPicPr>
        <p:blipFill>
          <a:blip r:embed="rId9"/>
          <a:stretch>
            <a:fillRect/>
          </a:stretch>
        </p:blipFill>
        <p:spPr>
          <a:xfrm>
            <a:off x="3635896" y="3147814"/>
            <a:ext cx="1198069" cy="1759278"/>
          </a:xfrm>
          <a:prstGeom prst="rect">
            <a:avLst/>
          </a:prstGeom>
        </p:spPr>
      </p:pic>
      <p:pic>
        <p:nvPicPr>
          <p:cNvPr id="16" name="Рисунок 15" descr="Сахарный ребенок.jpeg"/>
          <p:cNvPicPr>
            <a:picLocks noChangeAspect="1"/>
          </p:cNvPicPr>
          <p:nvPr/>
        </p:nvPicPr>
        <p:blipFill>
          <a:blip r:embed="rId10"/>
          <a:stretch>
            <a:fillRect/>
          </a:stretch>
        </p:blipFill>
        <p:spPr>
          <a:xfrm>
            <a:off x="5004048" y="3075806"/>
            <a:ext cx="1368152" cy="18002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419872" y="2067694"/>
            <a:ext cx="4572000" cy="2031325"/>
          </a:xfrm>
          <a:prstGeom prst="rect">
            <a:avLst/>
          </a:prstGeom>
        </p:spPr>
        <p:txBody>
          <a:bodyPr>
            <a:spAutoFit/>
          </a:bodyPr>
          <a:lstStyle/>
          <a:p>
            <a:pPr lvl="0" indent="457200" algn="just" eaLnBrk="0" fontAlgn="base" hangingPunct="0">
              <a:spcBef>
                <a:spcPct val="0"/>
              </a:spcBef>
              <a:spcAft>
                <a:spcPct val="0"/>
              </a:spcAft>
              <a:buClrTx/>
            </a:pPr>
            <a:r>
              <a:rPr lang="ru-RU" dirty="0" smtClean="0">
                <a:solidFill>
                  <a:schemeClr val="tx2">
                    <a:lumMod val="50000"/>
                  </a:schemeClr>
                </a:solidFill>
                <a:latin typeface="Arial" pitchFamily="34" charset="0"/>
                <a:ea typeface="Times New Roman" pitchFamily="18" charset="0"/>
                <a:cs typeface="Arial" pitchFamily="34" charset="0"/>
              </a:rPr>
              <a:t>Родители пятнадцатилетней Татьяны твёрдо намерены переехать в Россию. Мечтают, что там будет хорошо</a:t>
            </a:r>
            <a:r>
              <a:rPr lang="ru-RU" dirty="0" smtClean="0">
                <a:solidFill>
                  <a:schemeClr val="tx2">
                    <a:lumMod val="50000"/>
                  </a:schemeClr>
                </a:solidFill>
                <a:latin typeface="Calibri"/>
                <a:ea typeface="Times New Roman" pitchFamily="18" charset="0"/>
                <a:cs typeface="Arial" pitchFamily="34" charset="0"/>
              </a:rPr>
              <a:t>…</a:t>
            </a:r>
            <a:r>
              <a:rPr lang="ru-RU" dirty="0" smtClean="0">
                <a:solidFill>
                  <a:schemeClr val="tx2">
                    <a:lumMod val="50000"/>
                  </a:schemeClr>
                </a:solidFill>
                <a:latin typeface="Arial" pitchFamily="34" charset="0"/>
                <a:ea typeface="Times New Roman" pitchFamily="18" charset="0"/>
                <a:cs typeface="Arial" pitchFamily="34" charset="0"/>
              </a:rPr>
              <a:t> Но перед тем как навсегда уехать из своей страны, Татьяна попадает в маленький казахстанский посёлок. И то, что с ней происходит, ломает её представления о родине, о месте человека в мире, об отношении к близким.         Предательство </a:t>
            </a:r>
            <a:r>
              <a:rPr lang="ru-RU" dirty="0" smtClean="0">
                <a:solidFill>
                  <a:schemeClr val="tx2">
                    <a:lumMod val="50000"/>
                  </a:schemeClr>
                </a:solidFill>
              </a:rPr>
              <a:t>–</a:t>
            </a:r>
            <a:r>
              <a:rPr lang="ru-RU" dirty="0" smtClean="0">
                <a:solidFill>
                  <a:schemeClr val="tx2">
                    <a:lumMod val="50000"/>
                  </a:schemeClr>
                </a:solidFill>
                <a:latin typeface="Arial" pitchFamily="34" charset="0"/>
                <a:ea typeface="Times New Roman" pitchFamily="18" charset="0"/>
                <a:cs typeface="Arial" pitchFamily="34" charset="0"/>
              </a:rPr>
              <a:t> корень всех зол. Но противоядие есть. Любовь.</a:t>
            </a:r>
            <a:endParaRPr lang="ru-RU" sz="600" dirty="0" smtClean="0">
              <a:solidFill>
                <a:schemeClr val="tx2">
                  <a:lumMod val="50000"/>
                </a:schemeClr>
              </a:solidFill>
              <a:latin typeface="Arial" pitchFamily="34" charset="0"/>
              <a:cs typeface="Arial" pitchFamily="34" charset="0"/>
            </a:endParaRPr>
          </a:p>
        </p:txBody>
      </p:sp>
      <p:sp>
        <p:nvSpPr>
          <p:cNvPr id="5" name="Прямоугольник 4"/>
          <p:cNvSpPr/>
          <p:nvPr/>
        </p:nvSpPr>
        <p:spPr>
          <a:xfrm>
            <a:off x="3419872" y="699542"/>
            <a:ext cx="4499992" cy="738664"/>
          </a:xfrm>
          <a:prstGeom prst="rect">
            <a:avLst/>
          </a:prstGeom>
        </p:spPr>
        <p:txBody>
          <a:bodyPr wrap="square">
            <a:spAutoFit/>
          </a:bodyPr>
          <a:lstStyle/>
          <a:p>
            <a:pPr indent="361950" algn="just"/>
            <a:r>
              <a:rPr lang="ru-RU" dirty="0" smtClean="0">
                <a:solidFill>
                  <a:schemeClr val="tx2">
                    <a:lumMod val="50000"/>
                  </a:schemeClr>
                </a:solidFill>
              </a:rPr>
              <a:t>Костевич, И. Предатели [Текст] : повесть / И. Костевич ; </a:t>
            </a:r>
            <a:r>
              <a:rPr lang="ru-RU" dirty="0" err="1" smtClean="0">
                <a:solidFill>
                  <a:schemeClr val="tx2">
                    <a:lumMod val="50000"/>
                  </a:schemeClr>
                </a:solidFill>
              </a:rPr>
              <a:t>худож</a:t>
            </a:r>
            <a:r>
              <a:rPr lang="ru-RU" dirty="0" smtClean="0">
                <a:solidFill>
                  <a:schemeClr val="tx2">
                    <a:lumMod val="50000"/>
                  </a:schemeClr>
                </a:solidFill>
              </a:rPr>
              <a:t>. К. Прокофьев. – Москва : </a:t>
            </a:r>
            <a:r>
              <a:rPr lang="ru-RU" dirty="0" err="1" smtClean="0">
                <a:solidFill>
                  <a:schemeClr val="tx2">
                    <a:lumMod val="50000"/>
                  </a:schemeClr>
                </a:solidFill>
              </a:rPr>
              <a:t>Аквилегия-М</a:t>
            </a:r>
            <a:r>
              <a:rPr lang="ru-RU" dirty="0" smtClean="0">
                <a:solidFill>
                  <a:schemeClr val="tx2">
                    <a:lumMod val="50000"/>
                  </a:schemeClr>
                </a:solidFill>
              </a:rPr>
              <a:t>, 2015. – 222, [2] с.</a:t>
            </a:r>
            <a:endParaRPr lang="ru-RU" dirty="0">
              <a:solidFill>
                <a:schemeClr val="tx2">
                  <a:lumMod val="50000"/>
                </a:schemeClr>
              </a:solidFill>
            </a:endParaRPr>
          </a:p>
        </p:txBody>
      </p:sp>
      <p:pic>
        <p:nvPicPr>
          <p:cNvPr id="6" name="Рисунок 5" descr="Предатели.jpg"/>
          <p:cNvPicPr>
            <a:picLocks noChangeAspect="1"/>
          </p:cNvPicPr>
          <p:nvPr/>
        </p:nvPicPr>
        <p:blipFill>
          <a:blip r:embed="rId3"/>
          <a:stretch>
            <a:fillRect/>
          </a:stretch>
        </p:blipFill>
        <p:spPr>
          <a:xfrm>
            <a:off x="1043608" y="771550"/>
            <a:ext cx="2098196" cy="335766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p:bgPr>
    </p:bg>
    <p:spTree>
      <p:nvGrpSpPr>
        <p:cNvPr id="1" name="Shape 241"/>
        <p:cNvGrpSpPr/>
        <p:nvPr/>
      </p:nvGrpSpPr>
      <p:grpSpPr>
        <a:xfrm>
          <a:off x="0" y="0"/>
          <a:ext cx="0" cy="0"/>
          <a:chOff x="0" y="0"/>
          <a:chExt cx="0" cy="0"/>
        </a:xfrm>
      </p:grpSpPr>
      <p:sp>
        <p:nvSpPr>
          <p:cNvPr id="4" name="Прямоугольник 3"/>
          <p:cNvSpPr/>
          <p:nvPr/>
        </p:nvSpPr>
        <p:spPr>
          <a:xfrm>
            <a:off x="3635896" y="1923678"/>
            <a:ext cx="4572000" cy="2031325"/>
          </a:xfrm>
          <a:prstGeom prst="rect">
            <a:avLst/>
          </a:prstGeom>
        </p:spPr>
        <p:txBody>
          <a:bodyPr>
            <a:spAutoFit/>
          </a:bodyPr>
          <a:lstStyle/>
          <a:p>
            <a:pPr indent="457200" algn="just"/>
            <a:r>
              <a:rPr lang="ru-RU" dirty="0" smtClean="0">
                <a:solidFill>
                  <a:schemeClr val="bg1"/>
                </a:solidFill>
              </a:rPr>
              <a:t>Лето... Это время почти у всех ассоциируется с морем, долгожданными каникулами на шумном морском побережье, толпами отдыхающих, новыми друзьями и конечно первой любовью. А для этого можно просто сесть на поезд и отправиться в Крым, снять комнату в частном домике недалеко от пляжа и чувствовать себя совершенно счастливым… Именно об этом книга Натальи Евдокимовой, в неё вошли восемь рассказов и повесть «Отдыхающие».</a:t>
            </a:r>
            <a:endParaRPr lang="ru-RU" dirty="0">
              <a:solidFill>
                <a:schemeClr val="bg1"/>
              </a:solidFill>
            </a:endParaRPr>
          </a:p>
        </p:txBody>
      </p:sp>
      <p:pic>
        <p:nvPicPr>
          <p:cNvPr id="5" name="Рисунок 4" descr="Лето пахнет солью.jpeg"/>
          <p:cNvPicPr>
            <a:picLocks noChangeAspect="1"/>
          </p:cNvPicPr>
          <p:nvPr/>
        </p:nvPicPr>
        <p:blipFill>
          <a:blip r:embed="rId3"/>
          <a:stretch>
            <a:fillRect/>
          </a:stretch>
        </p:blipFill>
        <p:spPr>
          <a:xfrm>
            <a:off x="971600" y="627534"/>
            <a:ext cx="2204264" cy="3283111"/>
          </a:xfrm>
          <a:prstGeom prst="rect">
            <a:avLst/>
          </a:prstGeom>
        </p:spPr>
      </p:pic>
      <p:sp>
        <p:nvSpPr>
          <p:cNvPr id="6" name="Прямоугольник 5"/>
          <p:cNvSpPr/>
          <p:nvPr/>
        </p:nvSpPr>
        <p:spPr>
          <a:xfrm>
            <a:off x="3563888" y="627534"/>
            <a:ext cx="4572000" cy="954107"/>
          </a:xfrm>
          <a:prstGeom prst="rect">
            <a:avLst/>
          </a:prstGeom>
        </p:spPr>
        <p:txBody>
          <a:bodyPr>
            <a:spAutoFit/>
          </a:bodyPr>
          <a:lstStyle/>
          <a:p>
            <a:pPr indent="361950"/>
            <a:r>
              <a:rPr lang="ru-RU" dirty="0" smtClean="0">
                <a:solidFill>
                  <a:schemeClr val="bg1"/>
                </a:solidFill>
              </a:rPr>
              <a:t>Евдокимова, Н. Н. Лето пахнет солью [Текст] / Наталья Евдокимова ; [ил. Е. Горелик]. – Москва : Самокат, </a:t>
            </a:r>
            <a:r>
              <a:rPr lang="ru-RU" dirty="0" err="1" smtClean="0">
                <a:solidFill>
                  <a:schemeClr val="bg1"/>
                </a:solidFill>
              </a:rPr>
              <a:t>печ</a:t>
            </a:r>
            <a:r>
              <a:rPr lang="ru-RU" dirty="0" smtClean="0">
                <a:solidFill>
                  <a:schemeClr val="bg1"/>
                </a:solidFill>
              </a:rPr>
              <a:t>. 2013. – 166, [1] с. : ил. – (Встречное движение).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Shape 130"/>
        <p:cNvGrpSpPr/>
        <p:nvPr/>
      </p:nvGrpSpPr>
      <p:grpSpPr>
        <a:xfrm>
          <a:off x="0" y="0"/>
          <a:ext cx="0" cy="0"/>
          <a:chOff x="0" y="0"/>
          <a:chExt cx="0" cy="0"/>
        </a:xfrm>
      </p:grpSpPr>
      <p:sp>
        <p:nvSpPr>
          <p:cNvPr id="8" name="Прямоугольник 7"/>
          <p:cNvSpPr/>
          <p:nvPr/>
        </p:nvSpPr>
        <p:spPr>
          <a:xfrm>
            <a:off x="251520" y="339502"/>
            <a:ext cx="3643338" cy="400110"/>
          </a:xfrm>
          <a:prstGeom prst="rect">
            <a:avLst/>
          </a:prstGeom>
        </p:spPr>
        <p:txBody>
          <a:bodyPr wrap="square">
            <a:spAutoFit/>
          </a:bodyPr>
          <a:lstStyle/>
          <a:p>
            <a:r>
              <a:rPr lang="ru-RU"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Школьникам о школьниках</a:t>
            </a:r>
            <a:endParaRPr lang="ru-RU"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descr="Шолохова Девять жизней.jpg">
            <a:hlinkClick r:id="rId3" action="ppaction://hlinksldjump"/>
          </p:cNvPr>
          <p:cNvPicPr>
            <a:picLocks noChangeAspect="1"/>
          </p:cNvPicPr>
          <p:nvPr/>
        </p:nvPicPr>
        <p:blipFill>
          <a:blip r:embed="rId4"/>
          <a:stretch>
            <a:fillRect/>
          </a:stretch>
        </p:blipFill>
        <p:spPr>
          <a:xfrm>
            <a:off x="5076056" y="987574"/>
            <a:ext cx="1440160" cy="1872208"/>
          </a:xfrm>
          <a:prstGeom prst="rect">
            <a:avLst/>
          </a:prstGeom>
          <a:ln w="12700">
            <a:solidFill>
              <a:schemeClr val="bg1"/>
            </a:solidFill>
          </a:ln>
        </p:spPr>
      </p:pic>
      <p:pic>
        <p:nvPicPr>
          <p:cNvPr id="7" name="Рисунок 6" descr="первая работа Испания.jpg">
            <a:hlinkClick r:id="rId5" action="ppaction://hlinksldjump"/>
          </p:cNvPr>
          <p:cNvPicPr>
            <a:picLocks noChangeAspect="1"/>
          </p:cNvPicPr>
          <p:nvPr/>
        </p:nvPicPr>
        <p:blipFill>
          <a:blip r:embed="rId6"/>
          <a:stretch>
            <a:fillRect/>
          </a:stretch>
        </p:blipFill>
        <p:spPr>
          <a:xfrm>
            <a:off x="6948264" y="3003798"/>
            <a:ext cx="1368152" cy="1944216"/>
          </a:xfrm>
          <a:prstGeom prst="rect">
            <a:avLst/>
          </a:prstGeom>
          <a:ln w="12700">
            <a:solidFill>
              <a:schemeClr val="bg1"/>
            </a:solidFill>
          </a:ln>
        </p:spPr>
      </p:pic>
      <p:pic>
        <p:nvPicPr>
          <p:cNvPr id="10" name="Рисунок 9" descr="Я хочу в школу.jpg">
            <a:hlinkClick r:id="rId7" action="ppaction://hlinksldjump"/>
          </p:cNvPr>
          <p:cNvPicPr>
            <a:picLocks noChangeAspect="1"/>
          </p:cNvPicPr>
          <p:nvPr/>
        </p:nvPicPr>
        <p:blipFill>
          <a:blip r:embed="rId8"/>
          <a:stretch>
            <a:fillRect/>
          </a:stretch>
        </p:blipFill>
        <p:spPr>
          <a:xfrm>
            <a:off x="3419872" y="987574"/>
            <a:ext cx="1368152" cy="1847798"/>
          </a:xfrm>
          <a:prstGeom prst="rect">
            <a:avLst/>
          </a:prstGeom>
          <a:ln w="12700">
            <a:solidFill>
              <a:schemeClr val="bg1"/>
            </a:solidFill>
          </a:ln>
        </p:spPr>
      </p:pic>
      <p:pic>
        <p:nvPicPr>
          <p:cNvPr id="12" name="Рисунок 11" descr="время.jpg">
            <a:hlinkClick r:id="rId9" action="ppaction://hlinksldjump"/>
          </p:cNvPr>
          <p:cNvPicPr>
            <a:picLocks noChangeAspect="1"/>
          </p:cNvPicPr>
          <p:nvPr/>
        </p:nvPicPr>
        <p:blipFill>
          <a:blip r:embed="rId10"/>
          <a:stretch>
            <a:fillRect/>
          </a:stretch>
        </p:blipFill>
        <p:spPr>
          <a:xfrm>
            <a:off x="3419872" y="3003798"/>
            <a:ext cx="1440160" cy="1944216"/>
          </a:xfrm>
          <a:prstGeom prst="rect">
            <a:avLst/>
          </a:prstGeom>
          <a:ln w="12700">
            <a:solidFill>
              <a:schemeClr val="bg1"/>
            </a:solidFill>
          </a:ln>
        </p:spPr>
      </p:pic>
      <p:pic>
        <p:nvPicPr>
          <p:cNvPr id="11" name="Рисунок 10" descr="Крюкова Женька Москвичев и его друзья.jpeg">
            <a:hlinkClick r:id="rId11" action="ppaction://hlinksldjump"/>
          </p:cNvPr>
          <p:cNvPicPr>
            <a:picLocks noChangeAspect="1"/>
          </p:cNvPicPr>
          <p:nvPr/>
        </p:nvPicPr>
        <p:blipFill>
          <a:blip r:embed="rId12"/>
          <a:stretch>
            <a:fillRect/>
          </a:stretch>
        </p:blipFill>
        <p:spPr>
          <a:xfrm>
            <a:off x="179512" y="1347614"/>
            <a:ext cx="1368152" cy="2091976"/>
          </a:xfrm>
          <a:prstGeom prst="rect">
            <a:avLst/>
          </a:prstGeom>
          <a:ln w="12700">
            <a:solidFill>
              <a:schemeClr val="bg1"/>
            </a:solidFill>
          </a:ln>
        </p:spPr>
      </p:pic>
      <p:pic>
        <p:nvPicPr>
          <p:cNvPr id="6" name="Рисунок 5" descr="первая работа.jpg">
            <a:hlinkClick r:id="rId13" action="ppaction://hlinksldjump"/>
          </p:cNvPr>
          <p:cNvPicPr>
            <a:picLocks noChangeAspect="1"/>
          </p:cNvPicPr>
          <p:nvPr/>
        </p:nvPicPr>
        <p:blipFill>
          <a:blip r:embed="rId14"/>
          <a:stretch>
            <a:fillRect/>
          </a:stretch>
        </p:blipFill>
        <p:spPr>
          <a:xfrm>
            <a:off x="5220072" y="3003798"/>
            <a:ext cx="1428764" cy="1950340"/>
          </a:xfrm>
          <a:prstGeom prst="rect">
            <a:avLst/>
          </a:prstGeom>
          <a:ln w="12700">
            <a:solidFill>
              <a:schemeClr val="bg1"/>
            </a:solidFill>
          </a:ln>
        </p:spPr>
      </p:pic>
      <p:pic>
        <p:nvPicPr>
          <p:cNvPr id="9" name="Рисунок 8" descr="басова.jpg">
            <a:hlinkClick r:id="rId15" action="ppaction://hlinksldjump"/>
          </p:cNvPr>
          <p:cNvPicPr>
            <a:picLocks noChangeAspect="1"/>
          </p:cNvPicPr>
          <p:nvPr/>
        </p:nvPicPr>
        <p:blipFill>
          <a:blip r:embed="rId16"/>
          <a:stretch>
            <a:fillRect/>
          </a:stretch>
        </p:blipFill>
        <p:spPr>
          <a:xfrm>
            <a:off x="1763688" y="1419622"/>
            <a:ext cx="1368152" cy="1990663"/>
          </a:xfrm>
          <a:prstGeom prst="rect">
            <a:avLst/>
          </a:prstGeom>
          <a:ln w="12700">
            <a:solidFill>
              <a:schemeClr val="bg1"/>
            </a:solidFill>
          </a:ln>
        </p:spPr>
      </p:pic>
      <p:sp>
        <p:nvSpPr>
          <p:cNvPr id="20" name="TextBox 19"/>
          <p:cNvSpPr txBox="1"/>
          <p:nvPr/>
        </p:nvSpPr>
        <p:spPr>
          <a:xfrm>
            <a:off x="6067036" y="339502"/>
            <a:ext cx="3076964" cy="861774"/>
          </a:xfrm>
          <a:prstGeom prst="rect">
            <a:avLst/>
          </a:prstGeom>
          <a:noFill/>
        </p:spPr>
        <p:txBody>
          <a:bodyPr wrap="square" rtlCol="0">
            <a:spAutoFit/>
          </a:bodyPr>
          <a:lstStyle/>
          <a:p>
            <a:pPr algn="r"/>
            <a:r>
              <a:rPr lang="ru-RU" sz="1800" dirty="0" smtClean="0">
                <a:solidFill>
                  <a:schemeClr val="bg1"/>
                </a:solidFill>
                <a:latin typeface="Times New Roman" pitchFamily="18" charset="0"/>
                <a:cs typeface="Times New Roman" pitchFamily="18" charset="0"/>
              </a:rPr>
              <a:t>Чему бы ты ни учился, ты учишься для себя.</a:t>
            </a:r>
          </a:p>
          <a:p>
            <a:pPr algn="r"/>
            <a:r>
              <a:rPr lang="ru-RU" dirty="0" smtClean="0">
                <a:solidFill>
                  <a:schemeClr val="bg1"/>
                </a:solidFill>
                <a:latin typeface="Times New Roman" pitchFamily="18" charset="0"/>
                <a:cs typeface="Times New Roman" pitchFamily="18" charset="0"/>
              </a:rPr>
              <a:t>                            </a:t>
            </a:r>
            <a:r>
              <a:rPr lang="ru-RU" i="1" dirty="0" err="1" smtClean="0">
                <a:solidFill>
                  <a:schemeClr val="bg1"/>
                </a:solidFill>
                <a:latin typeface="Times New Roman" pitchFamily="18" charset="0"/>
                <a:cs typeface="Times New Roman" pitchFamily="18" charset="0"/>
              </a:rPr>
              <a:t>Петроний</a:t>
            </a:r>
            <a:endParaRPr lang="ru-RU"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Shape 241"/>
        <p:cNvGrpSpPr/>
        <p:nvPr/>
      </p:nvGrpSpPr>
      <p:grpSpPr>
        <a:xfrm>
          <a:off x="0" y="0"/>
          <a:ext cx="0" cy="0"/>
          <a:chOff x="0" y="0"/>
          <a:chExt cx="0" cy="0"/>
        </a:xfrm>
      </p:grpSpPr>
      <p:sp>
        <p:nvSpPr>
          <p:cNvPr id="5" name="Прямоугольник 4"/>
          <p:cNvSpPr/>
          <p:nvPr/>
        </p:nvSpPr>
        <p:spPr>
          <a:xfrm>
            <a:off x="467544" y="2499742"/>
            <a:ext cx="5077798" cy="1169551"/>
          </a:xfrm>
          <a:prstGeom prst="rect">
            <a:avLst/>
          </a:prstGeom>
        </p:spPr>
        <p:txBody>
          <a:bodyPr wrap="square">
            <a:spAutoFit/>
          </a:bodyPr>
          <a:lstStyle/>
          <a:p>
            <a:pPr indent="457200" algn="just"/>
            <a:r>
              <a:rPr lang="ru-RU" dirty="0" smtClean="0">
                <a:solidFill>
                  <a:schemeClr val="bg1"/>
                </a:solidFill>
              </a:rPr>
              <a:t>«К доске пойдёт…» – каждому ученику знакома эта фраза, от которой в классе наступает абсолютная тишина. Тема сборника – жизнь современных школьников. В книге много смешных историй и неожиданных поворотов сюжета.</a:t>
            </a:r>
            <a:endParaRPr lang="ru-RU" dirty="0">
              <a:solidFill>
                <a:schemeClr val="bg1"/>
              </a:solidFill>
            </a:endParaRPr>
          </a:p>
        </p:txBody>
      </p:sp>
      <p:pic>
        <p:nvPicPr>
          <p:cNvPr id="6" name="Рисунок 5" descr="Крюкова Женька Москвичев и его друзья.jpeg"/>
          <p:cNvPicPr>
            <a:picLocks noChangeAspect="1"/>
          </p:cNvPicPr>
          <p:nvPr/>
        </p:nvPicPr>
        <p:blipFill>
          <a:blip r:embed="rId3"/>
          <a:stretch>
            <a:fillRect/>
          </a:stretch>
        </p:blipFill>
        <p:spPr>
          <a:xfrm>
            <a:off x="5940152" y="483518"/>
            <a:ext cx="2211142" cy="3380951"/>
          </a:xfrm>
          <a:prstGeom prst="rect">
            <a:avLst/>
          </a:prstGeom>
        </p:spPr>
      </p:pic>
      <p:sp>
        <p:nvSpPr>
          <p:cNvPr id="7" name="Прямоугольник 6"/>
          <p:cNvSpPr/>
          <p:nvPr/>
        </p:nvSpPr>
        <p:spPr>
          <a:xfrm>
            <a:off x="251520" y="987574"/>
            <a:ext cx="5256584" cy="954107"/>
          </a:xfrm>
          <a:prstGeom prst="rect">
            <a:avLst/>
          </a:prstGeom>
        </p:spPr>
        <p:txBody>
          <a:bodyPr wrap="square">
            <a:spAutoFit/>
          </a:bodyPr>
          <a:lstStyle/>
          <a:p>
            <a:pPr indent="361950" algn="just"/>
            <a:r>
              <a:rPr lang="ru-RU" dirty="0" smtClean="0">
                <a:solidFill>
                  <a:schemeClr val="bg1"/>
                </a:solidFill>
              </a:rPr>
              <a:t>Крюкова, Т. Ш. Женька Москвичёв и его друзья [Текст] : [рассказы] / Тамара Крюкова ; </a:t>
            </a:r>
            <a:r>
              <a:rPr lang="ru-RU" dirty="0" err="1" smtClean="0">
                <a:solidFill>
                  <a:schemeClr val="bg1"/>
                </a:solidFill>
              </a:rPr>
              <a:t>худож</a:t>
            </a:r>
            <a:r>
              <a:rPr lang="ru-RU" dirty="0" smtClean="0">
                <a:solidFill>
                  <a:schemeClr val="bg1"/>
                </a:solidFill>
              </a:rPr>
              <a:t>. Г. Соколов. – Москва : Самовар, </a:t>
            </a:r>
            <a:r>
              <a:rPr lang="ru-RU" dirty="0" err="1" smtClean="0">
                <a:solidFill>
                  <a:schemeClr val="bg1"/>
                </a:solidFill>
              </a:rPr>
              <a:t>печ</a:t>
            </a:r>
            <a:r>
              <a:rPr lang="ru-RU" dirty="0" smtClean="0">
                <a:solidFill>
                  <a:schemeClr val="bg1"/>
                </a:solidFill>
              </a:rPr>
              <a:t>. 2011. – 109, [3] с. : </a:t>
            </a:r>
            <a:r>
              <a:rPr lang="ru-RU" dirty="0" err="1" smtClean="0">
                <a:solidFill>
                  <a:schemeClr val="bg1"/>
                </a:solidFill>
              </a:rPr>
              <a:t>цв</a:t>
            </a:r>
            <a:r>
              <a:rPr lang="ru-RU" dirty="0" smtClean="0">
                <a:solidFill>
                  <a:schemeClr val="bg1"/>
                </a:solidFill>
              </a:rPr>
              <a:t>. ил. – (Школьная библиотека).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Shape 232"/>
        <p:cNvGrpSpPr/>
        <p:nvPr/>
      </p:nvGrpSpPr>
      <p:grpSpPr>
        <a:xfrm>
          <a:off x="0" y="0"/>
          <a:ext cx="0" cy="0"/>
          <a:chOff x="0" y="0"/>
          <a:chExt cx="0" cy="0"/>
        </a:xfrm>
      </p:grpSpPr>
      <p:sp>
        <p:nvSpPr>
          <p:cNvPr id="10" name="Прямоугольник 9"/>
          <p:cNvSpPr/>
          <p:nvPr/>
        </p:nvSpPr>
        <p:spPr>
          <a:xfrm>
            <a:off x="3707904" y="1923678"/>
            <a:ext cx="4572000" cy="2246769"/>
          </a:xfrm>
          <a:prstGeom prst="rect">
            <a:avLst/>
          </a:prstGeom>
        </p:spPr>
        <p:txBody>
          <a:bodyPr>
            <a:spAutoFit/>
          </a:bodyPr>
          <a:lstStyle/>
          <a:p>
            <a:pPr indent="457200" algn="just"/>
            <a:r>
              <a:rPr lang="ru-RU" dirty="0" smtClean="0">
                <a:solidFill>
                  <a:schemeClr val="tx1"/>
                </a:solidFill>
              </a:rPr>
              <a:t>Стать своим в новом классе, особенно в престижной гимназии, трудно. Ещё труднее – если ты не уверен в себе, а дома у тебя не всё в порядке. Лёха и Миша (его имя наоборот – </a:t>
            </a:r>
            <a:r>
              <a:rPr lang="ru-RU" dirty="0" err="1" smtClean="0">
                <a:solidFill>
                  <a:schemeClr val="tx1"/>
                </a:solidFill>
              </a:rPr>
              <a:t>Ашим</a:t>
            </a:r>
            <a:r>
              <a:rPr lang="ru-RU" dirty="0" smtClean="0">
                <a:solidFill>
                  <a:schemeClr val="tx1"/>
                </a:solidFill>
              </a:rPr>
              <a:t>) – каждый сам по себе – пытаются прижиться в этом непривычном мире. Неформальное общение на новом школьном форуме даёт ребятам возможность показать себя и найти друзей. Но на форуме появляется таинственная незнакомка, и всё запутывается…</a:t>
            </a:r>
            <a:endParaRPr lang="ru-RU" dirty="0">
              <a:solidFill>
                <a:schemeClr val="tx1"/>
              </a:solidFill>
            </a:endParaRPr>
          </a:p>
        </p:txBody>
      </p:sp>
      <p:pic>
        <p:nvPicPr>
          <p:cNvPr id="11" name="Рисунок 10" descr="басова.jpg"/>
          <p:cNvPicPr>
            <a:picLocks noChangeAspect="1"/>
          </p:cNvPicPr>
          <p:nvPr/>
        </p:nvPicPr>
        <p:blipFill>
          <a:blip r:embed="rId3"/>
          <a:stretch>
            <a:fillRect/>
          </a:stretch>
        </p:blipFill>
        <p:spPr>
          <a:xfrm>
            <a:off x="1331640" y="1347614"/>
            <a:ext cx="2238380" cy="3256843"/>
          </a:xfrm>
          <a:prstGeom prst="rect">
            <a:avLst/>
          </a:prstGeom>
        </p:spPr>
      </p:pic>
      <p:sp>
        <p:nvSpPr>
          <p:cNvPr id="6" name="Прямоугольник 5"/>
          <p:cNvSpPr/>
          <p:nvPr/>
        </p:nvSpPr>
        <p:spPr>
          <a:xfrm>
            <a:off x="683568" y="267494"/>
            <a:ext cx="4572000" cy="954107"/>
          </a:xfrm>
          <a:prstGeom prst="rect">
            <a:avLst/>
          </a:prstGeom>
        </p:spPr>
        <p:txBody>
          <a:bodyPr>
            <a:spAutoFit/>
          </a:bodyPr>
          <a:lstStyle/>
          <a:p>
            <a:pPr indent="361950" algn="just"/>
            <a:r>
              <a:rPr lang="ru-RU" dirty="0" smtClean="0">
                <a:solidFill>
                  <a:schemeClr val="tx1"/>
                </a:solidFill>
              </a:rPr>
              <a:t>Басова, Е. В. Подросток </a:t>
            </a:r>
            <a:r>
              <a:rPr lang="ru-RU" dirty="0" err="1" smtClean="0">
                <a:solidFill>
                  <a:schemeClr val="tx1"/>
                </a:solidFill>
              </a:rPr>
              <a:t>Ашим</a:t>
            </a:r>
            <a:r>
              <a:rPr lang="ru-RU" dirty="0" smtClean="0">
                <a:solidFill>
                  <a:schemeClr val="tx1"/>
                </a:solidFill>
              </a:rPr>
              <a:t> [Текст] : [повесть] / Евгения Басова ; ил. К. Толстой. – Санкт-Петербург : ГРИФ, 2016. – 237, [2] с. : ил. – (Последний звонок). </a:t>
            </a:r>
            <a:endParaRPr lang="ru-RU"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D6B19C"/>
            </a:gs>
            <a:gs pos="30000">
              <a:srgbClr val="D49E6C"/>
            </a:gs>
            <a:gs pos="70000">
              <a:srgbClr val="A65528"/>
            </a:gs>
            <a:gs pos="100000">
              <a:srgbClr val="663012"/>
            </a:gs>
          </a:gsLst>
          <a:lin ang="5400000" scaled="0"/>
        </a:gradFill>
        <a:effectLst/>
      </p:bgPr>
    </p:bg>
    <p:spTree>
      <p:nvGrpSpPr>
        <p:cNvPr id="1" name="Shape 232"/>
        <p:cNvGrpSpPr/>
        <p:nvPr/>
      </p:nvGrpSpPr>
      <p:grpSpPr>
        <a:xfrm>
          <a:off x="0" y="0"/>
          <a:ext cx="0" cy="0"/>
          <a:chOff x="0" y="0"/>
          <a:chExt cx="0" cy="0"/>
        </a:xfrm>
      </p:grpSpPr>
      <p:sp>
        <p:nvSpPr>
          <p:cNvPr id="7" name="Прямоугольник 6"/>
          <p:cNvSpPr/>
          <p:nvPr/>
        </p:nvSpPr>
        <p:spPr>
          <a:xfrm>
            <a:off x="3419872" y="1923678"/>
            <a:ext cx="4572000" cy="2031325"/>
          </a:xfrm>
          <a:prstGeom prst="rect">
            <a:avLst/>
          </a:prstGeom>
        </p:spPr>
        <p:txBody>
          <a:bodyPr>
            <a:spAutoFit/>
          </a:bodyPr>
          <a:lstStyle/>
          <a:p>
            <a:pPr indent="457200" algn="just"/>
            <a:r>
              <a:rPr lang="ru-RU" dirty="0" smtClean="0">
                <a:solidFill>
                  <a:schemeClr val="bg1"/>
                </a:solidFill>
              </a:rPr>
              <a:t>Это фантастика, сказка и небывальщина. Вы познакомитесь с удивительной школой, в которую ученики по утрам бегут с одной мыслью: «Поскорее бы!». В ней нет привычных «предметов» и «параллелей», но есть куча проектов и братство единомышленников. Словом, чудо, а не школа. Однако, как и всякое чудо, оно очень хрупко. И в один </a:t>
            </a:r>
            <a:r>
              <a:rPr lang="ru-RU" dirty="0" err="1" smtClean="0">
                <a:solidFill>
                  <a:schemeClr val="bg1"/>
                </a:solidFill>
              </a:rPr>
              <a:t>непрекрасный</a:t>
            </a:r>
            <a:r>
              <a:rPr lang="ru-RU" dirty="0" smtClean="0">
                <a:solidFill>
                  <a:schemeClr val="bg1"/>
                </a:solidFill>
              </a:rPr>
              <a:t> день ученикам приходится встать грудью на защиту своей мечты.</a:t>
            </a:r>
            <a:endParaRPr lang="ru-RU" dirty="0">
              <a:solidFill>
                <a:schemeClr val="bg1"/>
              </a:solidFill>
            </a:endParaRPr>
          </a:p>
        </p:txBody>
      </p:sp>
      <p:pic>
        <p:nvPicPr>
          <p:cNvPr id="11" name="Рисунок 10" descr="Я хочу в школу.jpg"/>
          <p:cNvPicPr>
            <a:picLocks noChangeAspect="1"/>
          </p:cNvPicPr>
          <p:nvPr/>
        </p:nvPicPr>
        <p:blipFill>
          <a:blip r:embed="rId3"/>
          <a:stretch>
            <a:fillRect/>
          </a:stretch>
        </p:blipFill>
        <p:spPr>
          <a:xfrm>
            <a:off x="971600" y="1275606"/>
            <a:ext cx="2134196" cy="3286148"/>
          </a:xfrm>
          <a:prstGeom prst="rect">
            <a:avLst/>
          </a:prstGeom>
        </p:spPr>
      </p:pic>
      <p:sp>
        <p:nvSpPr>
          <p:cNvPr id="8" name="Прямоугольник 7"/>
          <p:cNvSpPr/>
          <p:nvPr/>
        </p:nvSpPr>
        <p:spPr>
          <a:xfrm>
            <a:off x="1547664" y="195486"/>
            <a:ext cx="4572000" cy="954107"/>
          </a:xfrm>
          <a:prstGeom prst="rect">
            <a:avLst/>
          </a:prstGeom>
        </p:spPr>
        <p:txBody>
          <a:bodyPr>
            <a:spAutoFit/>
          </a:bodyPr>
          <a:lstStyle/>
          <a:p>
            <a:pPr indent="361950" algn="just"/>
            <a:r>
              <a:rPr lang="ru-RU" dirty="0" err="1" smtClean="0">
                <a:solidFill>
                  <a:schemeClr val="bg1"/>
                </a:solidFill>
              </a:rPr>
              <a:t>Жвалевский</a:t>
            </a:r>
            <a:r>
              <a:rPr lang="ru-RU" dirty="0" smtClean="0">
                <a:solidFill>
                  <a:schemeClr val="bg1"/>
                </a:solidFill>
              </a:rPr>
              <a:t>, А. В. Я хочу в школу! [Текст] / Андрей </a:t>
            </a:r>
            <a:r>
              <a:rPr lang="ru-RU" dirty="0" err="1" smtClean="0">
                <a:solidFill>
                  <a:schemeClr val="bg1"/>
                </a:solidFill>
              </a:rPr>
              <a:t>Жвалевский</a:t>
            </a:r>
            <a:r>
              <a:rPr lang="ru-RU" dirty="0" smtClean="0">
                <a:solidFill>
                  <a:schemeClr val="bg1"/>
                </a:solidFill>
              </a:rPr>
              <a:t>, Евгений Пастернак. – 2-е изд. – Москва : Время, 2013. – 317, [1] с. – (Время – детство!).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Shape 232"/>
        <p:cNvGrpSpPr/>
        <p:nvPr/>
      </p:nvGrpSpPr>
      <p:grpSpPr>
        <a:xfrm>
          <a:off x="0" y="0"/>
          <a:ext cx="0" cy="0"/>
          <a:chOff x="0" y="0"/>
          <a:chExt cx="0" cy="0"/>
        </a:xfrm>
      </p:grpSpPr>
      <p:sp>
        <p:nvSpPr>
          <p:cNvPr id="8" name="Прямоугольник 7"/>
          <p:cNvSpPr/>
          <p:nvPr/>
        </p:nvSpPr>
        <p:spPr>
          <a:xfrm>
            <a:off x="3923928" y="1779662"/>
            <a:ext cx="4462184" cy="2254180"/>
          </a:xfrm>
          <a:prstGeom prst="rect">
            <a:avLst/>
          </a:prstGeom>
        </p:spPr>
        <p:txBody>
          <a:bodyPr wrap="square">
            <a:spAutoFit/>
          </a:bodyPr>
          <a:lstStyle/>
          <a:p>
            <a:pPr indent="457200" algn="just"/>
            <a:r>
              <a:rPr lang="ru-RU" dirty="0" smtClean="0">
                <a:solidFill>
                  <a:schemeClr val="bg1"/>
                </a:solidFill>
              </a:rPr>
              <a:t>Девятикласснику Антону жилось несладко. Друзей нет, в классе над ним смеются, учёба даётся с трудом. Даже родители, похоже, не верят в то, что из него выйдет толк. А в довершение всех бед во время грозы его поражает удар молнии. Пару минут сердце парня не бьётся. Когда же Антон вновь приходит в себя, то понимает – с ним произошло нечто необъяснимое: он знает то, чего знать не может. Помнит то, чего с ним не было. Или было? Только не в этой жизни, а в прошлых…</a:t>
            </a:r>
          </a:p>
        </p:txBody>
      </p:sp>
      <p:pic>
        <p:nvPicPr>
          <p:cNvPr id="9" name="Рисунок 8" descr="Шолохова Девять жизней.jpg"/>
          <p:cNvPicPr>
            <a:picLocks noChangeAspect="1"/>
          </p:cNvPicPr>
          <p:nvPr/>
        </p:nvPicPr>
        <p:blipFill>
          <a:blip r:embed="rId3"/>
          <a:stretch>
            <a:fillRect/>
          </a:stretch>
        </p:blipFill>
        <p:spPr>
          <a:xfrm>
            <a:off x="1331640" y="1275606"/>
            <a:ext cx="2123122" cy="3326224"/>
          </a:xfrm>
          <a:prstGeom prst="rect">
            <a:avLst/>
          </a:prstGeom>
        </p:spPr>
      </p:pic>
      <p:sp>
        <p:nvSpPr>
          <p:cNvPr id="6" name="Прямоугольник 5"/>
          <p:cNvSpPr/>
          <p:nvPr/>
        </p:nvSpPr>
        <p:spPr>
          <a:xfrm>
            <a:off x="611560" y="123478"/>
            <a:ext cx="4572000" cy="1169551"/>
          </a:xfrm>
          <a:prstGeom prst="rect">
            <a:avLst/>
          </a:prstGeom>
        </p:spPr>
        <p:txBody>
          <a:bodyPr>
            <a:spAutoFit/>
          </a:bodyPr>
          <a:lstStyle/>
          <a:p>
            <a:pPr indent="361950" algn="just"/>
            <a:r>
              <a:rPr lang="ru-RU" dirty="0" smtClean="0">
                <a:solidFill>
                  <a:schemeClr val="bg1"/>
                </a:solidFill>
              </a:rPr>
              <a:t>Шолохова, Е. А. Девять жизней [Текст] : [фантастико-приключенческие повести] / Елена Шолохова. – Москва : </a:t>
            </a:r>
            <a:r>
              <a:rPr lang="ru-RU" dirty="0" err="1" smtClean="0">
                <a:solidFill>
                  <a:schemeClr val="bg1"/>
                </a:solidFill>
              </a:rPr>
              <a:t>Аквилегия-М</a:t>
            </a:r>
            <a:r>
              <a:rPr lang="ru-RU" dirty="0" smtClean="0">
                <a:solidFill>
                  <a:schemeClr val="bg1"/>
                </a:solidFill>
              </a:rPr>
              <a:t>, </a:t>
            </a:r>
            <a:r>
              <a:rPr lang="ru-RU" dirty="0" err="1" smtClean="0">
                <a:solidFill>
                  <a:schemeClr val="bg1"/>
                </a:solidFill>
              </a:rPr>
              <a:t>печ</a:t>
            </a:r>
            <a:r>
              <a:rPr lang="ru-RU" dirty="0" smtClean="0">
                <a:solidFill>
                  <a:schemeClr val="bg1"/>
                </a:solidFill>
              </a:rPr>
              <a:t>. 2016. – 237, [2] с. – (Современность и фантастика). – Из </a:t>
            </a:r>
            <a:r>
              <a:rPr lang="ru-RU" dirty="0" err="1" smtClean="0">
                <a:solidFill>
                  <a:schemeClr val="bg1"/>
                </a:solidFill>
              </a:rPr>
              <a:t>содерж</a:t>
            </a:r>
            <a:r>
              <a:rPr lang="ru-RU" dirty="0" smtClean="0">
                <a:solidFill>
                  <a:schemeClr val="bg1"/>
                </a:solidFill>
              </a:rPr>
              <a:t>.: Часы.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Shape 232"/>
        <p:cNvGrpSpPr/>
        <p:nvPr/>
      </p:nvGrpSpPr>
      <p:grpSpPr>
        <a:xfrm>
          <a:off x="0" y="0"/>
          <a:ext cx="0" cy="0"/>
          <a:chOff x="0" y="0"/>
          <a:chExt cx="0" cy="0"/>
        </a:xfrm>
      </p:grpSpPr>
      <p:sp>
        <p:nvSpPr>
          <p:cNvPr id="7" name="Прямоугольник 6"/>
          <p:cNvSpPr/>
          <p:nvPr/>
        </p:nvSpPr>
        <p:spPr>
          <a:xfrm>
            <a:off x="3635896" y="1995686"/>
            <a:ext cx="4572000" cy="2031325"/>
          </a:xfrm>
          <a:prstGeom prst="rect">
            <a:avLst/>
          </a:prstGeom>
        </p:spPr>
        <p:txBody>
          <a:bodyPr>
            <a:spAutoFit/>
          </a:bodyPr>
          <a:lstStyle/>
          <a:p>
            <a:pPr indent="457200" algn="just"/>
            <a:r>
              <a:rPr lang="ru-RU" dirty="0" smtClean="0">
                <a:solidFill>
                  <a:schemeClr val="tx1"/>
                </a:solidFill>
              </a:rPr>
              <a:t>Что будет, если девчонка из 2018 года вдруг окажется в 1980 году? А мальчик из 1980 года перенесётся на её место? Где лучше? И что такое «лучше»? Где интереснее играть: на компьютере или во дворе? Что важнее: свобода и раскованность в чате или умение разговаривать, глядя в глаза друг другу? И самое главное – правда ли, что «время тогда было другое»? А может быть, время всегда хорошее, и вообще, всё зависит только от тебя...</a:t>
            </a:r>
            <a:endParaRPr lang="ru-RU" dirty="0">
              <a:solidFill>
                <a:schemeClr val="tx1"/>
              </a:solidFill>
            </a:endParaRPr>
          </a:p>
        </p:txBody>
      </p:sp>
      <p:pic>
        <p:nvPicPr>
          <p:cNvPr id="9" name="Рисунок 8" descr="время.jpg"/>
          <p:cNvPicPr>
            <a:picLocks noChangeAspect="1"/>
          </p:cNvPicPr>
          <p:nvPr/>
        </p:nvPicPr>
        <p:blipFill>
          <a:blip r:embed="rId3"/>
          <a:stretch>
            <a:fillRect/>
          </a:stretch>
        </p:blipFill>
        <p:spPr>
          <a:xfrm>
            <a:off x="1043608" y="1275606"/>
            <a:ext cx="2180592" cy="3357586"/>
          </a:xfrm>
          <a:prstGeom prst="rect">
            <a:avLst/>
          </a:prstGeom>
        </p:spPr>
      </p:pic>
      <p:sp>
        <p:nvSpPr>
          <p:cNvPr id="8" name="Прямоугольник 7"/>
          <p:cNvSpPr/>
          <p:nvPr/>
        </p:nvSpPr>
        <p:spPr>
          <a:xfrm>
            <a:off x="216024" y="214297"/>
            <a:ext cx="4716016" cy="954107"/>
          </a:xfrm>
          <a:prstGeom prst="rect">
            <a:avLst/>
          </a:prstGeom>
        </p:spPr>
        <p:txBody>
          <a:bodyPr wrap="square">
            <a:spAutoFit/>
          </a:bodyPr>
          <a:lstStyle/>
          <a:p>
            <a:pPr indent="361950" algn="just"/>
            <a:r>
              <a:rPr lang="ru-RU" dirty="0" err="1" smtClean="0">
                <a:solidFill>
                  <a:schemeClr val="tx1"/>
                </a:solidFill>
              </a:rPr>
              <a:t>Жвалевский</a:t>
            </a:r>
            <a:r>
              <a:rPr lang="ru-RU" dirty="0" smtClean="0">
                <a:solidFill>
                  <a:schemeClr val="tx1"/>
                </a:solidFill>
              </a:rPr>
              <a:t>, А. В. Время всегда хорошее [Текст] : [роман] / Андрей </a:t>
            </a:r>
            <a:r>
              <a:rPr lang="ru-RU" dirty="0" err="1" smtClean="0">
                <a:solidFill>
                  <a:schemeClr val="tx1"/>
                </a:solidFill>
              </a:rPr>
              <a:t>Жвалевский</a:t>
            </a:r>
            <a:r>
              <a:rPr lang="ru-RU" dirty="0" smtClean="0">
                <a:solidFill>
                  <a:schemeClr val="tx1"/>
                </a:solidFill>
              </a:rPr>
              <a:t>, Евгения Пастернак ; [рис. В. </a:t>
            </a:r>
            <a:r>
              <a:rPr lang="ru-RU" dirty="0" err="1" smtClean="0">
                <a:solidFill>
                  <a:schemeClr val="tx1"/>
                </a:solidFill>
              </a:rPr>
              <a:t>Коротаевой</a:t>
            </a:r>
            <a:r>
              <a:rPr lang="ru-RU" dirty="0" smtClean="0">
                <a:solidFill>
                  <a:schemeClr val="tx1"/>
                </a:solidFill>
              </a:rPr>
              <a:t>]. – 3-е изд., стер. – Москва : Время, 2011. – 253, [1] с. : ил. – (Время  – детство).</a:t>
            </a:r>
            <a:endParaRPr lang="ru-RU"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Shape 232"/>
        <p:cNvGrpSpPr/>
        <p:nvPr/>
      </p:nvGrpSpPr>
      <p:grpSpPr>
        <a:xfrm>
          <a:off x="0" y="0"/>
          <a:ext cx="0" cy="0"/>
          <a:chOff x="0" y="0"/>
          <a:chExt cx="0" cy="0"/>
        </a:xfrm>
      </p:grpSpPr>
      <p:sp>
        <p:nvSpPr>
          <p:cNvPr id="5" name="Прямоугольник 4"/>
          <p:cNvSpPr/>
          <p:nvPr/>
        </p:nvSpPr>
        <p:spPr>
          <a:xfrm>
            <a:off x="3275856" y="1635646"/>
            <a:ext cx="4786346" cy="3108543"/>
          </a:xfrm>
          <a:prstGeom prst="rect">
            <a:avLst/>
          </a:prstGeom>
        </p:spPr>
        <p:txBody>
          <a:bodyPr wrap="square">
            <a:spAutoFit/>
          </a:bodyPr>
          <a:lstStyle/>
          <a:p>
            <a:pPr indent="457200" algn="just" fontAlgn="base"/>
            <a:r>
              <a:rPr lang="ru-RU" dirty="0" smtClean="0">
                <a:solidFill>
                  <a:schemeClr val="tx1"/>
                </a:solidFill>
              </a:rPr>
              <a:t>«Курсы и море» – эти слова, произнесённые по-испански, очаровали старшеклассницу Машу </a:t>
            </a:r>
            <a:r>
              <a:rPr lang="ru-RU" dirty="0" err="1" smtClean="0">
                <a:solidFill>
                  <a:schemeClr val="tx1"/>
                </a:solidFill>
              </a:rPr>
              <a:t>Молочникову</a:t>
            </a:r>
            <a:r>
              <a:rPr lang="ru-RU" dirty="0" smtClean="0">
                <a:solidFill>
                  <a:schemeClr val="tx1"/>
                </a:solidFill>
              </a:rPr>
              <a:t>. Три недели жить на берегу Средиземного моря и изучать любимый язык – что может быть лучше? </a:t>
            </a:r>
          </a:p>
          <a:p>
            <a:pPr indent="457200" algn="just" fontAlgn="base"/>
            <a:r>
              <a:rPr lang="ru-RU" dirty="0" smtClean="0">
                <a:solidFill>
                  <a:schemeClr val="tx1"/>
                </a:solidFill>
              </a:rPr>
              <a:t>Маша рассталась было с мечтой о Барселоне, как взрослые подбросили идею: почему бы не заработать на поездку самостоятельно? Есть и вариант – стать репетитором для шестилетней Даны. Ей, избалованной и непослушной, нужны азы испанского – так решила мать, то и дело летающая с дочкой за границу. Маша соглашается – и в свои пятнадцать становится самой настоящей учительницей.</a:t>
            </a:r>
          </a:p>
        </p:txBody>
      </p:sp>
      <p:pic>
        <p:nvPicPr>
          <p:cNvPr id="8" name="Рисунок 7" descr="первая работа.jpg"/>
          <p:cNvPicPr>
            <a:picLocks noChangeAspect="1"/>
          </p:cNvPicPr>
          <p:nvPr/>
        </p:nvPicPr>
        <p:blipFill>
          <a:blip r:embed="rId3"/>
          <a:stretch>
            <a:fillRect/>
          </a:stretch>
        </p:blipFill>
        <p:spPr>
          <a:xfrm>
            <a:off x="899592" y="1419622"/>
            <a:ext cx="2164685" cy="3286148"/>
          </a:xfrm>
          <a:prstGeom prst="rect">
            <a:avLst/>
          </a:prstGeom>
        </p:spPr>
      </p:pic>
      <p:sp>
        <p:nvSpPr>
          <p:cNvPr id="7" name="Прямоугольник 6"/>
          <p:cNvSpPr/>
          <p:nvPr/>
        </p:nvSpPr>
        <p:spPr>
          <a:xfrm>
            <a:off x="1043608" y="267494"/>
            <a:ext cx="4716016" cy="738664"/>
          </a:xfrm>
          <a:prstGeom prst="rect">
            <a:avLst/>
          </a:prstGeom>
        </p:spPr>
        <p:txBody>
          <a:bodyPr wrap="square">
            <a:spAutoFit/>
          </a:bodyPr>
          <a:lstStyle/>
          <a:p>
            <a:pPr indent="361950"/>
            <a:r>
              <a:rPr lang="ru-RU" dirty="0" smtClean="0">
                <a:solidFill>
                  <a:schemeClr val="tx1"/>
                </a:solidFill>
              </a:rPr>
              <a:t>Кузнецова, Ю. Н. Первая работа [Текст]. [Кн. 1] / Юлия Кузнецова ; ил. Е. Двоскиной. – 2-е изд., </a:t>
            </a:r>
            <a:r>
              <a:rPr lang="ru-RU" dirty="0" err="1" smtClean="0">
                <a:solidFill>
                  <a:schemeClr val="tx1"/>
                </a:solidFill>
              </a:rPr>
              <a:t>испр</a:t>
            </a:r>
            <a:r>
              <a:rPr lang="ru-RU" dirty="0" smtClean="0">
                <a:solidFill>
                  <a:schemeClr val="tx1"/>
                </a:solidFill>
              </a:rPr>
              <a:t>. – Москва : </a:t>
            </a:r>
            <a:r>
              <a:rPr lang="ru-RU" dirty="0" err="1" smtClean="0">
                <a:solidFill>
                  <a:schemeClr val="tx1"/>
                </a:solidFill>
              </a:rPr>
              <a:t>КомпасГид</a:t>
            </a:r>
            <a:r>
              <a:rPr lang="ru-RU" dirty="0" smtClean="0">
                <a:solidFill>
                  <a:schemeClr val="tx1"/>
                </a:solidFill>
              </a:rPr>
              <a:t>, </a:t>
            </a:r>
            <a:r>
              <a:rPr lang="ru-RU" dirty="0" err="1" smtClean="0">
                <a:solidFill>
                  <a:schemeClr val="tx1"/>
                </a:solidFill>
              </a:rPr>
              <a:t>печ</a:t>
            </a:r>
            <a:r>
              <a:rPr lang="ru-RU" dirty="0" smtClean="0">
                <a:solidFill>
                  <a:schemeClr val="tx1"/>
                </a:solidFill>
              </a:rPr>
              <a:t>. 2017. – 254, [2] с. : ил.</a:t>
            </a:r>
            <a:endParaRPr lang="ru-RU"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5400000" scaled="0"/>
        </a:gradFill>
        <a:effectLst/>
      </p:bgPr>
    </p:bg>
    <p:spTree>
      <p:nvGrpSpPr>
        <p:cNvPr id="1" name="Shape 232"/>
        <p:cNvGrpSpPr/>
        <p:nvPr/>
      </p:nvGrpSpPr>
      <p:grpSpPr>
        <a:xfrm>
          <a:off x="0" y="0"/>
          <a:ext cx="0" cy="0"/>
          <a:chOff x="0" y="0"/>
          <a:chExt cx="0" cy="0"/>
        </a:xfrm>
      </p:grpSpPr>
      <p:sp>
        <p:nvSpPr>
          <p:cNvPr id="236" name="Google Shape;236;p3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29</a:t>
            </a:fld>
            <a:endParaRPr/>
          </a:p>
        </p:txBody>
      </p:sp>
      <p:sp>
        <p:nvSpPr>
          <p:cNvPr id="7" name="Прямоугольник 6"/>
          <p:cNvSpPr/>
          <p:nvPr/>
        </p:nvSpPr>
        <p:spPr>
          <a:xfrm>
            <a:off x="3563888" y="1604070"/>
            <a:ext cx="5328592" cy="2677656"/>
          </a:xfrm>
          <a:prstGeom prst="rect">
            <a:avLst/>
          </a:prstGeom>
        </p:spPr>
        <p:txBody>
          <a:bodyPr wrap="square">
            <a:spAutoFit/>
          </a:bodyPr>
          <a:lstStyle/>
          <a:p>
            <a:pPr indent="457200" algn="just"/>
            <a:r>
              <a:rPr lang="ru-RU" dirty="0" smtClean="0">
                <a:solidFill>
                  <a:schemeClr val="accent6">
                    <a:lumMod val="50000"/>
                  </a:schemeClr>
                </a:solidFill>
              </a:rPr>
              <a:t>Целых десять месяцев Маша грезила о Барселоне, и вот – мечта сбылась. Чего ей стоила эта поездка, читатель знает из первой книги трилогии: быть репетитором у непоседливой Даны – то ещё удовольствие! Барселона тоже подготовила для Маши немало сюрпризов и… испытаний. </a:t>
            </a:r>
          </a:p>
          <a:p>
            <a:pPr indent="457200" algn="just"/>
            <a:r>
              <a:rPr lang="ru-RU" dirty="0" smtClean="0">
                <a:solidFill>
                  <a:schemeClr val="accent6">
                    <a:lumMod val="50000"/>
                  </a:schemeClr>
                </a:solidFill>
              </a:rPr>
              <a:t> Вторая часть трилогии «Первая работа» – по-новому раскрывает характер главной героини. Автор, как всегда, ставит героев перед непростыми задачами и требует, чтобы они решали их своими силами. И выходит, как сказали бы в Испании, </a:t>
            </a:r>
            <a:r>
              <a:rPr lang="ru-RU" dirty="0" err="1" smtClean="0">
                <a:solidFill>
                  <a:schemeClr val="accent6">
                    <a:lumMod val="50000"/>
                  </a:schemeClr>
                </a:solidFill>
              </a:rPr>
              <a:t>maravilloso</a:t>
            </a:r>
            <a:r>
              <a:rPr lang="ru-RU" dirty="0" smtClean="0">
                <a:solidFill>
                  <a:schemeClr val="accent6">
                    <a:lumMod val="50000"/>
                  </a:schemeClr>
                </a:solidFill>
              </a:rPr>
              <a:t> – превосходно!</a:t>
            </a:r>
          </a:p>
          <a:p>
            <a:endParaRPr lang="ru-RU" dirty="0" smtClean="0">
              <a:solidFill>
                <a:schemeClr val="accent6">
                  <a:lumMod val="50000"/>
                </a:schemeClr>
              </a:solidFill>
            </a:endParaRPr>
          </a:p>
          <a:p>
            <a:endParaRPr lang="ru-RU" dirty="0">
              <a:solidFill>
                <a:schemeClr val="accent6">
                  <a:lumMod val="50000"/>
                </a:schemeClr>
              </a:solidFill>
            </a:endParaRPr>
          </a:p>
        </p:txBody>
      </p:sp>
      <p:pic>
        <p:nvPicPr>
          <p:cNvPr id="9" name="Рисунок 8" descr="первая работа Испания.jpg"/>
          <p:cNvPicPr>
            <a:picLocks noChangeAspect="1"/>
          </p:cNvPicPr>
          <p:nvPr/>
        </p:nvPicPr>
        <p:blipFill>
          <a:blip r:embed="rId3"/>
          <a:stretch>
            <a:fillRect/>
          </a:stretch>
        </p:blipFill>
        <p:spPr>
          <a:xfrm>
            <a:off x="971600" y="1203598"/>
            <a:ext cx="2191470" cy="3332091"/>
          </a:xfrm>
          <a:prstGeom prst="rect">
            <a:avLst/>
          </a:prstGeom>
        </p:spPr>
      </p:pic>
      <p:sp>
        <p:nvSpPr>
          <p:cNvPr id="8" name="Прямоугольник 7"/>
          <p:cNvSpPr/>
          <p:nvPr/>
        </p:nvSpPr>
        <p:spPr>
          <a:xfrm>
            <a:off x="1043608" y="339502"/>
            <a:ext cx="4644008" cy="738664"/>
          </a:xfrm>
          <a:prstGeom prst="rect">
            <a:avLst/>
          </a:prstGeom>
        </p:spPr>
        <p:txBody>
          <a:bodyPr wrap="square">
            <a:spAutoFit/>
          </a:bodyPr>
          <a:lstStyle/>
          <a:p>
            <a:pPr indent="361950" algn="just"/>
            <a:r>
              <a:rPr lang="ru-RU" dirty="0" smtClean="0">
                <a:solidFill>
                  <a:schemeClr val="accent6">
                    <a:lumMod val="50000"/>
                  </a:schemeClr>
                </a:solidFill>
              </a:rPr>
              <a:t>Кузнецова, Ю. Н. Первая работа [Текст] . [Кн. 2] : Испания / Юлия Кузнецова ; ил. Е. Двоскиной. – Москва : </a:t>
            </a:r>
            <a:r>
              <a:rPr lang="ru-RU" dirty="0" err="1" smtClean="0">
                <a:solidFill>
                  <a:schemeClr val="accent6">
                    <a:lumMod val="50000"/>
                  </a:schemeClr>
                </a:solidFill>
              </a:rPr>
              <a:t>КомпасГид</a:t>
            </a:r>
            <a:r>
              <a:rPr lang="ru-RU" dirty="0" smtClean="0">
                <a:solidFill>
                  <a:schemeClr val="accent6">
                    <a:lumMod val="50000"/>
                  </a:schemeClr>
                </a:solidFill>
              </a:rPr>
              <a:t>, </a:t>
            </a:r>
            <a:r>
              <a:rPr lang="ru-RU" dirty="0" err="1" smtClean="0">
                <a:solidFill>
                  <a:schemeClr val="accent6">
                    <a:lumMod val="50000"/>
                  </a:schemeClr>
                </a:solidFill>
              </a:rPr>
              <a:t>печ</a:t>
            </a:r>
            <a:r>
              <a:rPr lang="ru-RU" dirty="0" smtClean="0">
                <a:solidFill>
                  <a:schemeClr val="accent6">
                    <a:lumMod val="50000"/>
                  </a:schemeClr>
                </a:solidFill>
              </a:rPr>
              <a:t>. 2017. – 257, [4] с. : ил. </a:t>
            </a:r>
            <a:endParaRPr lang="ru-RU"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Shape 250"/>
        <p:cNvGrpSpPr/>
        <p:nvPr/>
      </p:nvGrpSpPr>
      <p:grpSpPr>
        <a:xfrm>
          <a:off x="0" y="0"/>
          <a:ext cx="0" cy="0"/>
          <a:chOff x="0" y="0"/>
          <a:chExt cx="0" cy="0"/>
        </a:xfrm>
      </p:grpSpPr>
      <p:sp>
        <p:nvSpPr>
          <p:cNvPr id="10" name="Прямоугольник 9"/>
          <p:cNvSpPr/>
          <p:nvPr/>
        </p:nvSpPr>
        <p:spPr>
          <a:xfrm>
            <a:off x="3635896" y="1923678"/>
            <a:ext cx="4320480" cy="1600438"/>
          </a:xfrm>
          <a:prstGeom prst="rect">
            <a:avLst/>
          </a:prstGeom>
        </p:spPr>
        <p:txBody>
          <a:bodyPr wrap="square">
            <a:spAutoFit/>
          </a:bodyPr>
          <a:lstStyle/>
          <a:p>
            <a:pPr algn="ctr"/>
            <a:endParaRPr lang="ru-RU" dirty="0" smtClean="0">
              <a:solidFill>
                <a:schemeClr val="bg1"/>
              </a:solidFill>
              <a:latin typeface="Arial" pitchFamily="34" charset="0"/>
              <a:cs typeface="Arial" pitchFamily="34" charset="0"/>
            </a:endParaRPr>
          </a:p>
          <a:p>
            <a:pPr algn="ctr"/>
            <a:endParaRPr lang="ru-RU" dirty="0" smtClean="0">
              <a:solidFill>
                <a:schemeClr val="bg1"/>
              </a:solidFill>
              <a:latin typeface="Arial" pitchFamily="34" charset="0"/>
              <a:cs typeface="Arial" pitchFamily="34" charset="0"/>
            </a:endParaRPr>
          </a:p>
          <a:p>
            <a:pPr indent="457200" algn="just"/>
            <a:r>
              <a:rPr lang="ru-RU" dirty="0" smtClean="0">
                <a:solidFill>
                  <a:schemeClr val="bg1"/>
                </a:solidFill>
                <a:latin typeface="Arial" pitchFamily="34" charset="0"/>
                <a:cs typeface="Arial" pitchFamily="34" charset="0"/>
              </a:rPr>
              <a:t>Книга о мальчике с ограниченными возможностями здоровья, но с безграничной силой духа и способностью любить этот мир и людей вокруг.</a:t>
            </a:r>
            <a:r>
              <a:rPr lang="ru-RU" dirty="0" smtClean="0">
                <a:solidFill>
                  <a:schemeClr val="bg1"/>
                </a:solidFill>
              </a:rPr>
              <a:t/>
            </a:r>
            <a:br>
              <a:rPr lang="ru-RU" dirty="0" smtClean="0">
                <a:solidFill>
                  <a:schemeClr val="bg1"/>
                </a:solidFill>
              </a:rPr>
            </a:br>
            <a:endParaRPr lang="ru-RU" dirty="0">
              <a:solidFill>
                <a:schemeClr val="bg1"/>
              </a:solidFill>
            </a:endParaRPr>
          </a:p>
        </p:txBody>
      </p:sp>
      <p:pic>
        <p:nvPicPr>
          <p:cNvPr id="11" name="Рисунок 10" descr="Ангел по имени.jpeg"/>
          <p:cNvPicPr>
            <a:picLocks noChangeAspect="1"/>
          </p:cNvPicPr>
          <p:nvPr/>
        </p:nvPicPr>
        <p:blipFill>
          <a:blip r:embed="rId3"/>
          <a:stretch>
            <a:fillRect/>
          </a:stretch>
        </p:blipFill>
        <p:spPr>
          <a:xfrm>
            <a:off x="1187624" y="555526"/>
            <a:ext cx="2124329" cy="3363522"/>
          </a:xfrm>
          <a:prstGeom prst="rect">
            <a:avLst/>
          </a:prstGeom>
        </p:spPr>
      </p:pic>
      <p:sp>
        <p:nvSpPr>
          <p:cNvPr id="6" name="Прямоугольник 5"/>
          <p:cNvSpPr/>
          <p:nvPr/>
        </p:nvSpPr>
        <p:spPr>
          <a:xfrm>
            <a:off x="3779912" y="843558"/>
            <a:ext cx="4572000" cy="738664"/>
          </a:xfrm>
          <a:prstGeom prst="rect">
            <a:avLst/>
          </a:prstGeom>
        </p:spPr>
        <p:txBody>
          <a:bodyPr>
            <a:spAutoFit/>
          </a:bodyPr>
          <a:lstStyle/>
          <a:p>
            <a:pPr indent="361950" algn="just"/>
            <a:r>
              <a:rPr lang="ru-RU" dirty="0" err="1" smtClean="0">
                <a:solidFill>
                  <a:schemeClr val="bg1"/>
                </a:solidFill>
              </a:rPr>
              <a:t>Вербовская</a:t>
            </a:r>
            <a:r>
              <a:rPr lang="ru-RU" dirty="0" smtClean="0">
                <a:solidFill>
                  <a:schemeClr val="bg1"/>
                </a:solidFill>
              </a:rPr>
              <a:t>,</a:t>
            </a:r>
            <a:r>
              <a:rPr lang="ru-RU" b="1" dirty="0" smtClean="0">
                <a:solidFill>
                  <a:schemeClr val="bg1"/>
                </a:solidFill>
              </a:rPr>
              <a:t> </a:t>
            </a:r>
            <a:r>
              <a:rPr lang="ru-RU" dirty="0" smtClean="0">
                <a:solidFill>
                  <a:schemeClr val="bg1"/>
                </a:solidFill>
              </a:rPr>
              <a:t>А. Ангел по имени Толик [Текст] : [повесть] / Анна </a:t>
            </a:r>
            <a:r>
              <a:rPr lang="ru-RU" dirty="0" err="1" smtClean="0">
                <a:solidFill>
                  <a:schemeClr val="bg1"/>
                </a:solidFill>
              </a:rPr>
              <a:t>Вербовская</a:t>
            </a:r>
            <a:r>
              <a:rPr lang="ru-RU" dirty="0" smtClean="0">
                <a:solidFill>
                  <a:schemeClr val="bg1"/>
                </a:solidFill>
              </a:rPr>
              <a:t>. – Москва : </a:t>
            </a:r>
            <a:r>
              <a:rPr lang="ru-RU" dirty="0" err="1" smtClean="0">
                <a:solidFill>
                  <a:schemeClr val="bg1"/>
                </a:solidFill>
              </a:rPr>
              <a:t>Аквилегия-М</a:t>
            </a:r>
            <a:r>
              <a:rPr lang="ru-RU" dirty="0" smtClean="0">
                <a:solidFill>
                  <a:schemeClr val="bg1"/>
                </a:solidFill>
              </a:rPr>
              <a:t>, </a:t>
            </a:r>
            <a:r>
              <a:rPr lang="ru-RU" dirty="0" err="1" smtClean="0">
                <a:solidFill>
                  <a:schemeClr val="bg1"/>
                </a:solidFill>
              </a:rPr>
              <a:t>печ</a:t>
            </a:r>
            <a:r>
              <a:rPr lang="ru-RU" dirty="0" smtClean="0">
                <a:solidFill>
                  <a:schemeClr val="bg1"/>
                </a:solidFill>
              </a:rPr>
              <a:t>. 2017. – 191 с. – (Современная проза).</a:t>
            </a:r>
            <a:endParaRPr lang="ru-RU"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7" name="Рисунок 6" descr="Нарине Абгарян.jpg">
            <a:hlinkClick r:id="rId2" action="ppaction://hlinksldjump"/>
          </p:cNvPr>
          <p:cNvPicPr>
            <a:picLocks noChangeAspect="1"/>
          </p:cNvPicPr>
          <p:nvPr/>
        </p:nvPicPr>
        <p:blipFill>
          <a:blip r:embed="rId3"/>
          <a:stretch>
            <a:fillRect/>
          </a:stretch>
        </p:blipFill>
        <p:spPr>
          <a:xfrm rot="447422">
            <a:off x="329071" y="1299683"/>
            <a:ext cx="1637858" cy="2411503"/>
          </a:xfrm>
          <a:prstGeom prst="rect">
            <a:avLst/>
          </a:prstGeom>
          <a:ln w="12700">
            <a:solidFill>
              <a:schemeClr val="accent1">
                <a:lumMod val="60000"/>
                <a:lumOff val="40000"/>
              </a:schemeClr>
            </a:solidFill>
          </a:ln>
        </p:spPr>
      </p:pic>
      <p:pic>
        <p:nvPicPr>
          <p:cNvPr id="8" name="Рисунок 7" descr="Михеева Дети дельфинов.jpg">
            <a:hlinkClick r:id="rId4" action="ppaction://hlinksldjump"/>
          </p:cNvPr>
          <p:cNvPicPr>
            <a:picLocks noChangeAspect="1"/>
          </p:cNvPicPr>
          <p:nvPr/>
        </p:nvPicPr>
        <p:blipFill>
          <a:blip r:embed="rId5"/>
          <a:stretch>
            <a:fillRect/>
          </a:stretch>
        </p:blipFill>
        <p:spPr>
          <a:xfrm rot="185181">
            <a:off x="1971916" y="1461487"/>
            <a:ext cx="1620563" cy="2428891"/>
          </a:xfrm>
          <a:prstGeom prst="rect">
            <a:avLst/>
          </a:prstGeom>
          <a:ln w="12700">
            <a:solidFill>
              <a:schemeClr val="bg1"/>
            </a:solidFill>
          </a:ln>
        </p:spPr>
      </p:pic>
      <p:pic>
        <p:nvPicPr>
          <p:cNvPr id="9" name="Рисунок 8" descr="Никольская Я уеду житиь в свитер.jpe">
            <a:hlinkClick r:id="rId6" action="ppaction://hlinksldjump"/>
          </p:cNvPr>
          <p:cNvPicPr>
            <a:picLocks noChangeAspect="1"/>
          </p:cNvPicPr>
          <p:nvPr/>
        </p:nvPicPr>
        <p:blipFill>
          <a:blip r:embed="rId7"/>
          <a:stretch>
            <a:fillRect/>
          </a:stretch>
        </p:blipFill>
        <p:spPr>
          <a:xfrm rot="21393953">
            <a:off x="3562342" y="1465165"/>
            <a:ext cx="1592572" cy="2400332"/>
          </a:xfrm>
          <a:prstGeom prst="rect">
            <a:avLst/>
          </a:prstGeom>
          <a:ln w="12700">
            <a:solidFill>
              <a:schemeClr val="bg1"/>
            </a:solidFill>
          </a:ln>
        </p:spPr>
      </p:pic>
      <p:pic>
        <p:nvPicPr>
          <p:cNvPr id="10" name="Рисунок 9" descr="около музыки.jpg">
            <a:hlinkClick r:id="rId8" action="ppaction://hlinksldjump"/>
          </p:cNvPr>
          <p:cNvPicPr>
            <a:picLocks noChangeAspect="1"/>
          </p:cNvPicPr>
          <p:nvPr/>
        </p:nvPicPr>
        <p:blipFill>
          <a:blip r:embed="rId9"/>
          <a:stretch>
            <a:fillRect/>
          </a:stretch>
        </p:blipFill>
        <p:spPr>
          <a:xfrm rot="21105448">
            <a:off x="5240344" y="1302029"/>
            <a:ext cx="1546326" cy="2403325"/>
          </a:xfrm>
          <a:prstGeom prst="rect">
            <a:avLst/>
          </a:prstGeom>
          <a:ln w="12700">
            <a:solidFill>
              <a:schemeClr val="bg1"/>
            </a:solidFill>
          </a:ln>
        </p:spPr>
      </p:pic>
      <p:pic>
        <p:nvPicPr>
          <p:cNvPr id="11" name="Рисунок 10" descr="я не тормоз.jpg">
            <a:hlinkClick r:id="rId10" action="ppaction://hlinksldjump"/>
          </p:cNvPr>
          <p:cNvPicPr>
            <a:picLocks noChangeAspect="1"/>
          </p:cNvPicPr>
          <p:nvPr/>
        </p:nvPicPr>
        <p:blipFill>
          <a:blip r:embed="rId11"/>
          <a:stretch>
            <a:fillRect/>
          </a:stretch>
        </p:blipFill>
        <p:spPr>
          <a:xfrm rot="20764972">
            <a:off x="6853705" y="942263"/>
            <a:ext cx="1714512" cy="2416842"/>
          </a:xfrm>
          <a:prstGeom prst="rect">
            <a:avLst/>
          </a:prstGeom>
          <a:ln w="12700">
            <a:solidFill>
              <a:schemeClr val="accent1">
                <a:lumMod val="60000"/>
                <a:lumOff val="40000"/>
              </a:schemeClr>
            </a:solidFill>
          </a:ln>
        </p:spPr>
      </p:pic>
      <p:sp>
        <p:nvSpPr>
          <p:cNvPr id="13" name="TextBox 12"/>
          <p:cNvSpPr txBox="1"/>
          <p:nvPr/>
        </p:nvSpPr>
        <p:spPr>
          <a:xfrm>
            <a:off x="1763688" y="771550"/>
            <a:ext cx="4392488" cy="338554"/>
          </a:xfrm>
          <a:prstGeom prst="rect">
            <a:avLst/>
          </a:prstGeom>
          <a:noFill/>
        </p:spPr>
        <p:txBody>
          <a:bodyPr wrap="square" rtlCol="0">
            <a:spAutoFit/>
          </a:bodyPr>
          <a:lstStyle/>
          <a:p>
            <a:r>
              <a:rPr lang="ru-RU"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Дружба - прекрасное доброе чувство</a:t>
            </a:r>
            <a:endParaRPr lang="ru-RU" sz="1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2" name="Rectangle 1"/>
          <p:cNvSpPr>
            <a:spLocks noChangeArrowheads="1"/>
          </p:cNvSpPr>
          <p:nvPr/>
        </p:nvSpPr>
        <p:spPr bwMode="auto">
          <a:xfrm>
            <a:off x="3419872" y="123478"/>
            <a:ext cx="561662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nherit"/>
                <a:ea typeface="Calibri" pitchFamily="34" charset="0"/>
                <a:cs typeface="Times New Roman" pitchFamily="18" charset="0"/>
              </a:rPr>
              <a:t>Друзья на то и существуют, </a:t>
            </a:r>
          </a:p>
          <a:p>
            <a:pPr marL="0" marR="0" lvl="0" indent="0" algn="r" defTabSz="914400" rtl="0" eaLnBrk="1" fontAlgn="base" latinLnBrk="0" hangingPunct="1">
              <a:lnSpc>
                <a:spcPct val="100000"/>
              </a:lnSpc>
              <a:spcBef>
                <a:spcPct val="0"/>
              </a:spcBef>
              <a:spcAft>
                <a:spcPct val="0"/>
              </a:spcAft>
              <a:buClrTx/>
              <a:buSzTx/>
              <a:buFontTx/>
              <a:buNone/>
              <a:tabLst/>
            </a:pPr>
            <a:r>
              <a:rPr kumimoji="0" lang="ru-RU"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nherit"/>
                <a:ea typeface="Calibri" pitchFamily="34" charset="0"/>
                <a:cs typeface="Times New Roman" pitchFamily="18" charset="0"/>
              </a:rPr>
              <a:t>чтобы помогать друг другу.</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nherit"/>
                <a:ea typeface="Calibri" pitchFamily="34" charset="0"/>
                <a:cs typeface="Times New Roman" pitchFamily="18" charset="0"/>
              </a:rPr>
              <a:t>                                                                           </a:t>
            </a:r>
            <a:r>
              <a:rPr kumimoji="0" lang="ru-RU"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nherit"/>
                <a:ea typeface="Calibri" pitchFamily="34" charset="0"/>
                <a:cs typeface="Times New Roman" pitchFamily="18" charset="0"/>
              </a:rPr>
              <a:t>                    	Р. Роллан</a:t>
            </a:r>
            <a:endParaRPr kumimoji="0" lang="ru-RU"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nherit"/>
              <a:cs typeface="Arial" pitchFamily="34" charset="0"/>
            </a:endParaRPr>
          </a:p>
        </p:txBody>
      </p:sp>
      <p:sp>
        <p:nvSpPr>
          <p:cNvPr id="23" name="Rectangle 1"/>
          <p:cNvSpPr>
            <a:spLocks noChangeArrowheads="1"/>
          </p:cNvSpPr>
          <p:nvPr/>
        </p:nvSpPr>
        <p:spPr bwMode="auto">
          <a:xfrm>
            <a:off x="467544" y="3939902"/>
            <a:ext cx="7807262" cy="1074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316800" algn="just" defTabSz="914400" rtl="0" eaLnBrk="1" fontAlgn="base" latinLnBrk="0" hangingPunct="1">
              <a:lnSpc>
                <a:spcPct val="114000"/>
              </a:lnSpc>
              <a:spcBef>
                <a:spcPct val="0"/>
              </a:spcBef>
              <a:spcAft>
                <a:spcPct val="0"/>
              </a:spcAft>
              <a:buClrTx/>
              <a:buSzTx/>
              <a:buFontTx/>
              <a:buNone/>
              <a:tabLst/>
            </a:pPr>
            <a:r>
              <a:rPr kumimoji="0" lang="ru-RU" sz="14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nherit"/>
                <a:ea typeface="Times New Roman" pitchFamily="18" charset="0"/>
                <a:cs typeface="Times New Roman" pitchFamily="18" charset="0"/>
              </a:rPr>
              <a:t>		Авторы рассказывают о преданности и верности, о хитросплетениях человеческих взаимоотношений. Часто герои должны пройти через ряд тяжёлых испытаний, чтобы понять истинную ценность дружбы. Дорожите своими отношениями и не упустите шанс вовремя сделать шаг навстречу!</a:t>
            </a:r>
            <a:endParaRPr kumimoji="0" lang="ru-RU" sz="18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Shape 232"/>
        <p:cNvGrpSpPr/>
        <p:nvPr/>
      </p:nvGrpSpPr>
      <p:grpSpPr>
        <a:xfrm>
          <a:off x="0" y="0"/>
          <a:ext cx="0" cy="0"/>
          <a:chOff x="0" y="0"/>
          <a:chExt cx="0" cy="0"/>
        </a:xfrm>
      </p:grpSpPr>
      <p:sp>
        <p:nvSpPr>
          <p:cNvPr id="5" name="Прямоугольник 4"/>
          <p:cNvSpPr/>
          <p:nvPr/>
        </p:nvSpPr>
        <p:spPr>
          <a:xfrm>
            <a:off x="3419872" y="2139702"/>
            <a:ext cx="4572000" cy="2031325"/>
          </a:xfrm>
          <a:prstGeom prst="rect">
            <a:avLst/>
          </a:prstGeom>
        </p:spPr>
        <p:txBody>
          <a:bodyPr>
            <a:spAutoFit/>
          </a:bodyPr>
          <a:lstStyle/>
          <a:p>
            <a:pPr indent="457200" algn="just"/>
            <a:r>
              <a:rPr lang="ru-RU" dirty="0" smtClean="0">
                <a:solidFill>
                  <a:schemeClr val="tx1"/>
                </a:solidFill>
              </a:rPr>
              <a:t>Писательница </a:t>
            </a:r>
            <a:r>
              <a:rPr lang="ru-RU" dirty="0" err="1" smtClean="0">
                <a:solidFill>
                  <a:schemeClr val="tx1"/>
                </a:solidFill>
              </a:rPr>
              <a:t>Наринэ</a:t>
            </a:r>
            <a:r>
              <a:rPr lang="ru-RU" dirty="0" smtClean="0">
                <a:solidFill>
                  <a:schemeClr val="tx1"/>
                </a:solidFill>
              </a:rPr>
              <a:t> </a:t>
            </a:r>
            <a:r>
              <a:rPr lang="ru-RU" dirty="0" err="1" smtClean="0">
                <a:solidFill>
                  <a:schemeClr val="tx1"/>
                </a:solidFill>
              </a:rPr>
              <a:t>Абгарян</a:t>
            </a:r>
            <a:r>
              <a:rPr lang="ru-RU" dirty="0" smtClean="0">
                <a:solidFill>
                  <a:schemeClr val="tx1"/>
                </a:solidFill>
              </a:rPr>
              <a:t> ничего не придумала. Всё, что написано в «</a:t>
            </a:r>
            <a:r>
              <a:rPr lang="ru-RU" dirty="0" err="1" smtClean="0">
                <a:solidFill>
                  <a:schemeClr val="tx1"/>
                </a:solidFill>
              </a:rPr>
              <a:t>Манюне</a:t>
            </a:r>
            <a:r>
              <a:rPr lang="ru-RU" dirty="0" smtClean="0">
                <a:solidFill>
                  <a:schemeClr val="tx1"/>
                </a:solidFill>
              </a:rPr>
              <a:t>», она срисовала со своих родственников и семьи ближайшей подруги – ну, разве что с небольшим художественным преувеличением. Школьники могут использовать книгу как неисчерпаемый источник вдохновения – в ней столько вариантов, как довести родителей до белого каления, что хватит на каждый день, вплоть до совершеннолетия. </a:t>
            </a:r>
          </a:p>
        </p:txBody>
      </p:sp>
      <p:pic>
        <p:nvPicPr>
          <p:cNvPr id="8" name="Рисунок 7" descr="Нарине Абгарян.jpg"/>
          <p:cNvPicPr>
            <a:picLocks noChangeAspect="1"/>
          </p:cNvPicPr>
          <p:nvPr/>
        </p:nvPicPr>
        <p:blipFill>
          <a:blip r:embed="rId3"/>
          <a:stretch>
            <a:fillRect/>
          </a:stretch>
        </p:blipFill>
        <p:spPr>
          <a:xfrm>
            <a:off x="827584" y="1275606"/>
            <a:ext cx="2491171" cy="3143272"/>
          </a:xfrm>
          <a:prstGeom prst="rect">
            <a:avLst/>
          </a:prstGeom>
        </p:spPr>
      </p:pic>
      <p:sp>
        <p:nvSpPr>
          <p:cNvPr id="7" name="Прямоугольник 6"/>
          <p:cNvSpPr/>
          <p:nvPr/>
        </p:nvSpPr>
        <p:spPr>
          <a:xfrm>
            <a:off x="539552" y="0"/>
            <a:ext cx="4572000" cy="1169551"/>
          </a:xfrm>
          <a:prstGeom prst="rect">
            <a:avLst/>
          </a:prstGeom>
        </p:spPr>
        <p:txBody>
          <a:bodyPr>
            <a:spAutoFit/>
          </a:bodyPr>
          <a:lstStyle/>
          <a:p>
            <a:pPr algn="just"/>
            <a:r>
              <a:rPr lang="ru-RU" dirty="0" smtClean="0">
                <a:solidFill>
                  <a:schemeClr val="tx1"/>
                </a:solidFill>
              </a:rPr>
              <a:t>          </a:t>
            </a:r>
            <a:r>
              <a:rPr lang="ru-RU" dirty="0" err="1" smtClean="0">
                <a:solidFill>
                  <a:schemeClr val="tx1"/>
                </a:solidFill>
              </a:rPr>
              <a:t>Абгарян</a:t>
            </a:r>
            <a:r>
              <a:rPr lang="ru-RU" dirty="0" smtClean="0">
                <a:solidFill>
                  <a:schemeClr val="tx1"/>
                </a:solidFill>
              </a:rPr>
              <a:t>, Н. Ю. Всё о </a:t>
            </a:r>
            <a:r>
              <a:rPr lang="ru-RU" dirty="0" err="1" smtClean="0">
                <a:solidFill>
                  <a:schemeClr val="tx1"/>
                </a:solidFill>
              </a:rPr>
              <a:t>Манюне</a:t>
            </a:r>
            <a:r>
              <a:rPr lang="ru-RU" dirty="0" smtClean="0">
                <a:solidFill>
                  <a:schemeClr val="tx1"/>
                </a:solidFill>
              </a:rPr>
              <a:t> [Текст] / </a:t>
            </a:r>
            <a:r>
              <a:rPr lang="ru-RU" dirty="0" err="1" smtClean="0">
                <a:solidFill>
                  <a:schemeClr val="tx1"/>
                </a:solidFill>
              </a:rPr>
              <a:t>Наринэ</a:t>
            </a:r>
            <a:r>
              <a:rPr lang="ru-RU" dirty="0" smtClean="0">
                <a:solidFill>
                  <a:schemeClr val="tx1"/>
                </a:solidFill>
              </a:rPr>
              <a:t> </a:t>
            </a:r>
            <a:r>
              <a:rPr lang="ru-RU" dirty="0" err="1" smtClean="0">
                <a:solidFill>
                  <a:schemeClr val="tx1"/>
                </a:solidFill>
              </a:rPr>
              <a:t>Абгарян</a:t>
            </a:r>
            <a:r>
              <a:rPr lang="ru-RU" dirty="0" smtClean="0">
                <a:solidFill>
                  <a:schemeClr val="tx1"/>
                </a:solidFill>
              </a:rPr>
              <a:t>. – Москва : АСТ, </a:t>
            </a:r>
            <a:r>
              <a:rPr lang="ru-RU" dirty="0" err="1" smtClean="0">
                <a:solidFill>
                  <a:schemeClr val="tx1"/>
                </a:solidFill>
              </a:rPr>
              <a:t>печ</a:t>
            </a:r>
            <a:r>
              <a:rPr lang="ru-RU" dirty="0" smtClean="0">
                <a:solidFill>
                  <a:schemeClr val="tx1"/>
                </a:solidFill>
              </a:rPr>
              <a:t>. 2016. – 861, [1] с. : ил. – (Вся трилогия в одном томе!). – </a:t>
            </a:r>
            <a:r>
              <a:rPr lang="ru-RU" dirty="0" err="1" smtClean="0">
                <a:solidFill>
                  <a:schemeClr val="tx1"/>
                </a:solidFill>
              </a:rPr>
              <a:t>Содерж</a:t>
            </a:r>
            <a:r>
              <a:rPr lang="ru-RU" dirty="0" smtClean="0">
                <a:solidFill>
                  <a:schemeClr val="tx1"/>
                </a:solidFill>
              </a:rPr>
              <a:t>.: </a:t>
            </a:r>
            <a:r>
              <a:rPr lang="ru-RU" dirty="0" err="1" smtClean="0">
                <a:solidFill>
                  <a:schemeClr val="tx1"/>
                </a:solidFill>
              </a:rPr>
              <a:t>Манюня</a:t>
            </a:r>
            <a:r>
              <a:rPr lang="ru-RU" dirty="0" smtClean="0">
                <a:solidFill>
                  <a:schemeClr val="tx1"/>
                </a:solidFill>
              </a:rPr>
              <a:t> ; </a:t>
            </a:r>
            <a:r>
              <a:rPr lang="ru-RU" dirty="0" err="1" smtClean="0">
                <a:solidFill>
                  <a:schemeClr val="tx1"/>
                </a:solidFill>
              </a:rPr>
              <a:t>Манюня</a:t>
            </a:r>
            <a:r>
              <a:rPr lang="ru-RU" dirty="0" smtClean="0">
                <a:solidFill>
                  <a:schemeClr val="tx1"/>
                </a:solidFill>
              </a:rPr>
              <a:t> пишет </a:t>
            </a:r>
            <a:r>
              <a:rPr lang="ru-RU" dirty="0" err="1" smtClean="0">
                <a:solidFill>
                  <a:schemeClr val="tx1"/>
                </a:solidFill>
              </a:rPr>
              <a:t>фантастичЫскЫй</a:t>
            </a:r>
            <a:r>
              <a:rPr lang="ru-RU" dirty="0" smtClean="0">
                <a:solidFill>
                  <a:schemeClr val="tx1"/>
                </a:solidFill>
              </a:rPr>
              <a:t> роман ; </a:t>
            </a:r>
            <a:r>
              <a:rPr lang="ru-RU" dirty="0" err="1" smtClean="0">
                <a:solidFill>
                  <a:schemeClr val="tx1"/>
                </a:solidFill>
              </a:rPr>
              <a:t>Манюня</a:t>
            </a:r>
            <a:r>
              <a:rPr lang="ru-RU" dirty="0" smtClean="0">
                <a:solidFill>
                  <a:schemeClr val="tx1"/>
                </a:solidFill>
              </a:rPr>
              <a:t>, юбилей Ба и прочие треволнения. </a:t>
            </a:r>
            <a:endParaRPr lang="ru-RU"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Shape 232"/>
        <p:cNvGrpSpPr/>
        <p:nvPr/>
      </p:nvGrpSpPr>
      <p:grpSpPr>
        <a:xfrm>
          <a:off x="0" y="0"/>
          <a:ext cx="0" cy="0"/>
          <a:chOff x="0" y="0"/>
          <a:chExt cx="0" cy="0"/>
        </a:xfrm>
      </p:grpSpPr>
      <p:sp>
        <p:nvSpPr>
          <p:cNvPr id="7" name="Прямоугольник 6"/>
          <p:cNvSpPr/>
          <p:nvPr/>
        </p:nvSpPr>
        <p:spPr>
          <a:xfrm>
            <a:off x="3563888" y="1635646"/>
            <a:ext cx="5184576" cy="2246769"/>
          </a:xfrm>
          <a:prstGeom prst="rect">
            <a:avLst/>
          </a:prstGeom>
        </p:spPr>
        <p:txBody>
          <a:bodyPr wrap="square">
            <a:spAutoFit/>
          </a:bodyPr>
          <a:lstStyle/>
          <a:p>
            <a:pPr indent="457200" algn="just"/>
            <a:r>
              <a:rPr lang="ru-RU" dirty="0" smtClean="0">
                <a:solidFill>
                  <a:schemeClr val="bg2">
                    <a:lumMod val="25000"/>
                  </a:schemeClr>
                </a:solidFill>
              </a:rPr>
              <a:t>«Я уеду жить в „Свитер"» – новая повесть для подростков лауреата премии «Новая детская книга», популярной российской писательницы Анны Никольской.</a:t>
            </a:r>
          </a:p>
          <a:p>
            <a:pPr indent="457200" algn="just"/>
            <a:r>
              <a:rPr lang="ru-RU" dirty="0" smtClean="0">
                <a:solidFill>
                  <a:schemeClr val="bg2">
                    <a:lumMod val="25000"/>
                  </a:schemeClr>
                </a:solidFill>
              </a:rPr>
              <a:t>В жизнь старшеклассницы Юли врывается стихийное бедствие – странная </a:t>
            </a:r>
            <a:r>
              <a:rPr lang="ru-RU" dirty="0" err="1" smtClean="0">
                <a:solidFill>
                  <a:schemeClr val="bg2">
                    <a:lumMod val="25000"/>
                  </a:schemeClr>
                </a:solidFill>
              </a:rPr>
              <a:t>Верка</a:t>
            </a:r>
            <a:r>
              <a:rPr lang="ru-RU" dirty="0" smtClean="0">
                <a:solidFill>
                  <a:schemeClr val="bg2">
                    <a:lumMod val="25000"/>
                  </a:schemeClr>
                </a:solidFill>
              </a:rPr>
              <a:t>, дочь известного дирижёра. Юлина жизнь становится сплошным кошмаром. Что делать? Поселиться в любимом кафе «Свитер»? Переехать к занудному поклоннику? Или попробовать подружиться с несносной Верой?</a:t>
            </a:r>
          </a:p>
          <a:p>
            <a:pPr algn="just"/>
            <a:endParaRPr lang="ru-RU" dirty="0">
              <a:solidFill>
                <a:schemeClr val="bg2">
                  <a:lumMod val="25000"/>
                </a:schemeClr>
              </a:solidFill>
            </a:endParaRPr>
          </a:p>
        </p:txBody>
      </p:sp>
      <p:pic>
        <p:nvPicPr>
          <p:cNvPr id="8" name="Рисунок 7" descr="Никольская Я уеду житиь в свитер.jpe"/>
          <p:cNvPicPr>
            <a:picLocks noChangeAspect="1"/>
          </p:cNvPicPr>
          <p:nvPr/>
        </p:nvPicPr>
        <p:blipFill>
          <a:blip r:embed="rId3"/>
          <a:stretch>
            <a:fillRect/>
          </a:stretch>
        </p:blipFill>
        <p:spPr>
          <a:xfrm>
            <a:off x="1115616" y="1347614"/>
            <a:ext cx="2152647" cy="3397146"/>
          </a:xfrm>
          <a:prstGeom prst="rect">
            <a:avLst/>
          </a:prstGeom>
        </p:spPr>
      </p:pic>
      <p:sp>
        <p:nvSpPr>
          <p:cNvPr id="9" name="Прямоугольник 8"/>
          <p:cNvSpPr/>
          <p:nvPr/>
        </p:nvSpPr>
        <p:spPr>
          <a:xfrm>
            <a:off x="755576" y="411510"/>
            <a:ext cx="4572000" cy="738664"/>
          </a:xfrm>
          <a:prstGeom prst="rect">
            <a:avLst/>
          </a:prstGeom>
        </p:spPr>
        <p:txBody>
          <a:bodyPr>
            <a:spAutoFit/>
          </a:bodyPr>
          <a:lstStyle/>
          <a:p>
            <a:r>
              <a:rPr lang="ru-RU" dirty="0" smtClean="0">
                <a:solidFill>
                  <a:schemeClr val="bg2">
                    <a:lumMod val="25000"/>
                  </a:schemeClr>
                </a:solidFill>
              </a:rPr>
              <a:t>           Никольская, А. О. Я уеду жить в «Свитер» [Текст] : [повесть] / Анна Никольская. – Москва : РОСМЭН, 2017. – 188, [2] с. – (Линия души). </a:t>
            </a:r>
            <a:endParaRPr lang="ru-RU"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Shape 232"/>
        <p:cNvGrpSpPr/>
        <p:nvPr/>
      </p:nvGrpSpPr>
      <p:grpSpPr>
        <a:xfrm>
          <a:off x="0" y="0"/>
          <a:ext cx="0" cy="0"/>
          <a:chOff x="0" y="0"/>
          <a:chExt cx="0" cy="0"/>
        </a:xfrm>
      </p:grpSpPr>
      <p:sp>
        <p:nvSpPr>
          <p:cNvPr id="5" name="Прямоугольник 4"/>
          <p:cNvSpPr/>
          <p:nvPr/>
        </p:nvSpPr>
        <p:spPr>
          <a:xfrm>
            <a:off x="3347864" y="1491630"/>
            <a:ext cx="5143536" cy="3108543"/>
          </a:xfrm>
          <a:prstGeom prst="rect">
            <a:avLst/>
          </a:prstGeom>
        </p:spPr>
        <p:txBody>
          <a:bodyPr wrap="square">
            <a:spAutoFit/>
          </a:bodyPr>
          <a:lstStyle/>
          <a:p>
            <a:pPr indent="457200" algn="just" fontAlgn="base"/>
            <a:r>
              <a:rPr lang="ru-RU" dirty="0" smtClean="0">
                <a:solidFill>
                  <a:schemeClr val="bg2">
                    <a:lumMod val="25000"/>
                  </a:schemeClr>
                </a:solidFill>
              </a:rPr>
              <a:t>«Дети дельфинов» – история о невероятных приключениях самого обычного мальчика Серёжи, который живёт на крошечном Лысом острове, в научном центре по изучению океана и его обитателей (в первую очередь, дельфинов). Однажды на остров приезжают ещё двое детей – Максим и </a:t>
            </a:r>
            <a:r>
              <a:rPr lang="ru-RU" dirty="0" err="1" smtClean="0">
                <a:solidFill>
                  <a:schemeClr val="bg2">
                    <a:lumMod val="25000"/>
                  </a:schemeClr>
                </a:solidFill>
              </a:rPr>
              <a:t>Роська</a:t>
            </a:r>
            <a:r>
              <a:rPr lang="ru-RU" dirty="0" smtClean="0">
                <a:solidFill>
                  <a:schemeClr val="bg2">
                    <a:lumMod val="25000"/>
                  </a:schemeClr>
                </a:solidFill>
              </a:rPr>
              <a:t>. Втроём они исследуют окрестности и вдруг обнаруживают животных, которых никто до этого не видел. </a:t>
            </a:r>
          </a:p>
          <a:p>
            <a:pPr indent="457200" algn="just" fontAlgn="base"/>
            <a:r>
              <a:rPr lang="ru-RU" dirty="0" smtClean="0">
                <a:solidFill>
                  <a:schemeClr val="bg2">
                    <a:lumMod val="25000"/>
                  </a:schemeClr>
                </a:solidFill>
              </a:rPr>
              <a:t>«Дети дельфинов» не просто захватывающая фантастическая повесть. Это книга о взрослении, об обретении друзей и о том, что в жизни каждого наступает момент, когда он должен взять на себя ответственность за то, что происходит в его мире, чтобы не дать этому миру исчезнуть навсегда.</a:t>
            </a:r>
            <a:endParaRPr lang="ru-RU" dirty="0">
              <a:solidFill>
                <a:schemeClr val="bg2">
                  <a:lumMod val="25000"/>
                </a:schemeClr>
              </a:solidFill>
            </a:endParaRPr>
          </a:p>
        </p:txBody>
      </p:sp>
      <p:pic>
        <p:nvPicPr>
          <p:cNvPr id="8" name="Рисунок 7" descr="Михеева Дети дельфинов.jpg"/>
          <p:cNvPicPr>
            <a:picLocks noChangeAspect="1"/>
          </p:cNvPicPr>
          <p:nvPr/>
        </p:nvPicPr>
        <p:blipFill>
          <a:blip r:embed="rId3"/>
          <a:stretch>
            <a:fillRect/>
          </a:stretch>
        </p:blipFill>
        <p:spPr>
          <a:xfrm>
            <a:off x="827584" y="1347614"/>
            <a:ext cx="2215944" cy="3321247"/>
          </a:xfrm>
          <a:prstGeom prst="rect">
            <a:avLst/>
          </a:prstGeom>
        </p:spPr>
        <p:style>
          <a:lnRef idx="1">
            <a:schemeClr val="dk1"/>
          </a:lnRef>
          <a:fillRef idx="2">
            <a:schemeClr val="dk1"/>
          </a:fillRef>
          <a:effectRef idx="1">
            <a:schemeClr val="dk1"/>
          </a:effectRef>
          <a:fontRef idx="minor">
            <a:schemeClr val="dk1"/>
          </a:fontRef>
        </p:style>
      </p:pic>
      <p:sp>
        <p:nvSpPr>
          <p:cNvPr id="7" name="Прямоугольник 6"/>
          <p:cNvSpPr/>
          <p:nvPr/>
        </p:nvSpPr>
        <p:spPr>
          <a:xfrm>
            <a:off x="611560" y="267494"/>
            <a:ext cx="4572000" cy="954107"/>
          </a:xfrm>
          <a:prstGeom prst="rect">
            <a:avLst/>
          </a:prstGeom>
        </p:spPr>
        <p:txBody>
          <a:bodyPr>
            <a:spAutoFit/>
          </a:bodyPr>
          <a:lstStyle/>
          <a:p>
            <a:pPr algn="just"/>
            <a:r>
              <a:rPr lang="ru-RU" dirty="0" smtClean="0">
                <a:solidFill>
                  <a:schemeClr val="bg2">
                    <a:lumMod val="25000"/>
                  </a:schemeClr>
                </a:solidFill>
              </a:rPr>
              <a:t>       Михеева, Т. В. Дети дельфинов [Текст] : [повесть] / Тамара Михеева ; [ил. О. </a:t>
            </a:r>
            <a:r>
              <a:rPr lang="ru-RU" dirty="0" err="1" smtClean="0">
                <a:solidFill>
                  <a:schemeClr val="bg2">
                    <a:lumMod val="25000"/>
                  </a:schemeClr>
                </a:solidFill>
              </a:rPr>
              <a:t>Брезинской</a:t>
            </a:r>
            <a:r>
              <a:rPr lang="ru-RU" dirty="0" smtClean="0">
                <a:solidFill>
                  <a:schemeClr val="bg2">
                    <a:lumMod val="25000"/>
                  </a:schemeClr>
                </a:solidFill>
              </a:rPr>
              <a:t>]. – 3-е изд., стер. – Москва : </a:t>
            </a:r>
            <a:r>
              <a:rPr lang="ru-RU" dirty="0" err="1" smtClean="0">
                <a:solidFill>
                  <a:schemeClr val="bg2">
                    <a:lumMod val="25000"/>
                  </a:schemeClr>
                </a:solidFill>
              </a:rPr>
              <a:t>КомпасГид</a:t>
            </a:r>
            <a:r>
              <a:rPr lang="ru-RU" dirty="0" smtClean="0">
                <a:solidFill>
                  <a:schemeClr val="bg2">
                    <a:lumMod val="25000"/>
                  </a:schemeClr>
                </a:solidFill>
              </a:rPr>
              <a:t>, </a:t>
            </a:r>
            <a:r>
              <a:rPr lang="ru-RU" dirty="0" err="1" smtClean="0">
                <a:solidFill>
                  <a:schemeClr val="bg2">
                    <a:lumMod val="25000"/>
                  </a:schemeClr>
                </a:solidFill>
              </a:rPr>
              <a:t>печ</a:t>
            </a:r>
            <a:r>
              <a:rPr lang="ru-RU" dirty="0" smtClean="0">
                <a:solidFill>
                  <a:schemeClr val="bg2">
                    <a:lumMod val="25000"/>
                  </a:schemeClr>
                </a:solidFill>
              </a:rPr>
              <a:t>. 2016. – 207, [2] с. : ил. </a:t>
            </a:r>
            <a:endParaRPr lang="ru-RU"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5400000" scaled="0"/>
        </a:gradFill>
        <a:effectLst/>
      </p:bgPr>
    </p:bg>
    <p:spTree>
      <p:nvGrpSpPr>
        <p:cNvPr id="1" name="Shape 232"/>
        <p:cNvGrpSpPr/>
        <p:nvPr/>
      </p:nvGrpSpPr>
      <p:grpSpPr>
        <a:xfrm>
          <a:off x="0" y="0"/>
          <a:ext cx="0" cy="0"/>
          <a:chOff x="0" y="0"/>
          <a:chExt cx="0" cy="0"/>
        </a:xfrm>
      </p:grpSpPr>
      <p:sp>
        <p:nvSpPr>
          <p:cNvPr id="7" name="Прямоугольник 6"/>
          <p:cNvSpPr/>
          <p:nvPr/>
        </p:nvSpPr>
        <p:spPr>
          <a:xfrm>
            <a:off x="3347864" y="1203598"/>
            <a:ext cx="4572000" cy="3539430"/>
          </a:xfrm>
          <a:prstGeom prst="rect">
            <a:avLst/>
          </a:prstGeom>
        </p:spPr>
        <p:txBody>
          <a:bodyPr>
            <a:spAutoFit/>
          </a:bodyPr>
          <a:lstStyle/>
          <a:p>
            <a:pPr indent="457200" algn="just" fontAlgn="base"/>
            <a:r>
              <a:rPr lang="ru-RU" dirty="0" smtClean="0">
                <a:solidFill>
                  <a:schemeClr val="bg2">
                    <a:lumMod val="25000"/>
                  </a:schemeClr>
                </a:solidFill>
              </a:rPr>
              <a:t>Аркадий Калина влюблён в скрипку, но больше – в море. Скрипку он, может, и вовсе не любит: с любовью вообще всё сложно, когда тебе четырнадцать. Хмурый «валенок» Антон, которого одноклассники (и, увы, одноклассницы) будто не видят. Заодно и не слышат, как он в </a:t>
            </a:r>
            <a:r>
              <a:rPr lang="ru-RU" dirty="0" err="1" smtClean="0">
                <a:solidFill>
                  <a:schemeClr val="bg2">
                    <a:lumMod val="25000"/>
                  </a:schemeClr>
                </a:solidFill>
              </a:rPr>
              <a:t>музыкалке</a:t>
            </a:r>
            <a:r>
              <a:rPr lang="ru-RU" dirty="0" smtClean="0">
                <a:solidFill>
                  <a:schemeClr val="bg2">
                    <a:lumMod val="25000"/>
                  </a:schemeClr>
                </a:solidFill>
              </a:rPr>
              <a:t> уныло выводит «Ой, то не вечер», – ну и ладно, а то стыд же! Подстригшаяся под «ноль» Лёлька в новом районе тоже как чужая, народ ей здесь не нравится. Крутой только парень по кличке Джон – да ведь ему, </a:t>
            </a:r>
            <a:r>
              <a:rPr lang="ru-RU" dirty="0" err="1" smtClean="0">
                <a:solidFill>
                  <a:schemeClr val="bg2">
                    <a:lumMod val="25000"/>
                  </a:schemeClr>
                </a:solidFill>
              </a:rPr>
              <a:t>скейтеру</a:t>
            </a:r>
            <a:r>
              <a:rPr lang="ru-RU" dirty="0" smtClean="0">
                <a:solidFill>
                  <a:schemeClr val="bg2">
                    <a:lumMod val="25000"/>
                  </a:schemeClr>
                </a:solidFill>
              </a:rPr>
              <a:t>, наплевать на её </a:t>
            </a:r>
            <a:r>
              <a:rPr lang="ru-RU" dirty="0" err="1" smtClean="0">
                <a:solidFill>
                  <a:schemeClr val="bg2">
                    <a:lumMod val="25000"/>
                  </a:schemeClr>
                </a:solidFill>
              </a:rPr>
              <a:t>дурацкое</a:t>
            </a:r>
            <a:r>
              <a:rPr lang="ru-RU" dirty="0" smtClean="0">
                <a:solidFill>
                  <a:schemeClr val="bg2">
                    <a:lumMod val="25000"/>
                  </a:schemeClr>
                </a:solidFill>
              </a:rPr>
              <a:t> пианино.</a:t>
            </a:r>
          </a:p>
          <a:p>
            <a:pPr indent="457200" algn="just" fontAlgn="base"/>
            <a:r>
              <a:rPr lang="ru-RU" dirty="0" smtClean="0">
                <a:solidFill>
                  <a:schemeClr val="bg2">
                    <a:lumMod val="25000"/>
                  </a:schemeClr>
                </a:solidFill>
              </a:rPr>
              <a:t>Подросткам из рассказов Нины </a:t>
            </a:r>
            <a:r>
              <a:rPr lang="ru-RU" dirty="0" err="1" smtClean="0">
                <a:solidFill>
                  <a:schemeClr val="bg2">
                    <a:lumMod val="25000"/>
                  </a:schemeClr>
                </a:solidFill>
              </a:rPr>
              <a:t>Дашевской</a:t>
            </a:r>
            <a:r>
              <a:rPr lang="ru-RU" dirty="0" smtClean="0">
                <a:solidFill>
                  <a:schemeClr val="bg2">
                    <a:lumMod val="25000"/>
                  </a:schemeClr>
                </a:solidFill>
              </a:rPr>
              <a:t> есть чем поделиться. Их мысли, будто случайно подслушанные, – словно фортепианная игра соседа за стенкой: музыка знакомая, но исполнена она по-своему и потому завораживает. </a:t>
            </a:r>
            <a:endParaRPr lang="ru-RU" dirty="0">
              <a:solidFill>
                <a:schemeClr val="bg2">
                  <a:lumMod val="25000"/>
                </a:schemeClr>
              </a:solidFill>
            </a:endParaRPr>
          </a:p>
        </p:txBody>
      </p:sp>
      <p:pic>
        <p:nvPicPr>
          <p:cNvPr id="5" name="Рисунок 4" descr="около музыки.jpg"/>
          <p:cNvPicPr>
            <a:picLocks noChangeAspect="1"/>
          </p:cNvPicPr>
          <p:nvPr/>
        </p:nvPicPr>
        <p:blipFill>
          <a:blip r:embed="rId3"/>
          <a:stretch>
            <a:fillRect/>
          </a:stretch>
        </p:blipFill>
        <p:spPr>
          <a:xfrm>
            <a:off x="827584" y="1131590"/>
            <a:ext cx="2160308" cy="3357586"/>
          </a:xfrm>
          <a:prstGeom prst="rect">
            <a:avLst/>
          </a:prstGeom>
        </p:spPr>
      </p:pic>
      <p:sp>
        <p:nvSpPr>
          <p:cNvPr id="8" name="Прямоугольник 7"/>
          <p:cNvSpPr/>
          <p:nvPr/>
        </p:nvSpPr>
        <p:spPr>
          <a:xfrm>
            <a:off x="323528" y="267494"/>
            <a:ext cx="4572000" cy="738664"/>
          </a:xfrm>
          <a:prstGeom prst="rect">
            <a:avLst/>
          </a:prstGeom>
        </p:spPr>
        <p:txBody>
          <a:bodyPr>
            <a:spAutoFit/>
          </a:bodyPr>
          <a:lstStyle/>
          <a:p>
            <a:pPr algn="just"/>
            <a:r>
              <a:rPr lang="ru-RU" dirty="0" smtClean="0">
                <a:solidFill>
                  <a:schemeClr val="bg2">
                    <a:lumMod val="25000"/>
                  </a:schemeClr>
                </a:solidFill>
              </a:rPr>
              <a:t>        </a:t>
            </a:r>
            <a:r>
              <a:rPr lang="ru-RU" dirty="0" err="1" smtClean="0">
                <a:solidFill>
                  <a:schemeClr val="bg2">
                    <a:lumMod val="25000"/>
                  </a:schemeClr>
                </a:solidFill>
              </a:rPr>
              <a:t>Дашевская</a:t>
            </a:r>
            <a:r>
              <a:rPr lang="ru-RU" dirty="0" smtClean="0">
                <a:solidFill>
                  <a:schemeClr val="bg2">
                    <a:lumMod val="25000"/>
                  </a:schemeClr>
                </a:solidFill>
              </a:rPr>
              <a:t>, Н. С. Около музыки [Текст] : [рассказы] / Нина </a:t>
            </a:r>
            <a:r>
              <a:rPr lang="ru-RU" dirty="0" err="1" smtClean="0">
                <a:solidFill>
                  <a:schemeClr val="bg2">
                    <a:lumMod val="25000"/>
                  </a:schemeClr>
                </a:solidFill>
              </a:rPr>
              <a:t>Дашевская</a:t>
            </a:r>
            <a:r>
              <a:rPr lang="ru-RU" dirty="0" smtClean="0">
                <a:solidFill>
                  <a:schemeClr val="bg2">
                    <a:lumMod val="25000"/>
                  </a:schemeClr>
                </a:solidFill>
              </a:rPr>
              <a:t>. – Москва : </a:t>
            </a:r>
            <a:r>
              <a:rPr lang="ru-RU" dirty="0" err="1" smtClean="0">
                <a:solidFill>
                  <a:schemeClr val="bg2">
                    <a:lumMod val="25000"/>
                  </a:schemeClr>
                </a:solidFill>
              </a:rPr>
              <a:t>Росмэн</a:t>
            </a:r>
            <a:r>
              <a:rPr lang="ru-RU" dirty="0" smtClean="0">
                <a:solidFill>
                  <a:schemeClr val="bg2">
                    <a:lumMod val="25000"/>
                  </a:schemeClr>
                </a:solidFill>
              </a:rPr>
              <a:t>, 2015. – 174, [1] с. : ил. – (Настоящее время).</a:t>
            </a:r>
            <a:endParaRPr lang="ru-RU"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Shape 232"/>
        <p:cNvGrpSpPr/>
        <p:nvPr/>
      </p:nvGrpSpPr>
      <p:grpSpPr>
        <a:xfrm>
          <a:off x="0" y="0"/>
          <a:ext cx="0" cy="0"/>
          <a:chOff x="0" y="0"/>
          <a:chExt cx="0" cy="0"/>
        </a:xfrm>
      </p:grpSpPr>
      <p:sp>
        <p:nvSpPr>
          <p:cNvPr id="5" name="Прямоугольник 4"/>
          <p:cNvSpPr/>
          <p:nvPr/>
        </p:nvSpPr>
        <p:spPr>
          <a:xfrm>
            <a:off x="3995936" y="1419622"/>
            <a:ext cx="4572000" cy="3108543"/>
          </a:xfrm>
          <a:prstGeom prst="rect">
            <a:avLst/>
          </a:prstGeom>
        </p:spPr>
        <p:txBody>
          <a:bodyPr>
            <a:spAutoFit/>
          </a:bodyPr>
          <a:lstStyle/>
          <a:p>
            <a:pPr indent="457200" algn="just" fontAlgn="base"/>
            <a:r>
              <a:rPr lang="ru-RU" dirty="0" smtClean="0">
                <a:solidFill>
                  <a:schemeClr val="accent1">
                    <a:lumMod val="50000"/>
                  </a:schemeClr>
                </a:solidFill>
              </a:rPr>
              <a:t>Обычный человек так бежит, когда на поезд опаздывает. А для Игната – нормальная скорость. Самое то, на роликах или на самокате. Так лучше ощущаешь связь с миром, а в нём всё интересно: и люди, и город, и музыка, и книги… да всё.</a:t>
            </a:r>
          </a:p>
          <a:p>
            <a:pPr indent="457200" algn="just" fontAlgn="base"/>
            <a:r>
              <a:rPr lang="ru-RU" dirty="0" smtClean="0">
                <a:solidFill>
                  <a:schemeClr val="accent1">
                    <a:lumMod val="50000"/>
                  </a:schemeClr>
                </a:solidFill>
              </a:rPr>
              <a:t>И мыслей об этом у Игната полно. Своих, ни у кого не занятых. Только вот делиться он ими не любит, да и не с кем – кто же за ним поспеет? Хотя Игната все любят. Он это случайно как-то понял – удивительно, да? Но он много чего, оказывается, ещё не догоняет. Например, что у него друг есть на самом деле. И не один. Или что некоторые всерьёз собираются жизнь посвятить помощи другим людям… Ничего, он не тормоз, догонит.</a:t>
            </a:r>
          </a:p>
        </p:txBody>
      </p:sp>
      <p:pic>
        <p:nvPicPr>
          <p:cNvPr id="8" name="Рисунок 7" descr="я не тормоз.jpg"/>
          <p:cNvPicPr>
            <a:picLocks noChangeAspect="1"/>
          </p:cNvPicPr>
          <p:nvPr/>
        </p:nvPicPr>
        <p:blipFill>
          <a:blip r:embed="rId3"/>
          <a:stretch>
            <a:fillRect/>
          </a:stretch>
        </p:blipFill>
        <p:spPr>
          <a:xfrm>
            <a:off x="1187624" y="1275606"/>
            <a:ext cx="2301268" cy="3243956"/>
          </a:xfrm>
          <a:prstGeom prst="rect">
            <a:avLst/>
          </a:prstGeom>
        </p:spPr>
      </p:pic>
      <p:sp>
        <p:nvSpPr>
          <p:cNvPr id="7" name="Прямоугольник 6"/>
          <p:cNvSpPr/>
          <p:nvPr/>
        </p:nvSpPr>
        <p:spPr>
          <a:xfrm>
            <a:off x="1403648" y="339502"/>
            <a:ext cx="4716016" cy="738664"/>
          </a:xfrm>
          <a:prstGeom prst="rect">
            <a:avLst/>
          </a:prstGeom>
        </p:spPr>
        <p:txBody>
          <a:bodyPr wrap="square">
            <a:spAutoFit/>
          </a:bodyPr>
          <a:lstStyle/>
          <a:p>
            <a:pPr algn="just"/>
            <a:r>
              <a:rPr lang="ru-RU" dirty="0" smtClean="0">
                <a:solidFill>
                  <a:schemeClr val="accent1">
                    <a:lumMod val="50000"/>
                  </a:schemeClr>
                </a:solidFill>
              </a:rPr>
              <a:t>        </a:t>
            </a:r>
            <a:r>
              <a:rPr lang="ru-RU" dirty="0" err="1" smtClean="0">
                <a:solidFill>
                  <a:schemeClr val="accent1">
                    <a:lumMod val="50000"/>
                  </a:schemeClr>
                </a:solidFill>
              </a:rPr>
              <a:t>Дашевская</a:t>
            </a:r>
            <a:r>
              <a:rPr lang="ru-RU" dirty="0" smtClean="0">
                <a:solidFill>
                  <a:schemeClr val="accent1">
                    <a:lumMod val="50000"/>
                  </a:schemeClr>
                </a:solidFill>
              </a:rPr>
              <a:t>, Н. С. Я не тормоз [Текст] : [повесть] / Нина </a:t>
            </a:r>
            <a:r>
              <a:rPr lang="ru-RU" dirty="0" err="1" smtClean="0">
                <a:solidFill>
                  <a:schemeClr val="accent1">
                    <a:lumMod val="50000"/>
                  </a:schemeClr>
                </a:solidFill>
              </a:rPr>
              <a:t>Дашевская</a:t>
            </a:r>
            <a:r>
              <a:rPr lang="ru-RU" dirty="0" smtClean="0">
                <a:solidFill>
                  <a:schemeClr val="accent1">
                    <a:lumMod val="50000"/>
                  </a:schemeClr>
                </a:solidFill>
              </a:rPr>
              <a:t>. – Москва : Самокат, 2016. – 156, [1] с. – (Встречное движение).</a:t>
            </a:r>
            <a:endParaRPr lang="ru-RU"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79512" y="843558"/>
            <a:ext cx="1200865" cy="1892746"/>
          </a:xfrm>
          <a:prstGeom prst="rect">
            <a:avLst/>
          </a:prstGeom>
        </p:spPr>
      </p:pic>
      <p:pic>
        <p:nvPicPr>
          <p:cNvPr id="6" name="Рисунок 5"/>
          <p:cNvPicPr>
            <a:picLocks noChangeAspect="1"/>
          </p:cNvPicPr>
          <p:nvPr/>
        </p:nvPicPr>
        <p:blipFill>
          <a:blip r:embed="rId3"/>
          <a:stretch>
            <a:fillRect/>
          </a:stretch>
        </p:blipFill>
        <p:spPr>
          <a:xfrm>
            <a:off x="1475656" y="915566"/>
            <a:ext cx="1194609" cy="1800200"/>
          </a:xfrm>
          <a:prstGeom prst="rect">
            <a:avLst/>
          </a:prstGeom>
        </p:spPr>
      </p:pic>
      <p:pic>
        <p:nvPicPr>
          <p:cNvPr id="7" name="Рисунок 6"/>
          <p:cNvPicPr>
            <a:picLocks noChangeAspect="1"/>
          </p:cNvPicPr>
          <p:nvPr/>
        </p:nvPicPr>
        <p:blipFill>
          <a:blip r:embed="rId4"/>
          <a:stretch>
            <a:fillRect/>
          </a:stretch>
        </p:blipFill>
        <p:spPr>
          <a:xfrm>
            <a:off x="2843808" y="843558"/>
            <a:ext cx="1136438" cy="1800200"/>
          </a:xfrm>
          <a:prstGeom prst="rect">
            <a:avLst/>
          </a:prstGeom>
        </p:spPr>
      </p:pic>
      <p:pic>
        <p:nvPicPr>
          <p:cNvPr id="8" name="Рисунок 7"/>
          <p:cNvPicPr>
            <a:picLocks noChangeAspect="1"/>
          </p:cNvPicPr>
          <p:nvPr/>
        </p:nvPicPr>
        <p:blipFill>
          <a:blip r:embed="rId5"/>
          <a:stretch>
            <a:fillRect/>
          </a:stretch>
        </p:blipFill>
        <p:spPr>
          <a:xfrm>
            <a:off x="4139952" y="843558"/>
            <a:ext cx="1152128" cy="1819149"/>
          </a:xfrm>
          <a:prstGeom prst="rect">
            <a:avLst/>
          </a:prstGeom>
        </p:spPr>
      </p:pic>
      <p:pic>
        <p:nvPicPr>
          <p:cNvPr id="9" name="Рисунок 8"/>
          <p:cNvPicPr>
            <a:picLocks noChangeAspect="1"/>
          </p:cNvPicPr>
          <p:nvPr/>
        </p:nvPicPr>
        <p:blipFill>
          <a:blip r:embed="rId6" cstate="print"/>
          <a:stretch>
            <a:fillRect/>
          </a:stretch>
        </p:blipFill>
        <p:spPr>
          <a:xfrm>
            <a:off x="5436096" y="843558"/>
            <a:ext cx="1050937" cy="1756825"/>
          </a:xfrm>
          <a:prstGeom prst="rect">
            <a:avLst/>
          </a:prstGeom>
        </p:spPr>
      </p:pic>
      <p:pic>
        <p:nvPicPr>
          <p:cNvPr id="10" name="Рисунок 9"/>
          <p:cNvPicPr>
            <a:picLocks noChangeAspect="1"/>
          </p:cNvPicPr>
          <p:nvPr/>
        </p:nvPicPr>
        <p:blipFill>
          <a:blip r:embed="rId7" cstate="print"/>
          <a:stretch>
            <a:fillRect/>
          </a:stretch>
        </p:blipFill>
        <p:spPr>
          <a:xfrm>
            <a:off x="6660232" y="843559"/>
            <a:ext cx="1152128" cy="1872208"/>
          </a:xfrm>
          <a:prstGeom prst="rect">
            <a:avLst/>
          </a:prstGeom>
        </p:spPr>
      </p:pic>
      <p:sp>
        <p:nvSpPr>
          <p:cNvPr id="11" name="Прямоугольник 10"/>
          <p:cNvSpPr/>
          <p:nvPr/>
        </p:nvSpPr>
        <p:spPr>
          <a:xfrm>
            <a:off x="1115616" y="123478"/>
            <a:ext cx="6804248" cy="461665"/>
          </a:xfrm>
          <a:prstGeom prst="rect">
            <a:avLst/>
          </a:prstGeom>
        </p:spPr>
        <p:txBody>
          <a:bodyPr wrap="square">
            <a:spAutoFit/>
          </a:bodyPr>
          <a:lstStyle/>
          <a:p>
            <a:r>
              <a:rPr lang="ru-RU" sz="2400" dirty="0" smtClean="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Narrow" pitchFamily="34" charset="0"/>
              </a:rPr>
              <a:t>«Золотая полка» для подростков в возрасте 12-15 лет</a:t>
            </a:r>
            <a:endParaRPr lang="ru-RU" sz="2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Narrow" pitchFamily="34" charset="0"/>
            </a:endParaRPr>
          </a:p>
        </p:txBody>
      </p:sp>
      <p:pic>
        <p:nvPicPr>
          <p:cNvPr id="12" name="Рисунок 11"/>
          <p:cNvPicPr>
            <a:picLocks noChangeAspect="1"/>
          </p:cNvPicPr>
          <p:nvPr/>
        </p:nvPicPr>
        <p:blipFill>
          <a:blip r:embed="rId8" cstate="print"/>
          <a:stretch>
            <a:fillRect/>
          </a:stretch>
        </p:blipFill>
        <p:spPr>
          <a:xfrm>
            <a:off x="1403648" y="3075806"/>
            <a:ext cx="1518694" cy="1923678"/>
          </a:xfrm>
          <a:prstGeom prst="rect">
            <a:avLst/>
          </a:prstGeom>
        </p:spPr>
      </p:pic>
      <p:pic>
        <p:nvPicPr>
          <p:cNvPr id="13" name="Рисунок 12"/>
          <p:cNvPicPr>
            <a:picLocks noChangeAspect="1"/>
          </p:cNvPicPr>
          <p:nvPr/>
        </p:nvPicPr>
        <p:blipFill>
          <a:blip r:embed="rId9" cstate="print"/>
          <a:stretch>
            <a:fillRect/>
          </a:stretch>
        </p:blipFill>
        <p:spPr>
          <a:xfrm>
            <a:off x="3275856" y="3003798"/>
            <a:ext cx="1388196" cy="1923678"/>
          </a:xfrm>
          <a:prstGeom prst="rect">
            <a:avLst/>
          </a:prstGeom>
        </p:spPr>
      </p:pic>
      <p:pic>
        <p:nvPicPr>
          <p:cNvPr id="14" name="Рисунок 13"/>
          <p:cNvPicPr>
            <a:picLocks noChangeAspect="1"/>
          </p:cNvPicPr>
          <p:nvPr/>
        </p:nvPicPr>
        <p:blipFill>
          <a:blip r:embed="rId10" cstate="print"/>
          <a:stretch>
            <a:fillRect/>
          </a:stretch>
        </p:blipFill>
        <p:spPr>
          <a:xfrm>
            <a:off x="5076056" y="3003798"/>
            <a:ext cx="1332343" cy="1851670"/>
          </a:xfrm>
          <a:prstGeom prst="rect">
            <a:avLst/>
          </a:prstGeom>
        </p:spPr>
      </p:pic>
      <p:pic>
        <p:nvPicPr>
          <p:cNvPr id="15" name="Рисунок 14"/>
          <p:cNvPicPr>
            <a:picLocks noChangeAspect="1"/>
          </p:cNvPicPr>
          <p:nvPr/>
        </p:nvPicPr>
        <p:blipFill>
          <a:blip r:embed="rId11" cstate="print"/>
          <a:stretch>
            <a:fillRect/>
          </a:stretch>
        </p:blipFill>
        <p:spPr>
          <a:xfrm>
            <a:off x="8028384" y="843558"/>
            <a:ext cx="1115616" cy="185167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99592" y="1275606"/>
            <a:ext cx="1872208" cy="2664297"/>
          </a:xfrm>
          <a:prstGeom prst="rect">
            <a:avLst/>
          </a:prstGeom>
        </p:spPr>
      </p:pic>
      <p:sp>
        <p:nvSpPr>
          <p:cNvPr id="6" name="Объект 2"/>
          <p:cNvSpPr txBox="1">
            <a:spLocks/>
          </p:cNvSpPr>
          <p:nvPr/>
        </p:nvSpPr>
        <p:spPr>
          <a:xfrm>
            <a:off x="2771800" y="1203598"/>
            <a:ext cx="6120680" cy="3168352"/>
          </a:xfrm>
          <a:prstGeom prst="rect">
            <a:avLst/>
          </a:prstGeom>
        </p:spPr>
        <p:txBody>
          <a:bodyPr spcFirstLastPara="1" vert="horz" wrap="square" lIns="91425" tIns="91425" rIns="91425" bIns="91425" rtlCol="0" anchor="t" anchorCtr="0">
            <a:noAutofit/>
          </a:bodyPr>
          <a:lstStyle/>
          <a:p>
            <a:pPr marL="457200" marR="0" lvl="0" indent="-317500"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1">
                    <a:lumMod val="95000"/>
                  </a:schemeClr>
                </a:solidFill>
                <a:effectLst/>
                <a:uLnTx/>
                <a:uFillTx/>
                <a:latin typeface="+mn-lt"/>
                <a:ea typeface="+mn-ea"/>
                <a:cs typeface="+mn-cs"/>
              </a:rPr>
              <a:t>         Юмористическая повесть советского писателя Андрея Некрасова. Книга была</a:t>
            </a:r>
            <a:r>
              <a:rPr kumimoji="0" lang="ru-RU" b="0" i="0" u="none" strike="noStrike" kern="1200" cap="none" spc="0" normalizeH="0" noProof="0" dirty="0" smtClean="0">
                <a:ln>
                  <a:noFill/>
                </a:ln>
                <a:solidFill>
                  <a:schemeClr val="bg1">
                    <a:lumMod val="95000"/>
                  </a:schemeClr>
                </a:solidFill>
                <a:effectLst/>
                <a:uLnTx/>
                <a:uFillTx/>
                <a:latin typeface="+mn-lt"/>
                <a:ea typeface="+mn-ea"/>
                <a:cs typeface="+mn-cs"/>
              </a:rPr>
              <a:t> </a:t>
            </a:r>
            <a:r>
              <a:rPr kumimoji="0" lang="ru-RU" b="0" i="0" u="none" strike="noStrike" kern="1200" cap="none" spc="0" normalizeH="0" baseline="0" noProof="0" dirty="0" smtClean="0">
                <a:ln>
                  <a:noFill/>
                </a:ln>
                <a:solidFill>
                  <a:schemeClr val="bg1">
                    <a:lumMod val="95000"/>
                  </a:schemeClr>
                </a:solidFill>
                <a:effectLst/>
                <a:uLnTx/>
                <a:uFillTx/>
                <a:latin typeface="+mn-lt"/>
                <a:ea typeface="+mn-ea"/>
                <a:cs typeface="+mn-cs"/>
              </a:rPr>
              <a:t>впервые издана в журнале «Пионер» в 1937 году, в сокращённом виде (вернее, в виде иллюстраций с подписями, то есть, фактически в виде комикса), полноценное книжное издание вышло в 1939 году. В повести пародируются как популярные в 1930-е годы рассказы о моряках, так и стереотипы об иностранцах и отдельных государствах. Главный герой книги — капитан </a:t>
            </a:r>
            <a:r>
              <a:rPr kumimoji="0" lang="ru-RU" b="0" i="0" u="none" strike="noStrike" kern="1200" cap="none" spc="0" normalizeH="0" baseline="0" noProof="0" dirty="0" err="1" smtClean="0">
                <a:ln>
                  <a:noFill/>
                </a:ln>
                <a:solidFill>
                  <a:schemeClr val="bg1">
                    <a:lumMod val="95000"/>
                  </a:schemeClr>
                </a:solidFill>
                <a:effectLst/>
                <a:uLnTx/>
                <a:uFillTx/>
                <a:latin typeface="+mn-lt"/>
                <a:ea typeface="+mn-ea"/>
                <a:cs typeface="+mn-cs"/>
              </a:rPr>
              <a:t>Врунгель</a:t>
            </a:r>
            <a:r>
              <a:rPr kumimoji="0" lang="ru-RU" b="0" i="0" u="none" strike="noStrike" kern="1200" cap="none" spc="0" normalizeH="0" baseline="0" noProof="0" dirty="0" smtClean="0">
                <a:ln>
                  <a:noFill/>
                </a:ln>
                <a:solidFill>
                  <a:schemeClr val="bg1">
                    <a:lumMod val="95000"/>
                  </a:schemeClr>
                </a:solidFill>
                <a:effectLst/>
                <a:uLnTx/>
                <a:uFillTx/>
                <a:latin typeface="+mn-lt"/>
                <a:ea typeface="+mn-ea"/>
                <a:cs typeface="+mn-cs"/>
              </a:rPr>
              <a:t>, чьё имя стало нарицательным, — морской аналог барона Мюнхгаузена, рассказывающий небылицы о своих приключениях в плавании.</a:t>
            </a:r>
          </a:p>
          <a:p>
            <a:pPr marL="457200" marR="0" lvl="0" indent="-317500"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1">
                    <a:lumMod val="95000"/>
                  </a:schemeClr>
                </a:solidFill>
                <a:effectLst/>
                <a:uLnTx/>
                <a:uFillTx/>
                <a:latin typeface="+mn-lt"/>
                <a:ea typeface="+mn-ea"/>
                <a:cs typeface="+mn-cs"/>
              </a:rPr>
              <a:t>         Книга начинается с пролога, в котором автор знакомит читателей с преподавателем навигации мореходного училища Христофором </a:t>
            </a:r>
            <a:r>
              <a:rPr kumimoji="0" lang="ru-RU" b="0" i="0" u="none" strike="noStrike" kern="1200" cap="none" spc="0" normalizeH="0" baseline="0" noProof="0" dirty="0" err="1" smtClean="0">
                <a:ln>
                  <a:noFill/>
                </a:ln>
                <a:solidFill>
                  <a:schemeClr val="bg1">
                    <a:lumMod val="95000"/>
                  </a:schemeClr>
                </a:solidFill>
                <a:effectLst/>
                <a:uLnTx/>
                <a:uFillTx/>
                <a:latin typeface="+mn-lt"/>
                <a:ea typeface="+mn-ea"/>
                <a:cs typeface="+mn-cs"/>
              </a:rPr>
              <a:t>Бонифатьевичем</a:t>
            </a:r>
            <a:r>
              <a:rPr kumimoji="0" lang="ru-RU" b="0" i="0" u="none" strike="noStrike" kern="1200" cap="none" spc="0" normalizeH="0" baseline="0" noProof="0" dirty="0" smtClean="0">
                <a:ln>
                  <a:noFill/>
                </a:ln>
                <a:solidFill>
                  <a:schemeClr val="bg1">
                    <a:lumMod val="95000"/>
                  </a:schemeClr>
                </a:solidFill>
                <a:effectLst/>
                <a:uLnTx/>
                <a:uFillTx/>
                <a:latin typeface="+mn-lt"/>
                <a:ea typeface="+mn-ea"/>
                <a:cs typeface="+mn-cs"/>
              </a:rPr>
              <a:t> </a:t>
            </a:r>
            <a:r>
              <a:rPr kumimoji="0" lang="ru-RU" b="0" i="0" u="none" strike="noStrike" kern="1200" cap="none" spc="0" normalizeH="0" baseline="0" noProof="0" dirty="0" err="1" smtClean="0">
                <a:ln>
                  <a:noFill/>
                </a:ln>
                <a:solidFill>
                  <a:schemeClr val="bg1">
                    <a:lumMod val="95000"/>
                  </a:schemeClr>
                </a:solidFill>
                <a:effectLst/>
                <a:uLnTx/>
                <a:uFillTx/>
                <a:latin typeface="+mn-lt"/>
                <a:ea typeface="+mn-ea"/>
                <a:cs typeface="+mn-cs"/>
              </a:rPr>
              <a:t>Врунгелем</a:t>
            </a:r>
            <a:r>
              <a:rPr kumimoji="0" lang="ru-RU" b="0" i="0" u="none" strike="noStrike" kern="1200" cap="none" spc="0" normalizeH="0" baseline="0" noProof="0" dirty="0" smtClean="0">
                <a:ln>
                  <a:noFill/>
                </a:ln>
                <a:solidFill>
                  <a:schemeClr val="bg1">
                    <a:lumMod val="95000"/>
                  </a:schemeClr>
                </a:solidFill>
                <a:effectLst/>
                <a:uLnTx/>
                <a:uFillTx/>
                <a:latin typeface="+mn-lt"/>
                <a:ea typeface="+mn-ea"/>
                <a:cs typeface="+mn-cs"/>
              </a:rPr>
              <a:t>, который долгое время оставался для курсантов училища благообразным сухопутным «ботаником» и лишь благодаря случаю обнаружил своё истинное лицо бывалого морехода.</a:t>
            </a:r>
          </a:p>
          <a:p>
            <a:pPr marL="457200" marR="0" lvl="0" indent="-317500"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1">
                    <a:lumMod val="95000"/>
                  </a:schemeClr>
                </a:solidFill>
                <a:effectLst/>
                <a:uLnTx/>
                <a:uFillTx/>
                <a:latin typeface="+mn-lt"/>
                <a:ea typeface="+mn-ea"/>
                <a:cs typeface="+mn-cs"/>
              </a:rPr>
              <a:t>          Заканчивается книга «Толковым морским словарём для бестолковых сухопутных читателей».</a:t>
            </a:r>
          </a:p>
          <a:p>
            <a:pPr marL="457200" marR="0" lvl="0" indent="-317500" algn="l" defTabSz="914400" rtl="0" eaLnBrk="1" fontAlgn="auto" latinLnBrk="0" hangingPunct="1">
              <a:lnSpc>
                <a:spcPct val="100000"/>
              </a:lnSpc>
              <a:spcBef>
                <a:spcPts val="0"/>
              </a:spcBef>
              <a:spcAft>
                <a:spcPts val="0"/>
              </a:spcAft>
              <a:buClrTx/>
              <a:buSzPts val="1400"/>
              <a:buFont typeface="Arial" pitchFamily="34" charset="0"/>
              <a:buChar char="╺"/>
              <a:tabLst/>
              <a:defRPr/>
            </a:pPr>
            <a:endParaRPr kumimoji="0" lang="ru-RU" b="0" i="0" u="none" strike="noStrike" kern="1200" cap="none" spc="0" normalizeH="0" baseline="0" noProof="0" dirty="0">
              <a:ln>
                <a:noFill/>
              </a:ln>
              <a:solidFill>
                <a:schemeClr val="bg1">
                  <a:lumMod val="95000"/>
                </a:schemeClr>
              </a:solidFill>
              <a:effectLst/>
              <a:uLnTx/>
              <a:uFillTx/>
              <a:latin typeface="+mn-lt"/>
              <a:ea typeface="+mn-ea"/>
              <a:cs typeface="+mn-cs"/>
            </a:endParaRPr>
          </a:p>
        </p:txBody>
      </p:sp>
      <p:sp>
        <p:nvSpPr>
          <p:cNvPr id="7" name="Прямоугольник 6"/>
          <p:cNvSpPr/>
          <p:nvPr/>
        </p:nvSpPr>
        <p:spPr>
          <a:xfrm>
            <a:off x="359024" y="267494"/>
            <a:ext cx="8784976" cy="523220"/>
          </a:xfrm>
          <a:prstGeom prst="rect">
            <a:avLst/>
          </a:prstGeom>
        </p:spPr>
        <p:txBody>
          <a:bodyPr wrap="square">
            <a:spAutoFit/>
          </a:bodyPr>
          <a:lstStyle/>
          <a:p>
            <a:r>
              <a:rPr lang="ru-RU" sz="2800" i="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rPr>
              <a:t>Некрасов А. "Приключения капитана </a:t>
            </a:r>
            <a:r>
              <a:rPr lang="ru-RU" sz="2800" i="1" dirty="0" err="1"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rPr>
              <a:t>Врунгеля</a:t>
            </a:r>
            <a:r>
              <a:rPr lang="ru-RU" sz="2800" i="1"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rPr>
              <a:t>"</a:t>
            </a:r>
            <a:endParaRPr lang="ru-RU" sz="2800" i="1"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71600" y="1131590"/>
            <a:ext cx="2008519" cy="2719326"/>
          </a:xfrm>
          <a:prstGeom prst="rect">
            <a:avLst/>
          </a:prstGeom>
        </p:spPr>
      </p:pic>
      <p:sp>
        <p:nvSpPr>
          <p:cNvPr id="7" name="Заголовок 1"/>
          <p:cNvSpPr>
            <a:spLocks noGrp="1"/>
          </p:cNvSpPr>
          <p:nvPr>
            <p:ph type="title"/>
          </p:nvPr>
        </p:nvSpPr>
        <p:spPr>
          <a:xfrm>
            <a:off x="1403648" y="195486"/>
            <a:ext cx="6985339" cy="664989"/>
          </a:xfrm>
        </p:spPr>
        <p:txBody>
          <a:bodyPr/>
          <a:lstStyle/>
          <a:p>
            <a:r>
              <a:rPr lang="ru-RU" sz="3200" i="1"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rPr>
              <a:t>Дефо Д. «Робинзон Крузо</a:t>
            </a:r>
            <a:r>
              <a:rPr lang="ru-RU" sz="3200" i="1" dirty="0" smtClean="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rPr>
              <a:t>»</a:t>
            </a:r>
            <a:endParaRPr lang="ru-RU" sz="3200" i="1"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endParaRPr>
          </a:p>
        </p:txBody>
      </p:sp>
      <p:sp>
        <p:nvSpPr>
          <p:cNvPr id="8" name="Объект 2"/>
          <p:cNvSpPr txBox="1">
            <a:spLocks/>
          </p:cNvSpPr>
          <p:nvPr/>
        </p:nvSpPr>
        <p:spPr>
          <a:xfrm>
            <a:off x="3131840" y="1059583"/>
            <a:ext cx="5688632" cy="3672408"/>
          </a:xfrm>
          <a:prstGeom prst="rect">
            <a:avLst/>
          </a:prstGeom>
        </p:spPr>
        <p:txBody>
          <a:bodyPr spcFirstLastPara="1" vert="horz" wrap="square" lIns="91425" tIns="91425" rIns="91425" bIns="91425" rtlCol="0" anchor="t" anchorCtr="0">
            <a:normAutofit fontScale="47500" lnSpcReduction="20000"/>
          </a:bodyPr>
          <a:lstStyle/>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sz="3200" b="1" i="0" u="none" strike="noStrike" kern="1200" cap="none" spc="0" normalizeH="0" baseline="0" noProof="0" dirty="0" smtClean="0">
                <a:ln>
                  <a:noFill/>
                </a:ln>
                <a:solidFill>
                  <a:srgbClr val="002060"/>
                </a:solidFill>
                <a:effectLst/>
                <a:uLnTx/>
                <a:uFillTx/>
                <a:latin typeface="+mn-lt"/>
                <a:ea typeface="+mn-ea"/>
                <a:cs typeface="+mn-cs"/>
              </a:rPr>
              <a:t>        «</a:t>
            </a:r>
            <a:r>
              <a:rPr kumimoji="0" lang="ru-RU" sz="3200" b="1" i="0" u="none" strike="noStrike" kern="1200" cap="none" spc="0" normalizeH="0" baseline="0" noProof="0" dirty="0" err="1" smtClean="0">
                <a:ln>
                  <a:noFill/>
                </a:ln>
                <a:solidFill>
                  <a:srgbClr val="002060"/>
                </a:solidFill>
                <a:effectLst/>
                <a:uLnTx/>
                <a:uFillTx/>
                <a:latin typeface="+mn-lt"/>
                <a:ea typeface="+mn-ea"/>
                <a:cs typeface="+mn-cs"/>
              </a:rPr>
              <a:t>Робинзо́н</a:t>
            </a:r>
            <a:r>
              <a:rPr kumimoji="0" lang="ru-RU" sz="3200" b="1" i="0" u="none" strike="noStrike" kern="1200" cap="none" spc="0" normalizeH="0" baseline="0" noProof="0" dirty="0" smtClean="0">
                <a:ln>
                  <a:noFill/>
                </a:ln>
                <a:solidFill>
                  <a:srgbClr val="002060"/>
                </a:solidFill>
                <a:effectLst/>
                <a:uLnTx/>
                <a:uFillTx/>
                <a:latin typeface="+mn-lt"/>
                <a:ea typeface="+mn-ea"/>
                <a:cs typeface="+mn-cs"/>
              </a:rPr>
              <a:t> </a:t>
            </a:r>
            <a:r>
              <a:rPr kumimoji="0" lang="ru-RU" sz="3200" b="1" i="0" u="none" strike="noStrike" kern="1200" cap="none" spc="0" normalizeH="0" baseline="0" noProof="0" dirty="0" err="1" smtClean="0">
                <a:ln>
                  <a:noFill/>
                </a:ln>
                <a:solidFill>
                  <a:srgbClr val="002060"/>
                </a:solidFill>
                <a:effectLst/>
                <a:uLnTx/>
                <a:uFillTx/>
                <a:latin typeface="+mn-lt"/>
                <a:ea typeface="+mn-ea"/>
                <a:cs typeface="+mn-cs"/>
              </a:rPr>
              <a:t>Кру́зо</a:t>
            </a:r>
            <a:r>
              <a:rPr kumimoji="0" lang="ru-RU" sz="3200" b="1" i="0" u="none" strike="noStrike" kern="1200" cap="none" spc="0" normalizeH="0" baseline="0" noProof="0" dirty="0" smtClean="0">
                <a:ln>
                  <a:noFill/>
                </a:ln>
                <a:solidFill>
                  <a:srgbClr val="002060"/>
                </a:solidFill>
                <a:effectLst/>
                <a:uLnTx/>
                <a:uFillTx/>
                <a:latin typeface="+mn-lt"/>
                <a:ea typeface="+mn-ea"/>
                <a:cs typeface="+mn-cs"/>
              </a:rPr>
              <a:t>»</a:t>
            </a:r>
            <a:r>
              <a:rPr kumimoji="0" lang="ru-RU" sz="3200" b="0" i="0" u="none" strike="noStrike" kern="1200" cap="none" spc="0" normalizeH="0" baseline="0" noProof="0" dirty="0" smtClean="0">
                <a:ln>
                  <a:noFill/>
                </a:ln>
                <a:solidFill>
                  <a:srgbClr val="002060"/>
                </a:solidFill>
                <a:effectLst/>
                <a:uLnTx/>
                <a:uFillTx/>
                <a:latin typeface="+mn-lt"/>
                <a:ea typeface="+mn-ea"/>
                <a:cs typeface="+mn-cs"/>
              </a:rPr>
              <a:t> — роман английского писателя Даниэля</a:t>
            </a:r>
            <a:r>
              <a:rPr kumimoji="0" lang="ru-RU" sz="3200" b="0" i="0" u="none" strike="noStrike" kern="1200" cap="none" spc="0" normalizeH="0" noProof="0" dirty="0" smtClean="0">
                <a:ln>
                  <a:noFill/>
                </a:ln>
                <a:solidFill>
                  <a:srgbClr val="002060"/>
                </a:solidFill>
                <a:effectLst/>
                <a:uLnTx/>
                <a:uFillTx/>
                <a:latin typeface="+mn-lt"/>
                <a:ea typeface="+mn-ea"/>
                <a:cs typeface="+mn-cs"/>
              </a:rPr>
              <a:t> </a:t>
            </a:r>
            <a:r>
              <a:rPr kumimoji="0" lang="ru-RU" sz="3200" b="0" i="0" u="none" strike="noStrike" kern="1200" cap="none" spc="0" normalizeH="0" baseline="0" noProof="0" dirty="0" smtClean="0">
                <a:ln>
                  <a:noFill/>
                </a:ln>
                <a:solidFill>
                  <a:srgbClr val="002060"/>
                </a:solidFill>
                <a:effectLst/>
                <a:uLnTx/>
                <a:uFillTx/>
                <a:latin typeface="+mn-lt"/>
                <a:ea typeface="+mn-ea"/>
                <a:cs typeface="+mn-cs"/>
              </a:rPr>
              <a:t>Дефо (1660—1731), впервые опубликованный в апреле 1719 года, повествующий о нравственном возрождении человека в общении с природой и обессмертивший имя автора. Написан как автобиография морского путешественника и плантатора Робинзона Крузо, желавшего ещё более разбогатеть скорым и нелегальным путём, но в результате кораблекрушения попавшего на необитаемый остров и проведшего там 28 лет. Сам Дефо называл свой роман аллегорией.</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sz="3200" b="0" i="0" u="none" strike="noStrike" kern="1200" cap="none" spc="0" normalizeH="0" baseline="0" noProof="0" dirty="0" smtClean="0">
                <a:ln>
                  <a:noFill/>
                </a:ln>
                <a:solidFill>
                  <a:srgbClr val="002060"/>
                </a:solidFill>
                <a:effectLst/>
                <a:uLnTx/>
                <a:uFillTx/>
                <a:latin typeface="+mn-lt"/>
                <a:ea typeface="+mn-ea"/>
                <a:cs typeface="+mn-cs"/>
              </a:rPr>
              <a:t>        Материалом для романа Дефо послужило описание пребывания шотландского боцмана </a:t>
            </a:r>
            <a:r>
              <a:rPr kumimoji="0" lang="ru-RU" sz="3200" b="0" i="0" u="none" strike="noStrike" kern="1200" cap="none" spc="0" normalizeH="0" baseline="0" noProof="0" dirty="0" err="1" smtClean="0">
                <a:ln>
                  <a:noFill/>
                </a:ln>
                <a:solidFill>
                  <a:srgbClr val="002060"/>
                </a:solidFill>
                <a:effectLst/>
                <a:uLnTx/>
                <a:uFillTx/>
                <a:latin typeface="+mn-lt"/>
                <a:ea typeface="+mn-ea"/>
                <a:cs typeface="+mn-cs"/>
              </a:rPr>
              <a:t>Селькирка</a:t>
            </a:r>
            <a:r>
              <a:rPr kumimoji="0" lang="ru-RU" sz="3200" b="0" i="0" u="none" strike="noStrike" kern="1200" cap="none" spc="0" normalizeH="0" baseline="0" noProof="0" dirty="0" smtClean="0">
                <a:ln>
                  <a:noFill/>
                </a:ln>
                <a:solidFill>
                  <a:srgbClr val="002060"/>
                </a:solidFill>
                <a:effectLst/>
                <a:uLnTx/>
                <a:uFillTx/>
                <a:latin typeface="+mn-lt"/>
                <a:ea typeface="+mn-ea"/>
                <a:cs typeface="+mn-cs"/>
              </a:rPr>
              <a:t> на необитаемом острове в 1704—1709 годы. Дефо избрал для своего Робинзона условия и изоляцию сходные с теми, что достались </a:t>
            </a:r>
            <a:r>
              <a:rPr kumimoji="0" lang="ru-RU" sz="3200" b="0" i="0" u="none" strike="noStrike" kern="1200" cap="none" spc="0" normalizeH="0" baseline="0" noProof="0" dirty="0" err="1" smtClean="0">
                <a:ln>
                  <a:noFill/>
                </a:ln>
                <a:solidFill>
                  <a:srgbClr val="002060"/>
                </a:solidFill>
                <a:effectLst/>
                <a:uLnTx/>
                <a:uFillTx/>
                <a:latin typeface="+mn-lt"/>
                <a:ea typeface="+mn-ea"/>
                <a:cs typeface="+mn-cs"/>
              </a:rPr>
              <a:t>Селькирку</a:t>
            </a:r>
            <a:r>
              <a:rPr kumimoji="0" lang="ru-RU" sz="3200" b="0" i="0" u="none" strike="noStrike" kern="1200" cap="none" spc="0" normalizeH="0" baseline="0" noProof="0" dirty="0" smtClean="0">
                <a:ln>
                  <a:noFill/>
                </a:ln>
                <a:solidFill>
                  <a:srgbClr val="002060"/>
                </a:solidFill>
                <a:effectLst/>
                <a:uLnTx/>
                <a:uFillTx/>
                <a:latin typeface="+mn-lt"/>
                <a:ea typeface="+mn-ea"/>
                <a:cs typeface="+mn-cs"/>
              </a:rPr>
              <a:t>; но если последний одичал на острове, то Робинзон нравственно возродился.</a:t>
            </a:r>
          </a:p>
          <a:p>
            <a:pPr marL="457200" marR="0" lvl="0" indent="-317500" algn="l" defTabSz="914400" rtl="0" eaLnBrk="1" fontAlgn="auto" latinLnBrk="0" hangingPunct="1">
              <a:lnSpc>
                <a:spcPct val="100000"/>
              </a:lnSpc>
              <a:spcBef>
                <a:spcPts val="0"/>
              </a:spcBef>
              <a:spcAft>
                <a:spcPts val="0"/>
              </a:spcAft>
              <a:buClrTx/>
              <a:buSzPts val="1400"/>
              <a:buFont typeface="Arial" pitchFamily="34" charset="0"/>
              <a:buChar char="╺"/>
              <a:tabLst/>
              <a:defRPr/>
            </a:pPr>
            <a:endParaRPr kumimoji="0" lang="ru-RU" sz="3200" b="0"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55576" y="1131590"/>
            <a:ext cx="1728191" cy="2736305"/>
          </a:xfrm>
          <a:prstGeom prst="rect">
            <a:avLst/>
          </a:prstGeom>
        </p:spPr>
      </p:pic>
      <p:sp>
        <p:nvSpPr>
          <p:cNvPr id="6" name="Заголовок 1"/>
          <p:cNvSpPr>
            <a:spLocks noGrp="1"/>
          </p:cNvSpPr>
          <p:nvPr>
            <p:ph type="title"/>
          </p:nvPr>
        </p:nvSpPr>
        <p:spPr>
          <a:xfrm>
            <a:off x="683568" y="0"/>
            <a:ext cx="8283831" cy="860475"/>
          </a:xfrm>
        </p:spPr>
        <p:txBody>
          <a:bodyPr/>
          <a:lstStyle/>
          <a:p>
            <a:r>
              <a:rPr lang="ru-RU" sz="3200" i="1"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rPr>
              <a:t>Толкиен Дж. "Властелин колец"</a:t>
            </a:r>
          </a:p>
        </p:txBody>
      </p:sp>
      <p:sp>
        <p:nvSpPr>
          <p:cNvPr id="7" name="Объект 2"/>
          <p:cNvSpPr txBox="1">
            <a:spLocks/>
          </p:cNvSpPr>
          <p:nvPr/>
        </p:nvSpPr>
        <p:spPr>
          <a:xfrm>
            <a:off x="2339752" y="915566"/>
            <a:ext cx="6552728" cy="3960066"/>
          </a:xfrm>
          <a:prstGeom prst="rect">
            <a:avLst/>
          </a:prstGeom>
        </p:spPr>
        <p:txBody>
          <a:bodyPr spcFirstLastPara="1" vert="horz" wrap="square" lIns="91425" tIns="91425" rIns="91425" bIns="91425" rtlCol="0" anchor="t" anchorCtr="0">
            <a:normAutofit fontScale="55000" lnSpcReduction="20000"/>
          </a:bodyPr>
          <a:lstStyle/>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sz="3200" b="1" i="0" u="none" strike="noStrike" kern="1200" cap="none" spc="0" normalizeH="0" baseline="0" noProof="0" dirty="0" smtClean="0">
                <a:ln>
                  <a:noFill/>
                </a:ln>
                <a:solidFill>
                  <a:schemeClr val="bg1"/>
                </a:solidFill>
                <a:effectLst/>
                <a:uLnTx/>
                <a:uFillTx/>
                <a:latin typeface="+mn-lt"/>
                <a:ea typeface="+mn-ea"/>
                <a:cs typeface="+mn-cs"/>
              </a:rPr>
              <a:t>       «</a:t>
            </a:r>
            <a:r>
              <a:rPr kumimoji="0" lang="ru-RU" sz="3200" b="1" i="0" u="none" strike="noStrike" kern="1200" cap="none" spc="0" normalizeH="0" baseline="0" noProof="0" dirty="0" err="1" smtClean="0">
                <a:ln>
                  <a:noFill/>
                </a:ln>
                <a:solidFill>
                  <a:schemeClr val="bg1"/>
                </a:solidFill>
                <a:effectLst/>
                <a:uLnTx/>
                <a:uFillTx/>
                <a:latin typeface="+mn-lt"/>
                <a:ea typeface="+mn-ea"/>
                <a:cs typeface="+mn-cs"/>
              </a:rPr>
              <a:t>Властели́н</a:t>
            </a:r>
            <a:r>
              <a:rPr kumimoji="0" lang="ru-RU" sz="3200" b="1" i="0" u="none" strike="noStrike" kern="1200" cap="none" spc="0" normalizeH="0" baseline="0" noProof="0" dirty="0" smtClean="0">
                <a:ln>
                  <a:noFill/>
                </a:ln>
                <a:solidFill>
                  <a:schemeClr val="bg1"/>
                </a:solidFill>
                <a:effectLst/>
                <a:uLnTx/>
                <a:uFillTx/>
                <a:latin typeface="+mn-lt"/>
                <a:ea typeface="+mn-ea"/>
                <a:cs typeface="+mn-cs"/>
              </a:rPr>
              <a:t> </a:t>
            </a:r>
            <a:r>
              <a:rPr kumimoji="0" lang="ru-RU" sz="3200" b="1" i="0" u="none" strike="noStrike" kern="1200" cap="none" spc="0" normalizeH="0" baseline="0" noProof="0" dirty="0" err="1" smtClean="0">
                <a:ln>
                  <a:noFill/>
                </a:ln>
                <a:solidFill>
                  <a:schemeClr val="bg1"/>
                </a:solidFill>
                <a:effectLst/>
                <a:uLnTx/>
                <a:uFillTx/>
                <a:latin typeface="+mn-lt"/>
                <a:ea typeface="+mn-ea"/>
                <a:cs typeface="+mn-cs"/>
              </a:rPr>
              <a:t>коле́ц</a:t>
            </a:r>
            <a:r>
              <a:rPr kumimoji="0" lang="ru-RU" sz="3200" b="1" i="0" u="none" strike="noStrike" kern="1200" cap="none" spc="0" normalizeH="0" baseline="0" noProof="0" dirty="0" smtClean="0">
                <a:ln>
                  <a:noFill/>
                </a:ln>
                <a:solidFill>
                  <a:schemeClr val="bg1"/>
                </a:solidFill>
                <a:effectLst/>
                <a:uLnTx/>
                <a:uFillTx/>
                <a:latin typeface="+mn-lt"/>
                <a:ea typeface="+mn-ea"/>
                <a:cs typeface="+mn-cs"/>
              </a:rPr>
              <a:t>»</a:t>
            </a:r>
            <a:r>
              <a:rPr kumimoji="0" lang="ru-RU" sz="3200" b="0" i="0" u="none" strike="noStrike" kern="1200" cap="none" spc="0" normalizeH="0" baseline="0" noProof="0" dirty="0" smtClean="0">
                <a:ln>
                  <a:noFill/>
                </a:ln>
                <a:solidFill>
                  <a:schemeClr val="bg1"/>
                </a:solidFill>
                <a:effectLst/>
                <a:uLnTx/>
                <a:uFillTx/>
                <a:latin typeface="+mn-lt"/>
                <a:ea typeface="+mn-ea"/>
                <a:cs typeface="+mn-cs"/>
              </a:rPr>
              <a:t>  — роман-эпопея английского писателя Дж. Р. Р. </a:t>
            </a:r>
            <a:r>
              <a:rPr kumimoji="0" lang="ru-RU" sz="3200" b="0" i="0" u="none" strike="noStrike" kern="1200" cap="none" spc="0" normalizeH="0" baseline="0" noProof="0" dirty="0" err="1" smtClean="0">
                <a:ln>
                  <a:noFill/>
                </a:ln>
                <a:solidFill>
                  <a:schemeClr val="bg1"/>
                </a:solidFill>
                <a:effectLst/>
                <a:uLnTx/>
                <a:uFillTx/>
                <a:latin typeface="+mn-lt"/>
                <a:ea typeface="+mn-ea"/>
                <a:cs typeface="+mn-cs"/>
              </a:rPr>
              <a:t>Толкина</a:t>
            </a:r>
            <a:r>
              <a:rPr kumimoji="0" lang="ru-RU" sz="3200" b="0" i="0" u="none" strike="noStrike" kern="1200" cap="none" spc="0" normalizeH="0" baseline="0" noProof="0" dirty="0" smtClean="0">
                <a:ln>
                  <a:noFill/>
                </a:ln>
                <a:solidFill>
                  <a:schemeClr val="bg1"/>
                </a:solidFill>
                <a:effectLst/>
                <a:uLnTx/>
                <a:uFillTx/>
                <a:latin typeface="+mn-lt"/>
                <a:ea typeface="+mn-ea"/>
                <a:cs typeface="+mn-cs"/>
              </a:rPr>
              <a:t>, одно из самых известных произведений жанра </a:t>
            </a:r>
            <a:r>
              <a:rPr kumimoji="0" lang="ru-RU" sz="3200" b="0" i="0" u="none" strike="noStrike" kern="1200" cap="none" spc="0" normalizeH="0" baseline="0" noProof="0" dirty="0" err="1" smtClean="0">
                <a:ln>
                  <a:noFill/>
                </a:ln>
                <a:solidFill>
                  <a:schemeClr val="bg1"/>
                </a:solidFill>
                <a:effectLst/>
                <a:uLnTx/>
                <a:uFillTx/>
                <a:latin typeface="+mn-lt"/>
                <a:ea typeface="+mn-ea"/>
                <a:cs typeface="+mn-cs"/>
              </a:rPr>
              <a:t>фэнтези</a:t>
            </a:r>
            <a:r>
              <a:rPr kumimoji="0" lang="ru-RU" sz="3200" b="0" i="0" u="none" strike="noStrike" kern="1200" cap="none" spc="0" normalizeH="0" baseline="0" noProof="0" dirty="0" smtClean="0">
                <a:ln>
                  <a:noFill/>
                </a:ln>
                <a:solidFill>
                  <a:schemeClr val="bg1"/>
                </a:solidFill>
                <a:effectLst/>
                <a:uLnTx/>
                <a:uFillTx/>
                <a:latin typeface="+mn-lt"/>
                <a:ea typeface="+mn-ea"/>
                <a:cs typeface="+mn-cs"/>
              </a:rPr>
              <a:t>. «Властелин колец» был написан как единая книга, но из-за объёма при первом издании его разделили на 3 части — «Братство Кольца», «Две крепости» и «Возвращение короля». В виде трилогии он публикуется и по сей день, хотя часто в едином томе.</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sz="3200" b="0" i="0" u="none" strike="noStrike" kern="1200" cap="none" spc="0" normalizeH="0" baseline="0" noProof="0" dirty="0" smtClean="0">
                <a:ln>
                  <a:noFill/>
                </a:ln>
                <a:solidFill>
                  <a:schemeClr val="bg1"/>
                </a:solidFill>
                <a:effectLst/>
                <a:uLnTx/>
                <a:uFillTx/>
                <a:latin typeface="+mn-lt"/>
                <a:ea typeface="+mn-ea"/>
                <a:cs typeface="+mn-cs"/>
              </a:rPr>
              <a:t>       «Властелин колец» является одной из самых известных и популярных книг XX века. Книга переведена по меньшей мере на 38 языков. Она оказала огромное влияние на литературу в жанре </a:t>
            </a:r>
            <a:r>
              <a:rPr kumimoji="0" lang="ru-RU" sz="3200" b="0" i="0" u="none" strike="noStrike" kern="1200" cap="none" spc="0" normalizeH="0" baseline="0" noProof="0" dirty="0" err="1" smtClean="0">
                <a:ln>
                  <a:noFill/>
                </a:ln>
                <a:solidFill>
                  <a:schemeClr val="bg1"/>
                </a:solidFill>
                <a:effectLst/>
                <a:uLnTx/>
                <a:uFillTx/>
                <a:latin typeface="+mn-lt"/>
                <a:ea typeface="+mn-ea"/>
                <a:cs typeface="+mn-cs"/>
              </a:rPr>
              <a:t>фэнтези</a:t>
            </a:r>
            <a:r>
              <a:rPr kumimoji="0" lang="ru-RU" sz="3200" b="0" i="0" u="none" strike="noStrike" kern="1200" cap="none" spc="0" normalizeH="0" baseline="0" noProof="0" dirty="0" smtClean="0">
                <a:ln>
                  <a:noFill/>
                </a:ln>
                <a:solidFill>
                  <a:schemeClr val="bg1"/>
                </a:solidFill>
                <a:effectLst/>
                <a:uLnTx/>
                <a:uFillTx/>
                <a:latin typeface="+mn-lt"/>
                <a:ea typeface="+mn-ea"/>
                <a:cs typeface="+mn-cs"/>
              </a:rPr>
              <a:t>, на настольные и компьютерные игры, на кинематограф и вообще на мировую культуру. Именно под влиянием работ профессора </a:t>
            </a:r>
            <a:r>
              <a:rPr kumimoji="0" lang="ru-RU" sz="3200" b="0" i="0" u="none" strike="noStrike" kern="1200" cap="none" spc="0" normalizeH="0" baseline="0" noProof="0" dirty="0" err="1" smtClean="0">
                <a:ln>
                  <a:noFill/>
                </a:ln>
                <a:solidFill>
                  <a:schemeClr val="bg1"/>
                </a:solidFill>
                <a:effectLst/>
                <a:uLnTx/>
                <a:uFillTx/>
                <a:latin typeface="+mn-lt"/>
                <a:ea typeface="+mn-ea"/>
                <a:cs typeface="+mn-cs"/>
              </a:rPr>
              <a:t>Толкина</a:t>
            </a:r>
            <a:r>
              <a:rPr kumimoji="0" lang="ru-RU" sz="3200" b="0" i="0" u="none" strike="noStrike" kern="1200" cap="none" spc="0" normalizeH="0" baseline="0" noProof="0" dirty="0" smtClean="0">
                <a:ln>
                  <a:noFill/>
                </a:ln>
                <a:solidFill>
                  <a:schemeClr val="bg1"/>
                </a:solidFill>
                <a:effectLst/>
                <a:uLnTx/>
                <a:uFillTx/>
                <a:latin typeface="+mn-lt"/>
                <a:ea typeface="+mn-ea"/>
                <a:cs typeface="+mn-cs"/>
              </a:rPr>
              <a:t> появилось ролевое движение.</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sz="3200" b="0" i="0" u="none" strike="noStrike" kern="1200" cap="none" spc="0" normalizeH="0" baseline="0" noProof="0" dirty="0" smtClean="0">
                <a:ln>
                  <a:noFill/>
                </a:ln>
                <a:solidFill>
                  <a:schemeClr val="bg1"/>
                </a:solidFill>
                <a:effectLst/>
                <a:uLnTx/>
                <a:uFillTx/>
                <a:latin typeface="+mn-lt"/>
                <a:ea typeface="+mn-ea"/>
                <a:cs typeface="+mn-cs"/>
              </a:rPr>
              <a:t>        Сюжет трилогии «Властелин колец» привязан к событиям повести «</a:t>
            </a:r>
            <a:r>
              <a:rPr kumimoji="0" lang="ru-RU" sz="3200" b="0" i="0" u="none" strike="noStrike" kern="1200" cap="none" spc="0" normalizeH="0" baseline="0" noProof="0" dirty="0" err="1" smtClean="0">
                <a:ln>
                  <a:noFill/>
                </a:ln>
                <a:solidFill>
                  <a:schemeClr val="bg1"/>
                </a:solidFill>
                <a:effectLst/>
                <a:uLnTx/>
                <a:uFillTx/>
                <a:latin typeface="+mn-lt"/>
                <a:ea typeface="+mn-ea"/>
                <a:cs typeface="+mn-cs"/>
              </a:rPr>
              <a:t>Хоббит</a:t>
            </a:r>
            <a:r>
              <a:rPr kumimoji="0" lang="ru-RU" sz="3200" b="0" i="0" u="none" strike="noStrike" kern="1200" cap="none" spc="0" normalizeH="0" baseline="0" noProof="0" dirty="0" smtClean="0">
                <a:ln>
                  <a:noFill/>
                </a:ln>
                <a:solidFill>
                  <a:schemeClr val="bg1"/>
                </a:solidFill>
                <a:effectLst/>
                <a:uLnTx/>
                <a:uFillTx/>
                <a:latin typeface="+mn-lt"/>
                <a:ea typeface="+mn-ea"/>
                <a:cs typeface="+mn-cs"/>
              </a:rPr>
              <a:t>» и является её продолжением.</a:t>
            </a:r>
          </a:p>
          <a:p>
            <a:pPr marL="457200" marR="0" lvl="0" indent="-317500" algn="l" defTabSz="914400" rtl="0" eaLnBrk="1" fontAlgn="auto" latinLnBrk="0" hangingPunct="1">
              <a:lnSpc>
                <a:spcPct val="100000"/>
              </a:lnSpc>
              <a:spcBef>
                <a:spcPts val="0"/>
              </a:spcBef>
              <a:spcAft>
                <a:spcPts val="0"/>
              </a:spcAft>
              <a:buClrTx/>
              <a:buSzPts val="1400"/>
              <a:buFont typeface="Arial" pitchFamily="34" charset="0"/>
              <a:buChar char="╺"/>
              <a:tabLst/>
              <a:defRPr/>
            </a:pPr>
            <a:endParaRPr kumimoji="0" lang="ru-RU" sz="3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4</a:t>
            </a:fld>
            <a:endParaRPr/>
          </a:p>
        </p:txBody>
      </p:sp>
      <p:sp>
        <p:nvSpPr>
          <p:cNvPr id="4" name="Прямоугольник 3"/>
          <p:cNvSpPr/>
          <p:nvPr/>
        </p:nvSpPr>
        <p:spPr>
          <a:xfrm>
            <a:off x="3275856" y="2787774"/>
            <a:ext cx="5472608" cy="1384995"/>
          </a:xfrm>
          <a:prstGeom prst="rect">
            <a:avLst/>
          </a:prstGeom>
        </p:spPr>
        <p:txBody>
          <a:bodyPr wrap="square">
            <a:spAutoFit/>
          </a:bodyPr>
          <a:lstStyle/>
          <a:p>
            <a:pPr indent="457200" algn="just"/>
            <a:r>
              <a:rPr lang="ru-RU" b="1" dirty="0" smtClean="0">
                <a:solidFill>
                  <a:srgbClr val="002060"/>
                </a:solidFill>
              </a:rPr>
              <a:t>В повести затрагивается очень важная и актуальная проблема – суицид среди детей.  Главные герои – подростки, оказавшиеся на краю, впавшие в отчаяние и решившие прервать свою жизнь. Несмотря на всю серьёзность и мрачность темы, повесть невероятно позитивная и жизнеутверждающая. </a:t>
            </a:r>
            <a:endParaRPr lang="ru-RU" b="1" dirty="0">
              <a:solidFill>
                <a:srgbClr val="002060"/>
              </a:solidFill>
            </a:endParaRPr>
          </a:p>
        </p:txBody>
      </p:sp>
      <p:sp>
        <p:nvSpPr>
          <p:cNvPr id="6" name="Прямоугольник 5"/>
          <p:cNvSpPr/>
          <p:nvPr/>
        </p:nvSpPr>
        <p:spPr>
          <a:xfrm>
            <a:off x="3419872" y="1131590"/>
            <a:ext cx="4427984" cy="738664"/>
          </a:xfrm>
          <a:prstGeom prst="rect">
            <a:avLst/>
          </a:prstGeom>
        </p:spPr>
        <p:txBody>
          <a:bodyPr wrap="square">
            <a:spAutoFit/>
          </a:bodyPr>
          <a:lstStyle/>
          <a:p>
            <a:pPr indent="361950" algn="just"/>
            <a:r>
              <a:rPr lang="ru-RU" dirty="0" err="1" smtClean="0">
                <a:solidFill>
                  <a:srgbClr val="002060"/>
                </a:solidFill>
              </a:rPr>
              <a:t>Амраева</a:t>
            </a:r>
            <a:r>
              <a:rPr lang="ru-RU" dirty="0" smtClean="0">
                <a:solidFill>
                  <a:srgbClr val="002060"/>
                </a:solidFill>
              </a:rPr>
              <a:t>, А. А. Я хочу жить! [Текст] : [повесть] / </a:t>
            </a:r>
            <a:r>
              <a:rPr lang="ru-RU" dirty="0" err="1" smtClean="0">
                <a:solidFill>
                  <a:srgbClr val="002060"/>
                </a:solidFill>
              </a:rPr>
              <a:t>Аделия</a:t>
            </a:r>
            <a:r>
              <a:rPr lang="ru-RU" dirty="0" smtClean="0">
                <a:solidFill>
                  <a:srgbClr val="002060"/>
                </a:solidFill>
              </a:rPr>
              <a:t> </a:t>
            </a:r>
            <a:r>
              <a:rPr lang="ru-RU" dirty="0" err="1" smtClean="0">
                <a:solidFill>
                  <a:srgbClr val="002060"/>
                </a:solidFill>
              </a:rPr>
              <a:t>Амраева</a:t>
            </a:r>
            <a:r>
              <a:rPr lang="ru-RU" dirty="0" smtClean="0">
                <a:solidFill>
                  <a:srgbClr val="002060"/>
                </a:solidFill>
              </a:rPr>
              <a:t>. – Москва : </a:t>
            </a:r>
            <a:r>
              <a:rPr lang="ru-RU" dirty="0" err="1" smtClean="0">
                <a:solidFill>
                  <a:srgbClr val="002060"/>
                </a:solidFill>
              </a:rPr>
              <a:t>Аквилегия-М</a:t>
            </a:r>
            <a:r>
              <a:rPr lang="ru-RU" dirty="0" smtClean="0">
                <a:solidFill>
                  <a:srgbClr val="002060"/>
                </a:solidFill>
              </a:rPr>
              <a:t>, сор. 2018. – 381, [2] с. – (Современная проза).</a:t>
            </a:r>
            <a:endParaRPr lang="ru-RU" dirty="0">
              <a:solidFill>
                <a:srgbClr val="002060"/>
              </a:solidFill>
            </a:endParaRPr>
          </a:p>
        </p:txBody>
      </p:sp>
      <p:pic>
        <p:nvPicPr>
          <p:cNvPr id="8" name="Рисунок 7" descr="Я-хочу-жить.jpg"/>
          <p:cNvPicPr>
            <a:picLocks noChangeAspect="1"/>
          </p:cNvPicPr>
          <p:nvPr/>
        </p:nvPicPr>
        <p:blipFill>
          <a:blip r:embed="rId3"/>
          <a:stretch>
            <a:fillRect/>
          </a:stretch>
        </p:blipFill>
        <p:spPr>
          <a:xfrm>
            <a:off x="899592" y="915566"/>
            <a:ext cx="2129690" cy="336091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27584" y="987574"/>
            <a:ext cx="2260529" cy="3285588"/>
          </a:xfrm>
          <a:prstGeom prst="rect">
            <a:avLst/>
          </a:prstGeom>
        </p:spPr>
      </p:pic>
      <p:sp>
        <p:nvSpPr>
          <p:cNvPr id="6" name="Заголовок 1"/>
          <p:cNvSpPr>
            <a:spLocks noGrp="1"/>
          </p:cNvSpPr>
          <p:nvPr>
            <p:ph type="title"/>
          </p:nvPr>
        </p:nvSpPr>
        <p:spPr>
          <a:xfrm>
            <a:off x="1486112" y="-164554"/>
            <a:ext cx="7657888" cy="965915"/>
          </a:xfrm>
        </p:spPr>
        <p:txBody>
          <a:bodyPr/>
          <a:lstStyle/>
          <a:p>
            <a:r>
              <a:rPr lang="ru-RU" sz="3200" i="1" dirty="0">
                <a:ln w="18415" cmpd="sng">
                  <a:solidFill>
                    <a:srgbClr val="FFFFFF"/>
                  </a:solidFill>
                  <a:prstDash val="solid"/>
                </a:ln>
                <a:solidFill>
                  <a:srgbClr val="0070C0"/>
                </a:solidFill>
                <a:effectLst>
                  <a:glow rad="101600">
                    <a:schemeClr val="accent1">
                      <a:satMod val="175000"/>
                      <a:alpha val="40000"/>
                    </a:schemeClr>
                  </a:glow>
                  <a:outerShdw blurRad="63500" dir="3600000" algn="tl" rotWithShape="0">
                    <a:srgbClr val="000000">
                      <a:alpha val="70000"/>
                    </a:srgbClr>
                  </a:outerShdw>
                </a:effectLst>
              </a:rPr>
              <a:t>Жюль Верн «Дети капитана Гранта»</a:t>
            </a:r>
          </a:p>
        </p:txBody>
      </p:sp>
      <p:sp>
        <p:nvSpPr>
          <p:cNvPr id="7" name="Объект 2"/>
          <p:cNvSpPr txBox="1">
            <a:spLocks/>
          </p:cNvSpPr>
          <p:nvPr/>
        </p:nvSpPr>
        <p:spPr>
          <a:xfrm>
            <a:off x="3203848" y="1203598"/>
            <a:ext cx="5112568" cy="3672408"/>
          </a:xfrm>
          <a:prstGeom prst="rect">
            <a:avLst/>
          </a:prstGeom>
        </p:spPr>
        <p:txBody>
          <a:bodyPr spcFirstLastPara="1" vert="horz" wrap="square" lIns="91425" tIns="91425" rIns="91425" bIns="91425" rtlCol="0" anchor="t" anchorCtr="0">
            <a:normAutofit/>
          </a:bodyPr>
          <a:lstStyle/>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1" i="0" u="none" strike="noStrike" kern="1200" cap="none" spc="0" normalizeH="0" baseline="0" noProof="0" dirty="0" smtClean="0">
                <a:ln>
                  <a:noFill/>
                </a:ln>
                <a:solidFill>
                  <a:schemeClr val="bg1"/>
                </a:solidFill>
                <a:effectLst/>
                <a:uLnTx/>
                <a:uFillTx/>
                <a:latin typeface="+mn-lt"/>
                <a:ea typeface="+mn-ea"/>
                <a:cs typeface="+mn-cs"/>
              </a:rPr>
              <a:t>       «</a:t>
            </a:r>
            <a:r>
              <a:rPr kumimoji="0" lang="ru-RU" b="1" i="0" u="none" strike="noStrike" kern="1200" cap="none" spc="0" normalizeH="0" baseline="0" noProof="0" dirty="0" err="1" smtClean="0">
                <a:ln>
                  <a:noFill/>
                </a:ln>
                <a:solidFill>
                  <a:schemeClr val="bg1"/>
                </a:solidFill>
                <a:effectLst/>
                <a:uLnTx/>
                <a:uFillTx/>
                <a:latin typeface="+mn-lt"/>
                <a:ea typeface="+mn-ea"/>
                <a:cs typeface="+mn-cs"/>
              </a:rPr>
              <a:t>Де́ти</a:t>
            </a:r>
            <a:r>
              <a:rPr kumimoji="0" lang="ru-RU" b="1" i="0" u="none" strike="noStrike" kern="1200" cap="none" spc="0" normalizeH="0" baseline="0" noProof="0" dirty="0" smtClean="0">
                <a:ln>
                  <a:noFill/>
                </a:ln>
                <a:solidFill>
                  <a:schemeClr val="bg1"/>
                </a:solidFill>
                <a:effectLst/>
                <a:uLnTx/>
                <a:uFillTx/>
                <a:latin typeface="+mn-lt"/>
                <a:ea typeface="+mn-ea"/>
                <a:cs typeface="+mn-cs"/>
              </a:rPr>
              <a:t> </a:t>
            </a:r>
            <a:r>
              <a:rPr kumimoji="0" lang="ru-RU" b="1" i="0" u="none" strike="noStrike" kern="1200" cap="none" spc="0" normalizeH="0" baseline="0" noProof="0" dirty="0" err="1" smtClean="0">
                <a:ln>
                  <a:noFill/>
                </a:ln>
                <a:solidFill>
                  <a:schemeClr val="bg1"/>
                </a:solidFill>
                <a:effectLst/>
                <a:uLnTx/>
                <a:uFillTx/>
                <a:latin typeface="+mn-lt"/>
                <a:ea typeface="+mn-ea"/>
                <a:cs typeface="+mn-cs"/>
              </a:rPr>
              <a:t>капита́на</a:t>
            </a:r>
            <a:r>
              <a:rPr kumimoji="0" lang="ru-RU" b="1" i="0" u="none" strike="noStrike" kern="1200" cap="none" spc="0" normalizeH="0" baseline="0" noProof="0" dirty="0" smtClean="0">
                <a:ln>
                  <a:noFill/>
                </a:ln>
                <a:solidFill>
                  <a:schemeClr val="bg1"/>
                </a:solidFill>
                <a:effectLst/>
                <a:uLnTx/>
                <a:uFillTx/>
                <a:latin typeface="+mn-lt"/>
                <a:ea typeface="+mn-ea"/>
                <a:cs typeface="+mn-cs"/>
              </a:rPr>
              <a:t> </a:t>
            </a:r>
            <a:r>
              <a:rPr kumimoji="0" lang="ru-RU" b="1" i="0" u="none" strike="noStrike" kern="1200" cap="none" spc="0" normalizeH="0" baseline="0" noProof="0" dirty="0" err="1" smtClean="0">
                <a:ln>
                  <a:noFill/>
                </a:ln>
                <a:solidFill>
                  <a:schemeClr val="bg1"/>
                </a:solidFill>
                <a:effectLst/>
                <a:uLnTx/>
                <a:uFillTx/>
                <a:latin typeface="+mn-lt"/>
                <a:ea typeface="+mn-ea"/>
                <a:cs typeface="+mn-cs"/>
              </a:rPr>
              <a:t>Гра́нта</a:t>
            </a:r>
            <a:r>
              <a:rPr kumimoji="0" lang="ru-RU" b="1" i="0" u="none" strike="noStrike" kern="1200" cap="none" spc="0" normalizeH="0" baseline="0" noProof="0" dirty="0" smtClean="0">
                <a:ln>
                  <a:noFill/>
                </a:ln>
                <a:solidFill>
                  <a:schemeClr val="bg1"/>
                </a:solidFill>
                <a:effectLst/>
                <a:uLnTx/>
                <a:uFillTx/>
                <a:latin typeface="+mn-lt"/>
                <a:ea typeface="+mn-ea"/>
                <a:cs typeface="+mn-cs"/>
              </a:rPr>
              <a:t>»</a:t>
            </a:r>
            <a:r>
              <a:rPr kumimoji="0" lang="ru-RU" b="0" i="0" u="none" strike="noStrike" kern="1200" cap="none" spc="0" normalizeH="0" baseline="0" noProof="0" dirty="0" smtClean="0">
                <a:ln>
                  <a:noFill/>
                </a:ln>
                <a:solidFill>
                  <a:schemeClr val="bg1"/>
                </a:solidFill>
                <a:effectLst/>
                <a:uLnTx/>
                <a:uFillTx/>
                <a:latin typeface="+mn-lt"/>
                <a:ea typeface="+mn-ea"/>
                <a:cs typeface="+mn-cs"/>
              </a:rPr>
              <a:t>  — роман французского писателя </a:t>
            </a:r>
            <a:r>
              <a:rPr kumimoji="0" lang="ru-RU" b="0" i="0" u="none" strike="noStrike" kern="1200" cap="none" spc="0" normalizeH="0" baseline="0" noProof="0" dirty="0" err="1" smtClean="0">
                <a:ln>
                  <a:noFill/>
                </a:ln>
                <a:solidFill>
                  <a:schemeClr val="bg1"/>
                </a:solidFill>
                <a:effectLst/>
                <a:uLnTx/>
                <a:uFillTx/>
                <a:latin typeface="+mn-lt"/>
                <a:ea typeface="+mn-ea"/>
                <a:cs typeface="+mn-cs"/>
              </a:rPr>
              <a:t>Жюля</a:t>
            </a:r>
            <a:r>
              <a:rPr kumimoji="0" lang="ru-RU" b="0" i="0" u="none" strike="noStrike" kern="1200" cap="none" spc="0" normalizeH="0" baseline="0" noProof="0" dirty="0" smtClean="0">
                <a:ln>
                  <a:noFill/>
                </a:ln>
                <a:solidFill>
                  <a:schemeClr val="bg1"/>
                </a:solidFill>
                <a:effectLst/>
                <a:uLnTx/>
                <a:uFillTx/>
                <a:latin typeface="+mn-lt"/>
                <a:ea typeface="+mn-ea"/>
                <a:cs typeface="+mn-cs"/>
              </a:rPr>
              <a:t> Верна, впервые полностью опубликованный в 1868 году. Это первая часть трилогии, которую продолжили романы:</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1"/>
                </a:solidFill>
                <a:effectLst/>
                <a:uLnTx/>
                <a:uFillTx/>
                <a:latin typeface="+mn-lt"/>
                <a:ea typeface="+mn-ea"/>
                <a:cs typeface="+mn-cs"/>
              </a:rPr>
              <a:t>       «Двадцать тысяч льё под водой» (1869—1870);</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1"/>
                </a:solidFill>
                <a:effectLst/>
                <a:uLnTx/>
                <a:uFillTx/>
                <a:latin typeface="+mn-lt"/>
                <a:ea typeface="+mn-ea"/>
                <a:cs typeface="+mn-cs"/>
              </a:rPr>
              <a:t>       «Таинственный остров» (1874).</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1"/>
                </a:solidFill>
                <a:effectLst/>
                <a:uLnTx/>
                <a:uFillTx/>
                <a:latin typeface="+mn-lt"/>
                <a:ea typeface="+mn-ea"/>
                <a:cs typeface="+mn-cs"/>
              </a:rPr>
              <a:t>        Роман состоит из трёх частей, в каждой из которой главные герои повествования — лорд и леди </a:t>
            </a:r>
            <a:r>
              <a:rPr kumimoji="0" lang="ru-RU" b="0" i="0" u="none" strike="noStrike" kern="1200" cap="none" spc="0" normalizeH="0" baseline="0" noProof="0" dirty="0" err="1" smtClean="0">
                <a:ln>
                  <a:noFill/>
                </a:ln>
                <a:solidFill>
                  <a:schemeClr val="bg1"/>
                </a:solidFill>
                <a:effectLst/>
                <a:uLnTx/>
                <a:uFillTx/>
                <a:latin typeface="+mn-lt"/>
                <a:ea typeface="+mn-ea"/>
                <a:cs typeface="+mn-cs"/>
              </a:rPr>
              <a:t>Гленарван</a:t>
            </a:r>
            <a:r>
              <a:rPr kumimoji="0" lang="ru-RU" b="0" i="0" u="none" strike="noStrike" kern="1200" cap="none" spc="0" normalizeH="0" baseline="0" noProof="0" dirty="0" smtClean="0">
                <a:ln>
                  <a:noFill/>
                </a:ln>
                <a:solidFill>
                  <a:schemeClr val="bg1"/>
                </a:solidFill>
                <a:effectLst/>
                <a:uLnTx/>
                <a:uFillTx/>
                <a:latin typeface="+mn-lt"/>
                <a:ea typeface="+mn-ea"/>
                <a:cs typeface="+mn-cs"/>
              </a:rPr>
              <a:t>, майор </a:t>
            </a:r>
            <a:r>
              <a:rPr kumimoji="0" lang="ru-RU" b="0" i="0" u="none" strike="noStrike" kern="1200" cap="none" spc="0" normalizeH="0" baseline="0" noProof="0" dirty="0" err="1" smtClean="0">
                <a:ln>
                  <a:noFill/>
                </a:ln>
                <a:solidFill>
                  <a:schemeClr val="bg1"/>
                </a:solidFill>
                <a:effectLst/>
                <a:uLnTx/>
                <a:uFillTx/>
                <a:latin typeface="+mn-lt"/>
                <a:ea typeface="+mn-ea"/>
                <a:cs typeface="+mn-cs"/>
              </a:rPr>
              <a:t>Мак-Наббс</a:t>
            </a:r>
            <a:r>
              <a:rPr kumimoji="0" lang="ru-RU" b="0" i="0" u="none" strike="noStrike" kern="1200" cap="none" spc="0" normalizeH="0" baseline="0" noProof="0" dirty="0" smtClean="0">
                <a:ln>
                  <a:noFill/>
                </a:ln>
                <a:solidFill>
                  <a:schemeClr val="bg1"/>
                </a:solidFill>
                <a:effectLst/>
                <a:uLnTx/>
                <a:uFillTx/>
                <a:latin typeface="+mn-lt"/>
                <a:ea typeface="+mn-ea"/>
                <a:cs typeface="+mn-cs"/>
              </a:rPr>
              <a:t>, Жак </a:t>
            </a:r>
            <a:r>
              <a:rPr kumimoji="0" lang="ru-RU" b="0" i="0" u="none" strike="noStrike" kern="1200" cap="none" spc="0" normalizeH="0" baseline="0" noProof="0" dirty="0" err="1" smtClean="0">
                <a:ln>
                  <a:noFill/>
                </a:ln>
                <a:solidFill>
                  <a:schemeClr val="bg1"/>
                </a:solidFill>
                <a:effectLst/>
                <a:uLnTx/>
                <a:uFillTx/>
                <a:latin typeface="+mn-lt"/>
                <a:ea typeface="+mn-ea"/>
                <a:cs typeface="+mn-cs"/>
              </a:rPr>
              <a:t>Паганель</a:t>
            </a:r>
            <a:r>
              <a:rPr kumimoji="0" lang="ru-RU" b="0" i="0" u="none" strike="noStrike" kern="1200" cap="none" spc="0" normalizeH="0" baseline="0" noProof="0" dirty="0" smtClean="0">
                <a:ln>
                  <a:noFill/>
                </a:ln>
                <a:solidFill>
                  <a:schemeClr val="bg1"/>
                </a:solidFill>
                <a:effectLst/>
                <a:uLnTx/>
                <a:uFillTx/>
                <a:latin typeface="+mn-lt"/>
                <a:ea typeface="+mn-ea"/>
                <a:cs typeface="+mn-cs"/>
              </a:rPr>
              <a:t>, Мэри и Роберт Грант, Джон </a:t>
            </a:r>
            <a:r>
              <a:rPr kumimoji="0" lang="ru-RU" b="0" i="0" u="none" strike="noStrike" kern="1200" cap="none" spc="0" normalizeH="0" baseline="0" noProof="0" dirty="0" err="1" smtClean="0">
                <a:ln>
                  <a:noFill/>
                </a:ln>
                <a:solidFill>
                  <a:schemeClr val="bg1"/>
                </a:solidFill>
                <a:effectLst/>
                <a:uLnTx/>
                <a:uFillTx/>
                <a:latin typeface="+mn-lt"/>
                <a:ea typeface="+mn-ea"/>
                <a:cs typeface="+mn-cs"/>
              </a:rPr>
              <a:t>Манглс</a:t>
            </a:r>
            <a:r>
              <a:rPr kumimoji="0" lang="ru-RU" b="0" i="0" u="none" strike="noStrike" kern="1200" cap="none" spc="0" normalizeH="0" baseline="0" noProof="0" dirty="0" smtClean="0">
                <a:ln>
                  <a:noFill/>
                </a:ln>
                <a:solidFill>
                  <a:schemeClr val="bg1"/>
                </a:solidFill>
                <a:effectLst/>
                <a:uLnTx/>
                <a:uFillTx/>
                <a:latin typeface="+mn-lt"/>
                <a:ea typeface="+mn-ea"/>
                <a:cs typeface="+mn-cs"/>
              </a:rPr>
              <a:t> — в поисках капитана Гранта путешествуют вокруг Земли по Южной Америке через </a:t>
            </a:r>
            <a:r>
              <a:rPr kumimoji="0" lang="ru-RU" b="0" i="0" u="none" strike="noStrike" kern="1200" cap="none" spc="0" normalizeH="0" baseline="0" noProof="0" dirty="0" err="1" smtClean="0">
                <a:ln>
                  <a:noFill/>
                </a:ln>
                <a:solidFill>
                  <a:schemeClr val="bg1"/>
                </a:solidFill>
                <a:effectLst/>
                <a:uLnTx/>
                <a:uFillTx/>
                <a:latin typeface="+mn-lt"/>
                <a:ea typeface="+mn-ea"/>
                <a:cs typeface="+mn-cs"/>
              </a:rPr>
              <a:t>Патагонию</a:t>
            </a:r>
            <a:r>
              <a:rPr kumimoji="0" lang="ru-RU" b="0" i="0" u="none" strike="noStrike" kern="1200" cap="none" spc="0" normalizeH="0" baseline="0" noProof="0" dirty="0" smtClean="0">
                <a:ln>
                  <a:noFill/>
                </a:ln>
                <a:solidFill>
                  <a:schemeClr val="bg1"/>
                </a:solidFill>
                <a:effectLst/>
                <a:uLnTx/>
                <a:uFillTx/>
                <a:latin typeface="+mn-lt"/>
                <a:ea typeface="+mn-ea"/>
                <a:cs typeface="+mn-cs"/>
              </a:rPr>
              <a:t>, по Австралии и Новой Зеландии, строго придерживаясь 37-й параллели южной широты.</a:t>
            </a:r>
          </a:p>
          <a:p>
            <a:pPr marL="457200" marR="0" lvl="0" indent="-317500" algn="l" defTabSz="914400" rtl="0" eaLnBrk="1" fontAlgn="auto" latinLnBrk="0" hangingPunct="1">
              <a:lnSpc>
                <a:spcPct val="100000"/>
              </a:lnSpc>
              <a:spcBef>
                <a:spcPts val="0"/>
              </a:spcBef>
              <a:spcAft>
                <a:spcPts val="0"/>
              </a:spcAft>
              <a:buClrTx/>
              <a:buSzPts val="1400"/>
              <a:buFont typeface="Arial" pitchFamily="34" charset="0"/>
              <a:buChar char="╺"/>
              <a:tabLst/>
              <a:defRPr/>
            </a:pPr>
            <a:endParaRPr kumimoji="0" lang="ru-RU"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stretch>
            <a:fillRect/>
          </a:stretch>
        </p:blipFill>
        <p:spPr>
          <a:xfrm>
            <a:off x="827584" y="1131590"/>
            <a:ext cx="2304256" cy="3096344"/>
          </a:xfrm>
          <a:prstGeom prst="rect">
            <a:avLst/>
          </a:prstGeom>
        </p:spPr>
      </p:pic>
      <p:sp>
        <p:nvSpPr>
          <p:cNvPr id="6" name="Заголовок 1"/>
          <p:cNvSpPr>
            <a:spLocks noGrp="1"/>
          </p:cNvSpPr>
          <p:nvPr>
            <p:ph type="title"/>
          </p:nvPr>
        </p:nvSpPr>
        <p:spPr>
          <a:xfrm>
            <a:off x="755576" y="123478"/>
            <a:ext cx="7823901" cy="805445"/>
          </a:xfrm>
        </p:spPr>
        <p:txBody>
          <a:bodyPr/>
          <a:lstStyle/>
          <a:p>
            <a:r>
              <a:rPr lang="ru-RU" sz="3600" i="1" dirty="0">
                <a:ln w="18415" cmpd="sng">
                  <a:solidFill>
                    <a:srgbClr val="FFFFFF"/>
                  </a:solidFill>
                  <a:prstDash val="solid"/>
                </a:ln>
                <a:solidFill>
                  <a:srgbClr val="0070C0"/>
                </a:solidFill>
                <a:effectLst>
                  <a:glow rad="228600">
                    <a:schemeClr val="accent1">
                      <a:satMod val="175000"/>
                      <a:alpha val="40000"/>
                    </a:schemeClr>
                  </a:glow>
                  <a:outerShdw blurRad="63500" dir="3600000" algn="tl" rotWithShape="0">
                    <a:srgbClr val="000000">
                      <a:alpha val="70000"/>
                    </a:srgbClr>
                  </a:outerShdw>
                </a:effectLst>
              </a:rPr>
              <a:t>Дюма А. «Три мушкетера»</a:t>
            </a:r>
          </a:p>
        </p:txBody>
      </p:sp>
      <p:sp>
        <p:nvSpPr>
          <p:cNvPr id="7" name="Объект 2"/>
          <p:cNvSpPr txBox="1">
            <a:spLocks/>
          </p:cNvSpPr>
          <p:nvPr/>
        </p:nvSpPr>
        <p:spPr>
          <a:xfrm>
            <a:off x="3491880" y="1131590"/>
            <a:ext cx="4963779" cy="3407999"/>
          </a:xfrm>
          <a:prstGeom prst="rect">
            <a:avLst/>
          </a:prstGeom>
        </p:spPr>
        <p:txBody>
          <a:bodyPr spcFirstLastPara="1" vert="horz" wrap="square" lIns="91425" tIns="91425" rIns="91425" bIns="91425" rtlCol="0" anchor="t" anchorCtr="0">
            <a:normAutofit/>
          </a:bodyPr>
          <a:lstStyle/>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1" i="0" u="none" strike="noStrike" kern="1200" cap="none" spc="0" normalizeH="0" baseline="0" noProof="0" dirty="0" smtClean="0">
                <a:ln>
                  <a:noFill/>
                </a:ln>
                <a:solidFill>
                  <a:schemeClr val="bg2"/>
                </a:solidFill>
                <a:effectLst/>
                <a:uLnTx/>
                <a:uFillTx/>
                <a:latin typeface="+mn-lt"/>
                <a:ea typeface="+mn-ea"/>
                <a:cs typeface="+mn-cs"/>
              </a:rPr>
              <a:t>       «Три мушкетёра»</a:t>
            </a:r>
            <a:r>
              <a:rPr kumimoji="0" lang="ru-RU" b="0" i="0" u="none" strike="noStrike" kern="1200" cap="none" spc="0" normalizeH="0" baseline="0" noProof="0" dirty="0" smtClean="0">
                <a:ln>
                  <a:noFill/>
                </a:ln>
                <a:solidFill>
                  <a:schemeClr val="bg2"/>
                </a:solidFill>
                <a:effectLst/>
                <a:uLnTx/>
                <a:uFillTx/>
                <a:latin typeface="+mn-lt"/>
                <a:ea typeface="+mn-ea"/>
                <a:cs typeface="+mn-cs"/>
              </a:rPr>
              <a:t>  — историко-приключенческий роман Александра Дюма-отца, написанный в 1844 году. Книга посвящена приключениям молодого человека по имени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д’Артаньян</a:t>
            </a:r>
            <a:r>
              <a:rPr kumimoji="0" lang="ru-RU" b="0" i="0" u="none" strike="noStrike" kern="1200" cap="none" spc="0" normalizeH="0" baseline="0" noProof="0" dirty="0" smtClean="0">
                <a:ln>
                  <a:noFill/>
                </a:ln>
                <a:solidFill>
                  <a:schemeClr val="bg2"/>
                </a:solidFill>
                <a:effectLst/>
                <a:uLnTx/>
                <a:uFillTx/>
                <a:latin typeface="+mn-lt"/>
                <a:ea typeface="+mn-ea"/>
                <a:cs typeface="+mn-cs"/>
              </a:rPr>
              <a:t>, покинувшего дом, чтобы стать мушкетёром, и трёх его друзей-мушкетёров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Атоса</a:t>
            </a:r>
            <a:r>
              <a:rPr kumimoji="0" lang="ru-RU" b="0" i="0" u="none" strike="noStrike" kern="1200" cap="none" spc="0" normalizeH="0" baseline="0" noProof="0" dirty="0" smtClean="0">
                <a:ln>
                  <a:noFill/>
                </a:ln>
                <a:solidFill>
                  <a:schemeClr val="bg2"/>
                </a:solidFill>
                <a:effectLst/>
                <a:uLnTx/>
                <a:uFillTx/>
                <a:latin typeface="+mn-lt"/>
                <a:ea typeface="+mn-ea"/>
                <a:cs typeface="+mn-cs"/>
              </a:rPr>
              <a:t>,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Портоса</a:t>
            </a:r>
            <a:r>
              <a:rPr kumimoji="0" lang="ru-RU" b="0" i="0" u="none" strike="noStrike" kern="1200" cap="none" spc="0" normalizeH="0" baseline="0" noProof="0" dirty="0" smtClean="0">
                <a:ln>
                  <a:noFill/>
                </a:ln>
                <a:solidFill>
                  <a:schemeClr val="bg2"/>
                </a:solidFill>
                <a:effectLst/>
                <a:uLnTx/>
                <a:uFillTx/>
                <a:latin typeface="+mn-lt"/>
                <a:ea typeface="+mn-ea"/>
                <a:cs typeface="+mn-cs"/>
              </a:rPr>
              <a:t> и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Арамиса</a:t>
            </a:r>
            <a:r>
              <a:rPr kumimoji="0" lang="ru-RU" b="0" i="0" u="none" strike="noStrike" kern="1200" cap="none" spc="0" normalizeH="0" baseline="0" noProof="0" dirty="0" smtClean="0">
                <a:ln>
                  <a:noFill/>
                </a:ln>
                <a:solidFill>
                  <a:schemeClr val="bg2"/>
                </a:solidFill>
                <a:effectLst/>
                <a:uLnTx/>
                <a:uFillTx/>
                <a:latin typeface="+mn-lt"/>
                <a:ea typeface="+mn-ea"/>
                <a:cs typeface="+mn-cs"/>
              </a:rPr>
              <a:t> в период между 1625 и 1628 годами.</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2"/>
                </a:solidFill>
                <a:effectLst/>
                <a:uLnTx/>
                <a:uFillTx/>
                <a:latin typeface="+mn-lt"/>
                <a:ea typeface="+mn-ea"/>
                <a:cs typeface="+mn-cs"/>
              </a:rPr>
              <a:t>         История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д’Артаньяна</a:t>
            </a:r>
            <a:r>
              <a:rPr kumimoji="0" lang="ru-RU" b="0" i="0" u="none" strike="noStrike" kern="1200" cap="none" spc="0" normalizeH="0" baseline="0" noProof="0" dirty="0" smtClean="0">
                <a:ln>
                  <a:noFill/>
                </a:ln>
                <a:solidFill>
                  <a:schemeClr val="bg2"/>
                </a:solidFill>
                <a:effectLst/>
                <a:uLnTx/>
                <a:uFillTx/>
                <a:latin typeface="+mn-lt"/>
                <a:ea typeface="+mn-ea"/>
                <a:cs typeface="+mn-cs"/>
              </a:rPr>
              <a:t> продолжается в двух других романах трилогии: «Двадцать лет спустя» и «Виконт де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Бражелон</a:t>
            </a:r>
            <a:r>
              <a:rPr kumimoji="0" lang="ru-RU" b="0" i="0" u="none" strike="noStrike" kern="1200" cap="none" spc="0" normalizeH="0" baseline="0" noProof="0" dirty="0" smtClean="0">
                <a:ln>
                  <a:noFill/>
                </a:ln>
                <a:solidFill>
                  <a:schemeClr val="bg2"/>
                </a:solidFill>
                <a:effectLst/>
                <a:uLnTx/>
                <a:uFillTx/>
                <a:latin typeface="+mn-lt"/>
                <a:ea typeface="+mn-ea"/>
                <a:cs typeface="+mn-cs"/>
              </a:rPr>
              <a:t>, или Десять лет спустя».</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bg2"/>
                </a:solidFill>
                <a:effectLst/>
                <a:uLnTx/>
                <a:uFillTx/>
                <a:latin typeface="+mn-lt"/>
                <a:ea typeface="+mn-ea"/>
                <a:cs typeface="+mn-cs"/>
              </a:rPr>
              <a:t>        Молодой небогатый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гасконский</a:t>
            </a:r>
            <a:r>
              <a:rPr kumimoji="0" lang="ru-RU" b="0" i="0" u="none" strike="noStrike" kern="1200" cap="none" spc="0" normalizeH="0" baseline="0" noProof="0" dirty="0" smtClean="0">
                <a:ln>
                  <a:noFill/>
                </a:ln>
                <a:solidFill>
                  <a:schemeClr val="bg2"/>
                </a:solidFill>
                <a:effectLst/>
                <a:uLnTx/>
                <a:uFillTx/>
                <a:latin typeface="+mn-lt"/>
                <a:ea typeface="+mn-ea"/>
                <a:cs typeface="+mn-cs"/>
              </a:rPr>
              <a:t> дворянин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д’Артаньян</a:t>
            </a:r>
            <a:r>
              <a:rPr kumimoji="0" lang="ru-RU" b="0" i="0" u="none" strike="noStrike" kern="1200" cap="none" spc="0" normalizeH="0" baseline="0" noProof="0" dirty="0" smtClean="0">
                <a:ln>
                  <a:noFill/>
                </a:ln>
                <a:solidFill>
                  <a:schemeClr val="bg2"/>
                </a:solidFill>
                <a:effectLst/>
                <a:uLnTx/>
                <a:uFillTx/>
                <a:latin typeface="+mn-lt"/>
                <a:ea typeface="+mn-ea"/>
                <a:cs typeface="+mn-cs"/>
              </a:rPr>
              <a:t> (что означает «из </a:t>
            </a:r>
            <a:r>
              <a:rPr kumimoji="0" lang="ru-RU" b="0" i="0" u="none" strike="noStrike" kern="1200" cap="none" spc="0" normalizeH="0" baseline="0" noProof="0" dirty="0" err="1" smtClean="0">
                <a:ln>
                  <a:noFill/>
                </a:ln>
                <a:solidFill>
                  <a:schemeClr val="bg2"/>
                </a:solidFill>
                <a:effectLst/>
                <a:uLnTx/>
                <a:uFillTx/>
                <a:latin typeface="+mn-lt"/>
                <a:ea typeface="+mn-ea"/>
                <a:cs typeface="+mn-cs"/>
              </a:rPr>
              <a:t>Артаньяна</a:t>
            </a:r>
            <a:r>
              <a:rPr kumimoji="0" lang="ru-RU" b="0" i="0" u="none" strike="noStrike" kern="1200" cap="none" spc="0" normalizeH="0" baseline="0" noProof="0" dirty="0" smtClean="0">
                <a:ln>
                  <a:noFill/>
                </a:ln>
                <a:solidFill>
                  <a:schemeClr val="bg2"/>
                </a:solidFill>
                <a:effectLst/>
                <a:uLnTx/>
                <a:uFillTx/>
                <a:latin typeface="+mn-lt"/>
                <a:ea typeface="+mn-ea"/>
                <a:cs typeface="+mn-cs"/>
              </a:rPr>
              <a:t>») в апреле 1625 года покинул родной дом и отправился в Париж, надеясь на место в полку мушкетёров…</a:t>
            </a:r>
            <a:endParaRPr kumimoji="0" lang="ru-RU" b="0" i="0" u="none" strike="noStrike" kern="1200" cap="none" spc="0" normalizeH="0" baseline="0" noProof="0" dirty="0">
              <a:ln>
                <a:noFill/>
              </a:ln>
              <a:solidFill>
                <a:schemeClr val="bg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2483768" y="0"/>
            <a:ext cx="5616624" cy="869839"/>
          </a:xfrm>
          <a:prstGeom prst="rect">
            <a:avLst/>
          </a:prstGeom>
        </p:spPr>
        <p:txBody>
          <a:bodyPr spcFirstLastPara="1" vert="horz" wrap="square" lIns="91425" tIns="91425" rIns="91425" bIns="91425" rtlCol="0" anchor="b" anchorCtr="0">
            <a:noAutofit/>
          </a:bodyPr>
          <a:lstStyle/>
          <a:p>
            <a:pPr marL="0" marR="0" lvl="0" indent="0" algn="ctr" defTabSz="914400" rtl="0" eaLnBrk="1" fontAlgn="auto" latinLnBrk="0" hangingPunct="1">
              <a:lnSpc>
                <a:spcPct val="100000"/>
              </a:lnSpc>
              <a:spcBef>
                <a:spcPts val="0"/>
              </a:spcBef>
              <a:spcAft>
                <a:spcPts val="0"/>
              </a:spcAft>
              <a:buClrTx/>
              <a:buSzPts val="1800"/>
              <a:buFontTx/>
              <a:buNone/>
              <a:tabLst/>
              <a:defRPr/>
            </a:pPr>
            <a:r>
              <a:rPr kumimoji="0" lang="ru-RU" sz="3200" i="1" u="none" strike="noStrike" kern="1200" normalizeH="0" baseline="0" noProof="0" dirty="0" smtClean="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uLnTx/>
                <a:uFillTx/>
                <a:latin typeface="+mj-lt"/>
                <a:ea typeface="+mj-ea"/>
                <a:cs typeface="+mj-cs"/>
              </a:rPr>
              <a:t>Каверин В. «Два капитана»</a:t>
            </a:r>
            <a:endParaRPr kumimoji="0" lang="ru-RU" sz="3200" i="1" u="none" strike="noStrike" kern="1200" normalizeH="0" baseline="0" noProof="0" dirty="0">
              <a:ln w="18415" cmpd="sng">
                <a:solidFill>
                  <a:srgbClr val="FFFFFF"/>
                </a:solidFill>
                <a:prstDash val="solid"/>
              </a:ln>
              <a:solidFill>
                <a:srgbClr val="FFFFFF"/>
              </a:solidFill>
              <a:effectLst>
                <a:glow rad="139700">
                  <a:schemeClr val="accent2">
                    <a:satMod val="175000"/>
                    <a:alpha val="40000"/>
                  </a:schemeClr>
                </a:glow>
                <a:outerShdw blurRad="63500" dir="3600000" algn="tl" rotWithShape="0">
                  <a:srgbClr val="000000">
                    <a:alpha val="70000"/>
                  </a:srgbClr>
                </a:outerShdw>
              </a:effectLst>
              <a:uLnTx/>
              <a:uFillTx/>
              <a:latin typeface="+mj-lt"/>
              <a:ea typeface="+mj-ea"/>
              <a:cs typeface="+mj-cs"/>
            </a:endParaRPr>
          </a:p>
        </p:txBody>
      </p:sp>
      <p:sp>
        <p:nvSpPr>
          <p:cNvPr id="6" name="Объект 2"/>
          <p:cNvSpPr txBox="1">
            <a:spLocks/>
          </p:cNvSpPr>
          <p:nvPr/>
        </p:nvSpPr>
        <p:spPr>
          <a:xfrm>
            <a:off x="2627784" y="915566"/>
            <a:ext cx="6168980" cy="3602746"/>
          </a:xfrm>
          <a:prstGeom prst="rect">
            <a:avLst/>
          </a:prstGeom>
        </p:spPr>
        <p:txBody>
          <a:bodyPr spcFirstLastPara="1" vert="horz" wrap="square" lIns="91425" tIns="91425" rIns="91425" bIns="91425" rtlCol="0" anchor="t" anchorCtr="0">
            <a:normAutofit/>
          </a:bodyPr>
          <a:lstStyle/>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1" i="0" u="none" strike="noStrike" kern="1200" cap="none" spc="0" normalizeH="0" baseline="0" noProof="0" dirty="0" smtClean="0">
                <a:ln>
                  <a:noFill/>
                </a:ln>
                <a:solidFill>
                  <a:schemeClr val="tx2">
                    <a:lumMod val="75000"/>
                  </a:schemeClr>
                </a:solidFill>
                <a:effectLst/>
                <a:uLnTx/>
                <a:uFillTx/>
                <a:latin typeface="+mn-lt"/>
                <a:ea typeface="+mn-ea"/>
                <a:cs typeface="+mn-cs"/>
              </a:rPr>
              <a:t>        «Два капитана»</a:t>
            </a:r>
            <a:r>
              <a:rPr kumimoji="0" lang="ru-RU" b="0" i="0" u="none" strike="noStrike" kern="1200" cap="none" spc="0" normalizeH="0" baseline="0" noProof="0" dirty="0" smtClean="0">
                <a:ln>
                  <a:noFill/>
                </a:ln>
                <a:solidFill>
                  <a:schemeClr val="tx2">
                    <a:lumMod val="75000"/>
                  </a:schemeClr>
                </a:solidFill>
                <a:effectLst/>
                <a:uLnTx/>
                <a:uFillTx/>
                <a:latin typeface="+mn-lt"/>
                <a:ea typeface="+mn-ea"/>
                <a:cs typeface="+mn-cs"/>
              </a:rPr>
              <a:t> — приключенческий роман писателя Вениамина Каверина, который был написан им в 1938—1944 годах. Роман выдержал более сотни переизданий. За него Каверин был награждён Сталинской премией второй степени (1946). Книга была переведена на многие иностранные языки.</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tx2">
                    <a:lumMod val="75000"/>
                  </a:schemeClr>
                </a:solidFill>
                <a:effectLst/>
                <a:uLnTx/>
                <a:uFillTx/>
                <a:latin typeface="+mn-lt"/>
                <a:ea typeface="+mn-ea"/>
                <a:cs typeface="+mn-cs"/>
              </a:rPr>
              <a:t>         Девиз романа — слова «Бороться и искать, найти и не сдаваться» — это заключительная строка из хрестоматийного стихотворения лорда Теннисона «Улисс»). Эта строка также выгравирована на кресте в память о погибшей экспедиции Р. Скотта к Южному полюсу, на холме </a:t>
            </a:r>
            <a:r>
              <a:rPr kumimoji="0" lang="ru-RU" b="0" i="0" u="none" strike="noStrike" kern="1200" cap="none" spc="0" normalizeH="0" baseline="0" noProof="0" dirty="0" err="1" smtClean="0">
                <a:ln>
                  <a:noFill/>
                </a:ln>
                <a:solidFill>
                  <a:schemeClr val="tx2">
                    <a:lumMod val="75000"/>
                  </a:schemeClr>
                </a:solidFill>
                <a:effectLst/>
                <a:uLnTx/>
                <a:uFillTx/>
                <a:latin typeface="+mn-lt"/>
                <a:ea typeface="+mn-ea"/>
                <a:cs typeface="+mn-cs"/>
              </a:rPr>
              <a:t>Обсервейшн</a:t>
            </a:r>
            <a:r>
              <a:rPr kumimoji="0" lang="ru-RU" b="0" i="0" u="none" strike="noStrike" kern="1200" cap="none" spc="0" normalizeH="0" baseline="0" noProof="0" dirty="0" smtClean="0">
                <a:ln>
                  <a:noFill/>
                </a:ln>
                <a:solidFill>
                  <a:schemeClr val="tx2">
                    <a:lumMod val="75000"/>
                  </a:schemeClr>
                </a:solidFill>
                <a:effectLst/>
                <a:uLnTx/>
                <a:uFillTx/>
                <a:latin typeface="+mn-lt"/>
                <a:ea typeface="+mn-ea"/>
                <a:cs typeface="+mn-cs"/>
              </a:rPr>
              <a:t>.</a:t>
            </a:r>
          </a:p>
          <a:p>
            <a:pPr marL="457200" marR="0" lvl="0" indent="-317500" algn="l" defTabSz="914400" rtl="0" eaLnBrk="1" fontAlgn="auto" latinLnBrk="0" hangingPunct="1">
              <a:lnSpc>
                <a:spcPct val="100000"/>
              </a:lnSpc>
              <a:spcBef>
                <a:spcPts val="0"/>
              </a:spcBef>
              <a:spcAft>
                <a:spcPts val="0"/>
              </a:spcAft>
              <a:buClrTx/>
              <a:buSzPts val="1400"/>
              <a:tabLst/>
              <a:defRPr/>
            </a:pPr>
            <a:r>
              <a:rPr kumimoji="0" lang="ru-RU" b="0" i="0" u="none" strike="noStrike" kern="1200" cap="none" spc="0" normalizeH="0" baseline="0" noProof="0" dirty="0" smtClean="0">
                <a:ln>
                  <a:noFill/>
                </a:ln>
                <a:solidFill>
                  <a:schemeClr val="tx2">
                    <a:lumMod val="75000"/>
                  </a:schemeClr>
                </a:solidFill>
                <a:effectLst/>
                <a:uLnTx/>
                <a:uFillTx/>
                <a:latin typeface="+mn-lt"/>
                <a:ea typeface="+mn-ea"/>
                <a:cs typeface="+mn-cs"/>
              </a:rPr>
              <a:t>         В романе рассказывается о жизни Александра (Сани) Григорьева из провинциального города </a:t>
            </a:r>
            <a:r>
              <a:rPr kumimoji="0" lang="ru-RU" b="0" i="0" u="none" strike="noStrike" kern="1200" cap="none" spc="0" normalizeH="0" baseline="0" noProof="0" dirty="0" err="1" smtClean="0">
                <a:ln>
                  <a:noFill/>
                </a:ln>
                <a:solidFill>
                  <a:schemeClr val="tx2">
                    <a:lumMod val="75000"/>
                  </a:schemeClr>
                </a:solidFill>
                <a:effectLst/>
                <a:uLnTx/>
                <a:uFillTx/>
                <a:latin typeface="+mn-lt"/>
                <a:ea typeface="+mn-ea"/>
                <a:cs typeface="+mn-cs"/>
              </a:rPr>
              <a:t>Энска</a:t>
            </a:r>
            <a:r>
              <a:rPr kumimoji="0" lang="ru-RU" b="0" i="0" u="none" strike="noStrike" kern="1200" cap="none" spc="0" normalizeH="0" baseline="0" noProof="0" dirty="0" smtClean="0">
                <a:ln>
                  <a:noFill/>
                </a:ln>
                <a:solidFill>
                  <a:schemeClr val="tx2">
                    <a:lumMod val="75000"/>
                  </a:schemeClr>
                </a:solidFill>
                <a:effectLst/>
                <a:uLnTx/>
                <a:uFillTx/>
                <a:latin typeface="+mn-lt"/>
                <a:ea typeface="+mn-ea"/>
                <a:cs typeface="+mn-cs"/>
              </a:rPr>
              <a:t>, который с честью проходит через испытания беспризорности, взросления и войны, чтобы в конце концов завоевать сердце любимой девушки и разгадать загадку, с которой оказывается тесно связана их судьба.</a:t>
            </a:r>
            <a:endParaRPr kumimoji="0" lang="ru-RU" b="0" i="0" u="none" strike="noStrike" kern="1200" cap="none" spc="0" normalizeH="0" baseline="0" noProof="0" dirty="0">
              <a:ln>
                <a:noFill/>
              </a:ln>
              <a:solidFill>
                <a:schemeClr val="tx2">
                  <a:lumMod val="75000"/>
                </a:schemeClr>
              </a:solidFill>
              <a:effectLst/>
              <a:uLnTx/>
              <a:uFillTx/>
              <a:latin typeface="+mn-lt"/>
              <a:ea typeface="+mn-ea"/>
              <a:cs typeface="+mn-cs"/>
            </a:endParaRPr>
          </a:p>
        </p:txBody>
      </p:sp>
      <p:pic>
        <p:nvPicPr>
          <p:cNvPr id="7" name="Рисунок 6"/>
          <p:cNvPicPr>
            <a:picLocks noChangeAspect="1"/>
          </p:cNvPicPr>
          <p:nvPr/>
        </p:nvPicPr>
        <p:blipFill>
          <a:blip r:embed="rId2" cstate="print"/>
          <a:stretch>
            <a:fillRect/>
          </a:stretch>
        </p:blipFill>
        <p:spPr>
          <a:xfrm>
            <a:off x="539552" y="1059582"/>
            <a:ext cx="2088232" cy="3021411"/>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95486"/>
            <a:ext cx="6645498" cy="656822"/>
          </a:xfrm>
        </p:spPr>
        <p:txBody>
          <a:bodyPr>
            <a:noAutofit/>
          </a:bodyPr>
          <a:lstStyle/>
          <a:p>
            <a:r>
              <a:rPr lang="ru-RU" sz="3200" i="1" dirty="0">
                <a:solidFill>
                  <a:schemeClr val="bg1">
                    <a:lumMod val="95000"/>
                  </a:schemeClr>
                </a:solidFill>
                <a:effectLst>
                  <a:glow rad="228600">
                    <a:schemeClr val="accent1">
                      <a:satMod val="175000"/>
                      <a:alpha val="40000"/>
                    </a:schemeClr>
                  </a:glow>
                </a:effectLst>
              </a:rPr>
              <a:t>Троепольский Г. «Белый Бим Черное ухо»</a:t>
            </a:r>
          </a:p>
        </p:txBody>
      </p:sp>
      <p:sp>
        <p:nvSpPr>
          <p:cNvPr id="3" name="Объект 2"/>
          <p:cNvSpPr>
            <a:spLocks noGrp="1"/>
          </p:cNvSpPr>
          <p:nvPr>
            <p:ph idx="1"/>
          </p:nvPr>
        </p:nvSpPr>
        <p:spPr>
          <a:xfrm>
            <a:off x="3923928" y="1059582"/>
            <a:ext cx="4124041" cy="3950594"/>
          </a:xfrm>
        </p:spPr>
        <p:txBody>
          <a:bodyPr>
            <a:normAutofit fontScale="47500" lnSpcReduction="20000"/>
          </a:bodyPr>
          <a:lstStyle/>
          <a:p>
            <a:pPr>
              <a:buNone/>
            </a:pPr>
            <a:r>
              <a:rPr lang="en-US" b="1" dirty="0" smtClean="0">
                <a:solidFill>
                  <a:schemeClr val="bg1">
                    <a:lumMod val="95000"/>
                  </a:schemeClr>
                </a:solidFill>
              </a:rPr>
              <a:t>         </a:t>
            </a:r>
            <a:r>
              <a:rPr lang="ru-RU" b="1" dirty="0" smtClean="0">
                <a:solidFill>
                  <a:schemeClr val="bg1">
                    <a:lumMod val="95000"/>
                  </a:schemeClr>
                </a:solidFill>
              </a:rPr>
              <a:t>Белый </a:t>
            </a:r>
            <a:r>
              <a:rPr lang="ru-RU" b="1" dirty="0">
                <a:solidFill>
                  <a:schemeClr val="bg1">
                    <a:lumMod val="95000"/>
                  </a:schemeClr>
                </a:solidFill>
              </a:rPr>
              <a:t>Бим Чёрное ухо</a:t>
            </a:r>
            <a:r>
              <a:rPr lang="ru-RU" dirty="0">
                <a:solidFill>
                  <a:schemeClr val="bg1">
                    <a:lumMod val="95000"/>
                  </a:schemeClr>
                </a:solidFill>
              </a:rPr>
              <a:t> — повесть, прославившая воронежского писателя Гавриила Троепольского (1905—1995). Написанная в 1971 году (посвящена А. Т. Твардовскому), она приобрела успех сразу после выхода в свет. Книга выдержала большое количество переизданий, переведена более чем на 15 языков мира</a:t>
            </a:r>
            <a:r>
              <a:rPr lang="ru-RU" dirty="0" smtClean="0">
                <a:solidFill>
                  <a:schemeClr val="bg1">
                    <a:lumMod val="95000"/>
                  </a:schemeClr>
                </a:solidFill>
              </a:rPr>
              <a:t>.</a:t>
            </a:r>
          </a:p>
          <a:p>
            <a:pPr>
              <a:buNone/>
            </a:pPr>
            <a:r>
              <a:rPr lang="en-US" dirty="0" smtClean="0">
                <a:solidFill>
                  <a:schemeClr val="bg1">
                    <a:lumMod val="95000"/>
                  </a:schemeClr>
                </a:solidFill>
              </a:rPr>
              <a:t>         </a:t>
            </a:r>
            <a:r>
              <a:rPr lang="ru-RU" dirty="0" smtClean="0">
                <a:solidFill>
                  <a:schemeClr val="bg1">
                    <a:lumMod val="95000"/>
                  </a:schemeClr>
                </a:solidFill>
              </a:rPr>
              <a:t>История </a:t>
            </a:r>
            <a:r>
              <a:rPr lang="ru-RU" dirty="0">
                <a:solidFill>
                  <a:schemeClr val="bg1">
                    <a:lumMod val="95000"/>
                  </a:schemeClr>
                </a:solidFill>
              </a:rPr>
              <a:t>преданного хозяину пса, неожиданно попавшего в беду. Бим, наделённый с рождения белым окрасом, не соответствующим стандарту шотландских сеттеров, живёт в квартире вместе со своим хозяином, одиноким пенсионером Иваном Ивановичем. Хозяин, бывший журналист, участник и инвалид Великой Отечественной войны, а ныне весёлый охотник, любит свою собаку и систематически вывозит её на охоту в лес.</a:t>
            </a:r>
          </a:p>
        </p:txBody>
      </p:sp>
      <p:pic>
        <p:nvPicPr>
          <p:cNvPr id="4" name="Рисунок 3"/>
          <p:cNvPicPr>
            <a:picLocks noChangeAspect="1"/>
          </p:cNvPicPr>
          <p:nvPr/>
        </p:nvPicPr>
        <p:blipFill>
          <a:blip r:embed="rId2" cstate="print"/>
          <a:stretch>
            <a:fillRect/>
          </a:stretch>
        </p:blipFill>
        <p:spPr>
          <a:xfrm>
            <a:off x="611560" y="771550"/>
            <a:ext cx="2926724" cy="4142306"/>
          </a:xfrm>
          <a:prstGeom prst="rect">
            <a:avLst/>
          </a:prstGeom>
        </p:spPr>
      </p:pic>
    </p:spTree>
    <p:extLst>
      <p:ext uri="{BB962C8B-B14F-4D97-AF65-F5344CB8AC3E}">
        <p14:creationId xmlns="" xmlns:p14="http://schemas.microsoft.com/office/powerpoint/2010/main" val="7314152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8759" y="125569"/>
            <a:ext cx="7459701" cy="695459"/>
          </a:xfrm>
        </p:spPr>
        <p:txBody>
          <a:bodyPr>
            <a:normAutofit/>
          </a:bodyPr>
          <a:lstStyle/>
          <a:p>
            <a:r>
              <a:rPr lang="ru-RU" sz="3200" i="1" dirty="0">
                <a:solidFill>
                  <a:schemeClr val="bg1"/>
                </a:solidFill>
                <a:effectLst>
                  <a:glow rad="139700">
                    <a:schemeClr val="accent4">
                      <a:satMod val="175000"/>
                      <a:alpha val="40000"/>
                    </a:schemeClr>
                  </a:glow>
                </a:effectLst>
              </a:rPr>
              <a:t>Джек Лондон «Белый Клык»</a:t>
            </a:r>
          </a:p>
        </p:txBody>
      </p:sp>
      <p:sp>
        <p:nvSpPr>
          <p:cNvPr id="3" name="Объект 2"/>
          <p:cNvSpPr>
            <a:spLocks noGrp="1"/>
          </p:cNvSpPr>
          <p:nvPr>
            <p:ph idx="1"/>
          </p:nvPr>
        </p:nvSpPr>
        <p:spPr>
          <a:xfrm>
            <a:off x="4067944" y="915566"/>
            <a:ext cx="4365520" cy="4060066"/>
          </a:xfrm>
        </p:spPr>
        <p:txBody>
          <a:bodyPr>
            <a:normAutofit fontScale="55000" lnSpcReduction="20000"/>
          </a:bodyPr>
          <a:lstStyle/>
          <a:p>
            <a:pPr>
              <a:buNone/>
            </a:pPr>
            <a:r>
              <a:rPr lang="en-US" b="1" dirty="0" smtClean="0">
                <a:solidFill>
                  <a:schemeClr val="accent2">
                    <a:lumMod val="50000"/>
                  </a:schemeClr>
                </a:solidFill>
              </a:rPr>
              <a:t>      </a:t>
            </a:r>
            <a:r>
              <a:rPr lang="ru-RU" b="1" dirty="0" smtClean="0">
                <a:solidFill>
                  <a:schemeClr val="accent2">
                    <a:lumMod val="50000"/>
                  </a:schemeClr>
                </a:solidFill>
              </a:rPr>
              <a:t>«</a:t>
            </a:r>
            <a:r>
              <a:rPr lang="ru-RU" b="1" dirty="0">
                <a:solidFill>
                  <a:schemeClr val="accent2">
                    <a:lumMod val="50000"/>
                  </a:schemeClr>
                </a:solidFill>
              </a:rPr>
              <a:t>Белый Клык»</a:t>
            </a:r>
            <a:r>
              <a:rPr lang="ru-RU" dirty="0">
                <a:solidFill>
                  <a:schemeClr val="accent2">
                    <a:lumMod val="50000"/>
                  </a:schemeClr>
                </a:solidFill>
              </a:rPr>
              <a:t>  — приключенческая повесть Джека Лондона, главным героем которой является полусобака-полуволк по кличке Белый Клык. Впервые произведение опубликовано в нескольких номерах журнала </a:t>
            </a:r>
            <a:r>
              <a:rPr lang="ru-RU" i="1" dirty="0" err="1">
                <a:solidFill>
                  <a:schemeClr val="accent2">
                    <a:lumMod val="50000"/>
                  </a:schemeClr>
                </a:solidFill>
              </a:rPr>
              <a:t>The</a:t>
            </a:r>
            <a:r>
              <a:rPr lang="ru-RU" i="1" dirty="0">
                <a:solidFill>
                  <a:schemeClr val="accent2">
                    <a:lumMod val="50000"/>
                  </a:schemeClr>
                </a:solidFill>
              </a:rPr>
              <a:t> </a:t>
            </a:r>
            <a:r>
              <a:rPr lang="ru-RU" i="1" dirty="0" err="1">
                <a:solidFill>
                  <a:schemeClr val="accent2">
                    <a:lumMod val="50000"/>
                  </a:schemeClr>
                </a:solidFill>
              </a:rPr>
              <a:t>Outing</a:t>
            </a:r>
            <a:r>
              <a:rPr lang="ru-RU" i="1" dirty="0">
                <a:solidFill>
                  <a:schemeClr val="accent2">
                    <a:lumMod val="50000"/>
                  </a:schemeClr>
                </a:solidFill>
              </a:rPr>
              <a:t> </a:t>
            </a:r>
            <a:r>
              <a:rPr lang="ru-RU" i="1" dirty="0" err="1">
                <a:solidFill>
                  <a:schemeClr val="accent2">
                    <a:lumMod val="50000"/>
                  </a:schemeClr>
                </a:solidFill>
              </a:rPr>
              <a:t>Magazine</a:t>
            </a:r>
            <a:r>
              <a:rPr lang="ru-RU" dirty="0">
                <a:solidFill>
                  <a:schemeClr val="accent2">
                    <a:lumMod val="50000"/>
                  </a:schemeClr>
                </a:solidFill>
              </a:rPr>
              <a:t> с мая по октябрь 1906 года.</a:t>
            </a:r>
          </a:p>
          <a:p>
            <a:pPr>
              <a:buNone/>
            </a:pPr>
            <a:r>
              <a:rPr lang="en-US" dirty="0" smtClean="0">
                <a:solidFill>
                  <a:schemeClr val="accent2">
                    <a:lumMod val="50000"/>
                  </a:schemeClr>
                </a:solidFill>
              </a:rPr>
              <a:t>       </a:t>
            </a:r>
            <a:r>
              <a:rPr lang="ru-RU" dirty="0" smtClean="0">
                <a:solidFill>
                  <a:schemeClr val="accent2">
                    <a:lumMod val="50000"/>
                  </a:schemeClr>
                </a:solidFill>
              </a:rPr>
              <a:t>Книга </a:t>
            </a:r>
            <a:r>
              <a:rPr lang="ru-RU" dirty="0">
                <a:solidFill>
                  <a:schemeClr val="accent2">
                    <a:lumMod val="50000"/>
                  </a:schemeClr>
                </a:solidFill>
              </a:rPr>
              <a:t>рассказывает о судьбе прирученного волка во время золотой лихорадки на Аляске в конце XIX века. При этом довольно большая часть произведения показана глазами животных и, в частности, самого Белого Клыка. В повести описывается разное поведение и отношение людей к животным.</a:t>
            </a:r>
          </a:p>
          <a:p>
            <a:endParaRPr lang="ru-RU" dirty="0">
              <a:solidFill>
                <a:schemeClr val="accent2">
                  <a:lumMod val="50000"/>
                </a:schemeClr>
              </a:solidFill>
            </a:endParaRPr>
          </a:p>
        </p:txBody>
      </p:sp>
      <p:pic>
        <p:nvPicPr>
          <p:cNvPr id="4" name="Рисунок 3"/>
          <p:cNvPicPr>
            <a:picLocks noChangeAspect="1"/>
          </p:cNvPicPr>
          <p:nvPr/>
        </p:nvPicPr>
        <p:blipFill>
          <a:blip r:embed="rId2" cstate="print"/>
          <a:stretch>
            <a:fillRect/>
          </a:stretch>
        </p:blipFill>
        <p:spPr>
          <a:xfrm>
            <a:off x="683568" y="987574"/>
            <a:ext cx="2880320" cy="3648405"/>
          </a:xfrm>
          <a:prstGeom prst="rect">
            <a:avLst/>
          </a:prstGeom>
        </p:spPr>
      </p:pic>
    </p:spTree>
    <p:extLst>
      <p:ext uri="{BB962C8B-B14F-4D97-AF65-F5344CB8AC3E}">
        <p14:creationId xmlns="" xmlns:p14="http://schemas.microsoft.com/office/powerpoint/2010/main" val="12172539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1280" y="149330"/>
            <a:ext cx="6738887" cy="806926"/>
          </a:xfrm>
        </p:spPr>
        <p:txBody>
          <a:bodyPr>
            <a:noAutofit/>
          </a:bodyPr>
          <a:lstStyle/>
          <a:p>
            <a:r>
              <a:rPr lang="ru-RU" sz="3200" i="1" dirty="0">
                <a:solidFill>
                  <a:srgbClr val="FFFF00"/>
                </a:solidFill>
                <a:effectLst>
                  <a:glow rad="228600">
                    <a:schemeClr val="accent6">
                      <a:satMod val="175000"/>
                      <a:alpha val="40000"/>
                    </a:schemeClr>
                  </a:glow>
                </a:effectLst>
              </a:rPr>
              <a:t>Фраерман Р. «Дикая собака Динго, или повесть о первой любви»</a:t>
            </a:r>
          </a:p>
        </p:txBody>
      </p:sp>
      <p:sp>
        <p:nvSpPr>
          <p:cNvPr id="3" name="Объект 2"/>
          <p:cNvSpPr>
            <a:spLocks noGrp="1"/>
          </p:cNvSpPr>
          <p:nvPr>
            <p:ph idx="1"/>
          </p:nvPr>
        </p:nvSpPr>
        <p:spPr>
          <a:xfrm>
            <a:off x="3923928" y="1144609"/>
            <a:ext cx="4606999" cy="3998891"/>
          </a:xfrm>
        </p:spPr>
        <p:txBody>
          <a:bodyPr>
            <a:normAutofit fontScale="47500" lnSpcReduction="20000"/>
          </a:bodyPr>
          <a:lstStyle/>
          <a:p>
            <a:pPr>
              <a:buNone/>
            </a:pPr>
            <a:r>
              <a:rPr lang="en-US" dirty="0" smtClean="0">
                <a:solidFill>
                  <a:schemeClr val="bg1"/>
                </a:solidFill>
              </a:rPr>
              <a:t>        </a:t>
            </a:r>
            <a:r>
              <a:rPr lang="ru-RU" dirty="0" smtClean="0">
                <a:solidFill>
                  <a:schemeClr val="bg1"/>
                </a:solidFill>
              </a:rPr>
              <a:t>Повесть</a:t>
            </a:r>
            <a:r>
              <a:rPr lang="ru-RU" dirty="0">
                <a:solidFill>
                  <a:schemeClr val="bg1"/>
                </a:solidFill>
              </a:rPr>
              <a:t> советского детского писателя Рувима Исаевича Фраермана, написанная в 1939 году. Впервые опубликована в советском литературном журнале «Красная новь», затем вышла отдельной книгой в издательстве «Детгиз».</a:t>
            </a:r>
          </a:p>
          <a:p>
            <a:pPr>
              <a:buNone/>
            </a:pPr>
            <a:r>
              <a:rPr lang="en-US" dirty="0" smtClean="0">
                <a:solidFill>
                  <a:schemeClr val="bg1"/>
                </a:solidFill>
              </a:rPr>
              <a:t>        </a:t>
            </a:r>
            <a:r>
              <a:rPr lang="ru-RU" dirty="0" smtClean="0">
                <a:solidFill>
                  <a:schemeClr val="bg1"/>
                </a:solidFill>
              </a:rPr>
              <a:t>В </a:t>
            </a:r>
            <a:r>
              <a:rPr lang="ru-RU" dirty="0">
                <a:solidFill>
                  <a:schemeClr val="bg1"/>
                </a:solidFill>
              </a:rPr>
              <a:t>1962 году по мотивам повести снят советский художественный фильм режиссёра Юлия Карасика «Дикая собака динго».</a:t>
            </a:r>
          </a:p>
          <a:p>
            <a:pPr>
              <a:buNone/>
            </a:pPr>
            <a:r>
              <a:rPr lang="en-US" dirty="0" smtClean="0">
                <a:solidFill>
                  <a:schemeClr val="bg1"/>
                </a:solidFill>
              </a:rPr>
              <a:t>        </a:t>
            </a:r>
            <a:r>
              <a:rPr lang="ru-RU" dirty="0" smtClean="0">
                <a:solidFill>
                  <a:schemeClr val="bg1"/>
                </a:solidFill>
              </a:rPr>
              <a:t>В </a:t>
            </a:r>
            <a:r>
              <a:rPr lang="ru-RU" dirty="0">
                <a:solidFill>
                  <a:schemeClr val="bg1"/>
                </a:solidFill>
              </a:rPr>
              <a:t>2013 году повесть включена в список «100 книг», рекомендованный школьникам Министерством образования и науки Российской Федерации для самостоятельного чтения</a:t>
            </a:r>
            <a:r>
              <a:rPr lang="ru-RU" dirty="0" smtClean="0">
                <a:solidFill>
                  <a:schemeClr val="bg1"/>
                </a:solidFill>
              </a:rPr>
              <a:t>.</a:t>
            </a:r>
          </a:p>
          <a:p>
            <a:pPr>
              <a:buNone/>
            </a:pPr>
            <a:r>
              <a:rPr lang="en-US" dirty="0" smtClean="0">
                <a:solidFill>
                  <a:schemeClr val="bg1"/>
                </a:solidFill>
              </a:rPr>
              <a:t>        </a:t>
            </a:r>
            <a:r>
              <a:rPr lang="ru-RU" dirty="0" smtClean="0">
                <a:solidFill>
                  <a:schemeClr val="bg1"/>
                </a:solidFill>
              </a:rPr>
              <a:t>Действие </a:t>
            </a:r>
            <a:r>
              <a:rPr lang="ru-RU" dirty="0">
                <a:solidFill>
                  <a:schemeClr val="bg1"/>
                </a:solidFill>
              </a:rPr>
              <a:t>происходит в </a:t>
            </a:r>
            <a:r>
              <a:rPr lang="ru-RU" dirty="0" smtClean="0">
                <a:solidFill>
                  <a:schemeClr val="bg1"/>
                </a:solidFill>
              </a:rPr>
              <a:t>дальневосточном посёлке</a:t>
            </a:r>
            <a:r>
              <a:rPr lang="ru-RU" dirty="0">
                <a:solidFill>
                  <a:schemeClr val="bg1"/>
                </a:solidFill>
              </a:rPr>
              <a:t>, где живут Таня Сабанеева и нанайский подросток Филька.</a:t>
            </a:r>
          </a:p>
          <a:p>
            <a:endParaRPr lang="ru-RU" dirty="0">
              <a:solidFill>
                <a:schemeClr val="bg1"/>
              </a:solidFill>
            </a:endParaRPr>
          </a:p>
        </p:txBody>
      </p:sp>
      <p:pic>
        <p:nvPicPr>
          <p:cNvPr id="4" name="Рисунок 3"/>
          <p:cNvPicPr>
            <a:picLocks noChangeAspect="1"/>
          </p:cNvPicPr>
          <p:nvPr/>
        </p:nvPicPr>
        <p:blipFill>
          <a:blip r:embed="rId2" cstate="print"/>
          <a:stretch>
            <a:fillRect/>
          </a:stretch>
        </p:blipFill>
        <p:spPr>
          <a:xfrm>
            <a:off x="971600" y="1131590"/>
            <a:ext cx="2592288" cy="3650357"/>
          </a:xfrm>
          <a:prstGeom prst="rect">
            <a:avLst/>
          </a:prstGeom>
        </p:spPr>
      </p:pic>
    </p:spTree>
    <p:extLst>
      <p:ext uri="{BB962C8B-B14F-4D97-AF65-F5344CB8AC3E}">
        <p14:creationId xmlns="" xmlns:p14="http://schemas.microsoft.com/office/powerpoint/2010/main" val="3949838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2623" y="144888"/>
            <a:ext cx="7189245" cy="734095"/>
          </a:xfrm>
        </p:spPr>
        <p:txBody>
          <a:bodyPr>
            <a:normAutofit/>
          </a:bodyPr>
          <a:lstStyle/>
          <a:p>
            <a:r>
              <a:rPr lang="ru-RU" sz="3200" i="1" dirty="0">
                <a:ln w="18415" cmpd="sng">
                  <a:solidFill>
                    <a:srgbClr val="FFFFFF"/>
                  </a:solidFill>
                  <a:prstDash val="solid"/>
                </a:ln>
                <a:solidFill>
                  <a:srgbClr val="FF0000"/>
                </a:solidFill>
                <a:effectLst>
                  <a:glow rad="139700">
                    <a:schemeClr val="accent5">
                      <a:satMod val="175000"/>
                      <a:alpha val="40000"/>
                    </a:schemeClr>
                  </a:glow>
                  <a:outerShdw blurRad="63500" dir="3600000" algn="tl" rotWithShape="0">
                    <a:srgbClr val="000000">
                      <a:alpha val="70000"/>
                    </a:srgbClr>
                  </a:outerShdw>
                </a:effectLst>
              </a:rPr>
              <a:t>Фадеев А. «Молодая гвардия»</a:t>
            </a:r>
          </a:p>
        </p:txBody>
      </p:sp>
      <p:sp>
        <p:nvSpPr>
          <p:cNvPr id="3" name="Объект 2"/>
          <p:cNvSpPr>
            <a:spLocks noGrp="1"/>
          </p:cNvSpPr>
          <p:nvPr>
            <p:ph idx="1"/>
          </p:nvPr>
        </p:nvSpPr>
        <p:spPr>
          <a:xfrm>
            <a:off x="3635896" y="915566"/>
            <a:ext cx="5235262" cy="4060468"/>
          </a:xfrm>
        </p:spPr>
        <p:txBody>
          <a:bodyPr>
            <a:noAutofit/>
          </a:bodyPr>
          <a:lstStyle/>
          <a:p>
            <a:pPr>
              <a:buNone/>
            </a:pPr>
            <a:r>
              <a:rPr lang="en-US" sz="1200" b="1" dirty="0" smtClean="0"/>
              <a:t>         </a:t>
            </a:r>
            <a:r>
              <a:rPr lang="ru-RU" sz="1200" b="1" dirty="0" smtClean="0"/>
              <a:t>«</a:t>
            </a:r>
            <a:r>
              <a:rPr lang="ru-RU" sz="1200" b="1" dirty="0"/>
              <a:t>Молодая гвардия»</a:t>
            </a:r>
            <a:r>
              <a:rPr lang="ru-RU" sz="1200" dirty="0"/>
              <a:t> — роман советского писателя Александра Фадеева, посвящённый действовавшей в Краснодоне во время Великой Отечественной войны молодёжной подпольной организации под названием «Молодая гвардия» (1942—1943), многие члены которой были казнены немецкими военными.</a:t>
            </a:r>
          </a:p>
          <a:p>
            <a:pPr>
              <a:buNone/>
            </a:pPr>
            <a:r>
              <a:rPr lang="en-US" sz="1200" dirty="0" smtClean="0"/>
              <a:t>        </a:t>
            </a:r>
            <a:r>
              <a:rPr lang="ru-RU" sz="1200" dirty="0" smtClean="0"/>
              <a:t>Большинство </a:t>
            </a:r>
            <a:r>
              <a:rPr lang="ru-RU" sz="1200" dirty="0"/>
              <a:t>главных героев романа: Олег Кошевой, Ульяна Громова, Любовь Шевцова, Иван Земнухов, Сергей Тюленин и др. — реально </a:t>
            </a:r>
            <a:r>
              <a:rPr lang="ru-RU" sz="1200" dirty="0" smtClean="0"/>
              <a:t>существовавшие </a:t>
            </a:r>
            <a:r>
              <a:rPr lang="ru-RU" sz="1200" dirty="0"/>
              <a:t>люди. Наряду с ними, в романе действуют и вымышленные персонажи. Кроме того, автор, использовав известные ему имена фактически существовавших юных подпольщиков, наделил их литературными чертами, характерами и действиями, творчески переосмыслив образы этих персонажей.</a:t>
            </a:r>
          </a:p>
          <a:p>
            <a:pPr>
              <a:buNone/>
            </a:pPr>
            <a:r>
              <a:rPr lang="en-US" sz="1200" dirty="0" smtClean="0"/>
              <a:t>         </a:t>
            </a:r>
            <a:r>
              <a:rPr lang="ru-RU" sz="1200" dirty="0" smtClean="0"/>
              <a:t>Существуют </a:t>
            </a:r>
            <a:r>
              <a:rPr lang="ru-RU" sz="1200" dirty="0"/>
              <a:t>две редакции романа.</a:t>
            </a:r>
          </a:p>
          <a:p>
            <a:pPr>
              <a:buNone/>
            </a:pPr>
            <a:r>
              <a:rPr lang="en-US" sz="1200" dirty="0" smtClean="0"/>
              <a:t>         </a:t>
            </a:r>
            <a:r>
              <a:rPr lang="ru-RU" sz="1200" dirty="0" smtClean="0"/>
              <a:t>«</a:t>
            </a:r>
            <a:r>
              <a:rPr lang="ru-RU" sz="1200" dirty="0"/>
              <a:t>Молодая гвардия» было вторым по издаваемости произведением детской литературы в СССР за 1918—1986 годы: общий тираж 276 изданий составил 26,143 млн экземпляров</a:t>
            </a:r>
          </a:p>
          <a:p>
            <a:endParaRPr lang="ru-RU" sz="1200" dirty="0"/>
          </a:p>
        </p:txBody>
      </p:sp>
      <p:pic>
        <p:nvPicPr>
          <p:cNvPr id="8" name="Рисунок 7"/>
          <p:cNvPicPr>
            <a:picLocks noChangeAspect="1"/>
          </p:cNvPicPr>
          <p:nvPr/>
        </p:nvPicPr>
        <p:blipFill>
          <a:blip r:embed="rId3" cstate="print"/>
          <a:stretch>
            <a:fillRect/>
          </a:stretch>
        </p:blipFill>
        <p:spPr>
          <a:xfrm>
            <a:off x="827584" y="915566"/>
            <a:ext cx="2760644" cy="3936219"/>
          </a:xfrm>
          <a:prstGeom prst="rect">
            <a:avLst/>
          </a:prstGeom>
        </p:spPr>
      </p:pic>
    </p:spTree>
    <p:extLst>
      <p:ext uri="{BB962C8B-B14F-4D97-AF65-F5344CB8AC3E}">
        <p14:creationId xmlns="" xmlns:p14="http://schemas.microsoft.com/office/powerpoint/2010/main" val="2653077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5</a:t>
            </a:fld>
            <a:endParaRPr/>
          </a:p>
        </p:txBody>
      </p:sp>
      <p:sp>
        <p:nvSpPr>
          <p:cNvPr id="4" name="Прямоугольник 3"/>
          <p:cNvSpPr/>
          <p:nvPr/>
        </p:nvSpPr>
        <p:spPr>
          <a:xfrm>
            <a:off x="3491880" y="2427734"/>
            <a:ext cx="4572000" cy="1415772"/>
          </a:xfrm>
          <a:prstGeom prst="rect">
            <a:avLst/>
          </a:prstGeom>
        </p:spPr>
        <p:txBody>
          <a:bodyPr>
            <a:spAutoFit/>
          </a:bodyPr>
          <a:lstStyle/>
          <a:p>
            <a:pPr indent="457200" algn="just"/>
            <a:r>
              <a:rPr lang="ru-RU" sz="1600" dirty="0" smtClean="0">
                <a:solidFill>
                  <a:schemeClr val="tx1"/>
                </a:solidFill>
              </a:rPr>
              <a:t>О</a:t>
            </a:r>
            <a:r>
              <a:rPr lang="ru-RU" dirty="0" smtClean="0">
                <a:solidFill>
                  <a:schemeClr val="tx1"/>
                </a:solidFill>
              </a:rPr>
              <a:t>чень тонкое психологическое произведение. Писательница не скрывает от ребенка – читателя трудностей взросления. Детям она рассказывает об окружающей действительности и пути обретения себя в этой действительности.</a:t>
            </a:r>
            <a:br>
              <a:rPr lang="ru-RU" dirty="0" smtClean="0">
                <a:solidFill>
                  <a:schemeClr val="tx1"/>
                </a:solidFill>
              </a:rPr>
            </a:br>
            <a:endParaRPr lang="ru-RU" dirty="0">
              <a:solidFill>
                <a:schemeClr val="tx1"/>
              </a:solidFill>
            </a:endParaRPr>
          </a:p>
        </p:txBody>
      </p:sp>
      <p:pic>
        <p:nvPicPr>
          <p:cNvPr id="6" name="Рисунок 5" descr="Adeliya_Amraeva__Futbolnoe_pole.jpeg"/>
          <p:cNvPicPr>
            <a:picLocks noChangeAspect="1"/>
          </p:cNvPicPr>
          <p:nvPr/>
        </p:nvPicPr>
        <p:blipFill>
          <a:blip r:embed="rId3"/>
          <a:stretch>
            <a:fillRect/>
          </a:stretch>
        </p:blipFill>
        <p:spPr>
          <a:xfrm>
            <a:off x="683568" y="627534"/>
            <a:ext cx="2120268" cy="3365505"/>
          </a:xfrm>
          <a:prstGeom prst="rect">
            <a:avLst/>
          </a:prstGeom>
        </p:spPr>
      </p:pic>
      <p:sp>
        <p:nvSpPr>
          <p:cNvPr id="7" name="Прямоугольник 6"/>
          <p:cNvSpPr/>
          <p:nvPr/>
        </p:nvSpPr>
        <p:spPr>
          <a:xfrm>
            <a:off x="3707904" y="1059582"/>
            <a:ext cx="4572000" cy="954107"/>
          </a:xfrm>
          <a:prstGeom prst="rect">
            <a:avLst/>
          </a:prstGeom>
        </p:spPr>
        <p:txBody>
          <a:bodyPr>
            <a:spAutoFit/>
          </a:bodyPr>
          <a:lstStyle/>
          <a:p>
            <a:pPr indent="361950" algn="just"/>
            <a:r>
              <a:rPr lang="ru-RU" dirty="0" smtClean="0">
                <a:solidFill>
                  <a:schemeClr val="tx1"/>
                </a:solidFill>
              </a:rPr>
              <a:t> </a:t>
            </a:r>
            <a:r>
              <a:rPr lang="ru-RU" dirty="0" err="1" smtClean="0">
                <a:solidFill>
                  <a:schemeClr val="tx1"/>
                </a:solidFill>
              </a:rPr>
              <a:t>Амраева</a:t>
            </a:r>
            <a:r>
              <a:rPr lang="ru-RU" dirty="0" smtClean="0">
                <a:solidFill>
                  <a:schemeClr val="tx1"/>
                </a:solidFill>
              </a:rPr>
              <a:t>, А. А. Футбольное поле [Текст] : [повесть] / </a:t>
            </a:r>
            <a:r>
              <a:rPr lang="ru-RU" dirty="0" err="1" smtClean="0">
                <a:solidFill>
                  <a:schemeClr val="tx1"/>
                </a:solidFill>
              </a:rPr>
              <a:t>Аделия</a:t>
            </a:r>
            <a:r>
              <a:rPr lang="ru-RU" dirty="0" smtClean="0">
                <a:solidFill>
                  <a:schemeClr val="tx1"/>
                </a:solidFill>
              </a:rPr>
              <a:t> </a:t>
            </a:r>
            <a:r>
              <a:rPr lang="ru-RU" dirty="0" err="1" smtClean="0">
                <a:solidFill>
                  <a:schemeClr val="tx1"/>
                </a:solidFill>
              </a:rPr>
              <a:t>Амраева</a:t>
            </a:r>
            <a:r>
              <a:rPr lang="ru-RU" dirty="0" smtClean="0">
                <a:solidFill>
                  <a:schemeClr val="tx1"/>
                </a:solidFill>
              </a:rPr>
              <a:t>. – Москва : </a:t>
            </a:r>
            <a:r>
              <a:rPr lang="ru-RU" dirty="0" err="1" smtClean="0">
                <a:solidFill>
                  <a:schemeClr val="tx1"/>
                </a:solidFill>
              </a:rPr>
              <a:t>Аквилегия-М</a:t>
            </a:r>
            <a:r>
              <a:rPr lang="ru-RU" dirty="0" smtClean="0">
                <a:solidFill>
                  <a:schemeClr val="tx1"/>
                </a:solidFill>
              </a:rPr>
              <a:t>, </a:t>
            </a:r>
            <a:r>
              <a:rPr lang="ru-RU" dirty="0" err="1" smtClean="0">
                <a:solidFill>
                  <a:schemeClr val="tx1"/>
                </a:solidFill>
              </a:rPr>
              <a:t>печ</a:t>
            </a:r>
            <a:r>
              <a:rPr lang="ru-RU" dirty="0" smtClean="0">
                <a:solidFill>
                  <a:schemeClr val="tx1"/>
                </a:solidFill>
              </a:rPr>
              <a:t>. 2017. – 188, [1] с. : ил. – (Современная проза). </a:t>
            </a:r>
            <a:endParaRPr lang="ru-RU"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6</a:t>
            </a:fld>
            <a:endParaRPr/>
          </a:p>
        </p:txBody>
      </p:sp>
      <p:sp>
        <p:nvSpPr>
          <p:cNvPr id="6" name="Прямоугольник 5"/>
          <p:cNvSpPr/>
          <p:nvPr/>
        </p:nvSpPr>
        <p:spPr>
          <a:xfrm>
            <a:off x="3563888" y="2571750"/>
            <a:ext cx="4572000" cy="1815882"/>
          </a:xfrm>
          <a:prstGeom prst="rect">
            <a:avLst/>
          </a:prstGeom>
        </p:spPr>
        <p:txBody>
          <a:bodyPr>
            <a:spAutoFit/>
          </a:bodyPr>
          <a:lstStyle/>
          <a:p>
            <a:pPr indent="457200" algn="just"/>
            <a:r>
              <a:rPr lang="ru-RU" dirty="0" smtClean="0">
                <a:solidFill>
                  <a:schemeClr val="tx1"/>
                </a:solidFill>
              </a:rPr>
              <a:t>Тема детей </a:t>
            </a:r>
            <a:r>
              <a:rPr lang="ru-RU" dirty="0" smtClean="0">
                <a:solidFill>
                  <a:schemeClr val="tx1"/>
                </a:solidFill>
              </a:rPr>
              <a:t>, </a:t>
            </a:r>
            <a:r>
              <a:rPr lang="ru-RU" dirty="0" smtClean="0">
                <a:solidFill>
                  <a:schemeClr val="tx1"/>
                </a:solidFill>
              </a:rPr>
              <a:t>зачастую умственно неполноценных, инвалидов, социально запущенных, слишком неудобна и некрасива, трудно решиться говорить об этом. Повесть призывает читающего подростка к совместной душевной и нравственной работе, помогает через соучастие, сочувствие героям книги осознать себя как человека, личность, гражданина.</a:t>
            </a:r>
            <a:endParaRPr lang="ru-RU" dirty="0">
              <a:solidFill>
                <a:schemeClr val="tx1"/>
              </a:solidFill>
            </a:endParaRPr>
          </a:p>
        </p:txBody>
      </p:sp>
      <p:pic>
        <p:nvPicPr>
          <p:cNvPr id="7" name="Рисунок 6" descr="подростки3.jpg"/>
          <p:cNvPicPr>
            <a:picLocks noChangeAspect="1"/>
          </p:cNvPicPr>
          <p:nvPr/>
        </p:nvPicPr>
        <p:blipFill>
          <a:blip r:embed="rId3"/>
          <a:stretch>
            <a:fillRect/>
          </a:stretch>
        </p:blipFill>
        <p:spPr>
          <a:xfrm>
            <a:off x="899592" y="915566"/>
            <a:ext cx="2236582" cy="3357568"/>
          </a:xfrm>
          <a:prstGeom prst="rect">
            <a:avLst/>
          </a:prstGeom>
        </p:spPr>
      </p:pic>
      <p:sp>
        <p:nvSpPr>
          <p:cNvPr id="8" name="Прямоугольник 7"/>
          <p:cNvSpPr/>
          <p:nvPr/>
        </p:nvSpPr>
        <p:spPr>
          <a:xfrm>
            <a:off x="3419872" y="915566"/>
            <a:ext cx="4499992" cy="954107"/>
          </a:xfrm>
          <a:prstGeom prst="rect">
            <a:avLst/>
          </a:prstGeom>
        </p:spPr>
        <p:txBody>
          <a:bodyPr wrap="square">
            <a:spAutoFit/>
          </a:bodyPr>
          <a:lstStyle/>
          <a:p>
            <a:pPr indent="361950" algn="just"/>
            <a:r>
              <a:rPr lang="ru-RU" dirty="0" smtClean="0">
                <a:solidFill>
                  <a:schemeClr val="tx1"/>
                </a:solidFill>
              </a:rPr>
              <a:t>Мурашова, Е. В. Класс коррекции [Текст] : повесть / Екатерина Мурашова. – Москва : Самокат, </a:t>
            </a:r>
            <a:r>
              <a:rPr lang="ru-RU" dirty="0" err="1" smtClean="0">
                <a:solidFill>
                  <a:schemeClr val="tx1"/>
                </a:solidFill>
              </a:rPr>
              <a:t>печ</a:t>
            </a:r>
            <a:r>
              <a:rPr lang="ru-RU" dirty="0" smtClean="0">
                <a:solidFill>
                  <a:schemeClr val="tx1"/>
                </a:solidFill>
              </a:rPr>
              <a:t>. 2007. – 188, [3] с. – (Встречное движение). </a:t>
            </a:r>
            <a:endParaRPr lang="ru-RU"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7</a:t>
            </a:fld>
            <a:endParaRPr/>
          </a:p>
        </p:txBody>
      </p:sp>
      <p:sp>
        <p:nvSpPr>
          <p:cNvPr id="4" name="Прямоугольник 3"/>
          <p:cNvSpPr/>
          <p:nvPr/>
        </p:nvSpPr>
        <p:spPr>
          <a:xfrm>
            <a:off x="3779912" y="2427734"/>
            <a:ext cx="4572000" cy="954107"/>
          </a:xfrm>
          <a:prstGeom prst="rect">
            <a:avLst/>
          </a:prstGeom>
        </p:spPr>
        <p:txBody>
          <a:bodyPr>
            <a:spAutoFit/>
          </a:bodyPr>
          <a:lstStyle/>
          <a:p>
            <a:pPr lvl="0" indent="457200" algn="just" fontAlgn="base">
              <a:spcBef>
                <a:spcPct val="0"/>
              </a:spcBef>
              <a:spcAft>
                <a:spcPct val="0"/>
              </a:spcAft>
              <a:buClrTx/>
            </a:pPr>
            <a:r>
              <a:rPr lang="ru-RU" dirty="0" smtClean="0">
                <a:solidFill>
                  <a:schemeClr val="bg1"/>
                </a:solidFill>
                <a:latin typeface="Arial" pitchFamily="34" charset="0"/>
                <a:ea typeface="Times New Roman" pitchFamily="18" charset="0"/>
                <a:cs typeface="Arial" pitchFamily="34" charset="0"/>
              </a:rPr>
              <a:t>«Где нет зимы» очень тонкая и реалистичная сказка, которая затронет и детей и тех взрослых, которые неравнодушны к проблемам сиротства и усыновления.</a:t>
            </a:r>
            <a:endParaRPr lang="ru-RU" dirty="0" smtClean="0">
              <a:solidFill>
                <a:schemeClr val="bg1"/>
              </a:solidFill>
              <a:latin typeface="Arial" pitchFamily="34" charset="0"/>
              <a:cs typeface="Arial" pitchFamily="34" charset="0"/>
            </a:endParaRPr>
          </a:p>
        </p:txBody>
      </p:sp>
      <p:pic>
        <p:nvPicPr>
          <p:cNvPr id="5" name="Рисунок 4" descr="подростки.jpe"/>
          <p:cNvPicPr>
            <a:picLocks noChangeAspect="1"/>
          </p:cNvPicPr>
          <p:nvPr/>
        </p:nvPicPr>
        <p:blipFill>
          <a:blip r:embed="rId3"/>
          <a:stretch>
            <a:fillRect/>
          </a:stretch>
        </p:blipFill>
        <p:spPr>
          <a:xfrm>
            <a:off x="1043608" y="555526"/>
            <a:ext cx="2214566" cy="3321849"/>
          </a:xfrm>
          <a:prstGeom prst="rect">
            <a:avLst/>
          </a:prstGeom>
        </p:spPr>
      </p:pic>
      <p:sp>
        <p:nvSpPr>
          <p:cNvPr id="6" name="Прямоугольник 5"/>
          <p:cNvSpPr/>
          <p:nvPr/>
        </p:nvSpPr>
        <p:spPr>
          <a:xfrm>
            <a:off x="4067944" y="915566"/>
            <a:ext cx="4572000" cy="738664"/>
          </a:xfrm>
          <a:prstGeom prst="rect">
            <a:avLst/>
          </a:prstGeom>
        </p:spPr>
        <p:txBody>
          <a:bodyPr>
            <a:spAutoFit/>
          </a:bodyPr>
          <a:lstStyle/>
          <a:p>
            <a:pPr indent="361950" algn="just"/>
            <a:r>
              <a:rPr lang="ru-RU" dirty="0" err="1" smtClean="0">
                <a:solidFill>
                  <a:schemeClr val="bg1"/>
                </a:solidFill>
              </a:rPr>
              <a:t>Сабитова</a:t>
            </a:r>
            <a:r>
              <a:rPr lang="ru-RU" dirty="0" smtClean="0">
                <a:solidFill>
                  <a:schemeClr val="bg1"/>
                </a:solidFill>
              </a:rPr>
              <a:t>, Д. Р. Где нет зимы [Текст] / Дина </a:t>
            </a:r>
            <a:r>
              <a:rPr lang="ru-RU" dirty="0" err="1" smtClean="0">
                <a:solidFill>
                  <a:schemeClr val="bg1"/>
                </a:solidFill>
              </a:rPr>
              <a:t>Сабитова</a:t>
            </a:r>
            <a:r>
              <a:rPr lang="ru-RU" dirty="0" smtClean="0">
                <a:solidFill>
                  <a:schemeClr val="bg1"/>
                </a:solidFill>
              </a:rPr>
              <a:t>. – 2-е изд. – Москва : Самокат, сор. 2013. – 173, [2] с.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8</a:t>
            </a:fld>
            <a:endParaRPr/>
          </a:p>
        </p:txBody>
      </p:sp>
      <p:sp>
        <p:nvSpPr>
          <p:cNvPr id="4" name="Прямоугольник 3"/>
          <p:cNvSpPr/>
          <p:nvPr/>
        </p:nvSpPr>
        <p:spPr>
          <a:xfrm>
            <a:off x="3203848" y="1923678"/>
            <a:ext cx="5400600" cy="2031325"/>
          </a:xfrm>
          <a:prstGeom prst="rect">
            <a:avLst/>
          </a:prstGeom>
        </p:spPr>
        <p:txBody>
          <a:bodyPr wrap="square">
            <a:spAutoFit/>
          </a:bodyPr>
          <a:lstStyle/>
          <a:p>
            <a:pPr indent="457200" algn="just" fontAlgn="base">
              <a:spcBef>
                <a:spcPct val="0"/>
              </a:spcBef>
              <a:spcAft>
                <a:spcPct val="0"/>
              </a:spcAft>
              <a:buClrTx/>
            </a:pPr>
            <a:r>
              <a:rPr lang="ru-RU" dirty="0" smtClean="0">
                <a:solidFill>
                  <a:schemeClr val="tx1"/>
                </a:solidFill>
              </a:rPr>
              <a:t>Кажется, мир предъявляет к тебе слишком жёсткие требования, но ты готов на всё ради мечты. И порой заходишь так далеко, что оказываешься на краю. Ещё немного, и последствия будут необратимыми. Ты один на один со своими страхами и болью, и никто во всей вселенной не в силах понять тебя и подхватить, если упадёшь. Но «самый тёмный час бывает перед рассветом». И есть ангел или человек, который скажет: Дай мне руку, и я буду держать её. И тогда ты сам можешь кому-то протянуть руку помощи.</a:t>
            </a:r>
          </a:p>
        </p:txBody>
      </p:sp>
      <p:pic>
        <p:nvPicPr>
          <p:cNvPr id="5" name="Рисунок 4" descr="Evgeniya_Perlova__Daj_mne_ruku.jpeg"/>
          <p:cNvPicPr>
            <a:picLocks noChangeAspect="1"/>
          </p:cNvPicPr>
          <p:nvPr/>
        </p:nvPicPr>
        <p:blipFill>
          <a:blip r:embed="rId3"/>
          <a:stretch>
            <a:fillRect/>
          </a:stretch>
        </p:blipFill>
        <p:spPr>
          <a:xfrm>
            <a:off x="539552" y="339502"/>
            <a:ext cx="2174328" cy="3429024"/>
          </a:xfrm>
          <a:prstGeom prst="rect">
            <a:avLst/>
          </a:prstGeom>
        </p:spPr>
      </p:pic>
      <p:sp>
        <p:nvSpPr>
          <p:cNvPr id="6" name="Прямоугольник 5"/>
          <p:cNvSpPr/>
          <p:nvPr/>
        </p:nvSpPr>
        <p:spPr>
          <a:xfrm>
            <a:off x="3059832" y="483518"/>
            <a:ext cx="5760640" cy="738664"/>
          </a:xfrm>
          <a:prstGeom prst="rect">
            <a:avLst/>
          </a:prstGeom>
        </p:spPr>
        <p:txBody>
          <a:bodyPr wrap="square">
            <a:spAutoFit/>
          </a:bodyPr>
          <a:lstStyle/>
          <a:p>
            <a:pPr indent="361950"/>
            <a:r>
              <a:rPr lang="ru-RU" dirty="0" err="1" smtClean="0">
                <a:solidFill>
                  <a:schemeClr val="tx1"/>
                </a:solidFill>
              </a:rPr>
              <a:t>Перлова</a:t>
            </a:r>
            <a:r>
              <a:rPr lang="ru-RU" dirty="0" smtClean="0">
                <a:solidFill>
                  <a:schemeClr val="tx1"/>
                </a:solidFill>
              </a:rPr>
              <a:t>, Е. Дай мне руку [Текст] : [повесть] / Евгения </a:t>
            </a:r>
            <a:r>
              <a:rPr lang="ru-RU" dirty="0" err="1" smtClean="0">
                <a:solidFill>
                  <a:schemeClr val="tx1"/>
                </a:solidFill>
              </a:rPr>
              <a:t>Перлова</a:t>
            </a:r>
            <a:r>
              <a:rPr lang="ru-RU" dirty="0" smtClean="0">
                <a:solidFill>
                  <a:schemeClr val="tx1"/>
                </a:solidFill>
              </a:rPr>
              <a:t>. – Москва : </a:t>
            </a:r>
            <a:r>
              <a:rPr lang="ru-RU" dirty="0" err="1" smtClean="0">
                <a:solidFill>
                  <a:schemeClr val="tx1"/>
                </a:solidFill>
              </a:rPr>
              <a:t>Аквилегия-М</a:t>
            </a:r>
            <a:r>
              <a:rPr lang="ru-RU" dirty="0" smtClean="0">
                <a:solidFill>
                  <a:schemeClr val="tx1"/>
                </a:solidFill>
              </a:rPr>
              <a:t>, </a:t>
            </a:r>
            <a:r>
              <a:rPr lang="ru-RU" dirty="0" err="1" smtClean="0">
                <a:solidFill>
                  <a:schemeClr val="tx1"/>
                </a:solidFill>
              </a:rPr>
              <a:t>печ</a:t>
            </a:r>
            <a:r>
              <a:rPr lang="ru-RU" dirty="0" smtClean="0">
                <a:solidFill>
                  <a:schemeClr val="tx1"/>
                </a:solidFill>
              </a:rPr>
              <a:t>. 2018. – 157, [2] с. – (Современная проза). </a:t>
            </a:r>
            <a:endParaRPr lang="ru-RU"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Shape 250"/>
        <p:cNvGrpSpPr/>
        <p:nvPr/>
      </p:nvGrpSpPr>
      <p:grpSpPr>
        <a:xfrm>
          <a:off x="0" y="0"/>
          <a:ext cx="0" cy="0"/>
          <a:chOff x="0" y="0"/>
          <a:chExt cx="0" cy="0"/>
        </a:xfrm>
      </p:grpSpPr>
      <p:sp>
        <p:nvSpPr>
          <p:cNvPr id="253" name="Google Shape;253;p3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9</a:t>
            </a:fld>
            <a:endParaRPr/>
          </a:p>
        </p:txBody>
      </p:sp>
      <p:sp>
        <p:nvSpPr>
          <p:cNvPr id="4" name="Прямоугольник 3"/>
          <p:cNvSpPr/>
          <p:nvPr/>
        </p:nvSpPr>
        <p:spPr>
          <a:xfrm>
            <a:off x="3347864" y="2211710"/>
            <a:ext cx="4576592" cy="2246769"/>
          </a:xfrm>
          <a:prstGeom prst="rect">
            <a:avLst/>
          </a:prstGeom>
        </p:spPr>
        <p:txBody>
          <a:bodyPr wrap="square">
            <a:spAutoFit/>
          </a:bodyPr>
          <a:lstStyle/>
          <a:p>
            <a:pPr indent="457200" algn="just"/>
            <a:r>
              <a:rPr lang="ru-RU" dirty="0" smtClean="0">
                <a:solidFill>
                  <a:schemeClr val="tx1"/>
                </a:solidFill>
              </a:rPr>
              <a:t>Кто-то сильно избил десятиклассника Мишку Снегирёва – парень лежит в реанимации. В школу приходит следователь. Всех интересует, выживет ли Мишка и кто с ним так поступил. Главная героиня повести – Мишкина одноклассница Маша Пахомова – хочет помочь найти виновного. А заодно пытается разобраться в себе, в своих друзьях и в сегодняшнем времени. Многое из того, что считалось низостью вчера, теперь в порядке вещей. Или всё-таки нет?</a:t>
            </a:r>
            <a:endParaRPr lang="ru-RU" dirty="0">
              <a:solidFill>
                <a:schemeClr val="tx1"/>
              </a:solidFill>
            </a:endParaRPr>
          </a:p>
        </p:txBody>
      </p:sp>
      <p:sp>
        <p:nvSpPr>
          <p:cNvPr id="6" name="Прямоугольник 5"/>
          <p:cNvSpPr/>
          <p:nvPr/>
        </p:nvSpPr>
        <p:spPr>
          <a:xfrm>
            <a:off x="3203848" y="843558"/>
            <a:ext cx="4572000" cy="738664"/>
          </a:xfrm>
          <a:prstGeom prst="rect">
            <a:avLst/>
          </a:prstGeom>
        </p:spPr>
        <p:txBody>
          <a:bodyPr>
            <a:spAutoFit/>
          </a:bodyPr>
          <a:lstStyle/>
          <a:p>
            <a:pPr indent="361950" algn="just"/>
            <a:r>
              <a:rPr lang="ru-RU" dirty="0" smtClean="0">
                <a:solidFill>
                  <a:schemeClr val="tx1"/>
                </a:solidFill>
              </a:rPr>
              <a:t>Костевич, Л. Когда кончается джаз [Текст] : [повесть] / Леон Костевич. – Москва : </a:t>
            </a:r>
            <a:r>
              <a:rPr lang="ru-RU" dirty="0" err="1" smtClean="0">
                <a:solidFill>
                  <a:schemeClr val="tx1"/>
                </a:solidFill>
              </a:rPr>
              <a:t>Аквилегия-М</a:t>
            </a:r>
            <a:r>
              <a:rPr lang="ru-RU" dirty="0" smtClean="0">
                <a:solidFill>
                  <a:schemeClr val="tx1"/>
                </a:solidFill>
              </a:rPr>
              <a:t>, сор. 2019. – 157, [2] с. – (Современная проза). </a:t>
            </a:r>
            <a:endParaRPr lang="ru-RU" dirty="0">
              <a:solidFill>
                <a:schemeClr val="tx1"/>
              </a:solidFill>
            </a:endParaRPr>
          </a:p>
        </p:txBody>
      </p:sp>
      <p:pic>
        <p:nvPicPr>
          <p:cNvPr id="7" name="Рисунок 6" descr="костевич.jpg"/>
          <p:cNvPicPr>
            <a:picLocks noChangeAspect="1"/>
          </p:cNvPicPr>
          <p:nvPr/>
        </p:nvPicPr>
        <p:blipFill>
          <a:blip r:embed="rId3"/>
          <a:stretch>
            <a:fillRect/>
          </a:stretch>
        </p:blipFill>
        <p:spPr>
          <a:xfrm>
            <a:off x="683568" y="627534"/>
            <a:ext cx="2220540" cy="331924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4375</TotalTime>
  <Words>2358</Words>
  <Application>Microsoft Office PowerPoint</Application>
  <PresentationFormat>Экран (16:9)</PresentationFormat>
  <Paragraphs>136</Paragraphs>
  <Slides>46</Slides>
  <Notes>33</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Тема Office</vt:lpstr>
      <vt:lpstr>Современная  подростковая литература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Книги о первых чувствах </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Дефо Д. «Робинзон Крузо»</vt:lpstr>
      <vt:lpstr>Толкиен Дж. "Властелин колец"</vt:lpstr>
      <vt:lpstr>Жюль Верн «Дети капитана Гранта»</vt:lpstr>
      <vt:lpstr>Дюма А. «Три мушкетера»</vt:lpstr>
      <vt:lpstr>Слайд 42</vt:lpstr>
      <vt:lpstr>Троепольский Г. «Белый Бим Черное ухо»</vt:lpstr>
      <vt:lpstr>Джек Лондон «Белый Клык»</vt:lpstr>
      <vt:lpstr>Фраерман Р. «Дикая собака Динго, или повесть о первой любви»</vt:lpstr>
      <vt:lpstr>Фадеев А. «Молодая гвардия»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mus3</dc:creator>
  <cp:lastModifiedBy>Пользователь Windows</cp:lastModifiedBy>
  <cp:revision>383</cp:revision>
  <dcterms:modified xsi:type="dcterms:W3CDTF">2025-05-12T10:56:54Z</dcterms:modified>
</cp:coreProperties>
</file>